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418" r:id="rId3"/>
    <p:sldId id="585" r:id="rId4"/>
    <p:sldId id="435" r:id="rId5"/>
    <p:sldId id="436" r:id="rId6"/>
    <p:sldId id="427" r:id="rId7"/>
    <p:sldId id="432" r:id="rId8"/>
    <p:sldId id="433" r:id="rId9"/>
    <p:sldId id="434" r:id="rId10"/>
    <p:sldId id="440" r:id="rId11"/>
    <p:sldId id="441" r:id="rId12"/>
    <p:sldId id="438" r:id="rId13"/>
    <p:sldId id="601" r:id="rId14"/>
    <p:sldId id="586" r:id="rId15"/>
    <p:sldId id="428" r:id="rId16"/>
    <p:sldId id="339" r:id="rId17"/>
    <p:sldId id="342" r:id="rId19"/>
    <p:sldId id="614" r:id="rId20"/>
    <p:sldId id="615" r:id="rId21"/>
    <p:sldId id="604" r:id="rId22"/>
    <p:sldId id="616" r:id="rId23"/>
    <p:sldId id="463" r:id="rId24"/>
    <p:sldId id="612" r:id="rId25"/>
    <p:sldId id="618" r:id="rId26"/>
    <p:sldId id="613" r:id="rId27"/>
    <p:sldId id="563" r:id="rId28"/>
    <p:sldId id="617" r:id="rId29"/>
    <p:sldId id="564" r:id="rId30"/>
    <p:sldId id="567" r:id="rId31"/>
    <p:sldId id="605" r:id="rId32"/>
    <p:sldId id="608" r:id="rId33"/>
    <p:sldId id="619" r:id="rId34"/>
    <p:sldId id="571" r:id="rId35"/>
    <p:sldId id="606" r:id="rId36"/>
    <p:sldId id="572" r:id="rId37"/>
    <p:sldId id="621" r:id="rId38"/>
    <p:sldId id="360" r:id="rId39"/>
    <p:sldId id="358" r:id="rId40"/>
    <p:sldId id="361" r:id="rId41"/>
    <p:sldId id="362" r:id="rId42"/>
    <p:sldId id="359" r:id="rId43"/>
    <p:sldId id="607" r:id="rId44"/>
    <p:sldId id="363" r:id="rId45"/>
    <p:sldId id="364" r:id="rId46"/>
    <p:sldId id="682" r:id="rId47"/>
    <p:sldId id="466" r:id="rId48"/>
    <p:sldId id="573" r:id="rId49"/>
    <p:sldId id="574" r:id="rId50"/>
    <p:sldId id="575" r:id="rId51"/>
    <p:sldId id="576" r:id="rId52"/>
    <p:sldId id="577" r:id="rId53"/>
    <p:sldId id="578" r:id="rId54"/>
    <p:sldId id="579" r:id="rId55"/>
    <p:sldId id="580" r:id="rId56"/>
    <p:sldId id="581" r:id="rId57"/>
    <p:sldId id="582" r:id="rId58"/>
    <p:sldId id="583" r:id="rId59"/>
    <p:sldId id="584" r:id="rId60"/>
    <p:sldId id="587" r:id="rId61"/>
    <p:sldId id="455" r:id="rId62"/>
    <p:sldId id="609" r:id="rId63"/>
    <p:sldId id="623" r:id="rId64"/>
    <p:sldId id="622" r:id="rId65"/>
    <p:sldId id="447" r:id="rId66"/>
    <p:sldId id="458" r:id="rId67"/>
    <p:sldId id="453" r:id="rId68"/>
    <p:sldId id="454" r:id="rId69"/>
    <p:sldId id="684" r:id="rId70"/>
    <p:sldId id="350" r:id="rId71"/>
    <p:sldId id="437" r:id="rId7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8B8"/>
    <a:srgbClr val="66CCFF"/>
    <a:srgbClr val="FFFFCC"/>
    <a:srgbClr val="CCFFFF"/>
    <a:srgbClr val="FFFF99"/>
    <a:srgbClr val="993300"/>
    <a:srgbClr val="CCFFCC"/>
    <a:srgbClr val="FFF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74"/>
    <p:restoredTop sz="94660"/>
  </p:normalViewPr>
  <p:slideViewPr>
    <p:cSldViewPr showGuides="1">
      <p:cViewPr>
        <p:scale>
          <a:sx n="81" d="100"/>
          <a:sy n="81" d="100"/>
        </p:scale>
        <p:origin x="-2484" y="-1014"/>
      </p:cViewPr>
      <p:guideLst>
        <p:guide orient="horz" pos="2159"/>
        <p:guide pos="283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5" name="Rectangle 1027"/>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2" name="Rectangle 1028"/>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0597" name="Rectangle 1029"/>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8" name="Rectangle 1030"/>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“设神理以景俗”就是用一个天理、神的理来影响整个社会的民俗；“敷文化以柔远”,就是</a:t>
            </a:r>
            <a:r>
              <a:rPr lang="zh-CN" altLang="en-US"/>
              <a:t>如何把文化敷向社会,以推广到广大的群众中去。这两句话在中国的文化概念里讲得是非常准确的，比上千种的文化概念还要深刻。</a:t>
            </a:r>
            <a:endParaRPr lang="zh-CN" altLang="en-US"/>
          </a:p>
          <a:p>
            <a:r>
              <a:rPr lang="zh-CN" altLang="en-US"/>
              <a:t>或者可以这样说：建立一个有关神权天理的理念来影响大众，用深厚的文化底蕴怀柔远方的民族。</a:t>
            </a:r>
            <a:endParaRPr lang="zh-CN" altLang="en-US"/>
          </a:p>
          <a:p>
            <a:r>
              <a:rPr lang="zh-CN" altLang="en-US"/>
              <a:t>“设神理以景俗，敷文化以柔远。”南齐王融在其《曲水诗序》中的这句话，道出了文化在人的精神思想、社会能力培养等方面的深远影响和作用。在我国古代的诸多论著中，“文化”二字，意味着以文字、文章、文采承载的礼仪文化、制度文化“教化”“教行”世人。</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solidFill>
                  <a:srgbClr val="C00000"/>
                </a:solidFill>
                <a:latin typeface="微软雅黑" panose="020B0503020204020204" pitchFamily="34" charset="-122"/>
                <a:ea typeface="微软雅黑" panose="020B0503020204020204" pitchFamily="34" charset="-122"/>
                <a:sym typeface="+mn-ea"/>
              </a:rPr>
              <a:t>文明的要素：</a:t>
            </a:r>
            <a:r>
              <a:rPr lang="zh-CN" altLang="en-US" dirty="0">
                <a:latin typeface="微软雅黑" panose="020B0503020204020204" pitchFamily="34" charset="-122"/>
                <a:ea typeface="微软雅黑" panose="020B0503020204020204" pitchFamily="34" charset="-122"/>
                <a:sym typeface="+mn-ea"/>
              </a:rPr>
              <a:t>有人认为文明从文字的使用开始，也有人认为从有高墙围饶的时代算起。我国的考古学家夏鼐先生认为，文明的标志应由都市、文字和青铜三个要素构成。</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4336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4336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FBC88A8-24E0-4967-81F8-E67CDB22CC2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eaLnBrk="1" hangingPunct="1"/>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457200" y="1600200"/>
            <a:ext cx="4038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234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3.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39.xml"/><Relationship Id="rId4" Type="http://schemas.openxmlformats.org/officeDocument/2006/relationships/slide" Target="slide42.xml"/><Relationship Id="rId3" Type="http://schemas.openxmlformats.org/officeDocument/2006/relationships/slide" Target="slide43.xml"/><Relationship Id="rId2" Type="http://schemas.openxmlformats.org/officeDocument/2006/relationships/slide" Target="slide40.xml"/><Relationship Id="rId1" Type="http://schemas.openxmlformats.org/officeDocument/2006/relationships/slide" Target="slide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2" Type="http://schemas.openxmlformats.org/officeDocument/2006/relationships/slideLayout" Target="../slideLayouts/slideLayout7.xml"/><Relationship Id="rId21" Type="http://schemas.openxmlformats.org/officeDocument/2006/relationships/tags" Target="../tags/tag38.xml"/><Relationship Id="rId20" Type="http://schemas.openxmlformats.org/officeDocument/2006/relationships/image" Target="../media/image3.png"/><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2.jpe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jpeg"/><Relationship Id="rId1" Type="http://schemas.openxmlformats.org/officeDocument/2006/relationships/image" Target="../media/image4.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3" Type="http://schemas.openxmlformats.org/officeDocument/2006/relationships/slideLayout" Target="../slideLayouts/slideLayout7.xml"/><Relationship Id="rId22" Type="http://schemas.openxmlformats.org/officeDocument/2006/relationships/tags" Target="../tags/tag59.xml"/><Relationship Id="rId21" Type="http://schemas.openxmlformats.org/officeDocument/2006/relationships/image" Target="../media/image3.png"/><Relationship Id="rId20" Type="http://schemas.openxmlformats.org/officeDocument/2006/relationships/tags" Target="../tags/tag58.xml"/><Relationship Id="rId2" Type="http://schemas.openxmlformats.org/officeDocument/2006/relationships/tags" Target="../tags/tag40.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tags" Target="../tags/tag3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4"/>
          <p:cNvSpPr txBox="1">
            <a:spLocks noGrp="1" noChangeArrowheads="1"/>
          </p:cNvSpPr>
          <p:nvPr>
            <p:ph type="dt" sz="half" idx="2"/>
          </p:nvPr>
        </p:nvSpPr>
        <p:spPr bwMode="auto"/>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D5B539-9D25-403F-A282-05762C45EFE5}"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5" name="Rectangle 6"/>
          <p:cNvSpPr txBox="1">
            <a:spLocks noGrp="1"/>
          </p:cNvSpPr>
          <p:nvPr>
            <p:ph type="sldNum" sz="quarter" idx="4"/>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8850" name="Rectangle 2"/>
          <p:cNvSpPr>
            <a:spLocks noGrp="1" noChangeArrowheads="1"/>
          </p:cNvSpPr>
          <p:nvPr>
            <p:ph type="ctrTitle"/>
          </p:nvPr>
        </p:nvSpPr>
        <p:spPr>
          <a:xfrm>
            <a:off x="13335" y="1192530"/>
            <a:ext cx="9117330" cy="2791460"/>
          </a:xfrm>
          <a:solidFill>
            <a:srgbClr val="FFFF00"/>
          </a:solidFill>
          <a:ln w="47625">
            <a:noFill/>
          </a:ln>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115000"/>
              </a:spcBef>
              <a:spcAft>
                <a:spcPct val="100000"/>
              </a:spcAft>
              <a:buClrTx/>
              <a:buSzTx/>
              <a:buFontTx/>
              <a:buNone/>
              <a:defRPr/>
            </a:pPr>
            <a:r>
              <a:rPr kumimoji="0" lang="zh-CN" altLang="en-US" sz="6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文化与文明</a:t>
            </a: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endParaRPr kumimoji="0" lang="zh-CN" altLang="en-US" sz="4800" b="1" i="0" u="none" strike="noStrike" kern="0" cap="none" spc="0" normalizeH="0" baseline="0" noProof="0" dirty="0" smtClean="0">
              <a:ln>
                <a:noFill/>
              </a:ln>
              <a:solidFill>
                <a:srgbClr val="2108B8"/>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7" name="矩形 6"/>
          <p:cNvSpPr/>
          <p:nvPr/>
        </p:nvSpPr>
        <p:spPr>
          <a:xfrm>
            <a:off x="684213" y="529590"/>
            <a:ext cx="3738880" cy="521970"/>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工业社会学</a:t>
            </a:r>
            <a:r>
              <a:rPr kumimoji="0" lang="en-US" altLang="zh-CN"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第五讲</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Rectangle 3"/>
          <p:cNvSpPr>
            <a:spLocks noGrp="1" noChangeArrowheads="1"/>
          </p:cNvSpPr>
          <p:nvPr/>
        </p:nvSpPr>
        <p:spPr>
          <a:xfrm>
            <a:off x="1439228" y="3867468"/>
            <a:ext cx="6400800" cy="2808288"/>
          </a:xfrm>
          <a:prstGeom prst="rect">
            <a:avLst/>
          </a:prstGeom>
          <a:noFill/>
          <a:ln w="9525">
            <a:noFill/>
          </a:ln>
        </p:spPr>
        <p:txBody>
          <a:bodyPr vert="horz" wrap="square" lIns="91440" tIns="45720" rIns="91440" bIns="45720" numCol="1" anchor="t" anchorCtr="0" compatLnSpc="1"/>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en-US" altLang="zh-CN" sz="1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陈天</a:t>
            </a:r>
            <a:r>
              <a:rPr kumimoji="1" lang="zh-CN" altLang="en-US"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宁</a:t>
            </a:r>
            <a:endParaRPr kumimoji="1" lang="zh-CN" altLang="en-US"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tnchen@mail.xjtu.edu.cn   </a:t>
            </a:r>
            <a:endPar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Mobile:  </a:t>
            </a:r>
            <a:r>
              <a:rPr kumimoji="1" lang="en-US" altLang="zh-CN" sz="2800" b="1" i="0" u="none" strike="noStrike" kern="0" cap="none" spc="0" normalizeH="0" baseline="0" noProof="0" dirty="0" smtClean="0">
                <a:ln>
                  <a:noFill/>
                </a:ln>
                <a:solidFill>
                  <a:srgbClr val="0066CC"/>
                </a:solidFill>
                <a:effectLst/>
                <a:uLnTx/>
                <a:uFillTx/>
                <a:latin typeface="楷体_GB2312" pitchFamily="49" charset="-122"/>
                <a:ea typeface="楷体_GB2312" pitchFamily="49" charset="-122"/>
                <a:cs typeface="+mn-cs"/>
              </a:rPr>
              <a:t>13991861066</a:t>
            </a:r>
            <a:endParaRPr kumimoji="1" lang="en-US" altLang="zh-CN" sz="2800" b="1" i="0" u="none" strike="noStrike" kern="0" cap="none" spc="0" normalizeH="0" baseline="0" noProof="0" dirty="0" smtClean="0">
              <a:ln>
                <a:noFill/>
              </a:ln>
              <a:solidFill>
                <a:srgbClr val="0066CC"/>
              </a:solidFill>
              <a:effectLst/>
              <a:uLnTx/>
              <a:uFillTx/>
              <a:latin typeface="楷体_GB2312" pitchFamily="49" charset="-122"/>
              <a:ea typeface="楷体_GB2312" pitchFamily="49" charset="-122"/>
              <a:cs typeface="+mn-cs"/>
            </a:endParaRPr>
          </a:p>
          <a:p>
            <a:pPr marL="0" marR="0" lvl="0" indent="0" algn="ctr" defTabSz="914400" rtl="0" eaLnBrk="1" fontAlgn="base" latinLnBrk="0" hangingPunct="1">
              <a:lnSpc>
                <a:spcPct val="90000"/>
              </a:lnSpc>
              <a:spcBef>
                <a:spcPct val="40000"/>
              </a:spcBef>
              <a:spcAft>
                <a:spcPct val="0"/>
              </a:spcAft>
              <a:buClrTx/>
              <a:buSzTx/>
              <a:buFontTx/>
              <a:buNone/>
              <a:defRPr/>
            </a:pPr>
            <a:endParaRPr kumimoji="1" lang="en-US" altLang="zh-CN" sz="2800" b="1" i="0" u="none" strike="noStrike" kern="0" cap="none" spc="0" normalizeH="0" baseline="0" noProof="0" dirty="0" smtClean="0">
              <a:ln>
                <a:noFill/>
              </a:ln>
              <a:solidFill>
                <a:srgbClr val="0066CC"/>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000000"/>
                                          </p:val>
                                        </p:tav>
                                        <p:tav tm="100000">
                                          <p:val>
                                            <p:strVal val="#ppt_w"/>
                                          </p:val>
                                        </p:tav>
                                      </p:tavLst>
                                    </p:anim>
                                    <p:anim calcmode="lin" valueType="num">
                                      <p:cBhvr>
                                        <p:cTn id="8" dur="500" fill="hold"/>
                                        <p:tgtEl>
                                          <p:spTgt spid="78850"/>
                                        </p:tgtEl>
                                        <p:attrNameLst>
                                          <p:attrName>ppt_h</p:attrName>
                                        </p:attrNameLst>
                                      </p:cBhvr>
                                      <p:tavLst>
                                        <p:tav tm="0">
                                          <p:val>
                                            <p:fltVal val="0.000000"/>
                                          </p:val>
                                        </p:tav>
                                        <p:tav tm="100000">
                                          <p:val>
                                            <p:strVal val="#ppt_h"/>
                                          </p:val>
                                        </p:tav>
                                      </p:tavLst>
                                    </p:anim>
                                    <p:animEffect transition="in" filter="fade">
                                      <p:cBhvr>
                                        <p:cTn id="9" dur="500"/>
                                        <p:tgtEl>
                                          <p:spTgt spid="7885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8BC62-50EB-4421-B19C-30E31E169A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267"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82274" name="Rectangle 2"/>
          <p:cNvSpPr>
            <a:spLocks noGrp="1" noChangeArrowheads="1"/>
          </p:cNvSpPr>
          <p:nvPr>
            <p:ph type="title"/>
          </p:nvPr>
        </p:nvSpPr>
        <p:spPr>
          <a:xfrm>
            <a:off x="457200" y="5228908"/>
            <a:ext cx="8229600" cy="919163"/>
          </a:xfrm>
          <a:solidFill>
            <a:srgbClr val="FFFF99"/>
          </a:solid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今年是孔子诞辰</a:t>
            </a:r>
            <a:r>
              <a:rPr kumimoji="0" lang="en-US" altLang="zh-CN"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2571</a:t>
            </a:r>
            <a:r>
              <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周年</a:t>
            </a:r>
            <a:endPar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11269" name="Picture 5" descr="孔子2"/>
          <p:cNvPicPr>
            <a:picLocks noChangeAspect="1"/>
          </p:cNvPicPr>
          <p:nvPr>
            <p:ph type="clipArt" sz="half" idx="1"/>
          </p:nvPr>
        </p:nvPicPr>
        <p:blipFill>
          <a:blip r:embed="rId1"/>
          <a:srcRect/>
          <a:stretch>
            <a:fillRect/>
          </a:stretch>
        </p:blipFill>
        <p:spPr>
          <a:xfrm>
            <a:off x="539750" y="49848"/>
            <a:ext cx="3240088" cy="5027612"/>
          </a:xfrm>
        </p:spPr>
      </p:pic>
      <p:sp>
        <p:nvSpPr>
          <p:cNvPr id="11270" name="Rectangle 3"/>
          <p:cNvSpPr>
            <a:spLocks noGrp="1"/>
          </p:cNvSpPr>
          <p:nvPr>
            <p:ph type="body" sz="half" idx="2"/>
          </p:nvPr>
        </p:nvSpPr>
        <p:spPr>
          <a:xfrm>
            <a:off x="3995738" y="481330"/>
            <a:ext cx="4681537" cy="4822825"/>
          </a:xfrm>
        </p:spPr>
        <p:txBody>
          <a:bodyPr vert="horz" wrap="square" lIns="91440" tIns="45720" rIns="91440" bIns="45720" anchor="t"/>
          <a:p>
            <a:pPr algn="just" eaLnBrk="1" hangingPunct="1">
              <a:lnSpc>
                <a:spcPct val="130000"/>
              </a:lnSpc>
              <a:buClr>
                <a:schemeClr val="accent1"/>
              </a:buClr>
              <a:buSzPct val="65000"/>
              <a:buFont typeface="Wingdings" panose="05000000000000000000" pitchFamily="2" charset="2"/>
            </a:pPr>
            <a:r>
              <a:rPr lang="zh-CN" altLang="en-US" sz="3200" b="1" dirty="0">
                <a:solidFill>
                  <a:srgbClr val="FF0000"/>
                </a:solidFill>
                <a:latin typeface="微软雅黑" panose="020B0503020204020204" pitchFamily="34" charset="-122"/>
                <a:ea typeface="微软雅黑" panose="020B0503020204020204" pitchFamily="34" charset="-122"/>
              </a:rPr>
              <a:t>孔子</a:t>
            </a:r>
            <a:r>
              <a:rPr lang="zh-CN" altLang="en-US" sz="3200" b="1" dirty="0">
                <a:solidFill>
                  <a:srgbClr val="0033CC"/>
                </a:solidFill>
                <a:latin typeface="微软雅黑" panose="020B0503020204020204" pitchFamily="34" charset="-122"/>
                <a:ea typeface="微软雅黑" panose="020B0503020204020204" pitchFamily="34" charset="-122"/>
              </a:rPr>
              <a:t>名</a:t>
            </a:r>
            <a:r>
              <a:rPr lang="zh-CN" altLang="en-US" sz="3200" b="1" dirty="0">
                <a:solidFill>
                  <a:srgbClr val="FF0000"/>
                </a:solidFill>
                <a:latin typeface="微软雅黑" panose="020B0503020204020204" pitchFamily="34" charset="-122"/>
                <a:ea typeface="微软雅黑" panose="020B0503020204020204" pitchFamily="34" charset="-122"/>
              </a:rPr>
              <a:t>丘</a:t>
            </a:r>
            <a:r>
              <a:rPr lang="zh-CN" altLang="en-US" sz="3200" b="1" dirty="0">
                <a:solidFill>
                  <a:srgbClr val="0033CC"/>
                </a:solidFill>
                <a:latin typeface="微软雅黑" panose="020B0503020204020204" pitchFamily="34" charset="-122"/>
                <a:ea typeface="微软雅黑" panose="020B0503020204020204" pitchFamily="34" charset="-122"/>
              </a:rPr>
              <a:t>，字</a:t>
            </a:r>
            <a:r>
              <a:rPr lang="zh-CN" altLang="en-US" sz="3200" b="1" dirty="0">
                <a:solidFill>
                  <a:srgbClr val="FF0000"/>
                </a:solidFill>
                <a:latin typeface="微软雅黑" panose="020B0503020204020204" pitchFamily="34" charset="-122"/>
                <a:ea typeface="微软雅黑" panose="020B0503020204020204" pitchFamily="34" charset="-122"/>
              </a:rPr>
              <a:t>仲尼</a:t>
            </a:r>
            <a:r>
              <a:rPr lang="zh-CN" altLang="en-US" sz="3200" b="1" dirty="0">
                <a:solidFill>
                  <a:srgbClr val="0033CC"/>
                </a:solidFill>
                <a:latin typeface="微软雅黑" panose="020B0503020204020204" pitchFamily="34" charset="-122"/>
                <a:ea typeface="微软雅黑" panose="020B0503020204020204" pitchFamily="34" charset="-122"/>
              </a:rPr>
              <a:t>，春秋末期鲁国人，伟大的思想家、教育家。经权威部门研究测算，孔子在鲁襄公二十二年</a:t>
            </a:r>
            <a:r>
              <a:rPr lang="en-US" altLang="zh-CN" sz="3200" b="1" dirty="0">
                <a:solidFill>
                  <a:srgbClr val="0033CC"/>
                </a:solidFill>
                <a:latin typeface="微软雅黑" panose="020B0503020204020204" pitchFamily="34" charset="-122"/>
                <a:ea typeface="微软雅黑" panose="020B0503020204020204" pitchFamily="34" charset="-122"/>
              </a:rPr>
              <a:t>(</a:t>
            </a:r>
            <a:r>
              <a:rPr lang="zh-CN" altLang="en-US" sz="3200" b="1" dirty="0">
                <a:solidFill>
                  <a:srgbClr val="0033CC"/>
                </a:solidFill>
                <a:latin typeface="微软雅黑" panose="020B0503020204020204" pitchFamily="34" charset="-122"/>
                <a:ea typeface="微软雅黑" panose="020B0503020204020204" pitchFamily="34" charset="-122"/>
              </a:rPr>
              <a:t>公元前</a:t>
            </a:r>
            <a:r>
              <a:rPr lang="en-US" altLang="zh-CN" sz="3200" b="1" dirty="0">
                <a:solidFill>
                  <a:srgbClr val="0033CC"/>
                </a:solidFill>
                <a:latin typeface="微软雅黑" panose="020B0503020204020204" pitchFamily="34" charset="-122"/>
                <a:ea typeface="微软雅黑" panose="020B0503020204020204" pitchFamily="34" charset="-122"/>
              </a:rPr>
              <a:t>551</a:t>
            </a:r>
            <a:r>
              <a:rPr lang="zh-CN" altLang="en-US" sz="3200" b="1" dirty="0">
                <a:solidFill>
                  <a:srgbClr val="0033CC"/>
                </a:solidFill>
                <a:latin typeface="微软雅黑" panose="020B0503020204020204" pitchFamily="34" charset="-122"/>
                <a:ea typeface="微软雅黑" panose="020B0503020204020204" pitchFamily="34" charset="-122"/>
              </a:rPr>
              <a:t>年</a:t>
            </a:r>
            <a:r>
              <a:rPr lang="en-US" altLang="zh-CN" sz="3200" b="1" dirty="0">
                <a:solidFill>
                  <a:srgbClr val="0033CC"/>
                </a:solidFill>
                <a:latin typeface="微软雅黑" panose="020B0503020204020204" pitchFamily="34" charset="-122"/>
                <a:ea typeface="微软雅黑" panose="020B0503020204020204" pitchFamily="34" charset="-122"/>
              </a:rPr>
              <a:t>9</a:t>
            </a:r>
            <a:r>
              <a:rPr lang="zh-CN" altLang="en-US" sz="3200" b="1" dirty="0">
                <a:solidFill>
                  <a:srgbClr val="0033CC"/>
                </a:solidFill>
                <a:latin typeface="微软雅黑" panose="020B0503020204020204" pitchFamily="34" charset="-122"/>
                <a:ea typeface="微软雅黑" panose="020B0503020204020204" pitchFamily="34" charset="-122"/>
              </a:rPr>
              <a:t>月</a:t>
            </a:r>
            <a:r>
              <a:rPr lang="en-US" altLang="zh-CN" sz="3200" b="1" dirty="0">
                <a:solidFill>
                  <a:srgbClr val="0033CC"/>
                </a:solidFill>
                <a:latin typeface="微软雅黑" panose="020B0503020204020204" pitchFamily="34" charset="-122"/>
                <a:ea typeface="微软雅黑" panose="020B0503020204020204" pitchFamily="34" charset="-122"/>
              </a:rPr>
              <a:t>28</a:t>
            </a:r>
            <a:r>
              <a:rPr lang="zh-CN" altLang="en-US" sz="3200" b="1" dirty="0">
                <a:solidFill>
                  <a:srgbClr val="0033CC"/>
                </a:solidFill>
                <a:latin typeface="微软雅黑" panose="020B0503020204020204" pitchFamily="34" charset="-122"/>
                <a:ea typeface="微软雅黑" panose="020B0503020204020204" pitchFamily="34" charset="-122"/>
              </a:rPr>
              <a:t>日</a:t>
            </a:r>
            <a:r>
              <a:rPr lang="en-US" altLang="zh-CN" sz="3200" b="1" dirty="0">
                <a:solidFill>
                  <a:srgbClr val="0033CC"/>
                </a:solidFill>
                <a:latin typeface="微软雅黑" panose="020B0503020204020204" pitchFamily="34" charset="-122"/>
                <a:ea typeface="微软雅黑" panose="020B0503020204020204" pitchFamily="34" charset="-122"/>
              </a:rPr>
              <a:t>)</a:t>
            </a:r>
            <a:r>
              <a:rPr lang="zh-CN" altLang="en-US" sz="3200" b="1" dirty="0">
                <a:solidFill>
                  <a:srgbClr val="0033CC"/>
                </a:solidFill>
                <a:latin typeface="微软雅黑" panose="020B0503020204020204" pitchFamily="34" charset="-122"/>
                <a:ea typeface="微软雅黑" panose="020B0503020204020204" pitchFamily="34" charset="-122"/>
              </a:rPr>
              <a:t>诞生于今</a:t>
            </a:r>
            <a:r>
              <a:rPr lang="zh-CN" altLang="en-US" sz="3200" b="1" dirty="0">
                <a:solidFill>
                  <a:srgbClr val="FF0000"/>
                </a:solidFill>
                <a:latin typeface="微软雅黑" panose="020B0503020204020204" pitchFamily="34" charset="-122"/>
                <a:ea typeface="微软雅黑" panose="020B0503020204020204" pitchFamily="34" charset="-122"/>
              </a:rPr>
              <a:t>山</a:t>
            </a:r>
            <a:r>
              <a:rPr lang="zh-CN" altLang="en-US" sz="3200" b="1" dirty="0">
                <a:solidFill>
                  <a:srgbClr val="FF0000"/>
                </a:solidFill>
                <a:latin typeface="微软雅黑" panose="020B0503020204020204" pitchFamily="34" charset="-122"/>
                <a:ea typeface="微软雅黑" panose="020B0503020204020204" pitchFamily="34" charset="-122"/>
              </a:rPr>
              <a:t>东曲阜</a:t>
            </a:r>
            <a:r>
              <a:rPr lang="zh-CN" altLang="en-US" sz="3200" b="1" dirty="0">
                <a:solidFill>
                  <a:srgbClr val="0033CC"/>
                </a:solidFill>
                <a:latin typeface="微软雅黑" panose="020B0503020204020204" pitchFamily="34" charset="-122"/>
                <a:ea typeface="微软雅黑" panose="020B0503020204020204" pitchFamily="34" charset="-122"/>
              </a:rPr>
              <a:t>。</a:t>
            </a:r>
            <a:endParaRPr lang="zh-CN" altLang="en-US" sz="32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wipe(down)">
                                      <p:cBhvr>
                                        <p:cTn id="7"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15A5C8-B7F4-4BEE-AD6C-0162B61CFD4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29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2292" name="Picture 5" descr="孔子塑像照片"/>
          <p:cNvPicPr>
            <a:picLocks noChangeAspect="1"/>
          </p:cNvPicPr>
          <p:nvPr>
            <p:ph idx="1"/>
          </p:nvPr>
        </p:nvPicPr>
        <p:blipFill>
          <a:blip r:embed="rId1"/>
          <a:srcRect/>
          <a:stretch>
            <a:fillRect/>
          </a:stretch>
        </p:blipFill>
        <p:spPr>
          <a:xfrm>
            <a:off x="311785" y="134620"/>
            <a:ext cx="8519795" cy="5448935"/>
          </a:xfrm>
        </p:spPr>
      </p:pic>
      <p:sp>
        <p:nvSpPr>
          <p:cNvPr id="194566" name="Rectangle 6"/>
          <p:cNvSpPr>
            <a:spLocks noGrp="1"/>
          </p:cNvSpPr>
          <p:nvPr>
            <p:ph type="title"/>
          </p:nvPr>
        </p:nvSpPr>
        <p:spPr>
          <a:xfrm>
            <a:off x="311785" y="4772660"/>
            <a:ext cx="8676005" cy="1765935"/>
          </a:xfrm>
          <a:solidFill>
            <a:srgbClr val="FFFF00">
              <a:alpha val="100000"/>
            </a:srgbClr>
          </a:solidFill>
        </p:spPr>
        <p:txBody>
          <a:bodyPr vert="horz" wrap="square" lIns="91440" tIns="45720" rIns="91440" bIns="45720" anchor="t"/>
          <a:p>
            <a:pPr algn="just" eaLnBrk="1" hangingPunct="1">
              <a:lnSpc>
                <a:spcPct val="120000"/>
              </a:lnSpc>
              <a:spcBef>
                <a:spcPct val="40000"/>
              </a:spcBef>
            </a:pPr>
            <a:r>
              <a:rPr lang="en-US" altLang="zh-CN" sz="2000" b="1" dirty="0">
                <a:latin typeface="微软雅黑" panose="020B0503020204020204" pitchFamily="34" charset="-122"/>
                <a:ea typeface="微软雅黑" panose="020B0503020204020204" pitchFamily="34" charset="-122"/>
              </a:rPr>
              <a:t>2011</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11</a:t>
            </a:r>
            <a:r>
              <a:rPr lang="zh-CN" altLang="en-US" sz="2000" b="1" dirty="0">
                <a:latin typeface="微软雅黑" panose="020B0503020204020204" pitchFamily="34" charset="-122"/>
                <a:ea typeface="微软雅黑" panose="020B0503020204020204" pitchFamily="34" charset="-122"/>
              </a:rPr>
              <a:t>日上午，一座总高</a:t>
            </a:r>
            <a:r>
              <a:rPr lang="en-US" altLang="zh-CN" sz="2000" b="1" dirty="0">
                <a:latin typeface="微软雅黑" panose="020B0503020204020204" pitchFamily="34" charset="-122"/>
                <a:ea typeface="微软雅黑" panose="020B0503020204020204" pitchFamily="34" charset="-122"/>
              </a:rPr>
              <a:t>9.5</a:t>
            </a:r>
            <a:r>
              <a:rPr lang="zh-CN" altLang="en-US" sz="2000" b="1" dirty="0">
                <a:latin typeface="微软雅黑" panose="020B0503020204020204" pitchFamily="34" charset="-122"/>
                <a:ea typeface="微软雅黑" panose="020B0503020204020204" pitchFamily="34" charset="-122"/>
              </a:rPr>
              <a:t>米的“孔子”塑像在位于北京天安门广场东侧的中国国家博物馆北门广场落成。</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新落成的孔子青铜像整体为绿色，人像高</a:t>
            </a:r>
            <a:r>
              <a:rPr lang="en-US" altLang="zh-CN" sz="2000" b="1" dirty="0">
                <a:latin typeface="微软雅黑" panose="020B0503020204020204" pitchFamily="34" charset="-122"/>
                <a:ea typeface="微软雅黑" panose="020B0503020204020204" pitchFamily="34" charset="-122"/>
              </a:rPr>
              <a:t>7.9</a:t>
            </a:r>
            <a:r>
              <a:rPr lang="zh-CN" altLang="en-US" sz="2000" b="1" dirty="0">
                <a:latin typeface="微软雅黑" panose="020B0503020204020204" pitchFamily="34" charset="-122"/>
                <a:ea typeface="微软雅黑" panose="020B0503020204020204" pitchFamily="34" charset="-122"/>
              </a:rPr>
              <a:t>米，石头基座高</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米。仅铸造用铜达</a:t>
            </a:r>
            <a:r>
              <a:rPr lang="en-US" altLang="zh-CN" sz="2000" b="1" dirty="0">
                <a:latin typeface="微软雅黑" panose="020B0503020204020204" pitchFamily="34" charset="-122"/>
                <a:ea typeface="微软雅黑" panose="020B0503020204020204" pitchFamily="34" charset="-122"/>
              </a:rPr>
              <a:t>17</a:t>
            </a:r>
            <a:r>
              <a:rPr lang="zh-CN" altLang="en-US" sz="2000" b="1" dirty="0">
                <a:latin typeface="微软雅黑" panose="020B0503020204020204" pitchFamily="34" charset="-122"/>
                <a:ea typeface="微软雅黑" panose="020B0503020204020204" pitchFamily="34" charset="-122"/>
              </a:rPr>
              <a:t>吨。</a:t>
            </a:r>
            <a:r>
              <a:rPr lang="zh-CN" altLang="en-US" sz="2400" b="1" dirty="0">
                <a:solidFill>
                  <a:srgbClr val="7030A0"/>
                </a:solidFill>
                <a:latin typeface="微软雅黑" panose="020B0503020204020204" pitchFamily="34" charset="-122"/>
                <a:ea typeface="微软雅黑" panose="020B0503020204020204" pitchFamily="34" charset="-122"/>
              </a:rPr>
              <a:t>一度引起舆论热议。</a:t>
            </a:r>
            <a:r>
              <a:rPr lang="zh-CN" altLang="en-US" sz="2000" b="1" dirty="0">
                <a:latin typeface="微软雅黑" panose="020B0503020204020204" pitchFamily="34" charset="-122"/>
                <a:ea typeface="微软雅黑" panose="020B0503020204020204" pitchFamily="34" charset="-122"/>
              </a:rPr>
              <a:t>同年</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日晚上，孔子塑像被迁入国家博物馆雕塑园。</a:t>
            </a:r>
            <a:r>
              <a:rPr lang="zh-CN" altLang="en-US" sz="2400" b="1" dirty="0">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p:cTn id="7" dur="1000" fill="hold"/>
                                        <p:tgtEl>
                                          <p:spTgt spid="194566"/>
                                        </p:tgtEl>
                                        <p:attrNameLst>
                                          <p:attrName>ppt_w</p:attrName>
                                        </p:attrNameLst>
                                      </p:cBhvr>
                                      <p:tavLst>
                                        <p:tav tm="0">
                                          <p:val>
                                            <p:strVal val="#ppt_w*0.70"/>
                                          </p:val>
                                        </p:tav>
                                        <p:tav tm="100000">
                                          <p:val>
                                            <p:strVal val="#ppt_w"/>
                                          </p:val>
                                        </p:tav>
                                      </p:tavLst>
                                    </p:anim>
                                    <p:anim calcmode="lin" valueType="num">
                                      <p:cBhvr>
                                        <p:cTn id="8" dur="1000" fill="hold"/>
                                        <p:tgtEl>
                                          <p:spTgt spid="194566"/>
                                        </p:tgtEl>
                                        <p:attrNameLst>
                                          <p:attrName>ppt_h</p:attrName>
                                        </p:attrNameLst>
                                      </p:cBhvr>
                                      <p:tavLst>
                                        <p:tav tm="0">
                                          <p:val>
                                            <p:strVal val="#ppt_h"/>
                                          </p:val>
                                        </p:tav>
                                        <p:tav tm="100000">
                                          <p:val>
                                            <p:strVal val="#ppt_h"/>
                                          </p:val>
                                        </p:tav>
                                      </p:tavLst>
                                    </p:anim>
                                    <p:animEffect transition="in" filter="fade">
                                      <p:cBhvr>
                                        <p:cTn id="9" dur="1000"/>
                                        <p:tgtEl>
                                          <p:spTgt spid="19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7" name="文本框 6"/>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将五四精神与中华传统文化有机结合起来，我们应该如何做？</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古为今用，洋为中用</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去其糟粕，取其精华</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4"/>
            </p:custDataLst>
          </p:nvPr>
        </p:nvSpPr>
        <p:spPr>
          <a:xfrm>
            <a:off x="1828800" y="4500245"/>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博采众长，兼容并包</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5"/>
            </p:custDataLst>
          </p:nvPr>
        </p:nvSpPr>
        <p:spPr>
          <a:xfrm>
            <a:off x="1828800" y="5357495"/>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尊重科学，弘扬传统</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12" name="矩形 11"/>
          <p:cNvSpPr>
            <a:spLocks noChangeAspect="1"/>
          </p:cNvSpPr>
          <p:nvPr>
            <p:custDataLst>
              <p:tags r:id="rId6"/>
            </p:custDataLst>
          </p:nvPr>
        </p:nvSpPr>
        <p:spPr>
          <a:xfrm>
            <a:off x="1114425" y="28498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a:spLocks noChangeAspect="1"/>
          </p:cNvSpPr>
          <p:nvPr>
            <p:custDataLst>
              <p:tags r:id="rId7"/>
            </p:custDataLst>
          </p:nvPr>
        </p:nvSpPr>
        <p:spPr>
          <a:xfrm>
            <a:off x="1114425" y="37071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custDataLst>
              <p:tags r:id="rId8"/>
            </p:custDataLst>
          </p:nvPr>
        </p:nvSpPr>
        <p:spPr>
          <a:xfrm>
            <a:off x="1114425" y="45643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a:spLocks noChangeAspect="1"/>
          </p:cNvSpPr>
          <p:nvPr>
            <p:custDataLst>
              <p:tags r:id="rId9"/>
            </p:custDataLst>
          </p:nvPr>
        </p:nvSpPr>
        <p:spPr>
          <a:xfrm>
            <a:off x="1114425" y="542163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圆角矩形 15"/>
          <p:cNvSpPr/>
          <p:nvPr>
            <p:custDataLst>
              <p:tags r:id="rId10"/>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1" name="组合 20"/>
          <p:cNvGrpSpPr/>
          <p:nvPr>
            <p:custDataLst>
              <p:tags r:id="rId11"/>
            </p:custDataLst>
          </p:nvPr>
        </p:nvGrpSpPr>
        <p:grpSpPr>
          <a:xfrm>
            <a:off x="0" y="0"/>
            <a:ext cx="9144000" cy="635000"/>
            <a:chOff x="0" y="0"/>
            <a:chExt cx="14400" cy="1000"/>
          </a:xfrm>
        </p:grpSpPr>
        <p:sp>
          <p:nvSpPr>
            <p:cNvPr id="17" name="TitleBackground"/>
            <p:cNvSpPr/>
            <p:nvPr>
              <p:custDataLst>
                <p:tags r:id="rId12"/>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ColorBlock"/>
            <p:cNvSpPr/>
            <p:nvPr>
              <p:custDataLst>
                <p:tags r:id="rId13"/>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0"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descr="tmp36AA"/>
          <p:cNvPicPr>
            <a:picLocks noChangeAspect="1"/>
          </p:cNvPicPr>
          <p:nvPr>
            <p:custDataLst>
              <p:tags r:id="rId16"/>
            </p:custDataLst>
          </p:nvPr>
        </p:nvPicPr>
        <p:blipFill>
          <a:blip r:embed="rId17"/>
          <a:stretch>
            <a:fillRect/>
          </a:stretch>
        </p:blipFill>
        <p:spPr>
          <a:xfrm>
            <a:off x="7594600" y="63500"/>
            <a:ext cx="1422400" cy="508000"/>
          </a:xfrm>
          <a:prstGeom prst="rect">
            <a:avLst/>
          </a:prstGeom>
        </p:spPr>
      </p:pic>
    </p:spTree>
    <p:custDataLst>
      <p:tags r:id="rId1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noChangeArrowheads="1"/>
          </p:cNvSpPr>
          <p:nvPr>
            <p:ph type="ctrTitle"/>
          </p:nvPr>
        </p:nvSpPr>
        <p:spPr>
          <a:xfrm>
            <a:off x="536575" y="1151255"/>
            <a:ext cx="8122285" cy="4615180"/>
          </a:xfrm>
          <a:solidFill>
            <a:srgbClr val="2108B8"/>
          </a:solidFill>
        </p:spPr>
        <p:txBody>
          <a:bodyPr/>
          <a:p>
            <a:pPr algn="ctr">
              <a:lnSpc>
                <a:spcPct val="150000"/>
              </a:lnSpc>
            </a:pPr>
            <a:b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b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t>二、</a:t>
            </a: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t>什么是</a:t>
            </a: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t>文化？</a:t>
            </a:r>
            <a:endPar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endParaRPr>
          </a:p>
        </p:txBody>
      </p:sp>
      <p:sp>
        <p:nvSpPr>
          <p:cNvPr id="7" name="副标题 6"/>
          <p:cNvSpPr>
            <a:spLocks noGrp="1" noChangeArrowheads="1"/>
          </p:cNvSpPr>
          <p:nvPr>
            <p:ph type="subTitle" idx="1"/>
          </p:nvPr>
        </p:nvSpPr>
        <p:spPr/>
        <p:txBody>
          <a:bodyPr/>
          <a:p>
            <a:endParaRPr lang="zh-CN" altLang="en-US"/>
          </a:p>
        </p:txBody>
      </p:sp>
      <p:sp>
        <p:nvSpPr>
          <p:cNvPr id="4" name="日期占位符 3"/>
          <p:cNvSpPr>
            <a:spLocks noGrp="1"/>
          </p:cNvSpPr>
          <p:nvPr>
            <p:ph type="dt" sz="half" idx="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4"/>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p:txBody>
          <a:bodyPr vert="horz" wrap="square" lIns="91440" tIns="45720" rIns="91440" bIns="45720" anchor="t"/>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笼统地说，</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文化是一种社会现象，</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是人们长期创造形成的产物，同时</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又是一种历史现象</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，是社会历史的积淀物</a:t>
            </a:r>
            <a:r>
              <a:rPr kumimoji="0" lang="zh-CN"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确切</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地说，</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是指一个国家或民族的历史、地理、风土人情、传统习俗、生活方式、文学艺术、行为规范、思维方式、价值观念等，是人类之间进行交流的</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普遍认可的一种能够传承的意识形态。</a:t>
            </a:r>
            <a:endParaRPr kumimoji="0" lang="en-US"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百度</a:t>
            </a:r>
            <a:r>
              <a:rPr kumimoji="0" lang="en-US"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en-US"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词条</a:t>
            </a:r>
            <a:endPar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36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366" name="Cloud"/>
          <p:cNvSpPr>
            <a:spLocks noChangeAspect="1" noEditPoints="1"/>
          </p:cNvSpPr>
          <p:nvPr/>
        </p:nvSpPr>
        <p:spPr>
          <a:xfrm>
            <a:off x="179388" y="0"/>
            <a:ext cx="4681537" cy="1341438"/>
          </a:xfrm>
          <a:custGeom>
            <a:avLst/>
            <a:gdLst>
              <a:gd name="txL" fmla="*/ 2977 w 21600"/>
              <a:gd name="txT" fmla="*/ 3262 h 21600"/>
              <a:gd name="txR" fmla="*/ 17087 w 21600"/>
              <a:gd name="txB" fmla="*/ 17337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00">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7" name="Rectangle 1026"/>
          <p:cNvSpPr txBox="1">
            <a:spLocks noChangeArrowheads="1"/>
          </p:cNvSpPr>
          <p:nvPr/>
        </p:nvSpPr>
        <p:spPr bwMode="auto">
          <a:xfrm>
            <a:off x="457200" y="157798"/>
            <a:ext cx="6172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600" b="1" i="1" u="none" strike="noStrike" kern="1200" cap="none" spc="0" normalizeH="0" baseline="0" noProof="0" smtClean="0">
                <a:ln>
                  <a:noFill/>
                </a:ln>
                <a:solidFill>
                  <a:srgbClr val="0033CC"/>
                </a:solidFill>
                <a:effectLst/>
                <a:uLnTx/>
                <a:uFillTx/>
                <a:latin typeface="+mj-lt"/>
                <a:ea typeface="+mj-ea"/>
                <a:cs typeface="+mj-cs"/>
              </a:rPr>
              <a:t> </a:t>
            </a:r>
            <a:r>
              <a:rPr kumimoji="0" lang="zh-CN" altLang="en-US" sz="46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何谓</a:t>
            </a:r>
            <a:r>
              <a:rPr kumimoji="0" lang="zh-CN" altLang="en-US" sz="46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mj-lt"/>
                <a:ea typeface="+mj-ea"/>
                <a:cs typeface="+mj-cs"/>
              </a:rPr>
              <a:t>  </a:t>
            </a:r>
            <a:r>
              <a:rPr kumimoji="0" lang="zh-CN" altLang="en-US" sz="5600" b="1" i="1" u="none" strike="noStrike" kern="1200" cap="none" spc="0" normalizeH="0" baseline="0" noProof="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文 化？</a:t>
            </a:r>
            <a:endPar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000000"/>
                                          </p:val>
                                        </p:tav>
                                        <p:tav tm="100000">
                                          <p:val>
                                            <p:strVal val="#ppt_w"/>
                                          </p:val>
                                        </p:tav>
                                      </p:tavLst>
                                    </p:anim>
                                    <p:anim calcmode="lin" valueType="num">
                                      <p:cBhvr>
                                        <p:cTn id="8" dur="500" fill="hold"/>
                                        <p:tgtEl>
                                          <p:spTgt spid="7"/>
                                        </p:tgtEl>
                                        <p:attrNameLst>
                                          <p:attrName>ppt_h</p:attrName>
                                        </p:attrNameLst>
                                      </p:cBhvr>
                                      <p:tavLst>
                                        <p:tav tm="0">
                                          <p:val>
                                            <p:fltVal val="0.00000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right)">
                                      <p:cBhvr>
                                        <p:cTn id="18" dur="500"/>
                                        <p:tgtEl>
                                          <p:spTgt spid="3">
                                            <p:txEl>
                                              <p:pRg st="1" end="1"/>
                                            </p:txEl>
                                          </p:spTgt>
                                        </p:tgtEl>
                                      </p:cBhvr>
                                    </p:animEffect>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A84CC8D-0999-48D8-8942-27B142C96EED}"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8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1618" name="Rectangle 1026" descr="花束"/>
          <p:cNvSpPr>
            <a:spLocks noGrp="1" noChangeArrowheads="1"/>
          </p:cNvSpPr>
          <p:nvPr>
            <p:ph type="title"/>
          </p:nvPr>
        </p:nvSpPr>
        <p:spPr>
          <a:xfrm>
            <a:off x="457200" y="277813"/>
            <a:ext cx="8218488" cy="947738"/>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j-lt"/>
                <a:ea typeface="+mj-ea"/>
                <a:cs typeface="+mj-cs"/>
              </a:rPr>
              <a:t>  </a:t>
            </a:r>
            <a:r>
              <a:rPr kumimoji="0" lang="zh-CN" altLang="en-US" sz="4800" b="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2.1 </a:t>
            </a:r>
            <a:r>
              <a:rPr kumimoji="0" lang="zh-CN" altLang="en-US" sz="4800" b="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文化之渊源</a:t>
            </a:r>
            <a:endParaRPr kumimoji="0" lang="zh-CN" altLang="en-US" sz="4800" b="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
        <p:nvSpPr>
          <p:cNvPr id="111619" name="Rectangle 1027" descr="信纸"/>
          <p:cNvSpPr>
            <a:spLocks noGrp="1" noChangeArrowheads="1"/>
          </p:cNvSpPr>
          <p:nvPr>
            <p:ph idx="1"/>
          </p:nvPr>
        </p:nvSpPr>
        <p:spPr>
          <a:xfrm>
            <a:off x="457200" y="1303655"/>
            <a:ext cx="8229600" cy="5160010"/>
          </a:xfrm>
          <a:blipFill dpi="0" rotWithShape="1">
            <a:blip r:embed="rId2"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800"/>
              </a:spcBef>
              <a:spcAft>
                <a:spcPct val="0"/>
              </a:spcAft>
              <a:buClr>
                <a:schemeClr val="accent1"/>
              </a:buClr>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汉语的文化一词源于</a:t>
            </a:r>
            <a:r>
              <a:rPr kumimoji="0" lang="en-US" altLang="zh-CN"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易经</a:t>
            </a:r>
            <a:r>
              <a:rPr kumimoji="0" lang="en-US" altLang="zh-CN"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“观乎天文，以察时变；观乎人文，以化成天下”。</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800"/>
              </a:spcBef>
              <a:spcAft>
                <a:spcPct val="0"/>
              </a:spcAft>
              <a:buClr>
                <a:schemeClr val="accent1"/>
              </a:buClr>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文化</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就是指</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人文教化：</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“文”</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既指文字、文章、文采，又指礼乐制度、法律条文等。</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化”</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是“教化”、“教行”的意思。</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rPr>
              <a:t>从</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社会治理</a:t>
            </a:r>
            <a:r>
              <a:rPr kumimoji="0" lang="zh-CN" altLang="en-US" sz="26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cs typeface="+mn-cs"/>
              </a:rPr>
              <a:t>角度而言，</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“文化”</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是指</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以礼乐制度教化百姓。</a:t>
            </a:r>
            <a:endPar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8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南齐</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王融</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《曲水诗序》</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中说：</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“设神理以景俗，敷</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ea"/>
              </a:rPr>
              <a:t>文化</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以柔远”。</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000000"/>
                                          </p:val>
                                        </p:tav>
                                        <p:tav tm="100000">
                                          <p:val>
                                            <p:strVal val="#ppt_w"/>
                                          </p:val>
                                        </p:tav>
                                      </p:tavLst>
                                    </p:anim>
                                    <p:anim calcmode="lin" valueType="num">
                                      <p:cBhvr>
                                        <p:cTn id="8" dur="500" fill="hold"/>
                                        <p:tgtEl>
                                          <p:spTgt spid="111618"/>
                                        </p:tgtEl>
                                        <p:attrNameLst>
                                          <p:attrName>ppt_h</p:attrName>
                                        </p:attrNameLst>
                                      </p:cBhvr>
                                      <p:tavLst>
                                        <p:tav tm="0">
                                          <p:val>
                                            <p:fltVal val="0.000000"/>
                                          </p:val>
                                        </p:tav>
                                        <p:tav tm="100000">
                                          <p:val>
                                            <p:strVal val="#ppt_h"/>
                                          </p:val>
                                        </p:tav>
                                      </p:tavLst>
                                    </p:anim>
                                    <p:animEffect transition="in" filter="fade">
                                      <p:cBhvr>
                                        <p:cTn id="9" dur="500"/>
                                        <p:tgtEl>
                                          <p:spTgt spid="11161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1619">
                                            <p:txEl>
                                              <p:charRg st="4294967295" end="4294967295"/>
                                            </p:txEl>
                                          </p:spTgt>
                                        </p:tgtEl>
                                        <p:attrNameLst>
                                          <p:attrName>style.visibility</p:attrName>
                                        </p:attrNameLst>
                                      </p:cBhvr>
                                      <p:to>
                                        <p:strVal val="visible"/>
                                      </p:to>
                                    </p:set>
                                    <p:animEffect transition="in" filter="fade">
                                      <p:cBhvr>
                                        <p:cTn id="13" dur="1000">
                                          <p:stCondLst>
                                            <p:cond delay="0"/>
                                          </p:stCondLst>
                                        </p:cTn>
                                        <p:tgtEl>
                                          <p:spTgt spid="111619">
                                            <p:txEl>
                                              <p:charRg st="4294967295" end="4294967295"/>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1619">
                                            <p:txEl>
                                              <p:charRg st="0" end="38"/>
                                            </p:txEl>
                                          </p:spTgt>
                                        </p:tgtEl>
                                        <p:attrNameLst>
                                          <p:attrName>style.visibility</p:attrName>
                                        </p:attrNameLst>
                                      </p:cBhvr>
                                      <p:to>
                                        <p:strVal val="visible"/>
                                      </p:to>
                                    </p:set>
                                    <p:animEffect transition="in" filter="fade">
                                      <p:cBhvr>
                                        <p:cTn id="17" dur="1000">
                                          <p:stCondLst>
                                            <p:cond delay="0"/>
                                          </p:stCondLst>
                                        </p:cTn>
                                        <p:tgtEl>
                                          <p:spTgt spid="111619">
                                            <p:txEl>
                                              <p:charRg st="0"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619">
                                            <p:txEl>
                                              <p:charRg st="38" end="46"/>
                                            </p:txEl>
                                          </p:spTgt>
                                        </p:tgtEl>
                                        <p:attrNameLst>
                                          <p:attrName>style.visibility</p:attrName>
                                        </p:attrNameLst>
                                      </p:cBhvr>
                                      <p:to>
                                        <p:strVal val="visible"/>
                                      </p:to>
                                    </p:set>
                                    <p:animEffect transition="in" filter="fade">
                                      <p:cBhvr>
                                        <p:cTn id="22" dur="1000">
                                          <p:stCondLst>
                                            <p:cond delay="0"/>
                                          </p:stCondLst>
                                        </p:cTn>
                                        <p:tgtEl>
                                          <p:spTgt spid="111619">
                                            <p:txEl>
                                              <p:charRg st="38" end="46"/>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11619">
                                            <p:txEl>
                                              <p:charRg st="46" end="74"/>
                                            </p:txEl>
                                          </p:spTgt>
                                        </p:tgtEl>
                                        <p:attrNameLst>
                                          <p:attrName>style.visibility</p:attrName>
                                        </p:attrNameLst>
                                      </p:cBhvr>
                                      <p:to>
                                        <p:strVal val="visible"/>
                                      </p:to>
                                    </p:set>
                                    <p:animEffect transition="in" filter="fade">
                                      <p:cBhvr>
                                        <p:cTn id="26" dur="1000">
                                          <p:stCondLst>
                                            <p:cond delay="0"/>
                                          </p:stCondLst>
                                        </p:cTn>
                                        <p:tgtEl>
                                          <p:spTgt spid="111619">
                                            <p:txEl>
                                              <p:charRg st="46" end="74"/>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11619">
                                            <p:txEl>
                                              <p:charRg st="74" end="92"/>
                                            </p:txEl>
                                          </p:spTgt>
                                        </p:tgtEl>
                                        <p:attrNameLst>
                                          <p:attrName>style.visibility</p:attrName>
                                        </p:attrNameLst>
                                      </p:cBhvr>
                                      <p:to>
                                        <p:strVal val="visible"/>
                                      </p:to>
                                    </p:set>
                                    <p:animEffect transition="in" filter="fade">
                                      <p:cBhvr>
                                        <p:cTn id="30" dur="1000">
                                          <p:stCondLst>
                                            <p:cond delay="0"/>
                                          </p:stCondLst>
                                        </p:cTn>
                                        <p:tgtEl>
                                          <p:spTgt spid="111619">
                                            <p:txEl>
                                              <p:charRg st="74" end="92"/>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11619">
                                            <p:txEl>
                                              <p:charRg st="92" end="119"/>
                                            </p:txEl>
                                          </p:spTgt>
                                        </p:tgtEl>
                                        <p:attrNameLst>
                                          <p:attrName>style.visibility</p:attrName>
                                        </p:attrNameLst>
                                      </p:cBhvr>
                                      <p:to>
                                        <p:strVal val="visible"/>
                                      </p:to>
                                    </p:set>
                                    <p:animEffect transition="in" filter="fade">
                                      <p:cBhvr>
                                        <p:cTn id="34" dur="1000">
                                          <p:stCondLst>
                                            <p:cond delay="0"/>
                                          </p:stCondLst>
                                        </p:cTn>
                                        <p:tgtEl>
                                          <p:spTgt spid="111619">
                                            <p:txEl>
                                              <p:charRg st="92" end="11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1619">
                                            <p:txEl>
                                              <p:charRg st="119" end="150"/>
                                            </p:txEl>
                                          </p:spTgt>
                                        </p:tgtEl>
                                        <p:attrNameLst>
                                          <p:attrName>style.visibility</p:attrName>
                                        </p:attrNameLst>
                                      </p:cBhvr>
                                      <p:to>
                                        <p:strVal val="visible"/>
                                      </p:to>
                                    </p:set>
                                    <p:animEffect transition="in" filter="fade">
                                      <p:cBhvr>
                                        <p:cTn id="39" dur="1000">
                                          <p:stCondLst>
                                            <p:cond delay="0"/>
                                          </p:stCondLst>
                                        </p:cTn>
                                        <p:tgtEl>
                                          <p:spTgt spid="111619">
                                            <p:txEl>
                                              <p:charRg st="119"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1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78CDFB-C7DC-49FA-8E59-33A671BD08A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41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4690" name="Rectangle 2050" descr="信纸"/>
          <p:cNvSpPr>
            <a:spLocks noGrp="1" noChangeArrowheads="1"/>
          </p:cNvSpPr>
          <p:nvPr>
            <p:ph type="title"/>
          </p:nvPr>
        </p:nvSpPr>
        <p:spPr>
          <a:xfrm>
            <a:off x="684213" y="347663"/>
            <a:ext cx="7704138" cy="993775"/>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j-lt"/>
                <a:ea typeface="+mj-ea"/>
                <a:cs typeface="+mj-cs"/>
              </a:rPr>
              <a:t>  </a:t>
            </a:r>
            <a:r>
              <a:rPr kumimoji="0" lang="zh-CN" altLang="en-US" sz="4800" b="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2.1 </a:t>
            </a:r>
            <a:r>
              <a:rPr kumimoji="0" lang="zh-CN" altLang="en-US" sz="4800" b="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文化之渊源</a:t>
            </a:r>
            <a:endParaRPr kumimoji="0" lang="zh-CN" altLang="en-US" sz="4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
        <p:nvSpPr>
          <p:cNvPr id="114691" name="Rectangle 2051"/>
          <p:cNvSpPr>
            <a:spLocks noGrp="1"/>
          </p:cNvSpPr>
          <p:nvPr>
            <p:ph idx="1"/>
          </p:nvPr>
        </p:nvSpPr>
        <p:spPr>
          <a:xfrm>
            <a:off x="684530" y="1484630"/>
            <a:ext cx="7848600" cy="4667885"/>
          </a:xfrm>
          <a:gradFill rotWithShape="1">
            <a:gsLst>
              <a:gs pos="0">
                <a:srgbClr val="FFFF99">
                  <a:alpha val="100000"/>
                </a:srgbClr>
              </a:gs>
              <a:gs pos="50000">
                <a:srgbClr val="FFFF00">
                  <a:alpha val="100000"/>
                </a:srgbClr>
              </a:gs>
              <a:gs pos="100000">
                <a:srgbClr val="FFFF99">
                  <a:alpha val="100000"/>
                </a:srgbClr>
              </a:gs>
            </a:gsLst>
            <a:lin ang="2700000" scaled="1"/>
            <a:tileRect/>
          </a:gradFill>
        </p:spPr>
        <p:txBody>
          <a:bodyPr vert="horz" wrap="square" lIns="91440" tIns="45720" rIns="91440" bIns="45720" anchor="t"/>
          <a:p>
            <a:pPr algn="just" eaLnBrk="1" hangingPunct="1">
              <a:lnSpc>
                <a:spcPct val="120000"/>
              </a:lnSpc>
            </a:pPr>
            <a:r>
              <a:rPr lang="zh-CN" altLang="en-US" b="1" dirty="0">
                <a:solidFill>
                  <a:srgbClr val="2108B8"/>
                </a:solidFill>
                <a:latin typeface="微软雅黑" panose="020B0503020204020204" pitchFamily="34" charset="-122"/>
                <a:ea typeface="微软雅黑" panose="020B0503020204020204" pitchFamily="34" charset="-122"/>
              </a:rPr>
              <a:t>在西方，</a:t>
            </a:r>
            <a:r>
              <a:rPr lang="zh-CN" altLang="en-US" b="1" dirty="0">
                <a:solidFill>
                  <a:srgbClr val="CC0000"/>
                </a:solidFill>
                <a:latin typeface="微软雅黑" panose="020B0503020204020204" pitchFamily="34" charset="-122"/>
                <a:ea typeface="微软雅黑" panose="020B0503020204020204" pitchFamily="34" charset="-122"/>
              </a:rPr>
              <a:t>文化（</a:t>
            </a:r>
            <a:r>
              <a:rPr lang="en-US" altLang="zh-CN" b="1" dirty="0">
                <a:solidFill>
                  <a:srgbClr val="CC0000"/>
                </a:solidFill>
                <a:latin typeface="微软雅黑" panose="020B0503020204020204" pitchFamily="34" charset="-122"/>
                <a:ea typeface="微软雅黑" panose="020B0503020204020204" pitchFamily="34" charset="-122"/>
              </a:rPr>
              <a:t>culture)</a:t>
            </a:r>
            <a:r>
              <a:rPr lang="zh-CN" altLang="en-US" b="1" dirty="0">
                <a:solidFill>
                  <a:srgbClr val="2108B8"/>
                </a:solidFill>
                <a:latin typeface="微软雅黑" panose="020B0503020204020204" pitchFamily="34" charset="-122"/>
                <a:ea typeface="微软雅黑" panose="020B0503020204020204" pitchFamily="34" charset="-122"/>
              </a:rPr>
              <a:t>一词源于拉丁文</a:t>
            </a:r>
            <a:r>
              <a:rPr lang="en-US" altLang="zh-CN" b="1" dirty="0">
                <a:solidFill>
                  <a:srgbClr val="2108B8"/>
                </a:solidFill>
                <a:latin typeface="微软雅黑" panose="020B0503020204020204" pitchFamily="34" charset="-122"/>
                <a:ea typeface="微软雅黑" panose="020B0503020204020204" pitchFamily="34" charset="-122"/>
              </a:rPr>
              <a:t>cultura</a:t>
            </a:r>
            <a:r>
              <a:rPr lang="zh-CN" altLang="en-US" b="1" dirty="0">
                <a:solidFill>
                  <a:srgbClr val="2108B8"/>
                </a:solidFill>
                <a:latin typeface="微软雅黑" panose="020B0503020204020204" pitchFamily="34" charset="-122"/>
                <a:ea typeface="微软雅黑" panose="020B0503020204020204" pitchFamily="34" charset="-122"/>
              </a:rPr>
              <a:t>，原意是耕耘、栽培，侧重于农事耕作与动植物培育的意思。</a:t>
            </a:r>
            <a:endParaRPr lang="zh-CN" altLang="en-US" b="1" dirty="0">
              <a:solidFill>
                <a:srgbClr val="2108B8"/>
              </a:solidFill>
              <a:latin typeface="微软雅黑" panose="020B0503020204020204" pitchFamily="34" charset="-122"/>
              <a:ea typeface="微软雅黑" panose="020B0503020204020204" pitchFamily="34" charset="-122"/>
            </a:endParaRPr>
          </a:p>
          <a:p>
            <a:pPr algn="just" eaLnBrk="1" hangingPunct="1">
              <a:lnSpc>
                <a:spcPct val="120000"/>
              </a:lnSpc>
            </a:pPr>
            <a:r>
              <a:rPr lang="en-US" altLang="zh-CN" b="1" dirty="0">
                <a:solidFill>
                  <a:srgbClr val="2108B8"/>
                </a:solidFill>
                <a:latin typeface="微软雅黑" panose="020B0503020204020204" pitchFamily="34" charset="-122"/>
                <a:ea typeface="微软雅黑" panose="020B0503020204020204" pitchFamily="34" charset="-122"/>
              </a:rPr>
              <a:t>15</a:t>
            </a:r>
            <a:r>
              <a:rPr lang="zh-CN" altLang="en-US" b="1" dirty="0">
                <a:solidFill>
                  <a:srgbClr val="2108B8"/>
                </a:solidFill>
                <a:latin typeface="微软雅黑" panose="020B0503020204020204" pitchFamily="34" charset="-122"/>
                <a:ea typeface="微软雅黑" panose="020B0503020204020204" pitchFamily="34" charset="-122"/>
              </a:rPr>
              <a:t>世纪后，它的含义开始引申为</a:t>
            </a:r>
            <a:r>
              <a:rPr lang="zh-CN" altLang="en-US" b="1" dirty="0">
                <a:solidFill>
                  <a:srgbClr val="CC0000"/>
                </a:solidFill>
                <a:latin typeface="微软雅黑" panose="020B0503020204020204" pitchFamily="34" charset="-122"/>
                <a:ea typeface="微软雅黑" panose="020B0503020204020204" pitchFamily="34" charset="-122"/>
              </a:rPr>
              <a:t>对人的品性、职能的培养，</a:t>
            </a:r>
            <a:r>
              <a:rPr lang="zh-CN" altLang="en-US" b="1" dirty="0">
                <a:solidFill>
                  <a:srgbClr val="2108B8"/>
                </a:solidFill>
                <a:latin typeface="微软雅黑" panose="020B0503020204020204" pitchFamily="34" charset="-122"/>
                <a:ea typeface="微软雅黑" panose="020B0503020204020204" pitchFamily="34" charset="-122"/>
              </a:rPr>
              <a:t>几近于</a:t>
            </a:r>
            <a:r>
              <a:rPr lang="zh-CN" altLang="en-US" b="1" dirty="0">
                <a:solidFill>
                  <a:srgbClr val="CC0000"/>
                </a:solidFill>
                <a:latin typeface="微软雅黑" panose="020B0503020204020204" pitchFamily="34" charset="-122"/>
                <a:ea typeface="微软雅黑" panose="020B0503020204020204" pitchFamily="34" charset="-122"/>
              </a:rPr>
              <a:t>文化</a:t>
            </a:r>
            <a:r>
              <a:rPr lang="zh-CN" altLang="en-US" b="1" dirty="0">
                <a:solidFill>
                  <a:srgbClr val="2108B8"/>
                </a:solidFill>
                <a:latin typeface="微软雅黑" panose="020B0503020204020204" pitchFamily="34" charset="-122"/>
                <a:ea typeface="微软雅黑" panose="020B0503020204020204" pitchFamily="34" charset="-122"/>
              </a:rPr>
              <a:t>的中国古义。</a:t>
            </a:r>
            <a:endParaRPr lang="zh-CN" altLang="en-US" b="1" dirty="0">
              <a:solidFill>
                <a:srgbClr val="2108B8"/>
              </a:solidFill>
              <a:latin typeface="微软雅黑" panose="020B0503020204020204" pitchFamily="34" charset="-122"/>
              <a:ea typeface="微软雅黑" panose="020B0503020204020204" pitchFamily="34" charset="-122"/>
            </a:endParaRPr>
          </a:p>
          <a:p>
            <a:pPr eaLnBrk="1" hangingPunct="1">
              <a:lnSpc>
                <a:spcPct val="120000"/>
              </a:lnSpc>
              <a:spcBef>
                <a:spcPct val="70000"/>
              </a:spcBef>
            </a:pPr>
            <a:r>
              <a:rPr lang="zh-CN" altLang="en-US" b="1" dirty="0">
                <a:solidFill>
                  <a:srgbClr val="CC0000"/>
                </a:solidFill>
                <a:latin typeface="微软雅黑" panose="020B0503020204020204" pitchFamily="34" charset="-122"/>
                <a:ea typeface="微软雅黑" panose="020B0503020204020204" pitchFamily="34" charset="-122"/>
              </a:rPr>
              <a:t>“文化”一词的含义，中西方两个来源，殊途同归。</a:t>
            </a:r>
            <a:endParaRPr lang="zh-CN" altLang="en-US" b="1"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000000"/>
                                          </p:val>
                                        </p:tav>
                                        <p:tav tm="100000">
                                          <p:val>
                                            <p:strVal val="#ppt_w"/>
                                          </p:val>
                                        </p:tav>
                                      </p:tavLst>
                                    </p:anim>
                                    <p:anim calcmode="lin" valueType="num">
                                      <p:cBhvr>
                                        <p:cTn id="8" dur="500" fill="hold"/>
                                        <p:tgtEl>
                                          <p:spTgt spid="114690"/>
                                        </p:tgtEl>
                                        <p:attrNameLst>
                                          <p:attrName>ppt_h</p:attrName>
                                        </p:attrNameLst>
                                      </p:cBhvr>
                                      <p:tavLst>
                                        <p:tav tm="0">
                                          <p:val>
                                            <p:fltVal val="0.000000"/>
                                          </p:val>
                                        </p:tav>
                                        <p:tav tm="100000">
                                          <p:val>
                                            <p:strVal val="#ppt_h"/>
                                          </p:val>
                                        </p:tav>
                                      </p:tavLst>
                                    </p:anim>
                                    <p:animEffect transition="in" filter="fade">
                                      <p:cBhvr>
                                        <p:cTn id="9" dur="500"/>
                                        <p:tgtEl>
                                          <p:spTgt spid="11469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4691"/>
                                        </p:tgtEl>
                                        <p:attrNameLst>
                                          <p:attrName>style.visibility</p:attrName>
                                        </p:attrNameLst>
                                      </p:cBhvr>
                                      <p:to>
                                        <p:strVal val="visible"/>
                                      </p:to>
                                    </p:set>
                                    <p:animEffect transition="in" filter="fade">
                                      <p:cBhvr>
                                        <p:cTn id="13" dur="1000">
                                          <p:stCondLst>
                                            <p:cond delay="0"/>
                                          </p:stCondLst>
                                        </p:cTn>
                                        <p:tgtEl>
                                          <p:spTgt spid="11469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4691">
                                            <p:txEl>
                                              <p:charRg st="0" end="57"/>
                                            </p:txEl>
                                          </p:spTgt>
                                        </p:tgtEl>
                                        <p:attrNameLst>
                                          <p:attrName>style.visibility</p:attrName>
                                        </p:attrNameLst>
                                      </p:cBhvr>
                                      <p:to>
                                        <p:strVal val="visible"/>
                                      </p:to>
                                    </p:set>
                                    <p:animEffect transition="in" filter="fade">
                                      <p:cBhvr>
                                        <p:cTn id="17" dur="1000">
                                          <p:stCondLst>
                                            <p:cond delay="0"/>
                                          </p:stCondLst>
                                        </p:cTn>
                                        <p:tgtEl>
                                          <p:spTgt spid="114691">
                                            <p:txEl>
                                              <p:charRg st="0" end="57"/>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14691">
                                            <p:txEl>
                                              <p:charRg st="57" end="96"/>
                                            </p:txEl>
                                          </p:spTgt>
                                        </p:tgtEl>
                                        <p:attrNameLst>
                                          <p:attrName>style.visibility</p:attrName>
                                        </p:attrNameLst>
                                      </p:cBhvr>
                                      <p:to>
                                        <p:strVal val="visible"/>
                                      </p:to>
                                    </p:set>
                                    <p:animEffect transition="in" filter="fade">
                                      <p:cBhvr>
                                        <p:cTn id="21" dur="1000">
                                          <p:stCondLst>
                                            <p:cond delay="0"/>
                                          </p:stCondLst>
                                        </p:cTn>
                                        <p:tgtEl>
                                          <p:spTgt spid="114691">
                                            <p:txEl>
                                              <p:charRg st="57" end="96"/>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14691">
                                            <p:txEl>
                                              <p:charRg st="96" end="120"/>
                                            </p:txEl>
                                          </p:spTgt>
                                        </p:tgtEl>
                                        <p:attrNameLst>
                                          <p:attrName>style.visibility</p:attrName>
                                        </p:attrNameLst>
                                      </p:cBhvr>
                                      <p:to>
                                        <p:strVal val="visible"/>
                                      </p:to>
                                    </p:set>
                                    <p:animEffect transition="in" filter="fade">
                                      <p:cBhvr>
                                        <p:cTn id="25" dur="1000">
                                          <p:stCondLst>
                                            <p:cond delay="0"/>
                                          </p:stCondLst>
                                        </p:cTn>
                                        <p:tgtEl>
                                          <p:spTgt spid="114691">
                                            <p:txEl>
                                              <p:charRg st="96"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animBg="1"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7E1EAA6-6D95-4908-A447-1CFFE4777AE9}"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457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2530" name="Rectangle 2" descr="蓝色面巾纸"/>
          <p:cNvSpPr>
            <a:spLocks noGrp="1" noChangeArrowheads="1"/>
          </p:cNvSpPr>
          <p:nvPr>
            <p:ph type="title"/>
          </p:nvPr>
        </p:nvSpPr>
        <p:spPr>
          <a:xfrm>
            <a:off x="457200" y="267970"/>
            <a:ext cx="8229600" cy="1068705"/>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2.2 文化的内涵</a:t>
            </a:r>
            <a:endParaRPr kumimoji="0" lang="zh-CN" altLang="en-US" sz="4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endParaRPr>
          </a:p>
        </p:txBody>
      </p:sp>
      <p:sp>
        <p:nvSpPr>
          <p:cNvPr id="24581" name="Rectangle 3"/>
          <p:cNvSpPr>
            <a:spLocks noGrp="1"/>
          </p:cNvSpPr>
          <p:nvPr>
            <p:ph idx="1"/>
          </p:nvPr>
        </p:nvSpPr>
        <p:spPr>
          <a:xfrm>
            <a:off x="534988" y="1381443"/>
            <a:ext cx="8074025" cy="4711700"/>
          </a:xfrm>
          <a:gradFill rotWithShape="1">
            <a:gsLst>
              <a:gs pos="0">
                <a:srgbClr val="FFFF00">
                  <a:alpha val="100000"/>
                </a:srgbClr>
              </a:gs>
              <a:gs pos="100000">
                <a:srgbClr val="FFFF99">
                  <a:alpha val="100000"/>
                </a:srgbClr>
              </a:gs>
            </a:gsLst>
            <a:lin ang="5400000" scaled="1"/>
            <a:tileRect/>
          </a:gradFill>
        </p:spPr>
        <p:txBody>
          <a:bodyPr vert="horz" wrap="square" lIns="91440" tIns="45720" rIns="91440" bIns="45720" anchor="t"/>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文化是群体概念，</a:t>
            </a:r>
            <a:r>
              <a:rPr lang="zh-CN" altLang="en-US" sz="2800" b="1" dirty="0">
                <a:solidFill>
                  <a:srgbClr val="2108B8"/>
                </a:solidFill>
                <a:latin typeface="微软雅黑" panose="020B0503020204020204" pitchFamily="34" charset="-122"/>
                <a:ea typeface="微软雅黑" panose="020B0503020204020204" pitchFamily="34" charset="-122"/>
              </a:rPr>
              <a:t>人的生存依赖社会群体，群体的共处依赖文化。 </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文化的目的：</a:t>
            </a:r>
            <a:r>
              <a:rPr lang="zh-CN" altLang="en-US" sz="2800" b="1" dirty="0">
                <a:solidFill>
                  <a:srgbClr val="2108B8"/>
                </a:solidFill>
                <a:latin typeface="微软雅黑" panose="020B0503020204020204" pitchFamily="34" charset="-122"/>
                <a:ea typeface="微软雅黑" panose="020B0503020204020204" pitchFamily="34" charset="-122"/>
              </a:rPr>
              <a:t>维持群体生存。求生（危急），安定（农耕时代，家庭），变化（工业时代）。文化是内在的精神控制力量：例如，保持稳定的精神力量，促进发展变化的精神力量。</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学习继承的行为：</a:t>
            </a:r>
            <a:r>
              <a:rPr lang="zh-CN" altLang="en-US" sz="2800" b="1" dirty="0">
                <a:solidFill>
                  <a:srgbClr val="2108B8"/>
                </a:solidFill>
                <a:latin typeface="微软雅黑" panose="020B0503020204020204" pitchFamily="34" charset="-122"/>
                <a:ea typeface="微软雅黑" panose="020B0503020204020204" pitchFamily="34" charset="-122"/>
              </a:rPr>
              <a:t>风俗习惯。</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社会发展的自我支撑力。</a:t>
            </a:r>
            <a:endParaRPr lang="zh-CN" altLang="en-US" sz="2800" b="1" dirty="0">
              <a:solidFill>
                <a:srgbClr val="C00000"/>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0033CC"/>
                </a:solidFill>
                <a:latin typeface="微软雅黑" panose="020B0503020204020204" pitchFamily="34" charset="-122"/>
                <a:ea typeface="微软雅黑" panose="020B0503020204020204" pitchFamily="34" charset="-122"/>
              </a:rPr>
              <a:t>传统文化与文化遗产：</a:t>
            </a:r>
            <a:r>
              <a:rPr lang="zh-CN" altLang="en-US" sz="2800" b="1" dirty="0">
                <a:solidFill>
                  <a:srgbClr val="C00000"/>
                </a:solidFill>
                <a:latin typeface="微软雅黑" panose="020B0503020204020204" pitchFamily="34" charset="-122"/>
                <a:ea typeface="微软雅黑" panose="020B0503020204020204" pitchFamily="34" charset="-122"/>
              </a:rPr>
              <a:t>文化不能突变，只能渐变。</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wipe(left)">
                                      <p:cBhvr>
                                        <p:cTn id="7" dur="500"/>
                                        <p:tgtEl>
                                          <p:spTgt spid="245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4581">
                                            <p:txEl>
                                              <p:pRg st="2" end="2"/>
                                            </p:txEl>
                                          </p:spTgt>
                                        </p:tgtEl>
                                        <p:attrNameLst>
                                          <p:attrName>style.visibility</p:attrName>
                                        </p:attrNameLst>
                                      </p:cBhvr>
                                      <p:to>
                                        <p:strVal val="visible"/>
                                      </p:to>
                                    </p:set>
                                    <p:animEffect transition="in" filter="wipe(right)">
                                      <p:cBhvr>
                                        <p:cTn id="12" dur="500"/>
                                        <p:tgtEl>
                                          <p:spTgt spid="24581">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4581">
                                            <p:txEl>
                                              <p:pRg st="3" end="3"/>
                                            </p:txEl>
                                          </p:spTgt>
                                        </p:tgtEl>
                                        <p:attrNameLst>
                                          <p:attrName>style.visibility</p:attrName>
                                        </p:attrNameLst>
                                      </p:cBhvr>
                                      <p:to>
                                        <p:strVal val="visible"/>
                                      </p:to>
                                    </p:set>
                                    <p:animEffect transition="in" filter="wipe(left)">
                                      <p:cBhvr>
                                        <p:cTn id="16" dur="500"/>
                                        <p:tgtEl>
                                          <p:spTgt spid="24581">
                                            <p:txEl>
                                              <p:pRg st="3" end="3"/>
                                            </p:txEl>
                                          </p:spTgt>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4581">
                                            <p:txEl>
                                              <p:pRg st="4" end="4"/>
                                            </p:txEl>
                                          </p:spTgt>
                                        </p:tgtEl>
                                        <p:attrNameLst>
                                          <p:attrName>style.visibility</p:attrName>
                                        </p:attrNameLst>
                                      </p:cBhvr>
                                      <p:to>
                                        <p:strVal val="visible"/>
                                      </p:to>
                                    </p:set>
                                    <p:animEffect transition="in" filter="wipe(down)">
                                      <p:cBhvr>
                                        <p:cTn id="20" dur="500"/>
                                        <p:tgtEl>
                                          <p:spTgt spid="245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755650" y="4869815"/>
            <a:ext cx="7272020" cy="935990"/>
            <a:chOff x="1190" y="7669"/>
            <a:chExt cx="11452" cy="1474"/>
          </a:xfrm>
        </p:grpSpPr>
        <p:sp>
          <p:nvSpPr>
            <p:cNvPr id="25604" name="Rectangle 5"/>
            <p:cNvSpPr/>
            <p:nvPr/>
          </p:nvSpPr>
          <p:spPr>
            <a:xfrm>
              <a:off x="1190" y="7669"/>
              <a:ext cx="11453" cy="1475"/>
            </a:xfrm>
            <a:prstGeom prst="rect">
              <a:avLst/>
            </a:prstGeom>
            <a:solidFill>
              <a:srgbClr val="FFFF99"/>
            </a:solidFill>
            <a:ln w="31750"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25608" name="AutoShape 4"/>
            <p:cNvSpPr/>
            <p:nvPr/>
          </p:nvSpPr>
          <p:spPr>
            <a:xfrm>
              <a:off x="6293" y="7978"/>
              <a:ext cx="1080" cy="6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grpSp>
      <p:sp>
        <p:nvSpPr>
          <p:cNvPr id="11"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BADAD7-F852-454C-85AA-049B48D4383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560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3554" name="Rectangle 2" descr="蓝色面巾纸"/>
          <p:cNvSpPr>
            <a:spLocks noGrp="1" noChangeArrowheads="1"/>
          </p:cNvSpPr>
          <p:nvPr>
            <p:ph type="title"/>
          </p:nvPr>
        </p:nvSpPr>
        <p:spPr>
          <a:xfrm>
            <a:off x="457200" y="277813"/>
            <a:ext cx="8229600"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4800" b="1" i="1"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a:t>
            </a:r>
            <a:r>
              <a:rPr lang="zh-CN" altLang="en-US" sz="4800" b="1" i="1"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化是社会群体的行动方式</a:t>
            </a:r>
            <a:r>
              <a:rPr lang="zh-CN" altLang="en-US" sz="4400" b="1" i="1"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mn-ea"/>
              </a:rPr>
              <a:t>：</a:t>
            </a:r>
            <a:endParaRPr kumimoji="0" lang="zh-CN" altLang="en-US" sz="4400" b="1" i="1"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sym typeface="+mn-ea"/>
            </a:endParaRPr>
          </a:p>
        </p:txBody>
      </p:sp>
      <p:sp>
        <p:nvSpPr>
          <p:cNvPr id="23555" name="Rectangle 3"/>
          <p:cNvSpPr>
            <a:spLocks noGrp="1" noChangeArrowheads="1"/>
          </p:cNvSpPr>
          <p:nvPr>
            <p:ph idx="1"/>
          </p:nvPr>
        </p:nvSpPr>
        <p:spPr>
          <a:xfrm>
            <a:off x="611505" y="1557655"/>
            <a:ext cx="7561580" cy="3462020"/>
          </a:xfrm>
        </p:spPr>
        <p:txBody>
          <a:bodyPr vert="horz" wrap="square" lIns="91440" tIns="45720" rIns="91440" bIns="45720" numCol="1" anchor="t" anchorCtr="0" compatLnSpc="1"/>
          <a:lstStyle/>
          <a:p>
            <a:pPr marR="0" lvl="2" algn="l" defTabSz="914400" rtl="0" eaLnBrk="1" fontAlgn="base" latinLnBrk="0" hangingPunct="1">
              <a:lnSpc>
                <a:spcPct val="100000"/>
              </a:lnSpc>
              <a:spcBef>
                <a:spcPts val="600"/>
              </a:spcBef>
              <a:spcAft>
                <a:spcPct val="0"/>
              </a:spcAft>
              <a:buFont typeface="Wingdings" panose="05000000000000000000" charset="0"/>
              <a:buChar char="p"/>
              <a:defRPr/>
            </a:pPr>
            <a:r>
              <a:rPr lang="zh-CN" altLang="en-US" sz="4400" b="1" noProof="0" dirty="0" smtClean="0">
                <a:ln>
                  <a:noFill/>
                </a:ln>
                <a:solidFill>
                  <a:srgbClr val="2108B8"/>
                </a:solidFill>
                <a:effectLst/>
                <a:uLnTx/>
                <a:uFillTx/>
                <a:latin typeface="微软雅黑" panose="020B0503020204020204" pitchFamily="34" charset="-122"/>
                <a:ea typeface="微软雅黑" panose="020B0503020204020204" pitchFamily="34" charset="-122"/>
                <a:sym typeface="+mn-ea"/>
              </a:rPr>
              <a:t>群体的感知方式</a:t>
            </a:r>
            <a:endParaRPr kumimoji="0" lang="zh-CN" altLang="en-US"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endParaRPr>
          </a:p>
          <a:p>
            <a:pPr marR="0" lvl="2" algn="l" defTabSz="914400" rtl="0" eaLnBrk="1" fontAlgn="base" latinLnBrk="0" hangingPunct="1">
              <a:lnSpc>
                <a:spcPct val="100000"/>
              </a:lnSpc>
              <a:spcBef>
                <a:spcPts val="600"/>
              </a:spcBef>
              <a:spcAft>
                <a:spcPct val="0"/>
              </a:spcAft>
              <a:buFont typeface="Wingdings" panose="05000000000000000000" charset="0"/>
              <a:buChar char="p"/>
              <a:defRPr/>
            </a:pPr>
            <a:r>
              <a:rPr lang="zh-CN" altLang="en-US" sz="4400" b="1" noProof="0" dirty="0" smtClean="0">
                <a:ln>
                  <a:noFill/>
                </a:ln>
                <a:solidFill>
                  <a:srgbClr val="2108B8"/>
                </a:solidFill>
                <a:effectLst/>
                <a:uLnTx/>
                <a:uFillTx/>
                <a:latin typeface="微软雅黑" panose="020B0503020204020204" pitchFamily="34" charset="-122"/>
                <a:ea typeface="微软雅黑" panose="020B0503020204020204" pitchFamily="34" charset="-122"/>
                <a:sym typeface="+mn-ea"/>
              </a:rPr>
              <a:t>群体的认知方式</a:t>
            </a:r>
            <a:endParaRPr kumimoji="0" lang="zh-CN" altLang="en-US"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endParaRPr>
          </a:p>
          <a:p>
            <a:pPr marR="0" lvl="2" algn="l" defTabSz="914400" rtl="0" eaLnBrk="1" fontAlgn="base" latinLnBrk="0" hangingPunct="1">
              <a:lnSpc>
                <a:spcPct val="100000"/>
              </a:lnSpc>
              <a:spcBef>
                <a:spcPts val="600"/>
              </a:spcBef>
              <a:spcAft>
                <a:spcPct val="0"/>
              </a:spcAft>
              <a:buFont typeface="Wingdings" panose="05000000000000000000" charset="0"/>
              <a:buChar char="p"/>
              <a:defRPr/>
            </a:pPr>
            <a:r>
              <a:rPr lang="zh-CN" altLang="en-US" sz="4400" b="1" noProof="0" dirty="0" smtClean="0">
                <a:ln>
                  <a:noFill/>
                </a:ln>
                <a:solidFill>
                  <a:srgbClr val="2108B8"/>
                </a:solidFill>
                <a:effectLst/>
                <a:uLnTx/>
                <a:uFillTx/>
                <a:latin typeface="微软雅黑" panose="020B0503020204020204" pitchFamily="34" charset="-122"/>
                <a:ea typeface="微软雅黑" panose="020B0503020204020204" pitchFamily="34" charset="-122"/>
                <a:sym typeface="+mn-ea"/>
              </a:rPr>
              <a:t>群体的情感方式</a:t>
            </a:r>
            <a:endParaRPr kumimoji="0" lang="zh-CN" altLang="en-US"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endParaRPr>
          </a:p>
          <a:p>
            <a:pPr marR="0" lvl="2" algn="l" defTabSz="914400" rtl="0" eaLnBrk="1" fontAlgn="base" latinLnBrk="0" hangingPunct="1">
              <a:lnSpc>
                <a:spcPct val="100000"/>
              </a:lnSpc>
              <a:spcBef>
                <a:spcPts val="600"/>
              </a:spcBef>
              <a:spcAft>
                <a:spcPct val="0"/>
              </a:spcAft>
              <a:buFont typeface="Wingdings" panose="05000000000000000000" charset="0"/>
              <a:buChar char="p"/>
              <a:defRPr/>
            </a:pPr>
            <a:r>
              <a:rPr lang="zh-CN" altLang="en-US" sz="4400" b="1" noProof="0" dirty="0" smtClean="0">
                <a:ln>
                  <a:noFill/>
                </a:ln>
                <a:solidFill>
                  <a:srgbClr val="2108B8"/>
                </a:solidFill>
                <a:effectLst/>
                <a:uLnTx/>
                <a:uFillTx/>
                <a:latin typeface="微软雅黑" panose="020B0503020204020204" pitchFamily="34" charset="-122"/>
                <a:ea typeface="微软雅黑" panose="020B0503020204020204" pitchFamily="34" charset="-122"/>
                <a:sym typeface="+mn-ea"/>
              </a:rPr>
              <a:t>群体的表达交流方式</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9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accent1"/>
                </a:solidFill>
                <a:effectLst/>
                <a:uLnTx/>
                <a:uFillTx/>
                <a:latin typeface="黑体" panose="02010609060101010101" pitchFamily="49" charset="-122"/>
                <a:ea typeface="黑体" panose="02010609060101010101" pitchFamily="49" charset="-122"/>
                <a:cs typeface="+mn-cs"/>
              </a:rPr>
              <a:t> </a:t>
            </a:r>
            <a:r>
              <a:rPr kumimoji="0" lang="zh-CN" altLang="en-US" sz="32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rPr>
              <a:t>熟悉的文化环境         陌生的文化环境</a:t>
            </a:r>
            <a:endParaRPr kumimoji="0" lang="zh-CN" altLang="en-US" sz="32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000000"/>
                                          </p:val>
                                        </p:tav>
                                        <p:tav tm="100000">
                                          <p:val>
                                            <p:strVal val="#ppt_w"/>
                                          </p:val>
                                        </p:tav>
                                      </p:tavLst>
                                    </p:anim>
                                    <p:anim calcmode="lin" valueType="num">
                                      <p:cBhvr>
                                        <p:cTn id="8" dur="500" fill="hold"/>
                                        <p:tgtEl>
                                          <p:spTgt spid="23554"/>
                                        </p:tgtEl>
                                        <p:attrNameLst>
                                          <p:attrName>ppt_h</p:attrName>
                                        </p:attrNameLst>
                                      </p:cBhvr>
                                      <p:tavLst>
                                        <p:tav tm="0">
                                          <p:val>
                                            <p:fltVal val="0.000000"/>
                                          </p:val>
                                        </p:tav>
                                        <p:tav tm="100000">
                                          <p:val>
                                            <p:strVal val="#ppt_h"/>
                                          </p:val>
                                        </p:tav>
                                      </p:tavLst>
                                    </p:anim>
                                    <p:animEffect transition="in" filter="fade">
                                      <p:cBhvr>
                                        <p:cTn id="9" dur="500"/>
                                        <p:tgtEl>
                                          <p:spTgt spid="2355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ldLvl="0" animBg="1"/>
      <p:bldP spid="2355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321827F-5B3B-4DF6-A9AD-8599F4E268F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33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09571" name="Rectangle 1027"/>
          <p:cNvSpPr>
            <a:spLocks noGrp="1" noChangeArrowheads="1"/>
          </p:cNvSpPr>
          <p:nvPr>
            <p:ph idx="1"/>
          </p:nvPr>
        </p:nvSpPr>
        <p:spPr>
          <a:xfrm>
            <a:off x="457200" y="503555"/>
            <a:ext cx="8229600" cy="291719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en-US" altLang="zh-CN"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   </a:t>
            </a:r>
            <a:r>
              <a:rPr kumimoji="0"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程度、 </a:t>
            </a:r>
            <a:r>
              <a:rPr kumimoji="0"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人、</a:t>
            </a:r>
            <a:r>
              <a:rPr kumimoji="0"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气息</a:t>
            </a:r>
            <a:endPar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“兄妹开荒”中“学</a:t>
            </a:r>
            <a:r>
              <a:rPr kumimoji="0" lang="zh-CN" altLang="en-US" sz="3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endPar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3200" b="1" i="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 </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 五四“新</a:t>
            </a:r>
            <a:r>
              <a:rPr kumimoji="0"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大革命</a:t>
            </a:r>
            <a:endParaRPr kumimoji="0" lang="zh-CN" altLang="en-US" sz="32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32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“三个代表” 中的先进文化 </a:t>
            </a:r>
            <a:endParaRPr kumimoji="0" lang="en-US" altLang="zh-CN" sz="32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None/>
              <a:defRPr/>
            </a:pPr>
            <a:endParaRPr kumimoji="0" lang="zh-CN" altLang="en-US" sz="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None/>
              <a:defRPr/>
            </a:pPr>
            <a:endParaRPr kumimoji="0" lang="zh-CN" altLang="en-US" sz="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None/>
              <a:defRPr/>
            </a:pPr>
            <a:endParaRPr kumimoji="0" lang="zh-CN" altLang="en-US" sz="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None/>
              <a:defRPr/>
            </a:pPr>
            <a:endParaRPr kumimoji="0" lang="zh-CN" altLang="en-US" sz="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accent2"/>
                </a:solidFill>
                <a:effectLst/>
                <a:uLnTx/>
                <a:uFillTx/>
                <a:latin typeface="+mn-lt"/>
                <a:ea typeface="楷体_GB2312" pitchFamily="49" charset="-122"/>
              </a:rPr>
              <a:t>         </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p:cNvGrpSpPr/>
          <p:nvPr/>
        </p:nvGrpSpPr>
        <p:grpSpPr>
          <a:xfrm>
            <a:off x="827405" y="3430270"/>
            <a:ext cx="7416800" cy="2630170"/>
            <a:chOff x="1303" y="6080"/>
            <a:chExt cx="11680" cy="4142"/>
          </a:xfrm>
        </p:grpSpPr>
        <p:sp>
          <p:nvSpPr>
            <p:cNvPr id="14340" name="Rectangle 1028"/>
            <p:cNvSpPr/>
            <p:nvPr/>
          </p:nvSpPr>
          <p:spPr>
            <a:xfrm>
              <a:off x="1303" y="6080"/>
              <a:ext cx="11680" cy="3630"/>
            </a:xfrm>
            <a:prstGeom prst="rect">
              <a:avLst/>
            </a:prstGeom>
            <a:solidFill>
              <a:schemeClr val="accent1">
                <a:alpha val="41176"/>
              </a:schemeClr>
            </a:solidFill>
            <a:ln w="25400"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2" name="文本框 1"/>
            <p:cNvSpPr txBox="1"/>
            <p:nvPr/>
          </p:nvSpPr>
          <p:spPr>
            <a:xfrm>
              <a:off x="1359" y="6080"/>
              <a:ext cx="10729" cy="4142"/>
            </a:xfrm>
            <a:prstGeom prst="rect">
              <a:avLst/>
            </a:prstGeom>
            <a:noFill/>
          </p:spPr>
          <p:txBody>
            <a:bodyPr wrap="square" rtlCol="0">
              <a:spAutoFit/>
            </a:bodyPr>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社区</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城市</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a:ln>
                    <a:noFill/>
                  </a:ln>
                  <a:solidFill>
                    <a:schemeClr val="accent2"/>
                  </a:solidFill>
                  <a:effectLst/>
                  <a:uLnTx/>
                  <a:uFillTx/>
                  <a:latin typeface="微软雅黑" panose="020B0503020204020204" pitchFamily="34" charset="-122"/>
                  <a:ea typeface="微软雅黑" panose="020B0503020204020204" pitchFamily="34" charset="-122"/>
                  <a:sym typeface="+mn-ea"/>
                </a:rPr>
                <a:t>乡土</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校园</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企业</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计算机</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仰韶</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半坡</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儒家</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农耕</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文化、商</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业</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r>
                <a:rPr lang="zh-CN" altLang="en-US" sz="2800" b="1" kern="0" noProof="0" dirty="0" smtClean="0">
                  <a:ln>
                    <a:noFill/>
                  </a:ln>
                  <a:solidFill>
                    <a:schemeClr val="accent2"/>
                  </a:solidFill>
                  <a:effectLst/>
                  <a:uLnTx/>
                  <a:uFillTx/>
                  <a:latin typeface="微软雅黑" panose="020B0503020204020204" pitchFamily="34" charset="-122"/>
                  <a:ea typeface="微软雅黑" panose="020B0503020204020204" pitchFamily="34" charset="-122"/>
                  <a:sym typeface="+mn-ea"/>
                </a:rPr>
                <a:t>工业</a:t>
              </a:r>
              <a:r>
                <a:rPr lang="zh-CN" altLang="en-US" sz="2800" b="1" kern="0" noProof="0" dirty="0" smtClean="0">
                  <a:ln>
                    <a:noFill/>
                  </a:ln>
                  <a:solidFill>
                    <a:srgbClr val="0033CC"/>
                  </a:solidFill>
                  <a:effectLst/>
                  <a:uLnTx/>
                  <a:uFillTx/>
                  <a:latin typeface="微软雅黑" panose="020B0503020204020204" pitchFamily="34" charset="-122"/>
                  <a:ea typeface="微软雅黑" panose="020B0503020204020204" pitchFamily="34" charset="-122"/>
                  <a:sym typeface="+mn-ea"/>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noChangeArrowheads="1"/>
          </p:cNvSpPr>
          <p:nvPr>
            <p:ph type="ctrTitle"/>
          </p:nvPr>
        </p:nvSpPr>
        <p:spPr>
          <a:xfrm>
            <a:off x="536575" y="1151255"/>
            <a:ext cx="8122285" cy="4615180"/>
          </a:xfrm>
          <a:solidFill>
            <a:srgbClr val="2108B8"/>
          </a:solidFill>
        </p:spPr>
        <p:txBody>
          <a:bodyPr/>
          <a:p>
            <a:pPr algn="ctr">
              <a:lnSpc>
                <a:spcPct val="150000"/>
              </a:lnSpc>
            </a:pPr>
            <a:br>
              <a:rPr lang="zh-CN" altLang="en-US" sz="2800" b="1" noProof="0" dirty="0" smtClean="0">
                <a:ln>
                  <a:noFill/>
                </a:ln>
                <a:solidFill>
                  <a:srgbClr val="FFFFCC"/>
                </a:solidFill>
                <a:effectLst/>
                <a:uLnTx/>
                <a:uFillTx/>
                <a:latin typeface="微软雅黑" panose="020B0503020204020204" pitchFamily="34" charset="-122"/>
                <a:ea typeface="微软雅黑" panose="020B0503020204020204" pitchFamily="34" charset="-122"/>
              </a:rPr>
            </a:b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t>一、</a:t>
            </a: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t>从鸦片战争到</a:t>
            </a:r>
            <a:b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b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t>“五四”运动</a:t>
            </a:r>
            <a:endPar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endParaRPr>
          </a:p>
        </p:txBody>
      </p:sp>
      <p:sp>
        <p:nvSpPr>
          <p:cNvPr id="7" name="副标题 6"/>
          <p:cNvSpPr>
            <a:spLocks noGrp="1" noChangeArrowheads="1"/>
          </p:cNvSpPr>
          <p:nvPr>
            <p:ph type="subTitle" idx="1"/>
          </p:nvPr>
        </p:nvSpPr>
        <p:spPr/>
        <p:txBody>
          <a:bodyPr/>
          <a:p>
            <a:endParaRPr lang="zh-CN" altLang="en-US"/>
          </a:p>
        </p:txBody>
      </p:sp>
      <p:sp>
        <p:nvSpPr>
          <p:cNvPr id="4" name="日期占位符 3"/>
          <p:cNvSpPr>
            <a:spLocks noGrp="1"/>
          </p:cNvSpPr>
          <p:nvPr>
            <p:ph type="dt" sz="half" idx="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4"/>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transition>
    <p:split orient="ver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288" y="260350"/>
            <a:ext cx="8229600" cy="1139825"/>
          </a:xfrm>
          <a:solidFill>
            <a:srgbClr val="FFFF00"/>
          </a:solidFill>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48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一位文化</a:t>
            </a:r>
            <a:r>
              <a:rPr kumimoji="0" lang="zh-CN" altLang="en-US" sz="48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人对文化的解读</a:t>
            </a:r>
            <a:endParaRPr kumimoji="0" lang="zh-CN" altLang="en-US" sz="48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457200" y="1844675"/>
            <a:ext cx="8229600" cy="42862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根植于内心的修养；</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无需</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提醒的自觉；</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以</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约束为前提的自由；</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为</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别人着想的善良。</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36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梁晓声</a:t>
            </a:r>
            <a:endPar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31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charRg st="10" end="23"/>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charRg st="23" end="4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charRg st="42" end="6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1000"/>
                                  </p:stCondLst>
                                  <p:childTnLst>
                                    <p:set>
                                      <p:cBhvr>
                                        <p:cTn id="18" dur="1" fill="hold">
                                          <p:stCondLst>
                                            <p:cond delay="0"/>
                                          </p:stCondLst>
                                        </p:cTn>
                                        <p:tgtEl>
                                          <p:spTgt spid="3">
                                            <p:txEl>
                                              <p:charRg st="73"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2DF30C9-A23E-4F4B-A646-C24A2F4B0045}"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662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6628" name="Rectangle 1028"/>
          <p:cNvSpPr/>
          <p:nvPr/>
        </p:nvSpPr>
        <p:spPr>
          <a:xfrm>
            <a:off x="1619250" y="5069523"/>
            <a:ext cx="5473700" cy="7191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9810" name="Rectangle 1026"/>
          <p:cNvSpPr>
            <a:spLocks noGrp="1" noChangeArrowheads="1"/>
          </p:cNvSpPr>
          <p:nvPr>
            <p:ph type="title"/>
          </p:nvPr>
        </p:nvSpPr>
        <p:spPr>
          <a:xfrm>
            <a:off x="457200" y="277813"/>
            <a:ext cx="8229600" cy="3151188"/>
          </a:xfrm>
          <a:gradFill rotWithShape="1">
            <a:gsLst>
              <a:gs pos="0">
                <a:srgbClr val="FFFF00"/>
              </a:gs>
              <a:gs pos="100000">
                <a:schemeClr val="bg1"/>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2.3 文化的核心</a:t>
            </a:r>
            <a:endParaRPr kumimoji="0" lang="zh-CN" altLang="en-US" sz="4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endParaRPr>
          </a:p>
        </p:txBody>
      </p:sp>
      <p:sp>
        <p:nvSpPr>
          <p:cNvPr id="119811" name="Rectangle 1027"/>
          <p:cNvSpPr>
            <a:spLocks noGrp="1"/>
          </p:cNvSpPr>
          <p:nvPr>
            <p:ph idx="1"/>
          </p:nvPr>
        </p:nvSpPr>
        <p:spPr>
          <a:xfrm>
            <a:off x="611505" y="1196975"/>
            <a:ext cx="7999095" cy="4251960"/>
          </a:xfrm>
        </p:spPr>
        <p:txBody>
          <a:bodyPr vert="horz" wrap="square" lIns="91440" tIns="45720" rIns="91440" bIns="45720" anchor="t"/>
          <a:p>
            <a:pPr lvl="1" eaLnBrk="1" hangingPunct="1">
              <a:lnSpc>
                <a:spcPct val="90000"/>
              </a:lnSpc>
              <a:spcBef>
                <a:spcPct val="40000"/>
              </a:spcBef>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群体价值观</a:t>
            </a:r>
            <a:r>
              <a:rPr lang="en-US" altLang="zh-CN" sz="28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群体的核心价值观念趋于一致，是保持群体和睦共存的基础。</a:t>
            </a:r>
            <a:endPar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0000"/>
              </a:lnSpc>
              <a:spcBef>
                <a:spcPct val="40000"/>
              </a:spcBef>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群体道德观</a:t>
            </a:r>
            <a:endParaRPr lang="zh-CN" altLang="en-US" sz="2800" b="1"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90000"/>
              </a:lnSpc>
              <a:spcBef>
                <a:spcPct val="40000"/>
              </a:spcBef>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群体行为准则</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90000"/>
              </a:lnSpc>
              <a:spcBef>
                <a:spcPct val="40000"/>
              </a:spcBef>
            </a:pPr>
            <a:r>
              <a:rPr lang="zh-CN" altLang="en-US" sz="2500" b="1" dirty="0">
                <a:solidFill>
                  <a:srgbClr val="2108B8"/>
                </a:solidFill>
                <a:latin typeface="微软雅黑" panose="020B0503020204020204" pitchFamily="34" charset="-122"/>
                <a:ea typeface="微软雅黑" panose="020B0503020204020204" pitchFamily="34" charset="-122"/>
              </a:rPr>
              <a:t>体现在该文化的哲学概念、艺术中，更体现在社会传统、社会习俗、社会习惯中。</a:t>
            </a:r>
            <a:endParaRPr lang="zh-CN" altLang="en-US" sz="2500" b="1" dirty="0">
              <a:solidFill>
                <a:srgbClr val="2108B8"/>
              </a:solidFill>
              <a:latin typeface="微软雅黑" panose="020B0503020204020204" pitchFamily="34" charset="-122"/>
              <a:ea typeface="微软雅黑" panose="020B0503020204020204" pitchFamily="34" charset="-122"/>
            </a:endParaRPr>
          </a:p>
          <a:p>
            <a:pPr eaLnBrk="1" hangingPunct="1">
              <a:lnSpc>
                <a:spcPct val="90000"/>
              </a:lnSpc>
              <a:spcBef>
                <a:spcPct val="40000"/>
              </a:spcBef>
            </a:pPr>
            <a:r>
              <a:rPr lang="zh-CN" altLang="en-US" sz="2500" b="1" dirty="0">
                <a:solidFill>
                  <a:srgbClr val="2108B8"/>
                </a:solidFill>
                <a:latin typeface="微软雅黑" panose="020B0503020204020204" pitchFamily="34" charset="-122"/>
                <a:ea typeface="微软雅黑" panose="020B0503020204020204" pitchFamily="34" charset="-122"/>
              </a:rPr>
              <a:t>已被理解成能够不断进行社会发展的自我支撑动力。</a:t>
            </a:r>
            <a:endParaRPr lang="zh-CN" altLang="en-US" sz="2500" b="1" dirty="0">
              <a:solidFill>
                <a:srgbClr val="2108B8"/>
              </a:solidFill>
              <a:latin typeface="微软雅黑" panose="020B0503020204020204" pitchFamily="34" charset="-122"/>
              <a:ea typeface="微软雅黑" panose="020B0503020204020204" pitchFamily="34" charset="-122"/>
            </a:endParaRPr>
          </a:p>
          <a:p>
            <a:pPr eaLnBrk="1" hangingPunct="1">
              <a:lnSpc>
                <a:spcPct val="90000"/>
              </a:lnSpc>
              <a:spcBef>
                <a:spcPct val="40000"/>
              </a:spcBef>
            </a:pPr>
            <a:r>
              <a:rPr lang="zh-CN" altLang="en-US" sz="2500" b="1" dirty="0">
                <a:solidFill>
                  <a:schemeClr val="hlink"/>
                </a:solidFill>
                <a:latin typeface="微软雅黑" panose="020B0503020204020204" pitchFamily="34" charset="-122"/>
                <a:ea typeface="微软雅黑" panose="020B0503020204020204" pitchFamily="34" charset="-122"/>
              </a:rPr>
              <a:t>我们的传统文化是否能够成为发展经济的精神动力？</a:t>
            </a:r>
            <a:endParaRPr lang="zh-CN" altLang="en-US" sz="2500" b="1" dirty="0">
              <a:solidFill>
                <a:schemeClr val="hlink"/>
              </a:solidFill>
              <a:latin typeface="黑体" panose="02010609060101010101" pitchFamily="49" charset="-122"/>
              <a:ea typeface="黑体" panose="02010609060101010101" pitchFamily="49" charset="-122"/>
            </a:endParaRPr>
          </a:p>
          <a:p>
            <a:pPr eaLnBrk="1" hangingPunct="1">
              <a:lnSpc>
                <a:spcPct val="90000"/>
              </a:lnSpc>
              <a:spcBef>
                <a:spcPct val="40000"/>
              </a:spcBef>
              <a:buNone/>
            </a:pPr>
            <a:r>
              <a:rPr lang="zh-CN" altLang="en-US" sz="3100" b="1" dirty="0">
                <a:solidFill>
                  <a:schemeClr val="accent1"/>
                </a:solidFill>
                <a:latin typeface="黑体" panose="02010609060101010101" pitchFamily="49" charset="-122"/>
                <a:ea typeface="黑体" panose="02010609060101010101" pitchFamily="49" charset="-122"/>
              </a:rPr>
              <a:t>       </a:t>
            </a:r>
            <a:r>
              <a:rPr lang="zh-CN" altLang="en-US" sz="3600" b="1" dirty="0">
                <a:solidFill>
                  <a:srgbClr val="0033CC"/>
                </a:solidFill>
                <a:latin typeface="微软雅黑" panose="020B0503020204020204" pitchFamily="34" charset="-122"/>
                <a:ea typeface="微软雅黑" panose="020B0503020204020204" pitchFamily="34" charset="-122"/>
              </a:rPr>
              <a:t>亲情社会 </a:t>
            </a:r>
            <a:r>
              <a:rPr lang="en-US" altLang="zh-CN" sz="3600" b="1" dirty="0">
                <a:solidFill>
                  <a:srgbClr val="669900"/>
                </a:solidFill>
                <a:latin typeface="黑体" panose="02010609060101010101" pitchFamily="49" charset="-122"/>
                <a:ea typeface="黑体" panose="02010609060101010101" pitchFamily="49" charset="-122"/>
              </a:rPr>
              <a:t>Vs </a:t>
            </a:r>
            <a:r>
              <a:rPr lang="zh-CN" altLang="en-US" sz="3600" b="1" dirty="0">
                <a:solidFill>
                  <a:srgbClr val="0033CC"/>
                </a:solidFill>
                <a:latin typeface="微软雅黑" panose="020B0503020204020204" pitchFamily="34" charset="-122"/>
                <a:ea typeface="微软雅黑" panose="020B0503020204020204" pitchFamily="34" charset="-122"/>
              </a:rPr>
              <a:t>团体社会</a:t>
            </a:r>
            <a:endParaRPr lang="zh-CN" altLang="en-US" sz="36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1">
                                            <p:txEl>
                                              <p:charRg st="50" end="57"/>
                                            </p:txEl>
                                          </p:spTgt>
                                        </p:tgtEl>
                                        <p:attrNameLst>
                                          <p:attrName>style.visibility</p:attrName>
                                        </p:attrNameLst>
                                      </p:cBhvr>
                                      <p:to>
                                        <p:strVal val="visible"/>
                                      </p:to>
                                    </p:set>
                                    <p:animEffect transition="in" filter="fade">
                                      <p:cBhvr>
                                        <p:cTn id="7" dur="1000">
                                          <p:stCondLst>
                                            <p:cond delay="0"/>
                                          </p:stCondLst>
                                        </p:cTn>
                                        <p:tgtEl>
                                          <p:spTgt spid="119811">
                                            <p:txEl>
                                              <p:charRg st="50" end="57"/>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9811">
                                            <p:txEl>
                                              <p:charRg st="57" end="94"/>
                                            </p:txEl>
                                          </p:spTgt>
                                        </p:tgtEl>
                                        <p:attrNameLst>
                                          <p:attrName>style.visibility</p:attrName>
                                        </p:attrNameLst>
                                      </p:cBhvr>
                                      <p:to>
                                        <p:strVal val="visible"/>
                                      </p:to>
                                    </p:set>
                                    <p:animEffect transition="in" filter="fade">
                                      <p:cBhvr>
                                        <p:cTn id="11" dur="1000">
                                          <p:stCondLst>
                                            <p:cond delay="0"/>
                                          </p:stCondLst>
                                        </p:cTn>
                                        <p:tgtEl>
                                          <p:spTgt spid="119811">
                                            <p:txEl>
                                              <p:charRg st="57" end="9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9811">
                                            <p:txEl>
                                              <p:charRg st="94" end="118"/>
                                            </p:txEl>
                                          </p:spTgt>
                                        </p:tgtEl>
                                        <p:attrNameLst>
                                          <p:attrName>style.visibility</p:attrName>
                                        </p:attrNameLst>
                                      </p:cBhvr>
                                      <p:to>
                                        <p:strVal val="visible"/>
                                      </p:to>
                                    </p:set>
                                    <p:animEffect transition="in" filter="fade">
                                      <p:cBhvr>
                                        <p:cTn id="16" dur="1000">
                                          <p:stCondLst>
                                            <p:cond delay="0"/>
                                          </p:stCondLst>
                                        </p:cTn>
                                        <p:tgtEl>
                                          <p:spTgt spid="119811">
                                            <p:txEl>
                                              <p:charRg st="94" end="118"/>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9811">
                                            <p:txEl>
                                              <p:charRg st="118" end="142"/>
                                            </p:txEl>
                                          </p:spTgt>
                                        </p:tgtEl>
                                        <p:attrNameLst>
                                          <p:attrName>style.visibility</p:attrName>
                                        </p:attrNameLst>
                                      </p:cBhvr>
                                      <p:to>
                                        <p:strVal val="visible"/>
                                      </p:to>
                                    </p:set>
                                    <p:animEffect transition="in" filter="fade">
                                      <p:cBhvr>
                                        <p:cTn id="20" dur="1000">
                                          <p:stCondLst>
                                            <p:cond delay="0"/>
                                          </p:stCondLst>
                                        </p:cTn>
                                        <p:tgtEl>
                                          <p:spTgt spid="119811">
                                            <p:txEl>
                                              <p:charRg st="118" end="14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9811">
                                            <p:txEl>
                                              <p:charRg st="142" end="162"/>
                                            </p:txEl>
                                          </p:spTgt>
                                        </p:tgtEl>
                                        <p:attrNameLst>
                                          <p:attrName>style.visibility</p:attrName>
                                        </p:attrNameLst>
                                      </p:cBhvr>
                                      <p:to>
                                        <p:strVal val="visible"/>
                                      </p:to>
                                    </p:set>
                                    <p:animEffect transition="in" filter="fade">
                                      <p:cBhvr>
                                        <p:cTn id="23" dur="1000">
                                          <p:stCondLst>
                                            <p:cond delay="0"/>
                                          </p:stCondLst>
                                        </p:cTn>
                                        <p:tgtEl>
                                          <p:spTgt spid="119811">
                                            <p:txEl>
                                              <p:charRg st="142" end="162"/>
                                            </p:txEl>
                                          </p:spTgt>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uiExpand="1" build="p"/>
      <p:bldP spid="266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idx="4294967295"/>
          </p:nvPr>
        </p:nvSpPr>
        <p:spPr>
          <a:xfrm>
            <a:off x="328930" y="177165"/>
            <a:ext cx="8510270" cy="1115060"/>
          </a:xfrm>
          <a:solidFill>
            <a:srgbClr val="FFFF00"/>
          </a:solidFill>
        </p:spPr>
        <p:txBody>
          <a:bodyPr vert="horz" wrap="square" lIns="91440" tIns="45720" rIns="91440" bIns="45720" anchor="ctr"/>
          <a:p>
            <a:pPr algn="l"/>
            <a:r>
              <a:rPr lang="en-US" altLang="zh-CN" sz="4800" b="1" dirty="0">
                <a:solidFill>
                  <a:srgbClr val="FF0000"/>
                </a:solidFill>
                <a:latin typeface="微软雅黑" panose="020B0503020204020204" pitchFamily="34" charset="-122"/>
                <a:ea typeface="微软雅黑" panose="020B0503020204020204" pitchFamily="34" charset="-122"/>
              </a:rPr>
              <a:t> 2.4 </a:t>
            </a:r>
            <a:r>
              <a:rPr lang="zh-CN" altLang="en-US" sz="4800" b="1" dirty="0">
                <a:solidFill>
                  <a:srgbClr val="FF0000"/>
                </a:solidFill>
                <a:latin typeface="微软雅黑" panose="020B0503020204020204" pitchFamily="34" charset="-122"/>
                <a:ea typeface="微软雅黑" panose="020B0503020204020204" pitchFamily="34" charset="-122"/>
              </a:rPr>
              <a:t>大文化与小文化</a:t>
            </a:r>
            <a:endParaRPr lang="zh-CN" altLang="en-US" sz="4800" b="1" dirty="0">
              <a:solidFill>
                <a:srgbClr val="FF0000"/>
              </a:solidFill>
              <a:latin typeface="微软雅黑" panose="020B0503020204020204" pitchFamily="34" charset="-122"/>
              <a:ea typeface="微软雅黑" panose="020B0503020204020204" pitchFamily="34" charset="-122"/>
            </a:endParaRPr>
          </a:p>
        </p:txBody>
      </p:sp>
      <p:sp>
        <p:nvSpPr>
          <p:cNvPr id="5122" name="内容占位符 2"/>
          <p:cNvSpPr>
            <a:spLocks noGrp="1"/>
          </p:cNvSpPr>
          <p:nvPr>
            <p:ph idx="4294967295"/>
          </p:nvPr>
        </p:nvSpPr>
        <p:spPr>
          <a:xfrm>
            <a:off x="419735" y="1379220"/>
            <a:ext cx="8388350" cy="4780915"/>
          </a:xfrm>
          <a:blipFill>
            <a:blip r:embed="rId1"/>
            <a:tile tx="0" ty="0" sx="100000" sy="100000" flip="none" algn="tl"/>
          </a:blipFill>
        </p:spPr>
        <p:txBody>
          <a:bodyPr vert="horz" wrap="square" lIns="91440" tIns="45720" rIns="91440" bIns="45720" anchor="t"/>
          <a:p>
            <a:pPr algn="just">
              <a:lnSpc>
                <a:spcPct val="120000"/>
              </a:lnSpc>
              <a:spcBef>
                <a:spcPts val="20"/>
              </a:spcBef>
              <a:spcAft>
                <a:spcPts val="0"/>
              </a:spcAft>
              <a:buFont typeface="Wingdings" panose="05000000000000000000" charset="0"/>
              <a:buChar char="p"/>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大文化：</a:t>
            </a:r>
            <a:r>
              <a:rPr lang="zh-CN" altLang="en-US" sz="32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泛指人类在历史实践过程中，在改造自然和社会活动中所创造的物质财富和精神财富的总和。即所谓的</a:t>
            </a: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大文化</a:t>
            </a:r>
            <a:r>
              <a:rPr lang="zh-CN" altLang="en-US" sz="32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，或称</a:t>
            </a: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广义文化”。</a:t>
            </a:r>
            <a:endParaRPr lang="en-US" altLang="zh-CN" sz="3200" b="1"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20"/>
              </a:spcBef>
              <a:spcAft>
                <a:spcPts val="0"/>
              </a:spcAft>
              <a:buFont typeface="Wingdings" panose="05000000000000000000" charset="0"/>
              <a:buChar char="p"/>
            </a:pPr>
            <a:r>
              <a:rPr lang="zh-CN" altLang="en-US" sz="32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小文化：</a:t>
            </a:r>
            <a:r>
              <a:rPr lang="zh-CN" altLang="en-US" sz="32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排除人类社会历史生活中关于物质创造活动及其结果的部分，主要或专指精神创造活动及其结果，如宗教、信仰、文学、艺术、教育、科学等，是</a:t>
            </a: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狭义</a:t>
            </a:r>
            <a:r>
              <a:rPr lang="zh-CN" altLang="en-US" sz="32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文化。</a:t>
            </a:r>
            <a:endParaRPr lang="zh-CN" altLang="en-US" sz="2400" dirty="0">
              <a:solidFill>
                <a:srgbClr val="002060"/>
              </a:solidFill>
            </a:endParaRPr>
          </a:p>
          <a:p>
            <a:pPr algn="just"/>
            <a:endParaRPr lang="zh-CN" altLang="en-US" sz="2400" dirty="0">
              <a:solidFill>
                <a:srgbClr val="002060"/>
              </a:solidFill>
            </a:endParaRPr>
          </a:p>
        </p:txBody>
      </p:sp>
      <p:sp>
        <p:nvSpPr>
          <p:cNvPr id="5123"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right)">
                                      <p:cBhvr>
                                        <p:cTn id="12" dur="500"/>
                                        <p:tgtEl>
                                          <p:spTgt spid="5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33B84BF-6FC3-4EEC-A3F9-8E10F70FDBF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710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0530" name="Rectangle 2"/>
          <p:cNvSpPr>
            <a:spLocks noGrp="1" noChangeArrowheads="1"/>
          </p:cNvSpPr>
          <p:nvPr>
            <p:ph type="title"/>
          </p:nvPr>
        </p:nvSpPr>
        <p:spPr>
          <a:xfrm>
            <a:off x="457200" y="278130"/>
            <a:ext cx="8229600" cy="1095375"/>
          </a:xfrm>
          <a:gradFill rotWithShape="1">
            <a:gsLst>
              <a:gs pos="0">
                <a:srgbClr val="FFFF00"/>
              </a:gs>
              <a:gs pos="100000">
                <a:srgbClr val="FFFF99"/>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70"/>
              </a:spcBef>
              <a:spcAft>
                <a:spcPts val="0"/>
              </a:spcAft>
              <a:buClrTx/>
              <a:buSzTx/>
              <a:buFontTx/>
              <a:buNone/>
              <a:defRPr/>
            </a:pPr>
            <a:r>
              <a:rPr kumimoji="0" lang="zh-CN" altLang="en-US" sz="4800" b="1" i="1"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物质文化与非物质文化</a:t>
            </a:r>
            <a:endParaRPr kumimoji="0" lang="zh-CN" altLang="en-US" sz="4800" b="1" i="1"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7109" name="Rectangle 3" descr="80%"/>
          <p:cNvSpPr>
            <a:spLocks noGrp="1"/>
          </p:cNvSpPr>
          <p:nvPr>
            <p:ph idx="1"/>
          </p:nvPr>
        </p:nvSpPr>
        <p:spPr>
          <a:xfrm>
            <a:off x="457200" y="1446213"/>
            <a:ext cx="8229600" cy="4862512"/>
          </a:xfrm>
          <a:pattFill prst="pct80">
            <a:fgClr>
              <a:srgbClr val="FFFF99">
                <a:alpha val="100000"/>
              </a:srgbClr>
            </a:fgClr>
            <a:bgClr>
              <a:schemeClr val="bg1">
                <a:alpha val="100000"/>
              </a:schemeClr>
            </a:bgClr>
          </a:pattFill>
        </p:spPr>
        <p:txBody>
          <a:bodyPr vert="horz" wrap="square" lIns="91440" tIns="45720" rIns="91440" bIns="45720" anchor="t"/>
          <a:p>
            <a:pPr lvl="1" eaLnBrk="1" hangingPunct="1">
              <a:spcBef>
                <a:spcPct val="70000"/>
              </a:spcBef>
            </a:pPr>
            <a:r>
              <a:rPr lang="zh-CN" altLang="en-US" sz="3600" b="1" dirty="0">
                <a:solidFill>
                  <a:srgbClr val="C00000"/>
                </a:solidFill>
                <a:latin typeface="微软雅黑" panose="020B0503020204020204" pitchFamily="34" charset="-122"/>
                <a:ea typeface="微软雅黑" panose="020B0503020204020204" pitchFamily="34" charset="-122"/>
              </a:rPr>
              <a:t>物质文化：</a:t>
            </a:r>
            <a:r>
              <a:rPr lang="zh-CN" altLang="en-US" sz="2800" b="1" dirty="0">
                <a:solidFill>
                  <a:srgbClr val="2108B8"/>
                </a:solidFill>
                <a:latin typeface="微软雅黑" panose="020B0503020204020204" pitchFamily="34" charset="-122"/>
                <a:ea typeface="微软雅黑" panose="020B0503020204020204" pitchFamily="34" charset="-122"/>
              </a:rPr>
              <a:t>人类创造并赋予意义的制品或物体，如汽车、轮船、服装、电脑、学校、工厂、城市等。</a:t>
            </a:r>
            <a:endParaRPr lang="zh-CN" altLang="en-US" sz="2800" b="1" dirty="0">
              <a:solidFill>
                <a:srgbClr val="2108B8"/>
              </a:solidFill>
              <a:latin typeface="微软雅黑" panose="020B0503020204020204" pitchFamily="34" charset="-122"/>
              <a:ea typeface="微软雅黑" panose="020B0503020204020204" pitchFamily="34" charset="-122"/>
            </a:endParaRPr>
          </a:p>
          <a:p>
            <a:pPr lvl="1" eaLnBrk="1" hangingPunct="1">
              <a:spcBef>
                <a:spcPct val="70000"/>
              </a:spcBef>
            </a:pPr>
            <a:r>
              <a:rPr lang="zh-CN" altLang="en-US" sz="3600" b="1" dirty="0">
                <a:solidFill>
                  <a:srgbClr val="C00000"/>
                </a:solidFill>
                <a:latin typeface="微软雅黑" panose="020B0503020204020204" pitchFamily="34" charset="-122"/>
                <a:ea typeface="微软雅黑" panose="020B0503020204020204" pitchFamily="34" charset="-122"/>
              </a:rPr>
              <a:t>非物质文化：</a:t>
            </a:r>
            <a:r>
              <a:rPr lang="zh-CN" altLang="en-US" sz="2800" b="1" dirty="0">
                <a:solidFill>
                  <a:srgbClr val="2108B8"/>
                </a:solidFill>
                <a:latin typeface="微软雅黑" panose="020B0503020204020204" pitchFamily="34" charset="-122"/>
                <a:ea typeface="微软雅黑" panose="020B0503020204020204" pitchFamily="34" charset="-122"/>
              </a:rPr>
              <a:t>抽象的创造物，如语言、思想、信仰、规范、习俗、神话、技能、家庭模式、政治制度等等。</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zh-CN" altLang="en-US" sz="4000" b="1" i="1" dirty="0">
                <a:solidFill>
                  <a:srgbClr val="CC0000"/>
                </a:solidFill>
                <a:latin typeface="微软雅黑" panose="020B0503020204020204" pitchFamily="34" charset="-122"/>
                <a:ea typeface="微软雅黑" panose="020B0503020204020204" pitchFamily="34" charset="-122"/>
              </a:rPr>
              <a:t>问题：</a:t>
            </a:r>
            <a:r>
              <a:rPr lang="zh-CN" altLang="en-US" sz="3200" b="1" dirty="0">
                <a:solidFill>
                  <a:srgbClr val="0033CC"/>
                </a:solidFill>
                <a:latin typeface="微软雅黑" panose="020B0503020204020204" pitchFamily="34" charset="-122"/>
                <a:ea typeface="微软雅黑" panose="020B0503020204020204" pitchFamily="34" charset="-122"/>
              </a:rPr>
              <a:t>戏剧、音乐、书籍等是属于物质文化还是非物质文化？</a:t>
            </a:r>
            <a:endParaRPr lang="zh-CN" altLang="en-US" sz="2800"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9AA209-1652-47F9-B0CB-8974BBD4C7FE}"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555"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45410" name="Rectangle 2" descr="信纸"/>
          <p:cNvSpPr>
            <a:spLocks noGrp="1" noChangeArrowheads="1"/>
          </p:cNvSpPr>
          <p:nvPr>
            <p:ph type="title"/>
          </p:nvPr>
        </p:nvSpPr>
        <p:spPr>
          <a:xfrm>
            <a:off x="457200" y="349250"/>
            <a:ext cx="8075613" cy="919163"/>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1"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rPr>
              <a:t> </a:t>
            </a:r>
            <a:r>
              <a:rPr kumimoji="0" lang="zh-CN" altLang="en-US" sz="4800" b="1" i="1"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j-cs"/>
              </a:rPr>
              <a:t>社会学之</a:t>
            </a:r>
            <a:r>
              <a:rPr kumimoji="0" lang="zh-CN" altLang="en-US" sz="4800" b="1" i="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rPr>
              <a:t>文化</a:t>
            </a:r>
            <a:endParaRPr kumimoji="0" lang="zh-CN" altLang="en-US" sz="4800" b="1" i="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j-cs"/>
            </a:endParaRPr>
          </a:p>
        </p:txBody>
      </p:sp>
      <p:sp>
        <p:nvSpPr>
          <p:cNvPr id="145411" name="Rectangle 3" descr="宽上对角线"/>
          <p:cNvSpPr>
            <a:spLocks noGrp="1" noChangeArrowheads="1"/>
          </p:cNvSpPr>
          <p:nvPr>
            <p:ph idx="1"/>
          </p:nvPr>
        </p:nvSpPr>
        <p:spPr>
          <a:xfrm>
            <a:off x="468313" y="1341438"/>
            <a:ext cx="8064500" cy="4824413"/>
          </a:xfrm>
          <a:pattFill prst="wdUpDiag">
            <a:fgClr>
              <a:srgbClr val="FFFF00"/>
            </a:fgClr>
            <a:bgClr>
              <a:srgbClr val="CCFF99"/>
            </a:bgClr>
          </a:patt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社会学家把人们习知而得并经过世世代代补充和完善的总的生产方式和生活方式称为</a:t>
            </a:r>
            <a:r>
              <a:rPr kumimoji="0" lang="zh-CN" altLang="en-US"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它包括 </a:t>
            </a:r>
            <a:r>
              <a:rPr kumimoji="0" lang="zh-CN" altLang="en-US"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语言、符号、价值观念、规范体系、物质产品、行为方式 </a:t>
            </a:r>
            <a:r>
              <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等等。</a:t>
            </a:r>
            <a:endPar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mn-cs"/>
              </a:rPr>
              <a:t>从广义上讲，所有社会成员都是经过</a:t>
            </a:r>
            <a:r>
              <a:rPr kumimoji="0" lang="zh-CN" altLang="en-US" sz="30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文化熏陶 </a:t>
            </a:r>
            <a:r>
              <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的人。</a:t>
            </a:r>
            <a:endParaRPr kumimoji="0" lang="zh-CN" altLang="en-US" sz="3000"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历史学、人类学和社会学通常在广义上使用文化概念。</a:t>
            </a:r>
            <a:endParaRPr kumimoji="0" lang="zh-CN" altLang="en-US" sz="3200" b="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000000"/>
                                          </p:val>
                                        </p:tav>
                                        <p:tav tm="100000">
                                          <p:val>
                                            <p:strVal val="#ppt_w"/>
                                          </p:val>
                                        </p:tav>
                                      </p:tavLst>
                                    </p:anim>
                                    <p:anim calcmode="lin" valueType="num">
                                      <p:cBhvr>
                                        <p:cTn id="8" dur="500" fill="hold"/>
                                        <p:tgtEl>
                                          <p:spTgt spid="145410"/>
                                        </p:tgtEl>
                                        <p:attrNameLst>
                                          <p:attrName>ppt_h</p:attrName>
                                        </p:attrNameLst>
                                      </p:cBhvr>
                                      <p:tavLst>
                                        <p:tav tm="0">
                                          <p:val>
                                            <p:fltVal val="0.000000"/>
                                          </p:val>
                                        </p:tav>
                                        <p:tav tm="100000">
                                          <p:val>
                                            <p:strVal val="#ppt_h"/>
                                          </p:val>
                                        </p:tav>
                                      </p:tavLst>
                                    </p:anim>
                                    <p:animEffect transition="in" filter="fade">
                                      <p:cBhvr>
                                        <p:cTn id="9" dur="500"/>
                                        <p:tgtEl>
                                          <p:spTgt spid="1454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5411"/>
                                        </p:tgtEl>
                                        <p:attrNameLst>
                                          <p:attrName>style.visibility</p:attrName>
                                        </p:attrNameLst>
                                      </p:cBhvr>
                                      <p:to>
                                        <p:strVal val="visible"/>
                                      </p:to>
                                    </p:set>
                                    <p:animEffect transition="in" filter="fade">
                                      <p:cBhvr>
                                        <p:cTn id="13" dur="1000">
                                          <p:stCondLst>
                                            <p:cond delay="0"/>
                                          </p:stCondLst>
                                        </p:cTn>
                                        <p:tgtEl>
                                          <p:spTgt spid="1454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411">
                                            <p:txEl>
                                              <p:charRg st="0" end="76"/>
                                            </p:txEl>
                                          </p:spTgt>
                                        </p:tgtEl>
                                        <p:attrNameLst>
                                          <p:attrName>style.visibility</p:attrName>
                                        </p:attrNameLst>
                                      </p:cBhvr>
                                      <p:to>
                                        <p:strVal val="visible"/>
                                      </p:to>
                                    </p:set>
                                    <p:animEffect transition="in" filter="fade">
                                      <p:cBhvr>
                                        <p:cTn id="16" dur="1000">
                                          <p:stCondLst>
                                            <p:cond delay="0"/>
                                          </p:stCondLst>
                                        </p:cTn>
                                        <p:tgtEl>
                                          <p:spTgt spid="145411">
                                            <p:txEl>
                                              <p:charRg st="0" end="7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5411">
                                            <p:txEl>
                                              <p:charRg st="76" end="101"/>
                                            </p:txEl>
                                          </p:spTgt>
                                        </p:tgtEl>
                                        <p:attrNameLst>
                                          <p:attrName>style.visibility</p:attrName>
                                        </p:attrNameLst>
                                      </p:cBhvr>
                                      <p:to>
                                        <p:strVal val="visible"/>
                                      </p:to>
                                    </p:set>
                                    <p:animEffect transition="in" filter="fade">
                                      <p:cBhvr>
                                        <p:cTn id="21" dur="1000">
                                          <p:stCondLst>
                                            <p:cond delay="0"/>
                                          </p:stCondLst>
                                        </p:cTn>
                                        <p:tgtEl>
                                          <p:spTgt spid="145411">
                                            <p:txEl>
                                              <p:charRg st="76" end="10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5411">
                                            <p:txEl>
                                              <p:charRg st="101" end="126"/>
                                            </p:txEl>
                                          </p:spTgt>
                                        </p:tgtEl>
                                        <p:attrNameLst>
                                          <p:attrName>style.visibility</p:attrName>
                                        </p:attrNameLst>
                                      </p:cBhvr>
                                      <p:to>
                                        <p:strVal val="visible"/>
                                      </p:to>
                                    </p:set>
                                    <p:animEffect transition="in" filter="fade">
                                      <p:cBhvr>
                                        <p:cTn id="26" dur="1000">
                                          <p:stCondLst>
                                            <p:cond delay="0"/>
                                          </p:stCondLst>
                                        </p:cTn>
                                        <p:tgtEl>
                                          <p:spTgt spid="145411">
                                            <p:txEl>
                                              <p:charRg st="101"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ldLvl="0" animBg="1"/>
      <p:bldP spid="145411" grpId="0" animBg="1"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idx="4294967295"/>
          </p:nvPr>
        </p:nvSpPr>
        <p:spPr>
          <a:xfrm>
            <a:off x="389890" y="237490"/>
            <a:ext cx="8305800" cy="960438"/>
          </a:xfrm>
          <a:solidFill>
            <a:srgbClr val="FFFF00"/>
          </a:solidFill>
        </p:spPr>
        <p:txBody>
          <a:bodyPr vert="horz" wrap="square" lIns="91440" tIns="45720" rIns="91440" bIns="45720" anchor="ctr"/>
          <a:p>
            <a:pPr algn="l"/>
            <a:r>
              <a:rPr lang="en-US" altLang="zh-CN" sz="4800" b="1" dirty="0">
                <a:latin typeface="微软雅黑" panose="020B0503020204020204" pitchFamily="34" charset="-122"/>
                <a:ea typeface="微软雅黑" panose="020B0503020204020204" pitchFamily="34" charset="-122"/>
              </a:rPr>
              <a:t>2.5 </a:t>
            </a:r>
            <a:r>
              <a:rPr lang="zh-CN" altLang="en-US" sz="4800" b="1" dirty="0">
                <a:latin typeface="微软雅黑" panose="020B0503020204020204" pitchFamily="34" charset="-122"/>
                <a:ea typeface="微软雅黑" panose="020B0503020204020204" pitchFamily="34" charset="-122"/>
              </a:rPr>
              <a:t>文化体系与层次</a:t>
            </a:r>
            <a:endParaRPr lang="zh-CN" altLang="en-US" sz="4800" b="1" dirty="0">
              <a:latin typeface="微软雅黑" panose="020B0503020204020204" pitchFamily="34" charset="-122"/>
              <a:ea typeface="微软雅黑" panose="020B0503020204020204" pitchFamily="34" charset="-122"/>
            </a:endParaRPr>
          </a:p>
        </p:txBody>
      </p:sp>
      <p:sp>
        <p:nvSpPr>
          <p:cNvPr id="6146" name="内容占位符 2"/>
          <p:cNvSpPr>
            <a:spLocks noGrp="1"/>
          </p:cNvSpPr>
          <p:nvPr>
            <p:ph idx="4294967295"/>
          </p:nvPr>
        </p:nvSpPr>
        <p:spPr>
          <a:xfrm>
            <a:off x="571183" y="1380808"/>
            <a:ext cx="8001000" cy="4714875"/>
          </a:xfrm>
          <a:blipFill>
            <a:blip r:embed="rId1"/>
          </a:blipFill>
        </p:spPr>
        <p:txBody>
          <a:bodyPr vert="horz" wrap="square" lIns="91440" tIns="45720" rIns="91440" bIns="45720" anchor="t"/>
          <a:p>
            <a:pPr>
              <a:lnSpc>
                <a:spcPts val="3000"/>
              </a:lnSpc>
              <a:spcBef>
                <a:spcPts val="600"/>
              </a:spcBef>
              <a:spcAft>
                <a:spcPts val="6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又可以分为两个体系，即</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技术体系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价值体系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，也有人说，</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一种是物质文化，一种是精神文化。</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ts val="3000"/>
              </a:lnSpc>
              <a:spcBef>
                <a:spcPts val="600"/>
              </a:spcBef>
              <a:spcAft>
                <a:spcPts val="600"/>
              </a:spcAft>
            </a:pP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技术体系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是指人类加工自然造成的技术的、器物的、非人格的、客观的东西。                                  </a:t>
            </a:r>
            <a:r>
              <a:rPr lang="zh-CN" altLang="en-US" sz="2400" b="1" dirty="0">
                <a:solidFill>
                  <a:srgbClr val="0099FF"/>
                </a:solidFill>
                <a:latin typeface="微软雅黑" panose="020B0503020204020204" pitchFamily="34" charset="-122"/>
                <a:ea typeface="微软雅黑" panose="020B0503020204020204" pitchFamily="34" charset="-122"/>
                <a:cs typeface="微软雅黑" panose="020B0503020204020204" pitchFamily="34" charset="-122"/>
              </a:rPr>
              <a:t>工具理性</a:t>
            </a:r>
            <a:endParaRPr lang="en-US" altLang="zh-CN" sz="2400" b="1" dirty="0">
              <a:solidFill>
                <a:srgbClr val="0099FF"/>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ts val="3000"/>
              </a:lnSpc>
              <a:spcBef>
                <a:spcPts val="600"/>
              </a:spcBef>
              <a:spcAft>
                <a:spcPts val="600"/>
              </a:spcAft>
            </a:pP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价值体系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是指人类在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加工自然、塑造自我</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的过程中形成的规范的、精神的、人格的、主观的东西。   </a:t>
            </a:r>
            <a:r>
              <a:rPr lang="zh-CN" altLang="en-US" sz="2400" b="1" dirty="0">
                <a:solidFill>
                  <a:srgbClr val="0099FF"/>
                </a:solidFill>
                <a:latin typeface="微软雅黑" panose="020B0503020204020204" pitchFamily="34" charset="-122"/>
                <a:ea typeface="微软雅黑" panose="020B0503020204020204" pitchFamily="34" charset="-122"/>
                <a:cs typeface="微软雅黑" panose="020B0503020204020204" pitchFamily="34" charset="-122"/>
              </a:rPr>
              <a:t>价值理性</a:t>
            </a:r>
            <a:endParaRPr lang="en-US" altLang="zh-CN" sz="2400" b="1" dirty="0">
              <a:solidFill>
                <a:srgbClr val="0099FF"/>
              </a:solidFill>
              <a:latin typeface="微软雅黑" panose="020B0503020204020204" pitchFamily="34" charset="-122"/>
              <a:ea typeface="微软雅黑" panose="020B0503020204020204" pitchFamily="34" charset="-122"/>
              <a:cs typeface="微软雅黑" panose="020B0503020204020204" pitchFamily="34" charset="-122"/>
            </a:endParaRPr>
          </a:p>
          <a:p>
            <a:pPr algn="just">
              <a:lnSpc>
                <a:spcPts val="3000"/>
              </a:lnSpc>
              <a:spcBef>
                <a:spcPts val="600"/>
              </a:spcBef>
              <a:spcAft>
                <a:spcPts val="6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这两个体系经由语言和社会结构组成统一体，也就是</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广义文化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。因而，</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文化的</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价值体系</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相当于狭义文化。</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ts val="3000"/>
              </a:lnSpc>
              <a:spcBef>
                <a:spcPts val="600"/>
              </a:spcBef>
              <a:spcAft>
                <a:spcPts val="6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通常又被分为几个层面，有三个、四个和六个层面的不同分法。本课程介绍四个层次的观点。</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47"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Effect transition="in" filter="wipe(left)">
                                      <p:cBhvr>
                                        <p:cTn id="7" dur="500"/>
                                        <p:tgtEl>
                                          <p:spTgt spid="6146">
                                            <p:txEl>
                                              <p:pRg st="1" end="1"/>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animEffect transition="in" filter="wipe(right)">
                                      <p:cBhvr>
                                        <p:cTn id="11" dur="500"/>
                                        <p:tgtEl>
                                          <p:spTgt spid="6146">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146">
                                            <p:txEl>
                                              <p:pRg st="3" end="3"/>
                                            </p:txEl>
                                          </p:spTgt>
                                        </p:tgtEl>
                                        <p:attrNameLst>
                                          <p:attrName>style.visibility</p:attrName>
                                        </p:attrNameLst>
                                      </p:cBhvr>
                                      <p:to>
                                        <p:strVal val="visible"/>
                                      </p:to>
                                    </p:set>
                                    <p:animEffect transition="in" filter="wipe(left)">
                                      <p:cBhvr>
                                        <p:cTn id="16" dur="500"/>
                                        <p:tgtEl>
                                          <p:spTgt spid="6146">
                                            <p:txEl>
                                              <p:pRg st="3" end="3"/>
                                            </p:txEl>
                                          </p:spTgt>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6146">
                                            <p:txEl>
                                              <p:pRg st="4" end="4"/>
                                            </p:txEl>
                                          </p:spTgt>
                                        </p:tgtEl>
                                        <p:attrNameLst>
                                          <p:attrName>style.visibility</p:attrName>
                                        </p:attrNameLst>
                                      </p:cBhvr>
                                      <p:to>
                                        <p:strVal val="visible"/>
                                      </p:to>
                                    </p:set>
                                    <p:animEffect transition="in" filter="wipe(right)">
                                      <p:cBhvr>
                                        <p:cTn id="20" dur="500"/>
                                        <p:tgtEl>
                                          <p:spTgt spid="61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idx="4294967295"/>
          </p:nvPr>
        </p:nvSpPr>
        <p:spPr>
          <a:xfrm>
            <a:off x="389890" y="237490"/>
            <a:ext cx="8305800" cy="910590"/>
          </a:xfrm>
          <a:solidFill>
            <a:srgbClr val="FFFF00"/>
          </a:solidFill>
        </p:spPr>
        <p:txBody>
          <a:bodyPr vert="horz" wrap="square" lIns="91440" tIns="45720" rIns="91440" bIns="45720" anchor="ctr"/>
          <a:p>
            <a:pPr algn="l"/>
            <a:r>
              <a:rPr lang="en-US" altLang="zh-CN" sz="4800" b="1" i="1" dirty="0">
                <a:latin typeface="微软雅黑" panose="020B0503020204020204" pitchFamily="34" charset="-122"/>
                <a:ea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rPr>
              <a:t>文化的四个层次</a:t>
            </a:r>
            <a:endParaRPr lang="zh-CN" altLang="en-US" sz="4800" b="1" i="1" dirty="0">
              <a:latin typeface="微软雅黑" panose="020B0503020204020204" pitchFamily="34" charset="-122"/>
              <a:ea typeface="微软雅黑" panose="020B0503020204020204" pitchFamily="34" charset="-122"/>
            </a:endParaRPr>
          </a:p>
        </p:txBody>
      </p:sp>
      <p:sp>
        <p:nvSpPr>
          <p:cNvPr id="8194" name="内容占位符 2"/>
          <p:cNvSpPr>
            <a:spLocks noGrp="1"/>
          </p:cNvSpPr>
          <p:nvPr>
            <p:ph idx="4294967295"/>
          </p:nvPr>
        </p:nvSpPr>
        <p:spPr>
          <a:xfrm>
            <a:off x="357188" y="1269365"/>
            <a:ext cx="8482012" cy="4873625"/>
          </a:xfrm>
          <a:blipFill>
            <a:blip r:embed="rId1"/>
          </a:blipFill>
        </p:spPr>
        <p:txBody>
          <a:bodyPr vert="horz" wrap="square" lIns="91440" tIns="45720" rIns="91440" bIns="45720" anchor="t"/>
          <a:p>
            <a:pPr>
              <a:lnSpc>
                <a:spcPts val="2875"/>
              </a:lnSpc>
              <a:spcBef>
                <a:spcPts val="600"/>
              </a:spcBef>
              <a:spcAft>
                <a:spcPts val="600"/>
              </a:spcAft>
            </a:pPr>
            <a:r>
              <a:rPr lang="zh-CN" altLang="en-US" sz="2400" b="1" dirty="0">
                <a:solidFill>
                  <a:srgbClr val="000099"/>
                </a:solidFill>
                <a:latin typeface="微软雅黑" panose="020B0503020204020204" pitchFamily="34" charset="-122"/>
                <a:ea typeface="微软雅黑" panose="020B0503020204020204" pitchFamily="34" charset="-122"/>
              </a:rPr>
              <a:t>物态文化层：</a:t>
            </a:r>
            <a:r>
              <a:rPr lang="zh-CN" altLang="en-US" sz="2400" dirty="0">
                <a:latin typeface="微软雅黑" panose="020B0503020204020204" pitchFamily="34" charset="-122"/>
                <a:ea typeface="微软雅黑" panose="020B0503020204020204" pitchFamily="34" charset="-122"/>
              </a:rPr>
              <a:t>是人类物质生产活动及其产品的总和，由物化的知识力量构成。物质生产活动与自然环境如草原、耕地有明显的联系，是可感知的、具有物质实体的文化事物。</a:t>
            </a:r>
            <a:endParaRPr lang="en-US" altLang="zh-CN" sz="2400" dirty="0">
              <a:latin typeface="微软雅黑" panose="020B0503020204020204" pitchFamily="34" charset="-122"/>
              <a:ea typeface="微软雅黑" panose="020B0503020204020204" pitchFamily="34" charset="-122"/>
            </a:endParaRPr>
          </a:p>
          <a:p>
            <a:pPr>
              <a:lnSpc>
                <a:spcPts val="2875"/>
              </a:lnSpc>
              <a:spcBef>
                <a:spcPts val="600"/>
              </a:spcBef>
              <a:spcAft>
                <a:spcPts val="600"/>
              </a:spcAft>
            </a:pPr>
            <a:r>
              <a:rPr lang="zh-CN" altLang="en-US" sz="2400" b="1" dirty="0">
                <a:solidFill>
                  <a:srgbClr val="000099"/>
                </a:solidFill>
                <a:latin typeface="微软雅黑" panose="020B0503020204020204" pitchFamily="34" charset="-122"/>
                <a:ea typeface="微软雅黑" panose="020B0503020204020204" pitchFamily="34" charset="-122"/>
              </a:rPr>
              <a:t>行为文化层：</a:t>
            </a:r>
            <a:r>
              <a:rPr lang="zh-CN" altLang="en-US" sz="2400" dirty="0">
                <a:latin typeface="微软雅黑" panose="020B0503020204020204" pitchFamily="34" charset="-122"/>
                <a:ea typeface="微软雅黑" panose="020B0503020204020204" pitchFamily="34" charset="-122"/>
              </a:rPr>
              <a:t>见之于人们</a:t>
            </a:r>
            <a:r>
              <a:rPr lang="zh-CN" altLang="en-US" sz="2400" dirty="0">
                <a:latin typeface="微软雅黑" panose="020B0503020204020204" pitchFamily="34" charset="-122"/>
                <a:ea typeface="微软雅黑" panose="020B0503020204020204" pitchFamily="34" charset="-122"/>
              </a:rPr>
              <a:t>日常生活起居的动作行为之中，以民风民俗形态出现，不同自然环境的地域具有不同的生产生活方式，因此行文为文化具有鲜明的地域、民族特色。</a:t>
            </a:r>
            <a:endParaRPr lang="en-US" altLang="zh-CN" sz="2400" dirty="0">
              <a:latin typeface="微软雅黑" panose="020B0503020204020204" pitchFamily="34" charset="-122"/>
              <a:ea typeface="微软雅黑" panose="020B0503020204020204" pitchFamily="34" charset="-122"/>
            </a:endParaRPr>
          </a:p>
          <a:p>
            <a:pPr>
              <a:lnSpc>
                <a:spcPts val="2875"/>
              </a:lnSpc>
              <a:spcBef>
                <a:spcPts val="600"/>
              </a:spcBef>
              <a:spcAft>
                <a:spcPts val="600"/>
              </a:spcAft>
            </a:pPr>
            <a:r>
              <a:rPr lang="zh-CN" altLang="en-US" sz="2400" b="1" dirty="0">
                <a:solidFill>
                  <a:srgbClr val="000099"/>
                </a:solidFill>
                <a:latin typeface="微软雅黑" panose="020B0503020204020204" pitchFamily="34" charset="-122"/>
                <a:ea typeface="微软雅黑" panose="020B0503020204020204" pitchFamily="34" charset="-122"/>
              </a:rPr>
              <a:t>制度文化层：</a:t>
            </a:r>
            <a:r>
              <a:rPr lang="zh-CN" altLang="en-US" sz="2400" dirty="0">
                <a:latin typeface="微软雅黑" panose="020B0503020204020204" pitchFamily="34" charset="-122"/>
                <a:ea typeface="微软雅黑" panose="020B0503020204020204" pitchFamily="34" charset="-122"/>
              </a:rPr>
              <a:t>由人类群体在社会实践中建立的各种社会规范构成，包括社会经济制度、政治法律制度、婚姻制度、家族制度</a:t>
            </a:r>
            <a:r>
              <a:rPr lang="zh-CN" altLang="en-US" sz="2400" dirty="0">
                <a:latin typeface="微软雅黑" panose="020B0503020204020204" pitchFamily="34" charset="-122"/>
                <a:ea typeface="微软雅黑" panose="020B0503020204020204" pitchFamily="34" charset="-122"/>
              </a:rPr>
              <a:t>、民族、国家、宗教社团、科技、教育、艺术等等。</a:t>
            </a:r>
            <a:endParaRPr lang="en-US" altLang="zh-CN" sz="2400" dirty="0">
              <a:latin typeface="微软雅黑" panose="020B0503020204020204" pitchFamily="34" charset="-122"/>
              <a:ea typeface="微软雅黑" panose="020B0503020204020204" pitchFamily="34" charset="-122"/>
            </a:endParaRPr>
          </a:p>
          <a:p>
            <a:pPr>
              <a:lnSpc>
                <a:spcPts val="2875"/>
              </a:lnSpc>
              <a:spcBef>
                <a:spcPts val="600"/>
              </a:spcBef>
              <a:spcAft>
                <a:spcPts val="600"/>
              </a:spcAft>
            </a:pPr>
            <a:r>
              <a:rPr lang="zh-CN" altLang="en-US" sz="2400" b="1" dirty="0">
                <a:solidFill>
                  <a:srgbClr val="000099"/>
                </a:solidFill>
                <a:latin typeface="微软雅黑" panose="020B0503020204020204" pitchFamily="34" charset="-122"/>
                <a:ea typeface="微软雅黑" panose="020B0503020204020204" pitchFamily="34" charset="-122"/>
              </a:rPr>
              <a:t>心态文化层：</a:t>
            </a:r>
            <a:r>
              <a:rPr lang="zh-CN" altLang="en-US" sz="2400" dirty="0">
                <a:latin typeface="微软雅黑" panose="020B0503020204020204" pitchFamily="34" charset="-122"/>
                <a:ea typeface="微软雅黑" panose="020B0503020204020204" pitchFamily="34" charset="-122"/>
              </a:rPr>
              <a:t>由人类群体</a:t>
            </a:r>
            <a:r>
              <a:rPr lang="zh-CN" altLang="en-US" sz="2400" dirty="0">
                <a:latin typeface="微软雅黑" panose="020B0503020204020204" pitchFamily="34" charset="-122"/>
                <a:ea typeface="微软雅黑" panose="020B0503020204020204" pitchFamily="34" charset="-122"/>
              </a:rPr>
              <a:t>社会实践和意识活动中，经过长期蕴育而形成的文学艺术、价值观念、审美情趣、思维方式等构成，是文化的核心部分，也是最稳定的部分</a:t>
            </a:r>
            <a:r>
              <a:rPr lang="zh-CN" altLang="en-US" sz="2400" dirty="0"/>
              <a:t>。</a:t>
            </a:r>
            <a:endParaRPr lang="zh-CN" altLang="en-US" sz="2400" dirty="0"/>
          </a:p>
        </p:txBody>
      </p:sp>
      <p:sp>
        <p:nvSpPr>
          <p:cNvPr id="8195"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up)">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wipe(left)">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wipe(right)">
                                      <p:cBhvr>
                                        <p:cTn id="17" dur="500"/>
                                        <p:tgtEl>
                                          <p:spTgt spid="81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194">
                                            <p:txEl>
                                              <p:pRg st="3" end="3"/>
                                            </p:txEl>
                                          </p:spTgt>
                                        </p:tgtEl>
                                        <p:attrNameLst>
                                          <p:attrName>style.visibility</p:attrName>
                                        </p:attrNameLst>
                                      </p:cBhvr>
                                      <p:to>
                                        <p:strVal val="visible"/>
                                      </p:to>
                                    </p:set>
                                    <p:animEffect transition="in" filter="wipe(down)">
                                      <p:cBhvr>
                                        <p:cTn id="22" dur="500"/>
                                        <p:tgtEl>
                                          <p:spTgt spid="8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idx="4294967295"/>
          </p:nvPr>
        </p:nvSpPr>
        <p:spPr>
          <a:xfrm>
            <a:off x="533400" y="381000"/>
            <a:ext cx="8181975" cy="833438"/>
          </a:xfrm>
        </p:spPr>
        <p:txBody>
          <a:bodyPr vert="horz" wrap="square" lIns="91440" tIns="45720" rIns="91440" bIns="45720" anchor="ctr"/>
          <a:p>
            <a:pPr algn="ctr"/>
            <a:r>
              <a:rPr lang="zh-CN" altLang="en-US" sz="4800" b="1" dirty="0">
                <a:solidFill>
                  <a:srgbClr val="2108B8"/>
                </a:solidFill>
                <a:latin typeface="微软雅黑" panose="020B0503020204020204" pitchFamily="34" charset="-122"/>
                <a:ea typeface="微软雅黑" panose="020B0503020204020204" pitchFamily="34" charset="-122"/>
              </a:rPr>
              <a:t>文化体系与层次图</a:t>
            </a:r>
            <a:endParaRPr lang="zh-CN" altLang="en-US" sz="4800" b="1" dirty="0">
              <a:solidFill>
                <a:srgbClr val="2108B8"/>
              </a:solidFill>
              <a:latin typeface="微软雅黑" panose="020B0503020204020204" pitchFamily="34" charset="-122"/>
              <a:ea typeface="微软雅黑" panose="020B0503020204020204" pitchFamily="34" charset="-122"/>
            </a:endParaRPr>
          </a:p>
        </p:txBody>
      </p:sp>
      <p:sp>
        <p:nvSpPr>
          <p:cNvPr id="7170"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pic>
        <p:nvPicPr>
          <p:cNvPr id="7171" name="Picture 5" descr="金字塔图1"/>
          <p:cNvPicPr>
            <a:picLocks noGrp="1" noChangeAspect="1"/>
          </p:cNvPicPr>
          <p:nvPr>
            <p:ph idx="4294967295"/>
          </p:nvPr>
        </p:nvPicPr>
        <p:blipFill>
          <a:blip r:embed="rId1"/>
          <a:srcRect l="-43" t="4204" r="6178" b="17601"/>
          <a:stretch>
            <a:fillRect/>
          </a:stretch>
        </p:blipFill>
        <p:spPr>
          <a:xfrm>
            <a:off x="58738" y="1408113"/>
            <a:ext cx="9026525" cy="4943475"/>
          </a:xfrm>
        </p:spPr>
      </p:pic>
    </p:spTree>
  </p:cSld>
  <p:clrMapOvr>
    <a:masterClrMapping/>
  </p:clrMapOvr>
  <p:transition>
    <p:newsfla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idx="4294967295"/>
          </p:nvPr>
        </p:nvSpPr>
        <p:spPr>
          <a:xfrm>
            <a:off x="389890" y="220345"/>
            <a:ext cx="8230870" cy="925830"/>
          </a:xfrm>
          <a:solidFill>
            <a:srgbClr val="FFFF00"/>
          </a:solidFill>
        </p:spPr>
        <p:txBody>
          <a:bodyPr vert="horz" wrap="square" lIns="91440" tIns="45720" rIns="91440" bIns="45720" anchor="ctr"/>
          <a:p>
            <a:pPr algn="l"/>
            <a:r>
              <a:rPr lang="en-US" altLang="zh-CN" sz="4800" b="1" i="1" dirty="0">
                <a:latin typeface="微软雅黑" panose="020B0503020204020204" pitchFamily="34" charset="-122"/>
                <a:ea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rPr>
              <a:t>心态文化层</a:t>
            </a:r>
            <a:endParaRPr lang="zh-CN" altLang="en-US" sz="4800" b="1" i="1" dirty="0">
              <a:latin typeface="微软雅黑" panose="020B0503020204020204" pitchFamily="34" charset="-122"/>
              <a:ea typeface="微软雅黑" panose="020B0503020204020204" pitchFamily="34" charset="-122"/>
            </a:endParaRPr>
          </a:p>
        </p:txBody>
      </p:sp>
      <p:sp>
        <p:nvSpPr>
          <p:cNvPr id="10242" name="内容占位符 2"/>
          <p:cNvSpPr>
            <a:spLocks noGrp="1"/>
          </p:cNvSpPr>
          <p:nvPr>
            <p:ph idx="4294967295"/>
          </p:nvPr>
        </p:nvSpPr>
        <p:spPr>
          <a:xfrm>
            <a:off x="389890" y="1141730"/>
            <a:ext cx="8231505" cy="4982845"/>
          </a:xfrm>
          <a:gradFill>
            <a:gsLst>
              <a:gs pos="25000">
                <a:srgbClr val="FFFF99"/>
              </a:gs>
              <a:gs pos="100000">
                <a:srgbClr val="846C21"/>
              </a:gs>
            </a:gsLst>
            <a:lin ang="5400000" scaled="0"/>
          </a:gradFill>
        </p:spPr>
        <p:txBody>
          <a:bodyPr vert="horz" wrap="square" lIns="91440" tIns="45720" rIns="91440" bIns="45720" anchor="t"/>
          <a:p>
            <a:pPr>
              <a:lnSpc>
                <a:spcPts val="3200"/>
              </a:lnSpc>
              <a:spcBef>
                <a:spcPts val="600"/>
              </a:spcBef>
              <a:buNone/>
            </a:pPr>
            <a:r>
              <a:rPr lang="zh-CN" altLang="en-US" b="1" dirty="0">
                <a:solidFill>
                  <a:srgbClr val="2108B8"/>
                </a:solidFill>
                <a:latin typeface="微软雅黑" panose="020B0503020204020204" pitchFamily="34" charset="-122"/>
                <a:ea typeface="微软雅黑" panose="020B0503020204020204" pitchFamily="34" charset="-122"/>
              </a:rPr>
              <a:t>心态文化</a:t>
            </a:r>
            <a:r>
              <a:rPr lang="zh-CN" altLang="en-US" dirty="0">
                <a:latin typeface="微软雅黑" panose="020B0503020204020204" pitchFamily="34" charset="-122"/>
                <a:ea typeface="微软雅黑" panose="020B0503020204020204" pitchFamily="34" charset="-122"/>
              </a:rPr>
              <a:t>可分为</a:t>
            </a:r>
            <a:r>
              <a:rPr lang="zh-CN" altLang="en-US" b="1" dirty="0">
                <a:solidFill>
                  <a:srgbClr val="FF0000"/>
                </a:solidFill>
                <a:latin typeface="微软雅黑" panose="020B0503020204020204" pitchFamily="34" charset="-122"/>
                <a:ea typeface="微软雅黑" panose="020B0503020204020204" pitchFamily="34" charset="-122"/>
              </a:rPr>
              <a:t>社会心理</a:t>
            </a:r>
            <a:r>
              <a:rPr lang="zh-CN" altLang="en-US" dirty="0">
                <a:latin typeface="微软雅黑" panose="020B0503020204020204" pitchFamily="34" charset="-122"/>
                <a:ea typeface="微软雅黑" panose="020B0503020204020204" pitchFamily="34" charset="-122"/>
              </a:rPr>
              <a:t>和</a:t>
            </a:r>
            <a:r>
              <a:rPr lang="zh-CN" altLang="en-US" b="1" dirty="0">
                <a:solidFill>
                  <a:srgbClr val="FF0000"/>
                </a:solidFill>
                <a:latin typeface="微软雅黑" panose="020B0503020204020204" pitchFamily="34" charset="-122"/>
                <a:ea typeface="微软雅黑" panose="020B0503020204020204" pitchFamily="34" charset="-122"/>
              </a:rPr>
              <a:t>意识形态</a:t>
            </a:r>
            <a:r>
              <a:rPr lang="zh-CN" altLang="en-US" dirty="0">
                <a:latin typeface="微软雅黑" panose="020B0503020204020204" pitchFamily="34" charset="-122"/>
                <a:ea typeface="微软雅黑" panose="020B0503020204020204" pitchFamily="34" charset="-122"/>
              </a:rPr>
              <a:t>两层：</a:t>
            </a:r>
            <a:endParaRPr lang="en-US" altLang="zh-CN" dirty="0">
              <a:latin typeface="微软雅黑" panose="020B0503020204020204" pitchFamily="34" charset="-122"/>
              <a:ea typeface="微软雅黑" panose="020B0503020204020204" pitchFamily="34" charset="-122"/>
            </a:endParaRPr>
          </a:p>
          <a:p>
            <a:pPr>
              <a:lnSpc>
                <a:spcPts val="2700"/>
              </a:lnSpc>
              <a:spcBef>
                <a:spcPts val="600"/>
              </a:spcBef>
              <a:buFont typeface="Wingdings" panose="05000000000000000000" charset="0"/>
              <a:buChar char="p"/>
            </a:pPr>
            <a:r>
              <a:rPr lang="zh-CN" altLang="en-US" sz="2400" b="1" dirty="0">
                <a:solidFill>
                  <a:srgbClr val="C00000"/>
                </a:solidFill>
                <a:effectLst/>
                <a:latin typeface="微软雅黑" panose="020B0503020204020204" pitchFamily="34" charset="-122"/>
                <a:ea typeface="微软雅黑" panose="020B0503020204020204" pitchFamily="34" charset="-122"/>
              </a:rPr>
              <a:t>社会心理：</a:t>
            </a:r>
            <a:r>
              <a:rPr lang="zh-CN" altLang="en-US" sz="2400" dirty="0">
                <a:latin typeface="微软雅黑" panose="020B0503020204020204" pitchFamily="34" charset="-122"/>
                <a:ea typeface="微软雅黑" panose="020B0503020204020204" pitchFamily="34" charset="-122"/>
              </a:rPr>
              <a:t>指人们日常的精神状态和思想面貌，如人们的要求、愿望、情绪等，是尚未经过理论加工和艺术升华的流行的大众心态；</a:t>
            </a:r>
            <a:endParaRPr lang="en-US" altLang="zh-CN" sz="2400" dirty="0">
              <a:latin typeface="微软雅黑" panose="020B0503020204020204" pitchFamily="34" charset="-122"/>
              <a:ea typeface="微软雅黑" panose="020B0503020204020204" pitchFamily="34" charset="-122"/>
            </a:endParaRPr>
          </a:p>
          <a:p>
            <a:pPr>
              <a:lnSpc>
                <a:spcPts val="2700"/>
              </a:lnSpc>
              <a:spcBef>
                <a:spcPts val="600"/>
              </a:spcBef>
              <a:buFont typeface="Wingdings" panose="05000000000000000000" charset="0"/>
              <a:buChar char="p"/>
            </a:pPr>
            <a:r>
              <a:rPr lang="zh-CN" altLang="en-US" sz="2400" b="1" dirty="0">
                <a:solidFill>
                  <a:srgbClr val="C00000"/>
                </a:solidFill>
                <a:effectLst/>
                <a:latin typeface="微软雅黑" panose="020B0503020204020204" pitchFamily="34" charset="-122"/>
                <a:ea typeface="微软雅黑" panose="020B0503020204020204" pitchFamily="34" charset="-122"/>
              </a:rPr>
              <a:t>意识形态：</a:t>
            </a:r>
            <a:r>
              <a:rPr lang="zh-CN" altLang="en-US" sz="2400" dirty="0">
                <a:latin typeface="微软雅黑" panose="020B0503020204020204" pitchFamily="34" charset="-122"/>
                <a:ea typeface="微软雅黑" panose="020B0503020204020204" pitchFamily="34" charset="-122"/>
              </a:rPr>
              <a:t>是指由文化专家的理论归纳、逻辑整理、艺术完善，并以著作、艺术作品等物化形态固定下来的、跨时空传播的、经过系统加工的社会意识。</a:t>
            </a:r>
            <a:endParaRPr lang="en-US" altLang="zh-CN" sz="2400" dirty="0">
              <a:latin typeface="微软雅黑" panose="020B0503020204020204" pitchFamily="34" charset="-122"/>
              <a:ea typeface="微软雅黑" panose="020B0503020204020204" pitchFamily="34" charset="-122"/>
            </a:endParaRPr>
          </a:p>
          <a:p>
            <a:pPr>
              <a:lnSpc>
                <a:spcPts val="2700"/>
              </a:lnSpc>
              <a:spcBef>
                <a:spcPts val="600"/>
              </a:spcBef>
              <a:buFont typeface="Wingdings" panose="05000000000000000000" charset="0"/>
              <a:buChar char="p"/>
            </a:pPr>
            <a:r>
              <a:rPr lang="zh-CN" altLang="en-US" sz="2400" b="1" dirty="0">
                <a:solidFill>
                  <a:srgbClr val="000099"/>
                </a:solidFill>
                <a:latin typeface="微软雅黑" panose="020B0503020204020204" pitchFamily="34" charset="-122"/>
                <a:ea typeface="微软雅黑" panose="020B0503020204020204" pitchFamily="34" charset="-122"/>
              </a:rPr>
              <a:t>心态其他分层：</a:t>
            </a:r>
            <a:r>
              <a:rPr lang="zh-CN" altLang="en-US" sz="2400" dirty="0">
                <a:latin typeface="微软雅黑" panose="020B0503020204020204" pitchFamily="34" charset="-122"/>
                <a:ea typeface="微软雅黑" panose="020B0503020204020204" pitchFamily="34" charset="-122"/>
              </a:rPr>
              <a:t>也有人把文化分为认知层、情感层、伦理道德层，以及信仰价值层。这种分法过于注重了心态层，而把其他层都归结与认知，是人类中心主义。</a:t>
            </a:r>
            <a:endParaRPr lang="en-US" altLang="zh-CN" sz="2400" dirty="0">
              <a:latin typeface="微软雅黑" panose="020B0503020204020204" pitchFamily="34" charset="-122"/>
              <a:ea typeface="微软雅黑" panose="020B0503020204020204" pitchFamily="34" charset="-122"/>
            </a:endParaRPr>
          </a:p>
          <a:p>
            <a:pPr>
              <a:lnSpc>
                <a:spcPts val="2700"/>
              </a:lnSpc>
              <a:spcBef>
                <a:spcPts val="600"/>
              </a:spcBef>
              <a:buFont typeface="Wingdings" panose="05000000000000000000" charset="0"/>
              <a:buChar char="p"/>
            </a:pPr>
            <a:r>
              <a:rPr lang="zh-CN" altLang="en-US" sz="2400" b="1" dirty="0">
                <a:solidFill>
                  <a:srgbClr val="000099"/>
                </a:solidFill>
                <a:latin typeface="微软雅黑" panose="020B0503020204020204" pitchFamily="34" charset="-122"/>
                <a:ea typeface="微软雅黑" panose="020B0503020204020204" pitchFamily="34" charset="-122"/>
              </a:rPr>
              <a:t>人是自然之子：</a:t>
            </a:r>
            <a:r>
              <a:rPr lang="zh-CN" altLang="en-US" sz="2400" dirty="0">
                <a:latin typeface="微软雅黑" panose="020B0503020204020204" pitchFamily="34" charset="-122"/>
                <a:ea typeface="微软雅黑" panose="020B0503020204020204" pitchFamily="34" charset="-122"/>
              </a:rPr>
              <a:t>自然环境决定了人的生产方式、而经济形态、而生活模式、而行为方式、而制度政策，最后通过长期的传承和加工形成相对稳定的心态层文化。</a:t>
            </a:r>
            <a:endParaRPr lang="zh-CN" altLang="en-US" sz="2400" dirty="0">
              <a:latin typeface="微软雅黑" panose="020B0503020204020204" pitchFamily="34" charset="-122"/>
              <a:ea typeface="微软雅黑" panose="020B0503020204020204" pitchFamily="34" charset="-122"/>
            </a:endParaRPr>
          </a:p>
        </p:txBody>
      </p:sp>
      <p:sp>
        <p:nvSpPr>
          <p:cNvPr id="10243"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Effect transition="in" filter="wipe(left)">
                                      <p:cBhvr>
                                        <p:cTn id="7" dur="500"/>
                                        <p:tgtEl>
                                          <p:spTgt spid="10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242">
                                            <p:txEl>
                                              <p:pRg st="1" end="1"/>
                                            </p:txEl>
                                          </p:spTgt>
                                        </p:tgtEl>
                                        <p:attrNameLst>
                                          <p:attrName>style.visibility</p:attrName>
                                        </p:attrNameLst>
                                      </p:cBhvr>
                                      <p:to>
                                        <p:strVal val="visible"/>
                                      </p:to>
                                    </p:set>
                                    <p:animEffect transition="in" filter="wipe(right)">
                                      <p:cBhvr>
                                        <p:cTn id="12" dur="500"/>
                                        <p:tgtEl>
                                          <p:spTgt spid="10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wipe(left)">
                                      <p:cBhvr>
                                        <p:cTn id="17" dur="5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242">
                                            <p:txEl>
                                              <p:pRg st="3" end="3"/>
                                            </p:txEl>
                                          </p:spTgt>
                                        </p:tgtEl>
                                        <p:attrNameLst>
                                          <p:attrName>style.visibility</p:attrName>
                                        </p:attrNameLst>
                                      </p:cBhvr>
                                      <p:to>
                                        <p:strVal val="visible"/>
                                      </p:to>
                                    </p:set>
                                    <p:animEffect transition="in" filter="wipe(right)">
                                      <p:cBhvr>
                                        <p:cTn id="22" dur="500"/>
                                        <p:tgtEl>
                                          <p:spTgt spid="10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42">
                                            <p:txEl>
                                              <p:pRg st="4" end="4"/>
                                            </p:txEl>
                                          </p:spTgt>
                                        </p:tgtEl>
                                        <p:attrNameLst>
                                          <p:attrName>style.visibility</p:attrName>
                                        </p:attrNameLst>
                                      </p:cBhvr>
                                      <p:to>
                                        <p:strVal val="visible"/>
                                      </p:to>
                                    </p:set>
                                    <p:animEffect transition="in" filter="wipe(down)">
                                      <p:cBhvr>
                                        <p:cTn id="27" dur="500"/>
                                        <p:tgtEl>
                                          <p:spTgt spid="10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idx="4294967295"/>
          </p:nvPr>
        </p:nvSpPr>
        <p:spPr>
          <a:xfrm>
            <a:off x="533400" y="381000"/>
            <a:ext cx="8110538" cy="833438"/>
          </a:xfrm>
        </p:spPr>
        <p:txBody>
          <a:bodyPr vert="horz" wrap="square" lIns="91440" tIns="45720" rIns="91440" bIns="45720" anchor="ctr"/>
          <a:p>
            <a:pPr algn="ctr"/>
            <a:r>
              <a:rPr lang="zh-CN" altLang="en-US" sz="4800" b="1" dirty="0">
                <a:solidFill>
                  <a:srgbClr val="2108B8"/>
                </a:solidFill>
                <a:latin typeface="微软雅黑" panose="020B0503020204020204" pitchFamily="34" charset="-122"/>
                <a:ea typeface="微软雅黑" panose="020B0503020204020204" pitchFamily="34" charset="-122"/>
              </a:rPr>
              <a:t>心态层的细分</a:t>
            </a:r>
            <a:endParaRPr lang="zh-CN" altLang="en-US" sz="4800" b="1" dirty="0">
              <a:solidFill>
                <a:srgbClr val="2108B8"/>
              </a:solidFill>
              <a:latin typeface="微软雅黑" panose="020B0503020204020204" pitchFamily="34" charset="-122"/>
              <a:ea typeface="微软雅黑" panose="020B0503020204020204" pitchFamily="34" charset="-122"/>
            </a:endParaRPr>
          </a:p>
        </p:txBody>
      </p:sp>
      <p:sp>
        <p:nvSpPr>
          <p:cNvPr id="11266"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pic>
        <p:nvPicPr>
          <p:cNvPr id="11267" name="Picture 2" descr="C:\Documents and Settings\Administrator\桌面\金字塔图8.jpg"/>
          <p:cNvPicPr>
            <a:picLocks noGrp="1" noChangeAspect="1"/>
          </p:cNvPicPr>
          <p:nvPr>
            <p:ph idx="4294967295"/>
          </p:nvPr>
        </p:nvPicPr>
        <p:blipFill>
          <a:blip r:embed="rId1"/>
          <a:stretch>
            <a:fillRect/>
          </a:stretch>
        </p:blipFill>
        <p:spPr>
          <a:xfrm>
            <a:off x="642938" y="1292225"/>
            <a:ext cx="7885112" cy="5081588"/>
          </a:xfrm>
        </p:spPr>
      </p:pic>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880" y="187960"/>
            <a:ext cx="8229600" cy="976630"/>
          </a:xfrm>
          <a:solidFill>
            <a:srgbClr val="2108B8"/>
          </a:solidFill>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1.1 </a:t>
            </a: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a:t>
            </a:r>
            <a:r>
              <a:rPr kumimoji="0" lang="zh-CN" altLang="en-US" sz="42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鸦片战争</a:t>
            </a: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到“五四”运动</a:t>
            </a:r>
            <a:endPar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457200" y="1196975"/>
            <a:ext cx="8229600" cy="5256213"/>
          </a:xfrm>
          <a:solidFill>
            <a:srgbClr val="002060"/>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1840</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年，鸦片战争</a:t>
            </a: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失败</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1894</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年，甲午战争</a:t>
            </a:r>
            <a:r>
              <a:rPr kumimoji="0" lang="en-US" altLang="zh-CN" sz="36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失败</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1900</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年，八国联军侵占北京</a:t>
            </a:r>
            <a:endPar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None/>
              <a:defRPr/>
            </a:pP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en-US" altLang="zh-CN" sz="36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火烧圆明园</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1919</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年，巴黎和会谈判失败</a:t>
            </a:r>
            <a:endPar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None/>
              <a:defRPr/>
            </a:pP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en-US" altLang="zh-CN"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引发“五四”运动</a:t>
            </a:r>
            <a:endParaRPr kumimoji="0" lang="en-US" altLang="zh-CN"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en-US" altLang="zh-CN"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1820</a:t>
            </a:r>
            <a:r>
              <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年中国经济总量</a:t>
            </a:r>
            <a:r>
              <a:rPr kumimoji="0" lang="zh-CN" altLang="en-US" sz="2800" b="1" i="0" u="none" strike="noStrike" kern="0" cap="none" spc="0" normalizeH="0" baseline="0" noProof="0" dirty="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全球</a:t>
            </a:r>
            <a:r>
              <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第一，占世界</a:t>
            </a:r>
            <a:r>
              <a:rPr kumimoji="0" lang="en-US" altLang="zh-CN"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1/3</a:t>
            </a:r>
            <a:endParaRPr kumimoji="0" lang="en-US" altLang="zh-CN"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344170" marR="0" lvl="1" indent="0" algn="l" defTabSz="914400" rtl="0" eaLnBrk="0" fontAlgn="base" latinLnBrk="0" hangingPunct="0">
              <a:lnSpc>
                <a:spcPct val="100000"/>
              </a:lnSpc>
              <a:spcBef>
                <a:spcPct val="20000"/>
              </a:spcBef>
              <a:spcAft>
                <a:spcPct val="0"/>
              </a:spcAft>
              <a:buClr>
                <a:schemeClr val="accent2"/>
              </a:buClr>
              <a:buSzPct val="60000"/>
              <a:buNone/>
              <a:defRPr/>
            </a:pPr>
            <a:r>
              <a:rPr lang="zh-CN" altLang="en-US" sz="4000" b="1" noProof="0" dirty="0" smtClean="0">
                <a:solidFill>
                  <a:srgbClr val="FF000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sym typeface="+mn-ea"/>
              </a:rPr>
              <a:t>        鸦片战争为什么会失败？</a:t>
            </a:r>
            <a:endParaRPr kumimoji="0" lang="en-US" altLang="zh-CN" sz="28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4170" marR="0" lvl="1" indent="0" algn="l" defTabSz="914400" rtl="0" eaLnBrk="0" fontAlgn="base" latinLnBrk="0" hangingPunct="0">
              <a:lnSpc>
                <a:spcPct val="100000"/>
              </a:lnSpc>
              <a:spcBef>
                <a:spcPct val="20000"/>
              </a:spcBef>
              <a:spcAft>
                <a:spcPct val="0"/>
              </a:spcAft>
              <a:buClr>
                <a:schemeClr val="accent2"/>
              </a:buClr>
              <a:buSzPct val="60000"/>
              <a:buNone/>
              <a:defRPr/>
            </a:pPr>
            <a:endPar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01"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Effect transition="in" filter="wipe(left)">
                                      <p:cBhvr>
                                        <p:cTn id="7" dur="500"/>
                                        <p:tgtEl>
                                          <p:spTgt spid="3">
                                            <p:txEl>
                                              <p:charRg st="4294967295" end="4294967295"/>
                                            </p:txEl>
                                          </p:spTgt>
                                        </p:tgtEl>
                                      </p:cBhvr>
                                    </p:animEffect>
                                  </p:childTnLst>
                                </p:cTn>
                              </p:par>
                            </p:childTnLst>
                          </p:cTn>
                        </p:par>
                        <p:par>
                          <p:cTn id="8" fill="hold">
                            <p:stCondLst>
                              <p:cond delay="1000"/>
                            </p:stCondLst>
                            <p:childTnLst>
                              <p:par>
                                <p:cTn id="9" presetID="22" presetClass="entr" presetSubtype="1" fill="hold" grpId="0" nodeType="afterEffect">
                                  <p:stCondLst>
                                    <p:cond delay="500"/>
                                  </p:stCondLst>
                                  <p:childTnLst>
                                    <p:set>
                                      <p:cBhvr>
                                        <p:cTn id="10" dur="1" fill="hold">
                                          <p:stCondLst>
                                            <p:cond delay="0"/>
                                          </p:stCondLst>
                                        </p:cTn>
                                        <p:tgtEl>
                                          <p:spTgt spid="3">
                                            <p:txEl>
                                              <p:charRg st="0" end="15"/>
                                            </p:txEl>
                                          </p:spTgt>
                                        </p:tgtEl>
                                        <p:attrNameLst>
                                          <p:attrName>style.visibility</p:attrName>
                                        </p:attrNameLst>
                                      </p:cBhvr>
                                      <p:to>
                                        <p:strVal val="visible"/>
                                      </p:to>
                                    </p:set>
                                    <p:animEffect transition="in" filter="wipe(up)">
                                      <p:cBhvr>
                                        <p:cTn id="11" dur="500"/>
                                        <p:tgtEl>
                                          <p:spTgt spid="3">
                                            <p:txEl>
                                              <p:charRg st="0" end="15"/>
                                            </p:txEl>
                                          </p:spTgt>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3">
                                            <p:txEl>
                                              <p:charRg st="15" end="30"/>
                                            </p:txEl>
                                          </p:spTgt>
                                        </p:tgtEl>
                                        <p:attrNameLst>
                                          <p:attrName>style.visibility</p:attrName>
                                        </p:attrNameLst>
                                      </p:cBhvr>
                                      <p:to>
                                        <p:strVal val="visible"/>
                                      </p:to>
                                    </p:set>
                                    <p:animEffect transition="in" filter="wipe(left)">
                                      <p:cBhvr>
                                        <p:cTn id="15" dur="500"/>
                                        <p:tgtEl>
                                          <p:spTgt spid="3">
                                            <p:txEl>
                                              <p:charRg st="15" end="30"/>
                                            </p:txEl>
                                          </p:spTgt>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3">
                                            <p:txEl>
                                              <p:charRg st="30" end="52"/>
                                            </p:txEl>
                                          </p:spTgt>
                                        </p:tgtEl>
                                        <p:attrNameLst>
                                          <p:attrName>style.visibility</p:attrName>
                                        </p:attrNameLst>
                                      </p:cBhvr>
                                      <p:to>
                                        <p:strVal val="visible"/>
                                      </p:to>
                                    </p:set>
                                    <p:animEffect transition="in" filter="wipe(left)">
                                      <p:cBhvr>
                                        <p:cTn id="19" dur="500"/>
                                        <p:tgtEl>
                                          <p:spTgt spid="3">
                                            <p:txEl>
                                              <p:charRg st="30" end="52"/>
                                            </p:txEl>
                                          </p:spTgt>
                                        </p:tgtEl>
                                      </p:cBhvr>
                                    </p:animEffect>
                                  </p:childTnLst>
                                </p:cTn>
                              </p:par>
                            </p:childTnLst>
                          </p:cTn>
                        </p:par>
                        <p:par>
                          <p:cTn id="20" fill="hold">
                            <p:stCondLst>
                              <p:cond delay="5000"/>
                            </p:stCondLst>
                            <p:childTnLst>
                              <p:par>
                                <p:cTn id="21" presetID="22" presetClass="entr" presetSubtype="2" fill="hold" grpId="0" nodeType="afterEffect">
                                  <p:stCondLst>
                                    <p:cond delay="1000"/>
                                  </p:stCondLst>
                                  <p:childTnLst>
                                    <p:set>
                                      <p:cBhvr>
                                        <p:cTn id="22" dur="1" fill="hold">
                                          <p:stCondLst>
                                            <p:cond delay="0"/>
                                          </p:stCondLst>
                                        </p:cTn>
                                        <p:tgtEl>
                                          <p:spTgt spid="3">
                                            <p:txEl>
                                              <p:charRg st="52" end="77"/>
                                            </p:txEl>
                                          </p:spTgt>
                                        </p:tgtEl>
                                        <p:attrNameLst>
                                          <p:attrName>style.visibility</p:attrName>
                                        </p:attrNameLst>
                                      </p:cBhvr>
                                      <p:to>
                                        <p:strVal val="visible"/>
                                      </p:to>
                                    </p:set>
                                    <p:animEffect transition="in" filter="wipe(right)">
                                      <p:cBhvr>
                                        <p:cTn id="23" dur="500"/>
                                        <p:tgtEl>
                                          <p:spTgt spid="3">
                                            <p:txEl>
                                              <p:charRg st="52" end="77"/>
                                            </p:txEl>
                                          </p:spTgt>
                                        </p:tgtEl>
                                      </p:cBhvr>
                                    </p:animEffect>
                                  </p:childTnLst>
                                </p:cTn>
                              </p:par>
                            </p:childTnLst>
                          </p:cTn>
                        </p:par>
                        <p:par>
                          <p:cTn id="24" fill="hold">
                            <p:stCondLst>
                              <p:cond delay="65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7000"/>
                            </p:stCondLst>
                            <p:childTnLst>
                              <p:par>
                                <p:cTn id="29" presetID="22" presetClass="entr" presetSubtype="2"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right)">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righ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idx="4294967295"/>
          </p:nvPr>
        </p:nvSpPr>
        <p:spPr>
          <a:xfrm>
            <a:off x="457200" y="233045"/>
            <a:ext cx="8229600" cy="781050"/>
          </a:xfrm>
          <a:solidFill>
            <a:srgbClr val="FFFF00"/>
          </a:solidFill>
        </p:spPr>
        <p:txBody>
          <a:bodyPr vert="horz" wrap="square" lIns="91440" tIns="45720" rIns="91440" bIns="45720" anchor="ctr"/>
          <a:p>
            <a:pPr algn="l"/>
            <a:r>
              <a:rPr lang="en-US" altLang="zh-CN" sz="4800" b="1" i="1" dirty="0">
                <a:latin typeface="微软雅黑" panose="020B0503020204020204" pitchFamily="34" charset="-122"/>
                <a:ea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rPr>
              <a:t>心态层 </a:t>
            </a:r>
            <a:r>
              <a:rPr lang="en-US" altLang="zh-CN" sz="4400" b="1" dirty="0">
                <a:solidFill>
                  <a:srgbClr val="2108B8"/>
                </a:solidFill>
                <a:latin typeface="微软雅黑" panose="020B0503020204020204" pitchFamily="34" charset="-122"/>
                <a:ea typeface="微软雅黑" panose="020B0503020204020204" pitchFamily="34" charset="-122"/>
              </a:rPr>
              <a:t>——</a:t>
            </a:r>
            <a:r>
              <a:rPr lang="zh-CN" altLang="en-US" sz="4400" b="1" dirty="0">
                <a:solidFill>
                  <a:srgbClr val="2108B8"/>
                </a:solidFill>
                <a:latin typeface="微软雅黑" panose="020B0503020204020204" pitchFamily="34" charset="-122"/>
                <a:ea typeface="微软雅黑" panose="020B0503020204020204" pitchFamily="34" charset="-122"/>
              </a:rPr>
              <a:t>文化的顶层</a:t>
            </a:r>
            <a:endParaRPr lang="zh-CN" altLang="en-US" sz="4400" b="1" dirty="0">
              <a:solidFill>
                <a:srgbClr val="2108B8"/>
              </a:solidFill>
              <a:latin typeface="微软雅黑" panose="020B0503020204020204" pitchFamily="34" charset="-122"/>
              <a:ea typeface="微软雅黑" panose="020B0503020204020204" pitchFamily="34" charset="-122"/>
            </a:endParaRPr>
          </a:p>
        </p:txBody>
      </p:sp>
      <p:sp>
        <p:nvSpPr>
          <p:cNvPr id="16386" name="Rectangle 3"/>
          <p:cNvSpPr>
            <a:spLocks noGrp="1"/>
          </p:cNvSpPr>
          <p:nvPr>
            <p:ph type="body" idx="4294967295"/>
          </p:nvPr>
        </p:nvSpPr>
        <p:spPr>
          <a:xfrm>
            <a:off x="292100" y="1054418"/>
            <a:ext cx="8559800" cy="5030787"/>
          </a:xfrm>
          <a:blipFill rotWithShape="1">
            <a:blip r:embed="rId1"/>
            <a:tile tx="0" ty="0" sx="100000" sy="100000" flip="none" algn="tl"/>
          </a:blipFill>
        </p:spPr>
        <p:txBody>
          <a:bodyPr vert="horz" wrap="square" lIns="91440" tIns="45720" rIns="91440" bIns="45720" anchor="t"/>
          <a:p>
            <a:pPr algn="just">
              <a:lnSpc>
                <a:spcPct val="90000"/>
              </a:lnSpc>
              <a:spcBef>
                <a:spcPct val="15000"/>
              </a:spcBef>
              <a:spcAft>
                <a:spcPct val="15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心态层构筑在基础层上：</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心态层的文化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，是某一种族或族群的人群，在某一个地区长期生活后形成的，是由该地的自然环境、生产生活方式，行为与制度形式，以及与当地其他社会文化的影响下构筑起来的。</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90000"/>
              </a:lnSpc>
              <a:spcBef>
                <a:spcPct val="15000"/>
              </a:spcBef>
              <a:spcAft>
                <a:spcPct val="15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心态层文化最稳定：</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心态层文化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源于自生体验和长期积淀，再经过专门工作者对大量个别事物、个别现象的整理总结的结晶，广泛地被宣扬，也最为大众所接受。</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90000"/>
              </a:lnSpc>
              <a:spcBef>
                <a:spcPct val="15000"/>
              </a:spcBef>
              <a:spcAft>
                <a:spcPct val="15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心态层影响其他层：</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心态层文化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在一定条件下也会影响其他文化层，在强大外力影响下被迫接受外来价值观和审美观，会导致社会制度、行为方式和生活方式的改变。  </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90000"/>
              </a:lnSpc>
              <a:spcBef>
                <a:spcPct val="15000"/>
              </a:spcBef>
              <a:spcAft>
                <a:spcPct val="15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工业社会的文化：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在物质层面上，工业社会正在制造一个人造自然，把我们和自然隔离开来，使我们越发生活在一个“普世”的自然环境中；而通过接受工业化的生产生活环境，以及教育、传媒、文艺等，对</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心态层</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正在形成极大冲击。</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87" name="灯片编号占位符 3"/>
          <p:cNvSpPr txBox="1">
            <a:spLocks noGrp="1"/>
          </p:cNvSpPr>
          <p:nvPr/>
        </p:nvSpPr>
        <p:spPr>
          <a:xfrm>
            <a:off x="6553200" y="6245225"/>
            <a:ext cx="2289175" cy="476250"/>
          </a:xfrm>
          <a:prstGeom prst="rect">
            <a:avLst/>
          </a:prstGeom>
          <a:noFill/>
          <a:ln w="9525">
            <a:noFill/>
          </a:ln>
        </p:spPr>
        <p:txBody>
          <a:bodyPr anchor="t"/>
          <a:p>
            <a:pPr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up)">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wipe(left)">
                                      <p:cBhvr>
                                        <p:cTn id="12" dur="500"/>
                                        <p:tgtEl>
                                          <p:spTgt spid="16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wipe(right)">
                                      <p:cBhvr>
                                        <p:cTn id="17" dur="500"/>
                                        <p:tgtEl>
                                          <p:spTgt spid="16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wipe(down)">
                                      <p:cBhvr>
                                        <p:cTn id="22" dur="500"/>
                                        <p:tgtEl>
                                          <p:spTgt spid="163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idx="4294967295"/>
          </p:nvPr>
        </p:nvSpPr>
        <p:spPr>
          <a:xfrm>
            <a:off x="412115" y="250190"/>
            <a:ext cx="8237855" cy="882015"/>
          </a:xfrm>
          <a:solidFill>
            <a:srgbClr val="FFFF00"/>
          </a:solidFill>
        </p:spPr>
        <p:txBody>
          <a:bodyPr vert="horz" wrap="square" lIns="91440" tIns="45720" rIns="91440" bIns="45720" anchor="ctr"/>
          <a:p>
            <a:pPr algn="l"/>
            <a:r>
              <a:rPr lang="en-US" altLang="zh-CN" sz="4800" b="1" i="1" dirty="0">
                <a:latin typeface="微软雅黑" panose="020B0503020204020204" pitchFamily="34" charset="-122"/>
                <a:ea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rPr>
              <a:t>意识形态</a:t>
            </a:r>
            <a:r>
              <a:rPr lang="zh-CN" altLang="en-US" sz="4800" b="1" i="1" dirty="0">
                <a:solidFill>
                  <a:schemeClr val="bg2"/>
                </a:solidFill>
                <a:latin typeface="微软雅黑" panose="020B0503020204020204" pitchFamily="34" charset="-122"/>
                <a:ea typeface="微软雅黑" panose="020B0503020204020204" pitchFamily="34" charset="-122"/>
              </a:rPr>
              <a:t>层</a:t>
            </a:r>
            <a:endParaRPr lang="zh-CN" altLang="en-US" sz="4800" b="1" i="1" dirty="0">
              <a:solidFill>
                <a:schemeClr val="bg2"/>
              </a:solidFill>
              <a:latin typeface="微软雅黑" panose="020B0503020204020204" pitchFamily="34" charset="-122"/>
              <a:ea typeface="微软雅黑" panose="020B0503020204020204" pitchFamily="34" charset="-122"/>
            </a:endParaRPr>
          </a:p>
        </p:txBody>
      </p:sp>
      <p:sp>
        <p:nvSpPr>
          <p:cNvPr id="12290" name="内容占位符 2"/>
          <p:cNvSpPr>
            <a:spLocks noGrp="1"/>
          </p:cNvSpPr>
          <p:nvPr>
            <p:ph idx="4294967295"/>
          </p:nvPr>
        </p:nvSpPr>
        <p:spPr>
          <a:xfrm>
            <a:off x="357188" y="1278890"/>
            <a:ext cx="8358187" cy="5065713"/>
          </a:xfrm>
          <a:blipFill rotWithShape="1">
            <a:blip r:embed="rId1"/>
            <a:tile tx="0" ty="0" sx="100000" sy="100000" flip="none" algn="tl"/>
          </a:blipFill>
        </p:spPr>
        <p:txBody>
          <a:bodyPr vert="horz" wrap="square" lIns="91440" tIns="45720" rIns="91440" bIns="45720" anchor="t"/>
          <a:p>
            <a:pPr>
              <a:lnSpc>
                <a:spcPts val="2800"/>
              </a:lnSpc>
              <a:spcBef>
                <a:spcPct val="0"/>
              </a:spcBef>
              <a:spcAft>
                <a:spcPts val="6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根据与社会存在关系的疏密程度，可将社会意识形态区分为</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基层意识形态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高层意识形态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，前者包括政治理论、法权观念等，后者包括</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文学、艺术、哲学、宗教</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ts val="2800"/>
              </a:lnSpc>
              <a:spcBef>
                <a:spcPct val="0"/>
              </a:spcBef>
              <a:spcAft>
                <a:spcPts val="6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基层意识形态：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与社会存在保持着密切联系，是经济基础的集中体现，但它的产生和发展仍然要经过社会心理这一中间环节起作用。</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ts val="2800"/>
              </a:lnSpc>
              <a:spcBef>
                <a:spcPct val="0"/>
              </a:spcBef>
              <a:spcAft>
                <a:spcPts val="6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高层意识形态：</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是更高的、更远离物质经济基础的意识形态，具有较强的独立性和稳定性，它与社会存在之间的中介是社会心理和基层意识形态。</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ts val="2800"/>
              </a:lnSpc>
              <a:spcBef>
                <a:spcPct val="0"/>
              </a:spcBef>
              <a:spcAft>
                <a:spcPts val="6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意识形态的特征：</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第一是群体性，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即不是个别人的思想观念，而是已经被某个群体所接受的思想观念；</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第二是系统性，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即不是支离破碎的想法和观念，而是形成了体系；</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第三是历史性，</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即是在一定的社会经济基础上形成的。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291"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up)">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wipe(left)">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wipe(right)">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290">
                                            <p:txEl>
                                              <p:pRg st="3" end="3"/>
                                            </p:txEl>
                                          </p:spTgt>
                                        </p:tgtEl>
                                        <p:attrNameLst>
                                          <p:attrName>style.visibility</p:attrName>
                                        </p:attrNameLst>
                                      </p:cBhvr>
                                      <p:to>
                                        <p:strVal val="visible"/>
                                      </p:to>
                                    </p:set>
                                    <p:animEffect transition="in" filter="wipe(down)">
                                      <p:cBhvr>
                                        <p:cTn id="22" dur="500"/>
                                        <p:tgtEl>
                                          <p:spTgt spid="122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noRot="1"/>
          </p:cNvSpPr>
          <p:nvPr>
            <p:ph type="title" idx="4294967295"/>
          </p:nvPr>
        </p:nvSpPr>
        <p:spPr>
          <a:xfrm>
            <a:off x="449580" y="241935"/>
            <a:ext cx="8229600" cy="967105"/>
          </a:xfrm>
          <a:solidFill>
            <a:srgbClr val="FFFF00"/>
          </a:solidFill>
        </p:spPr>
        <p:txBody>
          <a:bodyPr vert="horz" wrap="square" lIns="91440" tIns="45720" rIns="91440" bIns="45720" anchor="ctr"/>
          <a:p>
            <a:pPr algn="ctr" eaLnBrk="1" hangingPunct="1"/>
            <a:r>
              <a:rPr lang="zh-CN" altLang="en-US" sz="4800" b="1" i="1" dirty="0">
                <a:latin typeface="微软雅黑" panose="020B0503020204020204" pitchFamily="34" charset="-122"/>
                <a:ea typeface="微软雅黑" panose="020B0503020204020204" pitchFamily="34" charset="-122"/>
                <a:cs typeface="微软雅黑" panose="020B0503020204020204" pitchFamily="34" charset="-122"/>
              </a:rPr>
              <a:t>思维与存在的关系 </a:t>
            </a:r>
            <a:r>
              <a:rPr lang="en-US" altLang="zh-CN"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哲学</a:t>
            </a:r>
            <a:endPar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8" name="Rectangle 3"/>
          <p:cNvSpPr>
            <a:spLocks noGrp="1" noRot="1"/>
          </p:cNvSpPr>
          <p:nvPr>
            <p:ph type="body" idx="4294967295"/>
          </p:nvPr>
        </p:nvSpPr>
        <p:spPr>
          <a:xfrm>
            <a:off x="387985" y="1305560"/>
            <a:ext cx="8291195" cy="4874895"/>
          </a:xfrm>
          <a:solidFill>
            <a:schemeClr val="accent1">
              <a:lumMod val="40000"/>
              <a:lumOff val="60000"/>
            </a:schemeClr>
          </a:solidFill>
        </p:spPr>
        <p:txBody>
          <a:bodyPr vert="horz" wrap="square" lIns="91440" tIns="45720" rIns="91440" bIns="45720" anchor="t"/>
          <a:p>
            <a:pPr algn="just" eaLnBrk="1" hangingPunct="1">
              <a:lnSpc>
                <a:spcPct val="90000"/>
              </a:lnSpc>
              <a:spcAft>
                <a:spcPct val="20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存在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与</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意识</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哪个</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是第一位的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唯物与唯心</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凡研究人生切要的问题，从根本上着想，要寻找一个根本的解决，这种学问叫做哲学。</a:t>
            </a:r>
            <a:r>
              <a:rPr lang="zh-CN" altLang="en-US" sz="24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400"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sym typeface="+mn-ea"/>
              </a:rPr>
              <a:t>胡适</a:t>
            </a:r>
            <a:endParaRPr lang="zh-CN" altLang="en-US" sz="2400" b="1" dirty="0">
              <a:solidFill>
                <a:schemeClr val="tx2"/>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是有关</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世界观、</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价值观、</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人生观</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方法论</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的学问；</a:t>
            </a:r>
            <a:endPar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有关</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世界</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真理本质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、怎样</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认识真理</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生命意义</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道德实践</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的学问；物质本质属性是</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运动</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思维是</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真</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有关事物</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存在</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演化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根本依据</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基本规律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的学问；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对人的终极思考：</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我们</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从哪里来？来做什么？到哪里去？</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0000"/>
              </a:lnSpc>
              <a:spcAft>
                <a:spcPct val="20000"/>
              </a:spcAft>
            </a:pP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哲学家们</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只是用不同的方式解释世界，而问题在于改变世界。</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社会学家</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要解决社会问题，要</a:t>
            </a:r>
            <a:r>
              <a:rPr lang="zh-CN" altLang="en-US" sz="2400"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从根本上想，要寻找一个根本的解决。</a:t>
            </a:r>
            <a:r>
              <a:rPr lang="zh-CN" altLang="en-US" sz="2400"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9" name="灯片编号占位符 3"/>
          <p:cNvSpPr txBox="1">
            <a:spLocks noGrp="1"/>
          </p:cNvSpPr>
          <p:nvPr/>
        </p:nvSpPr>
        <p:spPr>
          <a:xfrm>
            <a:off x="6553200" y="6245225"/>
            <a:ext cx="2289175" cy="476250"/>
          </a:xfrm>
          <a:prstGeom prst="rect">
            <a:avLst/>
          </a:prstGeom>
          <a:noFill/>
          <a:ln w="9525">
            <a:noFill/>
          </a:ln>
        </p:spPr>
        <p:txBody>
          <a:bodyPr anchor="t"/>
          <a:p>
            <a:pPr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up)">
                                      <p:cBhvr>
                                        <p:cTn id="7" dur="500"/>
                                        <p:tgtEl>
                                          <p:spTgt spid="1433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338">
                                            <p:txEl>
                                              <p:pRg st="1" end="1"/>
                                            </p:txEl>
                                          </p:spTgt>
                                        </p:tgtEl>
                                        <p:attrNameLst>
                                          <p:attrName>style.visibility</p:attrName>
                                        </p:attrNameLst>
                                      </p:cBhvr>
                                      <p:to>
                                        <p:strVal val="visible"/>
                                      </p:to>
                                    </p:set>
                                    <p:animEffect transition="in" filter="wipe(up)">
                                      <p:cBhvr>
                                        <p:cTn id="11" dur="500"/>
                                        <p:tgtEl>
                                          <p:spTgt spid="1433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338">
                                            <p:txEl>
                                              <p:pRg st="2" end="2"/>
                                            </p:txEl>
                                          </p:spTgt>
                                        </p:tgtEl>
                                        <p:attrNameLst>
                                          <p:attrName>style.visibility</p:attrName>
                                        </p:attrNameLst>
                                      </p:cBhvr>
                                      <p:to>
                                        <p:strVal val="visible"/>
                                      </p:to>
                                    </p:set>
                                    <p:animEffect transition="in" filter="wipe(left)">
                                      <p:cBhvr>
                                        <p:cTn id="16" dur="500"/>
                                        <p:tgtEl>
                                          <p:spTgt spid="14338">
                                            <p:txEl>
                                              <p:pRg st="2" end="2"/>
                                            </p:txEl>
                                          </p:spTgt>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4338">
                                            <p:txEl>
                                              <p:pRg st="3" end="3"/>
                                            </p:txEl>
                                          </p:spTgt>
                                        </p:tgtEl>
                                        <p:attrNameLst>
                                          <p:attrName>style.visibility</p:attrName>
                                        </p:attrNameLst>
                                      </p:cBhvr>
                                      <p:to>
                                        <p:strVal val="visible"/>
                                      </p:to>
                                    </p:set>
                                    <p:animEffect transition="in" filter="wipe(right)">
                                      <p:cBhvr>
                                        <p:cTn id="20" dur="500"/>
                                        <p:tgtEl>
                                          <p:spTgt spid="1433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338">
                                            <p:txEl>
                                              <p:pRg st="4" end="4"/>
                                            </p:txEl>
                                          </p:spTgt>
                                        </p:tgtEl>
                                        <p:attrNameLst>
                                          <p:attrName>style.visibility</p:attrName>
                                        </p:attrNameLst>
                                      </p:cBhvr>
                                      <p:to>
                                        <p:strVal val="visible"/>
                                      </p:to>
                                    </p:set>
                                    <p:animEffect transition="in" filter="wipe(left)">
                                      <p:cBhvr>
                                        <p:cTn id="25" dur="500"/>
                                        <p:tgtEl>
                                          <p:spTgt spid="14338">
                                            <p:txEl>
                                              <p:pRg st="4" end="4"/>
                                            </p:txEl>
                                          </p:spTgt>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4338">
                                            <p:txEl>
                                              <p:pRg st="5" end="5"/>
                                            </p:txEl>
                                          </p:spTgt>
                                        </p:tgtEl>
                                        <p:attrNameLst>
                                          <p:attrName>style.visibility</p:attrName>
                                        </p:attrNameLst>
                                      </p:cBhvr>
                                      <p:to>
                                        <p:strVal val="visible"/>
                                      </p:to>
                                    </p:set>
                                    <p:animEffect transition="in" filter="wipe(right)">
                                      <p:cBhvr>
                                        <p:cTn id="29" dur="500"/>
                                        <p:tgtEl>
                                          <p:spTgt spid="1433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338">
                                            <p:txEl>
                                              <p:pRg st="6" end="6"/>
                                            </p:txEl>
                                          </p:spTgt>
                                        </p:tgtEl>
                                        <p:attrNameLst>
                                          <p:attrName>style.visibility</p:attrName>
                                        </p:attrNameLst>
                                      </p:cBhvr>
                                      <p:to>
                                        <p:strVal val="visible"/>
                                      </p:to>
                                    </p:set>
                                    <p:animEffect transition="in" filter="wipe(down)">
                                      <p:cBhvr>
                                        <p:cTn id="34"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noRot="1"/>
          </p:cNvSpPr>
          <p:nvPr>
            <p:ph type="title" idx="4294967295"/>
          </p:nvPr>
        </p:nvSpPr>
        <p:spPr>
          <a:xfrm>
            <a:off x="301625" y="227965"/>
            <a:ext cx="8540750" cy="1024890"/>
          </a:xfrm>
          <a:solidFill>
            <a:srgbClr val="FFFF00"/>
          </a:solidFill>
        </p:spPr>
        <p:txBody>
          <a:bodyPr vert="horz" wrap="square" lIns="91440" tIns="45720" rIns="91440" bIns="45720" anchor="ctr"/>
          <a:p>
            <a:pPr algn="l" eaLnBrk="1" hangingPunct="1"/>
            <a:r>
              <a:rPr lang="en-US" altLang="zh-CN" sz="4800" b="1" i="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cs typeface="微软雅黑" panose="020B0503020204020204" pitchFamily="34" charset="-122"/>
              </a:rPr>
              <a:t>思维对存在的表达 </a:t>
            </a:r>
            <a:r>
              <a:rPr lang="en-US" altLang="zh-CN"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神学</a:t>
            </a:r>
            <a:endPar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4" name="Rectangle 3"/>
          <p:cNvSpPr>
            <a:spLocks noGrp="1" noRot="1"/>
          </p:cNvSpPr>
          <p:nvPr>
            <p:ph type="body" idx="4294967295"/>
          </p:nvPr>
        </p:nvSpPr>
        <p:spPr>
          <a:xfrm>
            <a:off x="250825" y="1374775"/>
            <a:ext cx="8634730" cy="4851400"/>
          </a:xfrm>
          <a:blipFill rotWithShape="1">
            <a:blip r:embed="rId1"/>
            <a:tile tx="0" ty="0" sx="100000" sy="100000" flip="none" algn="tl"/>
          </a:blipFill>
        </p:spPr>
        <p:txBody>
          <a:bodyPr vert="horz" wrap="square" lIns="91440" tIns="45720" rIns="91440" bIns="45720" anchor="t"/>
          <a:p>
            <a:pPr algn="just" eaLnBrk="1" hangingPunct="1">
              <a:lnSpc>
                <a:spcPct val="95000"/>
              </a:lnSpc>
              <a:spcBef>
                <a:spcPts val="500"/>
              </a:spcBef>
              <a:spcAft>
                <a:spcPts val="5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农业革命：</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原始农业时期，人类对自然的认识还处于初始阶段，对许多自然现象不理解，便想象出主宰这些自然现象的神。日、月、山、水和风、雷、雨、电等自然物和自然现象，都有日月山水，以及雷公电母龙王风婆等神在主管。</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5000"/>
              </a:lnSpc>
              <a:spcBef>
                <a:spcPts val="500"/>
              </a:spcBef>
              <a:spcAft>
                <a:spcPts val="5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古代东方：</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伏曦的“一划开天地，八卦定乾坤”是远古中国先民最早对自然存在的认识。经过中古时期的“人文初祖” 黄帝和夏、商，到周朝逐渐发展成阴阳、八卦、天官，</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道法自然，敬畏自然，以及万物皆有意志的万灵论说。</a:t>
            </a:r>
            <a:endPar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95000"/>
              </a:lnSpc>
              <a:spcBef>
                <a:spcPts val="500"/>
              </a:spcBef>
              <a:spcAft>
                <a:spcPts val="5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古代西方：</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古代埃及、古代希腊、古代波斯，包括犹太教在内，早期都是多神论。后来琐罗亚斯德发展成为二神教，而犹太教则逐渐演变成一神教，并为基督教接受。</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西方的神有权威、且不可知，他不但创造了人、还为人创造了世界。</a:t>
            </a:r>
            <a:endPar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5" name="灯片编号占位符 3"/>
          <p:cNvSpPr txBox="1">
            <a:spLocks noGrp="1"/>
          </p:cNvSpPr>
          <p:nvPr/>
        </p:nvSpPr>
        <p:spPr>
          <a:xfrm>
            <a:off x="6553200" y="6245225"/>
            <a:ext cx="2289175" cy="476250"/>
          </a:xfrm>
          <a:prstGeom prst="rect">
            <a:avLst/>
          </a:prstGeom>
          <a:noFill/>
          <a:ln w="9525">
            <a:noFill/>
          </a:ln>
        </p:spPr>
        <p:txBody>
          <a:bodyPr anchor="t"/>
          <a:p>
            <a:pPr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000" fill="hold">
                                          <p:stCondLst>
                                            <p:cond delay="0"/>
                                          </p:stCondLst>
                                        </p:cTn>
                                        <p:tgtEl>
                                          <p:spTgt spid="13314">
                                            <p:txEl>
                                              <p:pRg st="0" end="0"/>
                                            </p:txEl>
                                          </p:spTgt>
                                        </p:tgtEl>
                                        <p:attrNameLst>
                                          <p:attrName>style.visibility</p:attrName>
                                        </p:attrNameLst>
                                      </p:cBhvr>
                                      <p:to>
                                        <p:strVal val="visible"/>
                                      </p:to>
                                    </p:set>
                                    <p:animEffect transition="in" filter="wipe(up)">
                                      <p:cBhvr>
                                        <p:cTn id="7" dur="10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000" fill="hold">
                                          <p:stCondLst>
                                            <p:cond delay="0"/>
                                          </p:stCondLst>
                                        </p:cTn>
                                        <p:tgtEl>
                                          <p:spTgt spid="13314">
                                            <p:txEl>
                                              <p:pRg st="1" end="1"/>
                                            </p:txEl>
                                          </p:spTgt>
                                        </p:tgtEl>
                                        <p:attrNameLst>
                                          <p:attrName>style.visibility</p:attrName>
                                        </p:attrNameLst>
                                      </p:cBhvr>
                                      <p:to>
                                        <p:strVal val="visible"/>
                                      </p:to>
                                    </p:set>
                                    <p:animEffect transition="in" filter="wipe(left)">
                                      <p:cBhvr>
                                        <p:cTn id="12" dur="10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000" fill="hold">
                                          <p:stCondLst>
                                            <p:cond delay="0"/>
                                          </p:stCondLst>
                                        </p:cTn>
                                        <p:tgtEl>
                                          <p:spTgt spid="13314">
                                            <p:txEl>
                                              <p:pRg st="2" end="2"/>
                                            </p:txEl>
                                          </p:spTgt>
                                        </p:tgtEl>
                                        <p:attrNameLst>
                                          <p:attrName>style.visibility</p:attrName>
                                        </p:attrNameLst>
                                      </p:cBhvr>
                                      <p:to>
                                        <p:strVal val="visible"/>
                                      </p:to>
                                    </p:set>
                                    <p:animEffect transition="in" filter="wipe(right)">
                                      <p:cBhvr>
                                        <p:cTn id="17" dur="1000"/>
                                        <p:tgtEl>
                                          <p:spTgt spid="133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noRot="1"/>
          </p:cNvSpPr>
          <p:nvPr>
            <p:ph type="title" idx="4294967295"/>
          </p:nvPr>
        </p:nvSpPr>
        <p:spPr>
          <a:xfrm>
            <a:off x="385445" y="247650"/>
            <a:ext cx="8374380" cy="899795"/>
          </a:xfrm>
          <a:solidFill>
            <a:srgbClr val="FFFF00"/>
          </a:solidFill>
        </p:spPr>
        <p:txBody>
          <a:bodyPr vert="horz" wrap="square" lIns="91440" tIns="45720" rIns="91440" bIns="45720" anchor="ctr"/>
          <a:p>
            <a:pPr algn="l" eaLnBrk="1" hangingPunct="1"/>
            <a:r>
              <a:rPr lang="en-US" altLang="zh-CN" sz="4800" b="1" i="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cs typeface="微软雅黑" panose="020B0503020204020204" pitchFamily="34" charset="-122"/>
              </a:rPr>
              <a:t>思维对存在的表达 </a:t>
            </a:r>
            <a:r>
              <a:rPr lang="en-US" altLang="zh-CN"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科学</a:t>
            </a:r>
            <a:endParaRPr lang="zh-CN" altLang="en-US" sz="4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362" name="Rectangle 3"/>
          <p:cNvSpPr>
            <a:spLocks noGrp="1" noRot="1"/>
          </p:cNvSpPr>
          <p:nvPr>
            <p:ph type="body" idx="4294967295"/>
          </p:nvPr>
        </p:nvSpPr>
        <p:spPr>
          <a:xfrm>
            <a:off x="301625" y="1235075"/>
            <a:ext cx="8540750" cy="5133975"/>
          </a:xfrm>
          <a:solidFill>
            <a:srgbClr val="FFFFCC"/>
          </a:solidFill>
        </p:spPr>
        <p:txBody>
          <a:bodyPr vert="horz" wrap="square" lIns="91440" tIns="45720" rIns="91440" bIns="45720" anchor="t"/>
          <a:p>
            <a:pPr algn="just" eaLnBrk="1" hangingPunct="1">
              <a:lnSpc>
                <a:spcPts val="2800"/>
              </a:lnSpc>
              <a:spcBef>
                <a:spcPts val="600"/>
              </a:spcBef>
              <a:spcAft>
                <a:spcPts val="6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除了文学、诗歌、神话等表达现实存在的一般语言符号以外，还有绘画、雕塑、音乐等各种艺术方式的高级符号；随着对自然的认识论和科学的发展，人可以用一种</a:t>
            </a:r>
            <a:r>
              <a:rPr lang="zh-CN" altLang="en-US" sz="2400" b="1"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特殊的结构主义和符号学</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的方法表达自然，即科学的方法和数学的语言。</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ts val="2800"/>
              </a:lnSpc>
              <a:spcBef>
                <a:spcPts val="600"/>
              </a:spcBef>
              <a:spcAft>
                <a:spcPts val="60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a:t>
            </a:r>
            <a:r>
              <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数学方程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描述</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物质运动规律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是用</a:t>
            </a:r>
            <a:r>
              <a:rPr lang="zh-CN" altLang="en-US" sz="2400" b="1"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数学模型</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对</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系统状态变化</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的抽象</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，是用理性的思维对有形物质的描述，是“形而上”对“形”的表达。是“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Making  the invisible  visible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ts val="2800"/>
              </a:lnSpc>
              <a:spcBef>
                <a:spcPts val="6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西方科学的发展是以两个伟大的成就为基础，那就是：希腊哲学家发明</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形式逻辑体系</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在欧几里得几何学中</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，以及</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在文艺复兴时期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发现</a:t>
            </a:r>
            <a:r>
              <a:rPr lang="zh-CN" altLang="en-US" sz="2400" b="1" dirty="0">
                <a:solidFill>
                  <a:srgbClr val="2108B8"/>
                </a:solidFill>
                <a:latin typeface="微软雅黑" panose="020B0503020204020204" pitchFamily="34" charset="-122"/>
                <a:ea typeface="微软雅黑" panose="020B0503020204020204" pitchFamily="34" charset="-122"/>
                <a:cs typeface="微软雅黑" panose="020B0503020204020204" pitchFamily="34" charset="-122"/>
              </a:rPr>
              <a:t>通过系统的实验可能找出因果关系</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。在我看来，中国的贤哲没有走上这两步，那是用不着惊奇的。要是这些发现果然都作出了，那倒是令人惊奇的事。</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ts val="2800"/>
              </a:lnSpc>
              <a:spcBef>
                <a:spcPct val="0"/>
              </a:spcBef>
              <a:spcAft>
                <a:spcPts val="600"/>
              </a:spcAft>
              <a:buNone/>
            </a:pP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爱因斯坦文集</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第一卷，</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547</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页，（</a:t>
            </a:r>
            <a:r>
              <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1983</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年版</a:t>
            </a:r>
            <a:r>
              <a:rPr lang="zh-CN" altLang="en-US"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solidFill>
                <a:srgbClr val="00206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363" name="灯片编号占位符 3"/>
          <p:cNvSpPr txBox="1">
            <a:spLocks noGrp="1"/>
          </p:cNvSpPr>
          <p:nvPr/>
        </p:nvSpPr>
        <p:spPr>
          <a:xfrm>
            <a:off x="6652260" y="6245225"/>
            <a:ext cx="2289175" cy="476250"/>
          </a:xfrm>
          <a:prstGeom prst="rect">
            <a:avLst/>
          </a:prstGeom>
          <a:noFill/>
          <a:ln w="9525">
            <a:noFill/>
          </a:ln>
        </p:spPr>
        <p:txBody>
          <a:bodyPr anchor="t"/>
          <a:p>
            <a:pPr algn="r"/>
            <a:fld id="{9A0DB2DC-4C9A-4742-B13C-FB6460FD3503}" type="slidenum">
              <a:rPr lang="en-US" altLang="zh-CN" sz="1400" dirty="0">
                <a:latin typeface="Arial" panose="020B0604020202020204" pitchFamily="34" charset="0"/>
              </a:rPr>
            </a:fld>
            <a:endParaRPr lang="en-US" altLang="zh-CN" sz="1400" dirty="0">
              <a:latin typeface="Arial" panose="020B0604020202020204" pitchFamily="34" charset="0"/>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000" fill="hold">
                                          <p:stCondLst>
                                            <p:cond delay="0"/>
                                          </p:stCondLst>
                                        </p:cTn>
                                        <p:tgtEl>
                                          <p:spTgt spid="15362">
                                            <p:txEl>
                                              <p:pRg st="0" end="0"/>
                                            </p:txEl>
                                          </p:spTgt>
                                        </p:tgtEl>
                                        <p:attrNameLst>
                                          <p:attrName>style.visibility</p:attrName>
                                        </p:attrNameLst>
                                      </p:cBhvr>
                                      <p:to>
                                        <p:strVal val="visible"/>
                                      </p:to>
                                    </p:set>
                                    <p:animEffect transition="in" filter="wipe(up)">
                                      <p:cBhvr>
                                        <p:cTn id="7" dur="1000"/>
                                        <p:tgtEl>
                                          <p:spTgt spid="153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000" fill="hold">
                                          <p:stCondLst>
                                            <p:cond delay="0"/>
                                          </p:stCondLst>
                                        </p:cTn>
                                        <p:tgtEl>
                                          <p:spTgt spid="15362">
                                            <p:txEl>
                                              <p:pRg st="1" end="1"/>
                                            </p:txEl>
                                          </p:spTgt>
                                        </p:tgtEl>
                                        <p:attrNameLst>
                                          <p:attrName>style.visibility</p:attrName>
                                        </p:attrNameLst>
                                      </p:cBhvr>
                                      <p:to>
                                        <p:strVal val="visible"/>
                                      </p:to>
                                    </p:set>
                                    <p:animEffect transition="in" filter="wipe(left)">
                                      <p:cBhvr>
                                        <p:cTn id="12" dur="1000"/>
                                        <p:tgtEl>
                                          <p:spTgt spid="153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000" fill="hold">
                                          <p:stCondLst>
                                            <p:cond delay="0"/>
                                          </p:stCondLst>
                                        </p:cTn>
                                        <p:tgtEl>
                                          <p:spTgt spid="15362">
                                            <p:txEl>
                                              <p:pRg st="2" end="2"/>
                                            </p:txEl>
                                          </p:spTgt>
                                        </p:tgtEl>
                                        <p:attrNameLst>
                                          <p:attrName>style.visibility</p:attrName>
                                        </p:attrNameLst>
                                      </p:cBhvr>
                                      <p:to>
                                        <p:strVal val="visible"/>
                                      </p:to>
                                    </p:set>
                                    <p:animEffect transition="in" filter="wipe(right)">
                                      <p:cBhvr>
                                        <p:cTn id="17" dur="1000"/>
                                        <p:tgtEl>
                                          <p:spTgt spid="15362">
                                            <p:txEl>
                                              <p:pRg st="2" end="2"/>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5362">
                                            <p:txEl>
                                              <p:pRg st="3" end="3"/>
                                            </p:txEl>
                                          </p:spTgt>
                                        </p:tgtEl>
                                        <p:attrNameLst>
                                          <p:attrName>style.visibility</p:attrName>
                                        </p:attrNameLst>
                                      </p:cBhvr>
                                      <p:to>
                                        <p:strVal val="visible"/>
                                      </p:to>
                                    </p:set>
                                    <p:animEffect transition="in" filter="wipe(down)">
                                      <p:cBhvr>
                                        <p:cTn id="21"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solidFill>
            <a:srgbClr val="FFFF00"/>
          </a:solidFill>
        </p:spPr>
        <p:txBody>
          <a:bodyPr/>
          <a:p>
            <a:pPr algn="l">
              <a:lnSpc>
                <a:spcPct val="120000"/>
              </a:lnSpc>
              <a:spcBef>
                <a:spcPts val="0"/>
              </a:spcBef>
              <a:spcAft>
                <a:spcPts val="0"/>
              </a:spcAft>
              <a:buClrTx/>
              <a:buSzTx/>
              <a:buFontTx/>
            </a:pPr>
            <a:r>
              <a:rPr lang="en-US" altLang="zh-CN" sz="5400" b="1" dirty="0">
                <a:latin typeface="微软雅黑" panose="020B0503020204020204" pitchFamily="34" charset="-122"/>
                <a:ea typeface="微软雅黑" panose="020B0503020204020204" pitchFamily="34" charset="-122"/>
              </a:rPr>
              <a:t>2.6 文化的特征</a:t>
            </a:r>
            <a:endParaRPr lang="en-US" altLang="zh-CN" sz="5400" b="1" dirty="0">
              <a:latin typeface="微软雅黑" panose="020B0503020204020204" pitchFamily="34" charset="-122"/>
              <a:ea typeface="微软雅黑" panose="020B0503020204020204" pitchFamily="34" charset="-122"/>
            </a:endParaRPr>
          </a:p>
        </p:txBody>
      </p:sp>
      <p:sp>
        <p:nvSpPr>
          <p:cNvPr id="7" name="内容占位符 6"/>
          <p:cNvSpPr>
            <a:spLocks noGrp="1"/>
          </p:cNvSpPr>
          <p:nvPr>
            <p:ph idx="1"/>
          </p:nvPr>
        </p:nvSpPr>
        <p:spPr/>
        <p:txBody>
          <a:bodyPr/>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rPr>
              <a:t>创造性</a:t>
            </a:r>
            <a:endParaRPr lang="zh-CN" altLang="en-US" sz="3600" b="1">
              <a:solidFill>
                <a:srgbClr val="2108B8"/>
              </a:solidFill>
              <a:latin typeface="微软雅黑" panose="020B0503020204020204" pitchFamily="34" charset="-122"/>
              <a:ea typeface="微软雅黑" panose="020B0503020204020204" pitchFamily="34" charset="-122"/>
            </a:endParaRPr>
          </a:p>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rPr>
              <a:t>习得性</a:t>
            </a:r>
            <a:endParaRPr lang="zh-CN" altLang="en-US" sz="3600" b="1">
              <a:solidFill>
                <a:srgbClr val="2108B8"/>
              </a:solidFill>
              <a:latin typeface="微软雅黑" panose="020B0503020204020204" pitchFamily="34" charset="-122"/>
              <a:ea typeface="微软雅黑" panose="020B0503020204020204" pitchFamily="34" charset="-122"/>
            </a:endParaRPr>
          </a:p>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sym typeface="+mn-ea"/>
              </a:rPr>
              <a:t>共享性</a:t>
            </a:r>
            <a:endParaRPr lang="zh-CN" altLang="en-US" sz="3600" b="1">
              <a:solidFill>
                <a:srgbClr val="2108B8"/>
              </a:solidFill>
              <a:latin typeface="微软雅黑" panose="020B0503020204020204" pitchFamily="34" charset="-122"/>
              <a:ea typeface="微软雅黑" panose="020B0503020204020204" pitchFamily="34" charset="-122"/>
              <a:sym typeface="+mn-ea"/>
            </a:endParaRPr>
          </a:p>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rPr>
              <a:t>象征性</a:t>
            </a:r>
            <a:endParaRPr lang="zh-CN" altLang="en-US" sz="3600" b="1">
              <a:solidFill>
                <a:srgbClr val="2108B8"/>
              </a:solidFill>
              <a:latin typeface="微软雅黑" panose="020B0503020204020204" pitchFamily="34" charset="-122"/>
              <a:ea typeface="微软雅黑" panose="020B0503020204020204" pitchFamily="34" charset="-122"/>
            </a:endParaRPr>
          </a:p>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rPr>
              <a:t>传递性</a:t>
            </a:r>
            <a:endParaRPr lang="zh-CN" altLang="en-US" sz="3600" b="1">
              <a:solidFill>
                <a:srgbClr val="2108B8"/>
              </a:solidFill>
              <a:latin typeface="微软雅黑" panose="020B0503020204020204" pitchFamily="34" charset="-122"/>
              <a:ea typeface="微软雅黑" panose="020B0503020204020204" pitchFamily="34" charset="-122"/>
            </a:endParaRPr>
          </a:p>
          <a:p>
            <a:pPr lvl="3" latinLnBrk="0">
              <a:lnSpc>
                <a:spcPct val="120000"/>
              </a:lnSpc>
              <a:spcBef>
                <a:spcPts val="0"/>
              </a:spcBef>
            </a:pPr>
            <a:r>
              <a:rPr lang="zh-CN" altLang="en-US" sz="3600" b="1">
                <a:solidFill>
                  <a:srgbClr val="2108B8"/>
                </a:solidFill>
                <a:latin typeface="微软雅黑" panose="020B0503020204020204" pitchFamily="34" charset="-122"/>
                <a:ea typeface="微软雅黑" panose="020B0503020204020204" pitchFamily="34" charset="-122"/>
                <a:sym typeface="+mn-ea"/>
              </a:rPr>
              <a:t>变迁性</a:t>
            </a:r>
            <a:endParaRPr lang="zh-CN" altLang="en-US" sz="3200"/>
          </a:p>
          <a:p>
            <a:endParaRPr lang="zh-CN" altLang="en-US" sz="320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pic>
        <p:nvPicPr>
          <p:cNvPr id="56324" name="Picture 12" descr="MCj04130480000[1]"/>
          <p:cNvPicPr>
            <a:picLocks noGrp="1" noChangeAspect="1"/>
          </p:cNvPicPr>
          <p:nvPr>
            <p:custDataLst>
              <p:tags r:id="rId1"/>
            </p:custDataLst>
          </p:nvPr>
        </p:nvPicPr>
        <p:blipFill>
          <a:blip r:embed="rId2"/>
          <a:srcRect/>
          <a:stretch>
            <a:fillRect/>
          </a:stretch>
        </p:blipFill>
        <p:spPr>
          <a:xfrm>
            <a:off x="3919220" y="2145665"/>
            <a:ext cx="4726940" cy="4021455"/>
          </a:xfrm>
          <a:prstGeom prst="rect">
            <a:avLst/>
          </a:prstGeom>
          <a:noFill/>
          <a:ln w="9525">
            <a:noFill/>
          </a:ln>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linds(horizontal)">
                                      <p:cBhvr>
                                        <p:cTn id="11" dur="500"/>
                                        <p:tgtEl>
                                          <p:spTgt spid="7">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linds(horizontal)">
                                      <p:cBhvr>
                                        <p:cTn id="19" dur="500"/>
                                        <p:tgtEl>
                                          <p:spTgt spid="7">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500"/>
                                        <p:tgtEl>
                                          <p:spTgt spid="7">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0726ECE-0FAE-4761-8C70-4A799983A56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9939" name="灯片编号占位符 3"/>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9940" name="AutoShape 7"/>
          <p:cNvSpPr/>
          <p:nvPr/>
        </p:nvSpPr>
        <p:spPr>
          <a:xfrm>
            <a:off x="3060700" y="1916113"/>
            <a:ext cx="3240088" cy="2449512"/>
          </a:xfrm>
          <a:prstGeom prst="hexagon">
            <a:avLst>
              <a:gd name="adj" fmla="val 33068"/>
              <a:gd name="vf" fmla="val 115470"/>
            </a:avLst>
          </a:prstGeom>
          <a:solidFill>
            <a:srgbClr val="FFFF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56680" name="Text Box 8"/>
          <p:cNvSpPr txBox="1">
            <a:spLocks noChangeArrowheads="1"/>
          </p:cNvSpPr>
          <p:nvPr/>
        </p:nvSpPr>
        <p:spPr bwMode="auto">
          <a:xfrm>
            <a:off x="3471863" y="2205038"/>
            <a:ext cx="2395538" cy="1984375"/>
          </a:xfrm>
          <a:prstGeom prst="rect">
            <a:avLst/>
          </a:prstGeom>
          <a:noFill/>
          <a:ln w="9525">
            <a:noFill/>
            <a:miter lim="800000"/>
          </a:ln>
          <a:effectLst/>
        </p:spPr>
        <p:txBody>
          <a:bodyPr>
            <a:spAutoFit/>
          </a:bodyPr>
          <a:lstStyle/>
          <a:p>
            <a:pPr marR="0" algn="ctr" defTabSz="914400" eaLnBrk="1" hangingPunct="1">
              <a:spcBef>
                <a:spcPts val="1800"/>
              </a:spcBef>
              <a:buClrTx/>
              <a:buSzTx/>
              <a:buFontTx/>
              <a:defRPr/>
            </a:pPr>
            <a:r>
              <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文化的</a:t>
            </a:r>
            <a:endPar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a:p>
            <a:pPr marR="0" algn="ctr" defTabSz="914400" eaLnBrk="1" hangingPunct="1">
              <a:spcBef>
                <a:spcPts val="1800"/>
              </a:spcBef>
              <a:buClrTx/>
              <a:buSzTx/>
              <a:buFontTx/>
              <a:defRPr/>
            </a:pPr>
            <a:r>
              <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特征</a:t>
            </a:r>
            <a:endPar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39942" name="AutoShape 9"/>
          <p:cNvSpPr/>
          <p:nvPr/>
        </p:nvSpPr>
        <p:spPr>
          <a:xfrm>
            <a:off x="5867400" y="476250"/>
            <a:ext cx="2665413" cy="1008063"/>
          </a:xfrm>
          <a:prstGeom prst="parallelogram">
            <a:avLst>
              <a:gd name="adj" fmla="val 66102"/>
            </a:avLst>
          </a:prstGeom>
          <a:solidFill>
            <a:srgbClr val="FFCC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3" name="AutoShape 10"/>
          <p:cNvSpPr/>
          <p:nvPr/>
        </p:nvSpPr>
        <p:spPr>
          <a:xfrm>
            <a:off x="1042988" y="4868863"/>
            <a:ext cx="2303462" cy="1081087"/>
          </a:xfrm>
          <a:prstGeom prst="parallelogram">
            <a:avLst>
              <a:gd name="adj" fmla="val 53267"/>
            </a:avLst>
          </a:prstGeom>
          <a:solidFill>
            <a:srgbClr val="FFCC99"/>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4" name="AutoShape 11"/>
          <p:cNvSpPr/>
          <p:nvPr/>
        </p:nvSpPr>
        <p:spPr>
          <a:xfrm rot="15469980">
            <a:off x="6342063" y="4483100"/>
            <a:ext cx="1487487" cy="1882775"/>
          </a:xfrm>
          <a:prstGeom prst="parallelogram">
            <a:avLst>
              <a:gd name="adj" fmla="val 25000"/>
            </a:avLst>
          </a:prstGeom>
          <a:solidFill>
            <a:srgbClr val="CCFFCC"/>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5" name="AutoShape 12"/>
          <p:cNvSpPr/>
          <p:nvPr/>
        </p:nvSpPr>
        <p:spPr>
          <a:xfrm rot="15538754">
            <a:off x="1598613" y="-63500"/>
            <a:ext cx="1487487" cy="2011363"/>
          </a:xfrm>
          <a:prstGeom prst="parallelogram">
            <a:avLst>
              <a:gd name="adj" fmla="val 25000"/>
            </a:avLst>
          </a:prstGeom>
          <a:solidFill>
            <a:srgbClr val="33CCCC"/>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6" name="Rectangle 13"/>
          <p:cNvSpPr/>
          <p:nvPr/>
        </p:nvSpPr>
        <p:spPr>
          <a:xfrm>
            <a:off x="684213" y="2781300"/>
            <a:ext cx="1727200" cy="10795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7" name="Rectangle 14"/>
          <p:cNvSpPr/>
          <p:nvPr/>
        </p:nvSpPr>
        <p:spPr>
          <a:xfrm>
            <a:off x="6877050" y="2708275"/>
            <a:ext cx="1727200" cy="10795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56687" name="Text Box 15"/>
          <p:cNvSpPr txBox="1">
            <a:spLocks noChangeArrowheads="1"/>
          </p:cNvSpPr>
          <p:nvPr/>
        </p:nvSpPr>
        <p:spPr bwMode="auto">
          <a:xfrm>
            <a:off x="1423035" y="577533"/>
            <a:ext cx="2447925"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1" action="ppaction://hlinksldjump"/>
              </a:rPr>
              <a:t>创造性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88" name="Text Box 16"/>
          <p:cNvSpPr txBox="1">
            <a:spLocks noChangeArrowheads="1"/>
          </p:cNvSpPr>
          <p:nvPr/>
        </p:nvSpPr>
        <p:spPr bwMode="auto">
          <a:xfrm>
            <a:off x="6300788" y="620713"/>
            <a:ext cx="2232025" cy="645160"/>
          </a:xfrm>
          <a:prstGeom prst="rect">
            <a:avLst/>
          </a:prstGeom>
          <a:noFill/>
          <a:ln w="9525">
            <a:noFill/>
            <a:miter lim="800000"/>
          </a:ln>
          <a:effectLst/>
        </p:spPr>
        <p:txBody>
          <a:bodyPr>
            <a:spAutoFit/>
          </a:bodyPr>
          <a:lstStyle/>
          <a:p>
            <a:pPr marR="0" algn="l" defTabSz="914400" eaLnBrk="1" hangingPunct="1">
              <a:spcBef>
                <a:spcPct val="50000"/>
              </a:spcBef>
              <a:buClrTx/>
              <a:buSzTx/>
              <a:buFontTx/>
              <a:defRPr/>
            </a:pPr>
            <a:r>
              <a:rPr kumimoji="0" lang="zh-CN" altLang="en-US" sz="3600" b="1" u="sng"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习得性</a:t>
            </a:r>
            <a:endParaRPr kumimoji="0" lang="zh-CN" altLang="en-US" sz="3600" b="1" u="sng"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89" name="Text Box 17"/>
          <p:cNvSpPr txBox="1">
            <a:spLocks noChangeArrowheads="1"/>
          </p:cNvSpPr>
          <p:nvPr/>
        </p:nvSpPr>
        <p:spPr bwMode="auto">
          <a:xfrm>
            <a:off x="6950075" y="2924175"/>
            <a:ext cx="1582738" cy="6477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2" action="ppaction://hlinksldjump"/>
              </a:rPr>
              <a:t>象征性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0" name="Text Box 18"/>
          <p:cNvSpPr txBox="1">
            <a:spLocks noChangeArrowheads="1"/>
          </p:cNvSpPr>
          <p:nvPr/>
        </p:nvSpPr>
        <p:spPr bwMode="auto">
          <a:xfrm>
            <a:off x="6300788" y="5014913"/>
            <a:ext cx="1811338"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3" action="ppaction://hlinksldjump"/>
              </a:rPr>
              <a:t>变迁性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1" name="Text Box 19"/>
          <p:cNvSpPr txBox="1">
            <a:spLocks noChangeArrowheads="1"/>
          </p:cNvSpPr>
          <p:nvPr/>
        </p:nvSpPr>
        <p:spPr bwMode="auto">
          <a:xfrm>
            <a:off x="1393825" y="5022850"/>
            <a:ext cx="1935163"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4" action="ppaction://hlinksldjump"/>
              </a:rPr>
              <a:t>传递性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2" name="Text Box 20"/>
          <p:cNvSpPr txBox="1">
            <a:spLocks noChangeArrowheads="1"/>
          </p:cNvSpPr>
          <p:nvPr/>
        </p:nvSpPr>
        <p:spPr bwMode="auto">
          <a:xfrm>
            <a:off x="755650" y="2924175"/>
            <a:ext cx="1655763" cy="6477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5" action="ppaction://hlinksldjump"/>
              </a:rPr>
              <a:t>共享性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39954" name="AutoShape 21"/>
          <p:cNvSpPr/>
          <p:nvPr/>
        </p:nvSpPr>
        <p:spPr>
          <a:xfrm>
            <a:off x="2555875" y="28527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5" name="AutoShape 27"/>
          <p:cNvSpPr/>
          <p:nvPr/>
        </p:nvSpPr>
        <p:spPr>
          <a:xfrm rot="13130182">
            <a:off x="5580063" y="4292600"/>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6" name="AutoShape 28"/>
          <p:cNvSpPr/>
          <p:nvPr/>
        </p:nvSpPr>
        <p:spPr>
          <a:xfrm rot="8270336">
            <a:off x="5508625" y="13414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7" name="AutoShape 29"/>
          <p:cNvSpPr/>
          <p:nvPr/>
        </p:nvSpPr>
        <p:spPr>
          <a:xfrm rot="10800000">
            <a:off x="6372225" y="28527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8" name="AutoShape 30"/>
          <p:cNvSpPr/>
          <p:nvPr/>
        </p:nvSpPr>
        <p:spPr>
          <a:xfrm rot="19750594">
            <a:off x="3419475" y="4365625"/>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9" name="AutoShape 31"/>
          <p:cNvSpPr/>
          <p:nvPr/>
        </p:nvSpPr>
        <p:spPr>
          <a:xfrm rot="2423989">
            <a:off x="3492500" y="13414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Tree>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C64407-6A81-4CB7-BDA2-9120FCC52B2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096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4626" name="Rectangle 2"/>
          <p:cNvSpPr>
            <a:spLocks noGrp="1" noChangeArrowheads="1"/>
          </p:cNvSpPr>
          <p:nvPr>
            <p:ph type="title"/>
          </p:nvPr>
        </p:nvSpPr>
        <p:spPr>
          <a:xfrm>
            <a:off x="457200" y="277813"/>
            <a:ext cx="8229600" cy="9191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a:t>
            </a: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创造性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0965" name="Rectangle 3"/>
          <p:cNvSpPr>
            <a:spLocks noGrp="1"/>
          </p:cNvSpPr>
          <p:nvPr>
            <p:ph idx="1"/>
          </p:nvPr>
        </p:nvSpPr>
        <p:spPr>
          <a:xfrm>
            <a:off x="395288" y="1557338"/>
            <a:ext cx="8208962" cy="4319587"/>
          </a:xfrm>
          <a:solidFill>
            <a:srgbClr val="FFFF00">
              <a:alpha val="100000"/>
            </a:srgbClr>
          </a:solidFill>
          <a:ln w="34925">
            <a:solidFill>
              <a:srgbClr val="993300">
                <a:alpha val="100000"/>
              </a:srgbClr>
            </a:solidFill>
            <a:miter lim="800000"/>
          </a:ln>
        </p:spPr>
        <p:txBody>
          <a:bodyPr vert="horz" wrap="square" lIns="91440" tIns="45720" rIns="91440" bIns="45720" anchor="t"/>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石头与石器、泥土与陶器、溪水与水库</a:t>
            </a:r>
            <a:endParaRPr lang="zh-CN" altLang="en-US" sz="3600"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长河落日、海上明月、山顶苍松、林间清泉</a:t>
            </a:r>
            <a:endParaRPr lang="zh-CN" altLang="en-US" sz="3600"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人工喷泉、家居盆景、石凿岩画、小桥庭院</a:t>
            </a:r>
            <a:endParaRPr lang="zh-CN" altLang="en-US" sz="2800" dirty="0">
              <a:latin typeface="微软雅黑" panose="020B0503020204020204" pitchFamily="34" charset="-122"/>
              <a:ea typeface="微软雅黑" panose="020B0503020204020204" pitchFamily="34" charset="-122"/>
            </a:endParaRPr>
          </a:p>
          <a:p>
            <a:pPr eaLnBrk="1" hangingPunct="1">
              <a:spcBef>
                <a:spcPct val="45000"/>
              </a:spcBef>
            </a:pPr>
            <a:endParaRPr lang="en-US" altLang="zh-CN" sz="2400" dirty="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965">
                                            <p:bg/>
                                          </p:spTgt>
                                        </p:tgtEl>
                                        <p:attrNameLst>
                                          <p:attrName>style.visibility</p:attrName>
                                        </p:attrNameLst>
                                      </p:cBhvr>
                                      <p:to>
                                        <p:strVal val="visible"/>
                                      </p:to>
                                    </p:set>
                                    <p:animEffect transition="in" filter="barn(inVertical)">
                                      <p:cBhvr>
                                        <p:cTn id="7" dur="500"/>
                                        <p:tgtEl>
                                          <p:spTgt spid="40965">
                                            <p:bg/>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0965">
                                            <p:txEl>
                                              <p:pRg st="0" end="0"/>
                                            </p:txEl>
                                          </p:spTgt>
                                        </p:tgtEl>
                                        <p:attrNameLst>
                                          <p:attrName>style.visibility</p:attrName>
                                        </p:attrNameLst>
                                      </p:cBhvr>
                                      <p:to>
                                        <p:strVal val="visible"/>
                                      </p:to>
                                    </p:set>
                                    <p:animEffect transition="in" filter="barn(inVertical)">
                                      <p:cBhvr>
                                        <p:cTn id="11" dur="500"/>
                                        <p:tgtEl>
                                          <p:spTgt spid="40965">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0965">
                                            <p:txEl>
                                              <p:pRg st="1" end="1"/>
                                            </p:txEl>
                                          </p:spTgt>
                                        </p:tgtEl>
                                        <p:attrNameLst>
                                          <p:attrName>style.visibility</p:attrName>
                                        </p:attrNameLst>
                                      </p:cBhvr>
                                      <p:to>
                                        <p:strVal val="visible"/>
                                      </p:to>
                                    </p:set>
                                    <p:animEffect transition="in" filter="barn(inVertical)">
                                      <p:cBhvr>
                                        <p:cTn id="15" dur="500"/>
                                        <p:tgtEl>
                                          <p:spTgt spid="40965">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40965">
                                            <p:txEl>
                                              <p:pRg st="2" end="2"/>
                                            </p:txEl>
                                          </p:spTgt>
                                        </p:tgtEl>
                                        <p:attrNameLst>
                                          <p:attrName>style.visibility</p:attrName>
                                        </p:attrNameLst>
                                      </p:cBhvr>
                                      <p:to>
                                        <p:strVal val="visible"/>
                                      </p:to>
                                    </p:set>
                                    <p:animEffect transition="in" filter="barn(inVertical)">
                                      <p:cBhvr>
                                        <p:cTn id="19" dur="500"/>
                                        <p:tgtEl>
                                          <p:spTgt spid="409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3B6CC0-28B0-46F7-9F08-8664140CA633}"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987"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7698"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a:t>
            </a: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特征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习得</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1989" name="Rectangle 3"/>
          <p:cNvSpPr>
            <a:spLocks noGrp="1"/>
          </p:cNvSpPr>
          <p:nvPr>
            <p:ph idx="1"/>
          </p:nvPr>
        </p:nvSpPr>
        <p:spPr>
          <a:xfrm>
            <a:off x="457200" y="1600200"/>
            <a:ext cx="8229600" cy="4421188"/>
          </a:xfrm>
          <a:solidFill>
            <a:srgbClr val="FFCC99">
              <a:alpha val="100000"/>
            </a:srgbClr>
          </a:solidFill>
          <a:ln w="34925">
            <a:solidFill>
              <a:srgbClr val="800000">
                <a:alpha val="100000"/>
              </a:srgbClr>
            </a:solidFill>
            <a:miter lim="800000"/>
          </a:ln>
        </p:spPr>
        <p:txBody>
          <a:bodyPr vert="horz" wrap="square" lIns="91440" tIns="45720" rIns="91440" bIns="45720" anchor="t"/>
          <a:p>
            <a:pPr eaLnBrk="1" hangingPunct="1">
              <a:spcBef>
                <a:spcPct val="45000"/>
              </a:spcBef>
            </a:pPr>
            <a:r>
              <a:rPr lang="zh-CN" altLang="en-US" sz="4000" b="1" dirty="0">
                <a:solidFill>
                  <a:srgbClr val="0033CC"/>
                </a:solidFill>
                <a:latin typeface="微软雅黑" panose="020B0503020204020204" pitchFamily="34" charset="-122"/>
                <a:ea typeface="微软雅黑" panose="020B0503020204020204" pitchFamily="34" charset="-122"/>
              </a:rPr>
              <a:t>后天习得性</a:t>
            </a:r>
            <a:r>
              <a:rPr lang="en-US" altLang="zh-CN" sz="3600" b="1" dirty="0">
                <a:solidFill>
                  <a:srgbClr val="CC0000"/>
                </a:solidFill>
                <a:latin typeface="微软雅黑" panose="020B0503020204020204" pitchFamily="34" charset="-122"/>
                <a:ea typeface="微软雅黑" panose="020B0503020204020204" pitchFamily="34" charset="-122"/>
              </a:rPr>
              <a:t>——</a:t>
            </a:r>
            <a:r>
              <a:rPr lang="zh-CN" altLang="en-US" sz="3600" b="1" dirty="0">
                <a:solidFill>
                  <a:srgbClr val="CC0000"/>
                </a:solidFill>
                <a:latin typeface="微软雅黑" panose="020B0503020204020204" pitchFamily="34" charset="-122"/>
                <a:ea typeface="微软雅黑" panose="020B0503020204020204" pitchFamily="34" charset="-122"/>
              </a:rPr>
              <a:t>非基因遗传性</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劳动技能、生活方式</a:t>
            </a:r>
            <a:endParaRPr lang="zh-CN" altLang="en-US" sz="36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唱流行歌曲、跳迪斯科</a:t>
            </a:r>
            <a:endParaRPr lang="zh-CN" altLang="en-US" sz="36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solidFill>
                  <a:srgbClr val="669900"/>
                </a:solidFill>
                <a:latin typeface="微软雅黑" panose="020B0503020204020204" pitchFamily="34" charset="-122"/>
                <a:ea typeface="微软雅黑" panose="020B0503020204020204" pitchFamily="34" charset="-122"/>
              </a:rPr>
              <a:t>蜜蜂筑巢、蚂蚁搬家、大马哈鱼游回原地产卵</a:t>
            </a:r>
            <a:endParaRPr lang="zh-CN" altLang="en-US" sz="3600" b="1" dirty="0">
              <a:solidFill>
                <a:srgbClr val="669900"/>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500" fill="hold">
                                          <p:stCondLst>
                                            <p:cond delay="0"/>
                                          </p:stCondLst>
                                        </p:cTn>
                                        <p:tgtEl>
                                          <p:spTgt spid="41989">
                                            <p:bg/>
                                          </p:spTgt>
                                        </p:tgtEl>
                                        <p:attrNameLst>
                                          <p:attrName>style.visibility</p:attrName>
                                        </p:attrNameLst>
                                      </p:cBhvr>
                                      <p:to>
                                        <p:strVal val="visible"/>
                                      </p:to>
                                    </p:set>
                                    <p:animEffect transition="in" filter="diamond(in)">
                                      <p:cBhvr>
                                        <p:cTn id="7" dur="500"/>
                                        <p:tgtEl>
                                          <p:spTgt spid="41989">
                                            <p:bg/>
                                          </p:spTgt>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500" fill="hold">
                                          <p:stCondLst>
                                            <p:cond delay="0"/>
                                          </p:stCondLst>
                                        </p:cTn>
                                        <p:tgtEl>
                                          <p:spTgt spid="41989">
                                            <p:txEl>
                                              <p:pRg st="0" end="0"/>
                                            </p:txEl>
                                          </p:spTgt>
                                        </p:tgtEl>
                                        <p:attrNameLst>
                                          <p:attrName>style.visibility</p:attrName>
                                        </p:attrNameLst>
                                      </p:cBhvr>
                                      <p:to>
                                        <p:strVal val="visible"/>
                                      </p:to>
                                    </p:set>
                                    <p:animEffect transition="in" filter="diamond(in)">
                                      <p:cBhvr>
                                        <p:cTn id="11" dur="500"/>
                                        <p:tgtEl>
                                          <p:spTgt spid="41989">
                                            <p:txEl>
                                              <p:pRg st="0" end="0"/>
                                            </p:txEl>
                                          </p:spTgt>
                                        </p:tgtEl>
                                      </p:cBhvr>
                                    </p:animEffect>
                                  </p:childTnLst>
                                </p:cTn>
                              </p:par>
                            </p:childTnLst>
                          </p:cTn>
                        </p:par>
                        <p:par>
                          <p:cTn id="12" fill="hold">
                            <p:stCondLst>
                              <p:cond delay="1000"/>
                            </p:stCondLst>
                            <p:childTnLst>
                              <p:par>
                                <p:cTn id="13" presetID="8" presetClass="entr" presetSubtype="16" fill="hold" grpId="0" nodeType="afterEffect">
                                  <p:stCondLst>
                                    <p:cond delay="0"/>
                                  </p:stCondLst>
                                  <p:childTnLst>
                                    <p:set>
                                      <p:cBhvr>
                                        <p:cTn id="14" dur="500" fill="hold">
                                          <p:stCondLst>
                                            <p:cond delay="0"/>
                                          </p:stCondLst>
                                        </p:cTn>
                                        <p:tgtEl>
                                          <p:spTgt spid="41989">
                                            <p:txEl>
                                              <p:pRg st="1" end="1"/>
                                            </p:txEl>
                                          </p:spTgt>
                                        </p:tgtEl>
                                        <p:attrNameLst>
                                          <p:attrName>style.visibility</p:attrName>
                                        </p:attrNameLst>
                                      </p:cBhvr>
                                      <p:to>
                                        <p:strVal val="visible"/>
                                      </p:to>
                                    </p:set>
                                    <p:animEffect transition="in" filter="diamond(in)">
                                      <p:cBhvr>
                                        <p:cTn id="15" dur="500"/>
                                        <p:tgtEl>
                                          <p:spTgt spid="41989">
                                            <p:txEl>
                                              <p:pRg st="1" end="1"/>
                                            </p:txEl>
                                          </p:spTgt>
                                        </p:tgtEl>
                                      </p:cBhvr>
                                    </p:animEffect>
                                  </p:childTnLst>
                                </p:cTn>
                              </p:par>
                            </p:childTnLst>
                          </p:cTn>
                        </p:par>
                        <p:par>
                          <p:cTn id="16" fill="hold">
                            <p:stCondLst>
                              <p:cond delay="1500"/>
                            </p:stCondLst>
                            <p:childTnLst>
                              <p:par>
                                <p:cTn id="17" presetID="8" presetClass="entr" presetSubtype="16" fill="hold" grpId="0" nodeType="afterEffect">
                                  <p:stCondLst>
                                    <p:cond delay="0"/>
                                  </p:stCondLst>
                                  <p:childTnLst>
                                    <p:set>
                                      <p:cBhvr>
                                        <p:cTn id="18" dur="500" fill="hold">
                                          <p:stCondLst>
                                            <p:cond delay="0"/>
                                          </p:stCondLst>
                                        </p:cTn>
                                        <p:tgtEl>
                                          <p:spTgt spid="41989">
                                            <p:txEl>
                                              <p:pRg st="2" end="2"/>
                                            </p:txEl>
                                          </p:spTgt>
                                        </p:tgtEl>
                                        <p:attrNameLst>
                                          <p:attrName>style.visibility</p:attrName>
                                        </p:attrNameLst>
                                      </p:cBhvr>
                                      <p:to>
                                        <p:strVal val="visible"/>
                                      </p:to>
                                    </p:set>
                                    <p:animEffect transition="in" filter="diamond(in)">
                                      <p:cBhvr>
                                        <p:cTn id="19" dur="500"/>
                                        <p:tgtEl>
                                          <p:spTgt spid="41989">
                                            <p:txEl>
                                              <p:pRg st="2" end="2"/>
                                            </p:txEl>
                                          </p:spTgt>
                                        </p:tgtEl>
                                      </p:cBhvr>
                                    </p:animEffect>
                                  </p:childTnLst>
                                </p:cTn>
                              </p:par>
                            </p:childTnLst>
                          </p:cTn>
                        </p:par>
                        <p:par>
                          <p:cTn id="20" fill="hold">
                            <p:stCondLst>
                              <p:cond delay="2000"/>
                            </p:stCondLst>
                            <p:childTnLst>
                              <p:par>
                                <p:cTn id="21" presetID="8" presetClass="entr" presetSubtype="16" fill="hold" grpId="0" nodeType="afterEffect">
                                  <p:stCondLst>
                                    <p:cond delay="0"/>
                                  </p:stCondLst>
                                  <p:childTnLst>
                                    <p:set>
                                      <p:cBhvr>
                                        <p:cTn id="22" dur="500" fill="hold">
                                          <p:stCondLst>
                                            <p:cond delay="0"/>
                                          </p:stCondLst>
                                        </p:cTn>
                                        <p:tgtEl>
                                          <p:spTgt spid="41989">
                                            <p:txEl>
                                              <p:pRg st="3" end="3"/>
                                            </p:txEl>
                                          </p:spTgt>
                                        </p:tgtEl>
                                        <p:attrNameLst>
                                          <p:attrName>style.visibility</p:attrName>
                                        </p:attrNameLst>
                                      </p:cBhvr>
                                      <p:to>
                                        <p:strVal val="visible"/>
                                      </p:to>
                                    </p:set>
                                    <p:animEffect transition="in" filter="diamond(in)">
                                      <p:cBhvr>
                                        <p:cTn id="23" dur="500"/>
                                        <p:tgtEl>
                                          <p:spTgt spid="419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443741C-73CF-4AC4-A25E-117401F8CE6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301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8722"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共享性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3013" name="Rectangle 3"/>
          <p:cNvSpPr>
            <a:spLocks noGrp="1"/>
          </p:cNvSpPr>
          <p:nvPr>
            <p:ph idx="1"/>
          </p:nvPr>
        </p:nvSpPr>
        <p:spPr>
          <a:xfrm>
            <a:off x="457200" y="1600200"/>
            <a:ext cx="8229600" cy="4421188"/>
          </a:xfrm>
          <a:solidFill>
            <a:srgbClr val="99CCFF">
              <a:alpha val="100000"/>
            </a:srgbClr>
          </a:solidFill>
          <a:ln w="34925">
            <a:solidFill>
              <a:srgbClr val="0000FF">
                <a:alpha val="100000"/>
              </a:srgbClr>
            </a:solidFill>
            <a:miter lim="800000"/>
          </a:ln>
        </p:spPr>
        <p:txBody>
          <a:bodyPr vert="horz" wrap="square" lIns="91440" tIns="45720" rIns="91440" bIns="45720" anchor="t"/>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社会成员共同认可、接受的物质或精神产品；</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不同于个人嗜好，而是社会共同创造的产物；</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具有扩散性、共享性和遵循性。</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000" fill="hold">
                                          <p:stCondLst>
                                            <p:cond delay="0"/>
                                          </p:stCondLst>
                                        </p:cTn>
                                        <p:tgtEl>
                                          <p:spTgt spid="43013">
                                            <p:bg/>
                                          </p:spTgt>
                                        </p:tgtEl>
                                        <p:attrNameLst>
                                          <p:attrName>style.visibility</p:attrName>
                                        </p:attrNameLst>
                                      </p:cBhvr>
                                      <p:to>
                                        <p:strVal val="visible"/>
                                      </p:to>
                                    </p:set>
                                    <p:animEffect transition="in" filter="box(in)">
                                      <p:cBhvr>
                                        <p:cTn id="7" dur="1000"/>
                                        <p:tgtEl>
                                          <p:spTgt spid="43013">
                                            <p:bg/>
                                          </p:spTgt>
                                        </p:tgtEl>
                                      </p:cBhvr>
                                    </p:animEffect>
                                  </p:childTnLst>
                                </p:cTn>
                              </p:par>
                              <p:par>
                                <p:cTn id="8" presetID="4" presetClass="entr" presetSubtype="16" fill="hold" grpId="0" nodeType="withEffect">
                                  <p:stCondLst>
                                    <p:cond delay="0"/>
                                  </p:stCondLst>
                                  <p:childTnLst>
                                    <p:set>
                                      <p:cBhvr>
                                        <p:cTn id="9" dur="1000" fill="hold">
                                          <p:stCondLst>
                                            <p:cond delay="0"/>
                                          </p:stCondLst>
                                        </p:cTn>
                                        <p:tgtEl>
                                          <p:spTgt spid="43013">
                                            <p:txEl>
                                              <p:pRg st="0" end="0"/>
                                            </p:txEl>
                                          </p:spTgt>
                                        </p:tgtEl>
                                        <p:attrNameLst>
                                          <p:attrName>style.visibility</p:attrName>
                                        </p:attrNameLst>
                                      </p:cBhvr>
                                      <p:to>
                                        <p:strVal val="visible"/>
                                      </p:to>
                                    </p:set>
                                    <p:animEffect transition="in" filter="box(in)">
                                      <p:cBhvr>
                                        <p:cTn id="10" dur="1000"/>
                                        <p:tgtEl>
                                          <p:spTgt spid="43013">
                                            <p:txEl>
                                              <p:pRg st="0" end="0"/>
                                            </p:txEl>
                                          </p:spTgt>
                                        </p:tgtEl>
                                      </p:cBhvr>
                                    </p:animEffect>
                                  </p:childTnLst>
                                </p:cTn>
                              </p:par>
                              <p:par>
                                <p:cTn id="11" presetID="4" presetClass="entr" presetSubtype="16" fill="hold" grpId="0" nodeType="withEffect">
                                  <p:stCondLst>
                                    <p:cond delay="0"/>
                                  </p:stCondLst>
                                  <p:childTnLst>
                                    <p:set>
                                      <p:cBhvr>
                                        <p:cTn id="12" dur="1000" fill="hold">
                                          <p:stCondLst>
                                            <p:cond delay="0"/>
                                          </p:stCondLst>
                                        </p:cTn>
                                        <p:tgtEl>
                                          <p:spTgt spid="43013">
                                            <p:txEl>
                                              <p:pRg st="1" end="1"/>
                                            </p:txEl>
                                          </p:spTgt>
                                        </p:tgtEl>
                                        <p:attrNameLst>
                                          <p:attrName>style.visibility</p:attrName>
                                        </p:attrNameLst>
                                      </p:cBhvr>
                                      <p:to>
                                        <p:strVal val="visible"/>
                                      </p:to>
                                    </p:set>
                                    <p:animEffect transition="in" filter="box(in)">
                                      <p:cBhvr>
                                        <p:cTn id="13" dur="1000"/>
                                        <p:tgtEl>
                                          <p:spTgt spid="43013">
                                            <p:txEl>
                                              <p:pRg st="1" end="1"/>
                                            </p:txEl>
                                          </p:spTgt>
                                        </p:tgtEl>
                                      </p:cBhvr>
                                    </p:animEffect>
                                  </p:childTnLst>
                                </p:cTn>
                              </p:par>
                              <p:par>
                                <p:cTn id="14" presetID="4" presetClass="entr" presetSubtype="16" fill="hold" grpId="0" nodeType="withEffect">
                                  <p:stCondLst>
                                    <p:cond delay="0"/>
                                  </p:stCondLst>
                                  <p:childTnLst>
                                    <p:set>
                                      <p:cBhvr>
                                        <p:cTn id="15" dur="1000" fill="hold">
                                          <p:stCondLst>
                                            <p:cond delay="0"/>
                                          </p:stCondLst>
                                        </p:cTn>
                                        <p:tgtEl>
                                          <p:spTgt spid="43013">
                                            <p:txEl>
                                              <p:pRg st="2" end="2"/>
                                            </p:txEl>
                                          </p:spTgt>
                                        </p:tgtEl>
                                        <p:attrNameLst>
                                          <p:attrName>style.visibility</p:attrName>
                                        </p:attrNameLst>
                                      </p:cBhvr>
                                      <p:to>
                                        <p:strVal val="visible"/>
                                      </p:to>
                                    </p:set>
                                    <p:animEffect transition="in" filter="box(in)">
                                      <p:cBhvr>
                                        <p:cTn id="16" dur="1000"/>
                                        <p:tgtEl>
                                          <p:spTgt spid="430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8450" y="116840"/>
            <a:ext cx="8486140" cy="863600"/>
          </a:xfrm>
          <a:solidFill>
            <a:srgbClr val="2108B8"/>
          </a:solidFill>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ts val="0"/>
              </a:spcBef>
              <a:spcAft>
                <a:spcPts val="0"/>
              </a:spcAft>
              <a:buClrTx/>
              <a:buSzTx/>
              <a:buFontTx/>
              <a:buNone/>
              <a:defRPr/>
            </a:pPr>
            <a:r>
              <a:rPr kumimoji="0" lang="en-US" altLang="zh-CN"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1.2 </a:t>
            </a: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鸦片战争失败之原因？</a:t>
            </a:r>
            <a:endParaRPr kumimoji="0" lang="zh-CN" altLang="en-US" sz="42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298450" y="985520"/>
            <a:ext cx="8485505" cy="5694045"/>
          </a:xfrm>
          <a:solidFill>
            <a:schemeClr val="tx1">
              <a:lumMod val="95000"/>
              <a:lumOff val="5000"/>
            </a:schemeClr>
          </a:solidFill>
        </p:spPr>
        <p:txBody>
          <a:bodyPr vert="horz" wrap="square" lIns="91440" tIns="45720" rIns="91440" bIns="45720" numCol="1" anchor="t" anchorCtr="0" compatLnSpc="1"/>
          <a:lstStyle/>
          <a:p>
            <a:pPr marL="514350" marR="0" lvl="0" indent="-514350" algn="just"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300</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康乾盛世</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却</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实行</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闭关锁国，错过了18世纪第一次工业革命，</a:t>
            </a:r>
            <a:r>
              <a:rPr kumimoji="0" lang="en-US" altLang="zh-CN" sz="2800" b="1" i="0" u="none" strike="noStrike" kern="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rPr>
              <a:t>——帝国由盛转衰；</a:t>
            </a:r>
            <a:endParaRPr kumimoji="0" lang="en-US" altLang="zh-CN" sz="28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514350" marR="0" lvl="0" indent="-514350" algn="just"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600年前，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郑和七下西洋，</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朝廷却严禁民间海外贸易（海禁），</a:t>
            </a:r>
            <a:r>
              <a:rPr kumimoji="0" lang="en-US" altLang="zh-CN" sz="2800" b="1" i="0" u="none" strike="noStrike" kern="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rPr>
              <a:t>——错过了走向世界、发展海洋文明的机遇；</a:t>
            </a:r>
            <a:endParaRPr kumimoji="0" lang="en-US" altLang="zh-CN" sz="2800" b="1" i="0" u="none" strike="noStrike" kern="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514350" marR="0" lvl="0" indent="-514350" algn="just"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2000年前，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汉武帝</a:t>
            </a:r>
            <a:r>
              <a:rPr kumimoji="0" lang="zh-CN" altLang="en-US" sz="2800" b="1"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cs typeface="+mn-cs"/>
              </a:rPr>
              <a:t>“罢黜百家，独尊儒术”，</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巩固了封建统治，</a:t>
            </a:r>
            <a:r>
              <a:rPr kumimoji="0" lang="en-US" altLang="zh-CN" sz="2800" b="1" i="0" u="none" strike="noStrike" kern="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rPr>
              <a:t>——禁锢了自由探索思想。</a:t>
            </a:r>
            <a:endParaRPr kumimoji="0" lang="en-US" altLang="zh-CN" sz="2800" b="1" i="0" u="none" strike="noStrike" kern="0" cap="none" spc="0" normalizeH="0" baseline="0" noProof="0" dirty="0" smtClean="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669925" marR="0" lvl="1" indent="-325755" algn="just"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q"/>
              <a:defRPr/>
            </a:pP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一方面，其</a:t>
            </a:r>
            <a:r>
              <a:rPr kumimoji="0" lang="zh-CN" altLang="en-US"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作为</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适应</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西汉政治、思想和社会转轨变型需要的重大</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举措</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使</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汉代儒家经学得到重大发展，并从此成为后世</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历代</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两千年</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的</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正统思想</a:t>
            </a:r>
            <a:r>
              <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endParaRPr>
          </a:p>
          <a:p>
            <a:pPr marL="669925" marR="0" lvl="1" indent="-325755" algn="just"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q"/>
              <a:defRPr/>
            </a:pP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另一方面，桎梏</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了全</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民族</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思维</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，将</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专制集权推向了登峰造极之地步</a:t>
            </a:r>
            <a:r>
              <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 </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使学术自由从此成为后代士子的奢望，同时</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也使得</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人治</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式</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政治</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文化</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成为</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两千年不变之</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定式</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00000"/>
              </a:lnSpc>
              <a:spcBef>
                <a:spcPct val="20000"/>
              </a:spcBef>
              <a:spcAft>
                <a:spcPct val="0"/>
              </a:spcAft>
              <a:buClr>
                <a:schemeClr val="accent1"/>
              </a:buClr>
              <a:buSzPct val="65000"/>
              <a:buFont typeface="+mj-lt"/>
              <a:buAutoNum type="arabicPeriod"/>
              <a:defRPr/>
            </a:pP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12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righ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down)">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3D672C7-CE4D-40A9-8D84-5650698323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4035"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5650"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象征性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4037" name="Rectangle 3"/>
          <p:cNvSpPr>
            <a:spLocks noGrp="1"/>
          </p:cNvSpPr>
          <p:nvPr>
            <p:ph idx="1"/>
          </p:nvPr>
        </p:nvSpPr>
        <p:spPr>
          <a:xfrm>
            <a:off x="457200" y="1412875"/>
            <a:ext cx="8229600" cy="4752975"/>
          </a:xfrm>
          <a:solidFill>
            <a:srgbClr val="FFFF99">
              <a:alpha val="100000"/>
            </a:srgbClr>
          </a:solidFill>
          <a:ln w="34925">
            <a:solidFill>
              <a:srgbClr val="FF0000">
                <a:alpha val="100000"/>
              </a:srgbClr>
            </a:solidFill>
            <a:miter lim="800000"/>
          </a:ln>
        </p:spPr>
        <p:txBody>
          <a:bodyPr vert="horz" wrap="square" lIns="91440" tIns="45720" rIns="91440" bIns="45720" anchor="t"/>
          <a:p>
            <a:pPr lvl="1" eaLnBrk="1" hangingPunct="1">
              <a:spcBef>
                <a:spcPts val="1200"/>
              </a:spcBef>
            </a:pPr>
            <a:r>
              <a:rPr lang="zh-CN" altLang="en-US" sz="3600" b="1" dirty="0">
                <a:latin typeface="微软雅黑" panose="020B0503020204020204" pitchFamily="34" charset="-122"/>
                <a:ea typeface="微软雅黑" panose="020B0503020204020204" pitchFamily="34" charset="-122"/>
              </a:rPr>
              <a:t>能够表达其自身本义以外的多重意义</a:t>
            </a:r>
            <a:endParaRPr lang="zh-CN" altLang="en-US" sz="36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600" b="1" dirty="0">
                <a:latin typeface="微软雅黑" panose="020B0503020204020204" pitchFamily="34" charset="-122"/>
                <a:ea typeface="微软雅黑" panose="020B0503020204020204" pitchFamily="34" charset="-122"/>
              </a:rPr>
              <a:t>同一文化产品在不同时期、不同民族、不同情景下可表达完全不同的意义</a:t>
            </a:r>
            <a:r>
              <a:rPr lang="en-US" altLang="zh-CN" sz="3600" b="1" dirty="0">
                <a:latin typeface="微软雅黑" panose="020B0503020204020204" pitchFamily="34" charset="-122"/>
                <a:ea typeface="微软雅黑" panose="020B0503020204020204" pitchFamily="34" charset="-122"/>
              </a:rPr>
              <a:t>:</a:t>
            </a:r>
            <a:endParaRPr lang="zh-CN" altLang="en-US" sz="3600" b="1" dirty="0">
              <a:latin typeface="微软雅黑" panose="020B0503020204020204" pitchFamily="34" charset="-122"/>
              <a:ea typeface="微软雅黑" panose="020B0503020204020204" pitchFamily="34" charset="-122"/>
            </a:endParaRPr>
          </a:p>
          <a:p>
            <a:pPr lvl="2" eaLnBrk="1" hangingPunct="1">
              <a:spcBef>
                <a:spcPts val="1200"/>
              </a:spcBef>
            </a:pPr>
            <a:r>
              <a:rPr lang="zh-CN" altLang="en-US" sz="3200" b="1" dirty="0">
                <a:solidFill>
                  <a:srgbClr val="CC0000"/>
                </a:solidFill>
                <a:latin typeface="微软雅黑" panose="020B0503020204020204" pitchFamily="34" charset="-122"/>
                <a:ea typeface="微软雅黑" panose="020B0503020204020204" pitchFamily="34" charset="-122"/>
              </a:rPr>
              <a:t>红色：故宫的红墙（权势威严）、五星红旗（革命激情）、春节的红灯笼（吉祥喜庆）</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ts val="1200"/>
              </a:spcBef>
            </a:pPr>
            <a:r>
              <a:rPr lang="zh-CN" altLang="en-US" sz="3200" b="1" dirty="0">
                <a:solidFill>
                  <a:srgbClr val="2108B8"/>
                </a:solidFill>
                <a:latin typeface="微软雅黑" panose="020B0503020204020204" pitchFamily="34" charset="-122"/>
                <a:ea typeface="微软雅黑" panose="020B0503020204020204" pitchFamily="34" charset="-122"/>
              </a:rPr>
              <a:t>而西方小说</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红字</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中的红则代表屈辱和卑贱</a:t>
            </a:r>
            <a:endParaRPr lang="zh-CN" altLang="en-US" sz="32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000" fill="hold">
                                          <p:stCondLst>
                                            <p:cond delay="0"/>
                                          </p:stCondLst>
                                        </p:cTn>
                                        <p:tgtEl>
                                          <p:spTgt spid="44037">
                                            <p:bg/>
                                          </p:spTgt>
                                        </p:tgtEl>
                                        <p:attrNameLst>
                                          <p:attrName>style.visibility</p:attrName>
                                        </p:attrNameLst>
                                      </p:cBhvr>
                                      <p:to>
                                        <p:strVal val="visible"/>
                                      </p:to>
                                    </p:set>
                                    <p:animEffect transition="in" filter="wheel(1)">
                                      <p:cBhvr>
                                        <p:cTn id="7" dur="1000"/>
                                        <p:tgtEl>
                                          <p:spTgt spid="44037">
                                            <p:bg/>
                                          </p:spTgt>
                                        </p:tgtEl>
                                      </p:cBhvr>
                                    </p:animEffect>
                                  </p:childTnLst>
                                </p:cTn>
                              </p:par>
                              <p:par>
                                <p:cTn id="8" presetID="21" presetClass="entr" presetSubtype="1" fill="hold" grpId="0" nodeType="withEffect">
                                  <p:stCondLst>
                                    <p:cond delay="0"/>
                                  </p:stCondLst>
                                  <p:childTnLst>
                                    <p:set>
                                      <p:cBhvr>
                                        <p:cTn id="9" dur="1000" fill="hold">
                                          <p:stCondLst>
                                            <p:cond delay="0"/>
                                          </p:stCondLst>
                                        </p:cTn>
                                        <p:tgtEl>
                                          <p:spTgt spid="44037">
                                            <p:txEl>
                                              <p:pRg st="0" end="0"/>
                                            </p:txEl>
                                          </p:spTgt>
                                        </p:tgtEl>
                                        <p:attrNameLst>
                                          <p:attrName>style.visibility</p:attrName>
                                        </p:attrNameLst>
                                      </p:cBhvr>
                                      <p:to>
                                        <p:strVal val="visible"/>
                                      </p:to>
                                    </p:set>
                                    <p:animEffect transition="in" filter="wheel(1)">
                                      <p:cBhvr>
                                        <p:cTn id="10" dur="1000"/>
                                        <p:tgtEl>
                                          <p:spTgt spid="44037">
                                            <p:txEl>
                                              <p:pRg st="0" end="0"/>
                                            </p:txEl>
                                          </p:spTgt>
                                        </p:tgtEl>
                                      </p:cBhvr>
                                    </p:animEffect>
                                  </p:childTnLst>
                                </p:cTn>
                              </p:par>
                              <p:par>
                                <p:cTn id="11" presetID="21" presetClass="entr" presetSubtype="1" fill="hold" grpId="0" nodeType="withEffect">
                                  <p:stCondLst>
                                    <p:cond delay="0"/>
                                  </p:stCondLst>
                                  <p:childTnLst>
                                    <p:set>
                                      <p:cBhvr>
                                        <p:cTn id="12" dur="1000" fill="hold">
                                          <p:stCondLst>
                                            <p:cond delay="0"/>
                                          </p:stCondLst>
                                        </p:cTn>
                                        <p:tgtEl>
                                          <p:spTgt spid="44037">
                                            <p:txEl>
                                              <p:pRg st="1" end="1"/>
                                            </p:txEl>
                                          </p:spTgt>
                                        </p:tgtEl>
                                        <p:attrNameLst>
                                          <p:attrName>style.visibility</p:attrName>
                                        </p:attrNameLst>
                                      </p:cBhvr>
                                      <p:to>
                                        <p:strVal val="visible"/>
                                      </p:to>
                                    </p:set>
                                    <p:animEffect transition="in" filter="wheel(1)">
                                      <p:cBhvr>
                                        <p:cTn id="13" dur="1000"/>
                                        <p:tgtEl>
                                          <p:spTgt spid="44037">
                                            <p:txEl>
                                              <p:pRg st="1" end="1"/>
                                            </p:txEl>
                                          </p:spTgt>
                                        </p:tgtEl>
                                      </p:cBhvr>
                                    </p:animEffect>
                                  </p:childTnLst>
                                </p:cTn>
                              </p:par>
                              <p:par>
                                <p:cTn id="14" presetID="21" presetClass="entr" presetSubtype="1" fill="hold" grpId="0" nodeType="withEffect">
                                  <p:stCondLst>
                                    <p:cond delay="0"/>
                                  </p:stCondLst>
                                  <p:childTnLst>
                                    <p:set>
                                      <p:cBhvr>
                                        <p:cTn id="15" dur="1000" fill="hold">
                                          <p:stCondLst>
                                            <p:cond delay="0"/>
                                          </p:stCondLst>
                                        </p:cTn>
                                        <p:tgtEl>
                                          <p:spTgt spid="44037">
                                            <p:txEl>
                                              <p:pRg st="2" end="2"/>
                                            </p:txEl>
                                          </p:spTgt>
                                        </p:tgtEl>
                                        <p:attrNameLst>
                                          <p:attrName>style.visibility</p:attrName>
                                        </p:attrNameLst>
                                      </p:cBhvr>
                                      <p:to>
                                        <p:strVal val="visible"/>
                                      </p:to>
                                    </p:set>
                                    <p:animEffect transition="in" filter="wheel(1)">
                                      <p:cBhvr>
                                        <p:cTn id="16" dur="1000"/>
                                        <p:tgtEl>
                                          <p:spTgt spid="44037">
                                            <p:txEl>
                                              <p:pRg st="2" end="2"/>
                                            </p:txEl>
                                          </p:spTgt>
                                        </p:tgtEl>
                                      </p:cBhvr>
                                    </p:animEffect>
                                  </p:childTnLst>
                                </p:cTn>
                              </p:par>
                              <p:par>
                                <p:cTn id="17" presetID="21" presetClass="entr" presetSubtype="1" fill="hold" grpId="0" nodeType="withEffect">
                                  <p:stCondLst>
                                    <p:cond delay="0"/>
                                  </p:stCondLst>
                                  <p:childTnLst>
                                    <p:set>
                                      <p:cBhvr>
                                        <p:cTn id="18" dur="1000" fill="hold">
                                          <p:stCondLst>
                                            <p:cond delay="0"/>
                                          </p:stCondLst>
                                        </p:cTn>
                                        <p:tgtEl>
                                          <p:spTgt spid="44037">
                                            <p:txEl>
                                              <p:pRg st="3" end="3"/>
                                            </p:txEl>
                                          </p:spTgt>
                                        </p:tgtEl>
                                        <p:attrNameLst>
                                          <p:attrName>style.visibility</p:attrName>
                                        </p:attrNameLst>
                                      </p:cBhvr>
                                      <p:to>
                                        <p:strVal val="visible"/>
                                      </p:to>
                                    </p:set>
                                    <p:animEffect transition="in" filter="wheel(1)">
                                      <p:cBhvr>
                                        <p:cTn id="19" dur="1000"/>
                                        <p:tgtEl>
                                          <p:spTgt spid="440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5"/>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FBE816C-400A-46E5-A88B-9C08CC6FFD68}"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7651" name="灯片编号占位符 7"/>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5602" name="Rectangle 2" descr="信纸"/>
          <p:cNvSpPr>
            <a:spLocks noGrp="1" noChangeArrowheads="1"/>
          </p:cNvSpPr>
          <p:nvPr>
            <p:ph type="title"/>
          </p:nvPr>
        </p:nvSpPr>
        <p:spPr>
          <a:xfrm>
            <a:off x="539750" y="250825"/>
            <a:ext cx="7995920" cy="11303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800" b="1" i="1"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文化的象征性</a:t>
            </a:r>
            <a:r>
              <a:rPr kumimoji="0" lang="zh-CN" altLang="en-US" sz="4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（四种）</a:t>
            </a:r>
            <a:endParaRPr kumimoji="0" lang="zh-CN" altLang="en-US" sz="40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
        <p:nvSpPr>
          <p:cNvPr id="25603" name="Rectangle 3"/>
          <p:cNvSpPr>
            <a:spLocks noGrp="1"/>
          </p:cNvSpPr>
          <p:nvPr>
            <p:ph type="body" sz="half" idx="1"/>
          </p:nvPr>
        </p:nvSpPr>
        <p:spPr>
          <a:xfrm>
            <a:off x="539750" y="1483995"/>
            <a:ext cx="7993380" cy="4681855"/>
          </a:xfrm>
          <a:gradFill rotWithShape="1">
            <a:gsLst>
              <a:gs pos="0">
                <a:srgbClr val="FFFF99">
                  <a:alpha val="100000"/>
                </a:srgbClr>
              </a:gs>
              <a:gs pos="100000">
                <a:srgbClr val="FFFF00">
                  <a:alpha val="100000"/>
                </a:srgbClr>
              </a:gs>
            </a:gsLst>
            <a:lin ang="5400000" scaled="1"/>
            <a:tileRect/>
          </a:gradFill>
          <a:ln w="57150" cmpd="thinThick">
            <a:solidFill>
              <a:srgbClr val="FF0000">
                <a:alpha val="100000"/>
              </a:srgbClr>
            </a:solidFill>
            <a:miter lim="800000"/>
          </a:ln>
        </p:spPr>
        <p:txBody>
          <a:bodyPr vert="horz" wrap="square" lIns="91440" tIns="45720" rIns="91440" bIns="45720" anchor="t"/>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价值：</a:t>
            </a:r>
            <a:r>
              <a:rPr lang="zh-CN" altLang="en-US" sz="3200" b="1" dirty="0">
                <a:solidFill>
                  <a:srgbClr val="CC0000"/>
                </a:solidFill>
                <a:latin typeface="微软雅黑" panose="020B0503020204020204" pitchFamily="34" charset="-122"/>
                <a:ea typeface="微软雅黑" panose="020B0503020204020204" pitchFamily="34" charset="-122"/>
              </a:rPr>
              <a:t>价值象征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理想的追求</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道德（宗教）</a:t>
            </a:r>
            <a:r>
              <a:rPr lang="zh-CN" altLang="en-US" sz="3600" b="1" dirty="0">
                <a:solidFill>
                  <a:srgbClr val="0033CC"/>
                </a:solidFill>
                <a:latin typeface="微软雅黑" panose="020B0503020204020204" pitchFamily="34" charset="-122"/>
                <a:ea typeface="微软雅黑" panose="020B0503020204020204" pitchFamily="34" charset="-122"/>
              </a:rPr>
              <a:t>：</a:t>
            </a:r>
            <a:r>
              <a:rPr lang="zh-CN" altLang="en-US" sz="3200" b="1" dirty="0">
                <a:solidFill>
                  <a:srgbClr val="CC0000"/>
                </a:solidFill>
                <a:latin typeface="微软雅黑" panose="020B0503020204020204" pitchFamily="34" charset="-122"/>
                <a:ea typeface="微软雅黑" panose="020B0503020204020204" pitchFamily="34" charset="-122"/>
              </a:rPr>
              <a:t>道德象征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自我约束、自我控制</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思维行为：</a:t>
            </a:r>
            <a:r>
              <a:rPr lang="zh-CN" altLang="en-US" sz="3200" b="1" dirty="0">
                <a:solidFill>
                  <a:srgbClr val="CC0000"/>
                </a:solidFill>
                <a:latin typeface="微软雅黑" panose="020B0503020204020204" pitchFamily="34" charset="-122"/>
                <a:ea typeface="微软雅黑" panose="020B0503020204020204" pitchFamily="34" charset="-122"/>
              </a:rPr>
              <a:t>认知象征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知觉、行为、思维、表达、交流、理解</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spcAft>
                <a:spcPts val="600"/>
              </a:spcAft>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审美（宗教）：</a:t>
            </a:r>
            <a:r>
              <a:rPr lang="zh-CN" altLang="en-US" sz="3200" b="1" dirty="0">
                <a:solidFill>
                  <a:srgbClr val="CC0000"/>
                </a:solidFill>
                <a:latin typeface="微软雅黑" panose="020B0503020204020204" pitchFamily="34" charset="-122"/>
                <a:ea typeface="微软雅黑" panose="020B0503020204020204" pitchFamily="34" charset="-122"/>
              </a:rPr>
              <a:t>审美象征</a:t>
            </a:r>
            <a:r>
              <a:rPr lang="en-US" altLang="zh-CN" sz="3200" b="1" dirty="0">
                <a:solidFill>
                  <a:srgbClr val="0033CC"/>
                </a:solidFill>
                <a:latin typeface="黑体" panose="02010609060101010101" pitchFamily="49" charset="-122"/>
                <a:ea typeface="黑体" panose="02010609060101010101" pitchFamily="49" charset="-122"/>
              </a:rPr>
              <a:t> </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文学、艺术、建筑、风俗</a:t>
            </a:r>
            <a:endParaRPr lang="zh-CN" altLang="en-US" sz="32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stCondLst>
                                            <p:cond delay="0"/>
                                          </p:stCondLst>
                                        </p:cTn>
                                        <p:tgtEl>
                                          <p:spTgt spid="256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charRg st="0" end="16"/>
                                            </p:txEl>
                                          </p:spTgt>
                                        </p:tgtEl>
                                        <p:attrNameLst>
                                          <p:attrName>style.visibility</p:attrName>
                                        </p:attrNameLst>
                                      </p:cBhvr>
                                      <p:to>
                                        <p:strVal val="visible"/>
                                      </p:to>
                                    </p:set>
                                    <p:animEffect transition="in" filter="fade">
                                      <p:cBhvr>
                                        <p:cTn id="10" dur="1000">
                                          <p:stCondLst>
                                            <p:cond delay="0"/>
                                          </p:stCondLst>
                                        </p:cTn>
                                        <p:tgtEl>
                                          <p:spTgt spid="25603">
                                            <p:txEl>
                                              <p:charRg st="0" end="16"/>
                                            </p:txEl>
                                          </p:spTgt>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5603">
                                            <p:txEl>
                                              <p:charRg st="16" end="40"/>
                                            </p:txEl>
                                          </p:spTgt>
                                        </p:tgtEl>
                                        <p:attrNameLst>
                                          <p:attrName>style.visibility</p:attrName>
                                        </p:attrNameLst>
                                      </p:cBhvr>
                                      <p:to>
                                        <p:strVal val="visible"/>
                                      </p:to>
                                    </p:set>
                                    <p:animEffect transition="in" filter="fade">
                                      <p:cBhvr>
                                        <p:cTn id="14" dur="1000">
                                          <p:stCondLst>
                                            <p:cond delay="0"/>
                                          </p:stCondLst>
                                        </p:cTn>
                                        <p:tgtEl>
                                          <p:spTgt spid="25603">
                                            <p:txEl>
                                              <p:charRg st="16" end="40"/>
                                            </p:txEl>
                                          </p:spTgt>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25603">
                                            <p:txEl>
                                              <p:charRg st="40" end="70"/>
                                            </p:txEl>
                                          </p:spTgt>
                                        </p:tgtEl>
                                        <p:attrNameLst>
                                          <p:attrName>style.visibility</p:attrName>
                                        </p:attrNameLst>
                                      </p:cBhvr>
                                      <p:to>
                                        <p:strVal val="visible"/>
                                      </p:to>
                                    </p:set>
                                    <p:animEffect transition="in" filter="fade">
                                      <p:cBhvr>
                                        <p:cTn id="18" dur="1000">
                                          <p:stCondLst>
                                            <p:cond delay="0"/>
                                          </p:stCondLst>
                                        </p:cTn>
                                        <p:tgtEl>
                                          <p:spTgt spid="25603">
                                            <p:txEl>
                                              <p:charRg st="40" end="70"/>
                                            </p:txEl>
                                          </p:spTgt>
                                        </p:tgtEl>
                                      </p:cBhvr>
                                    </p:animEffect>
                                  </p:childTnLst>
                                </p:cTn>
                              </p:par>
                            </p:childTnLst>
                          </p:cTn>
                        </p:par>
                        <p:par>
                          <p:cTn id="19" fill="hold">
                            <p:stCondLst>
                              <p:cond delay="3000"/>
                            </p:stCondLst>
                            <p:childTnLst>
                              <p:par>
                                <p:cTn id="20" presetID="10" presetClass="entr" presetSubtype="0" fill="hold" grpId="0" nodeType="afterEffect">
                                  <p:stCondLst>
                                    <p:cond delay="0"/>
                                  </p:stCondLst>
                                  <p:childTnLst>
                                    <p:set>
                                      <p:cBhvr>
                                        <p:cTn id="21" dur="1" fill="hold">
                                          <p:stCondLst>
                                            <p:cond delay="0"/>
                                          </p:stCondLst>
                                        </p:cTn>
                                        <p:tgtEl>
                                          <p:spTgt spid="25603">
                                            <p:txEl>
                                              <p:charRg st="70" end="96"/>
                                            </p:txEl>
                                          </p:spTgt>
                                        </p:tgtEl>
                                        <p:attrNameLst>
                                          <p:attrName>style.visibility</p:attrName>
                                        </p:attrNameLst>
                                      </p:cBhvr>
                                      <p:to>
                                        <p:strVal val="visible"/>
                                      </p:to>
                                    </p:set>
                                    <p:animEffect transition="in" filter="fade">
                                      <p:cBhvr>
                                        <p:cTn id="22" dur="1000">
                                          <p:stCondLst>
                                            <p:cond delay="0"/>
                                          </p:stCondLst>
                                        </p:cTn>
                                        <p:tgtEl>
                                          <p:spTgt spid="25603">
                                            <p:txEl>
                                              <p:charRg st="70"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59DC2B1-4F4E-49EF-AD29-87009902885D}"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505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9746"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zh-CN" altLang="en-US" sz="4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传递性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5061" name="Rectangle 3"/>
          <p:cNvSpPr>
            <a:spLocks noGrp="1"/>
          </p:cNvSpPr>
          <p:nvPr>
            <p:ph idx="1"/>
          </p:nvPr>
        </p:nvSpPr>
        <p:spPr>
          <a:xfrm>
            <a:off x="446088" y="1268413"/>
            <a:ext cx="8229600" cy="5184775"/>
          </a:xfrm>
          <a:solidFill>
            <a:srgbClr val="CC99FF">
              <a:alpha val="100000"/>
            </a:srgbClr>
          </a:solidFill>
          <a:ln w="34925">
            <a:solidFill>
              <a:srgbClr val="003366">
                <a:alpha val="100000"/>
              </a:srgbClr>
            </a:solidFill>
            <a:miter lim="800000"/>
          </a:ln>
        </p:spPr>
        <p:txBody>
          <a:bodyPr vert="horz" wrap="square" lIns="91440" tIns="45720" rIns="91440" bIns="45720" anchor="t"/>
          <a:p>
            <a:pPr eaLnBrk="1" hangingPunct="1">
              <a:spcBef>
                <a:spcPts val="1200"/>
              </a:spcBef>
              <a:buFont typeface="Wingdings" panose="05000000000000000000" charset="0"/>
              <a:buChar char="p"/>
            </a:pPr>
            <a:r>
              <a:rPr lang="zh-CN" altLang="en-US" sz="3200" b="1" dirty="0">
                <a:latin typeface="微软雅黑" panose="020B0503020204020204" pitchFamily="34" charset="-122"/>
                <a:ea typeface="微软雅黑" panose="020B0503020204020204" pitchFamily="34" charset="-122"/>
              </a:rPr>
              <a:t>在时间和空间维度上通过各种方式向周围辐射</a:t>
            </a:r>
            <a:endParaRPr lang="zh-CN" altLang="en-US" sz="3200" b="1" dirty="0">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时间维度上：表现为代际传承</a:t>
            </a:r>
            <a:endParaRPr lang="zh-CN" altLang="en-US" sz="32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空间维度上：不同群体、民族、国家之间的文化交流与合作、相互学习</a:t>
            </a:r>
            <a:endParaRPr lang="zh-CN" altLang="en-US" sz="32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文成公主入藏、四大发明传到欧洲、全球化中的美国文化</a:t>
            </a:r>
            <a:endParaRPr lang="zh-CN" altLang="en-US" sz="3200" b="1" dirty="0">
              <a:latin typeface="微软雅黑" panose="020B0503020204020204" pitchFamily="34" charset="-122"/>
              <a:ea typeface="微软雅黑" panose="020B0503020204020204" pitchFamily="34" charset="-122"/>
              <a:cs typeface="+mn-cs"/>
            </a:endParaRPr>
          </a:p>
          <a:p>
            <a:pPr algn="l" eaLnBrk="1" hangingPunct="1">
              <a:spcBef>
                <a:spcPts val="1200"/>
              </a:spcBef>
              <a:buFont typeface="Wingdings" panose="05000000000000000000" charset="0"/>
              <a:buChar char="p"/>
            </a:pPr>
            <a:r>
              <a:rPr lang="zh-CN" altLang="en-US" sz="3200" b="1" dirty="0">
                <a:latin typeface="微软雅黑" panose="020B0503020204020204" pitchFamily="34" charset="-122"/>
                <a:ea typeface="微软雅黑" panose="020B0503020204020204" pitchFamily="34" charset="-122"/>
              </a:rPr>
              <a:t>文化传递不是简单的复制或全盘接受，往往将接受与改造联系在一起</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animEffect transition="in" filter="wipe(up)">
                                      <p:cBhvr>
                                        <p:cTn id="7" dur="500"/>
                                        <p:tgtEl>
                                          <p:spTgt spid="450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500" fill="hold">
                                          <p:stCondLst>
                                            <p:cond delay="0"/>
                                          </p:stCondLst>
                                        </p:cTn>
                                        <p:tgtEl>
                                          <p:spTgt spid="45061">
                                            <p:txEl>
                                              <p:pRg st="1" end="1"/>
                                            </p:txEl>
                                          </p:spTgt>
                                        </p:tgtEl>
                                        <p:attrNameLst>
                                          <p:attrName>style.visibility</p:attrName>
                                        </p:attrNameLst>
                                      </p:cBhvr>
                                      <p:to>
                                        <p:strVal val="visible"/>
                                      </p:to>
                                    </p:set>
                                    <p:animEffect transition="in" filter="wipe(left)">
                                      <p:cBhvr>
                                        <p:cTn id="12" dur="500"/>
                                        <p:tgtEl>
                                          <p:spTgt spid="45061">
                                            <p:txEl>
                                              <p:pRg st="1" end="1"/>
                                            </p:txEl>
                                          </p:spTgt>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000" fill="hold">
                                          <p:stCondLst>
                                            <p:cond delay="0"/>
                                          </p:stCondLst>
                                        </p:cTn>
                                        <p:tgtEl>
                                          <p:spTgt spid="45061">
                                            <p:txEl>
                                              <p:pRg st="2" end="2"/>
                                            </p:txEl>
                                          </p:spTgt>
                                        </p:tgtEl>
                                        <p:attrNameLst>
                                          <p:attrName>style.visibility</p:attrName>
                                        </p:attrNameLst>
                                      </p:cBhvr>
                                      <p:to>
                                        <p:strVal val="visible"/>
                                      </p:to>
                                    </p:set>
                                    <p:animEffect transition="in" filter="wipe(right)">
                                      <p:cBhvr>
                                        <p:cTn id="16" dur="1000"/>
                                        <p:tgtEl>
                                          <p:spTgt spid="45061">
                                            <p:txEl>
                                              <p:pRg st="2" end="2"/>
                                            </p:txEl>
                                          </p:spTgt>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000" fill="hold">
                                          <p:stCondLst>
                                            <p:cond delay="0"/>
                                          </p:stCondLst>
                                        </p:cTn>
                                        <p:tgtEl>
                                          <p:spTgt spid="45061">
                                            <p:txEl>
                                              <p:pRg st="3" end="3"/>
                                            </p:txEl>
                                          </p:spTgt>
                                        </p:tgtEl>
                                        <p:attrNameLst>
                                          <p:attrName>style.visibility</p:attrName>
                                        </p:attrNameLst>
                                      </p:cBhvr>
                                      <p:to>
                                        <p:strVal val="visible"/>
                                      </p:to>
                                    </p:set>
                                    <p:animEffect transition="in" filter="wipe(left)">
                                      <p:cBhvr>
                                        <p:cTn id="20" dur="1000"/>
                                        <p:tgtEl>
                                          <p:spTgt spid="4506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5061">
                                            <p:txEl>
                                              <p:pRg st="4" end="4"/>
                                            </p:txEl>
                                          </p:spTgt>
                                        </p:tgtEl>
                                        <p:attrNameLst>
                                          <p:attrName>style.visibility</p:attrName>
                                        </p:attrNameLst>
                                      </p:cBhvr>
                                      <p:to>
                                        <p:strVal val="visible"/>
                                      </p:to>
                                    </p:set>
                                    <p:animEffect transition="in" filter="wipe(down)">
                                      <p:cBhvr>
                                        <p:cTn id="25" dur="500"/>
                                        <p:tgtEl>
                                          <p:spTgt spid="450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D3F1A2A-3887-4B50-BFC1-C80DC4C78FF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6083"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60770"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 </a:t>
            </a:r>
            <a:r>
              <a:rPr kumimoji="0" lang="en-US" altLang="zh-CN"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变迁性</a:t>
            </a:r>
            <a:endParaRPr kumimoji="0" lang="zh-CN" altLang="en-US" sz="44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6085" name="Rectangle 3"/>
          <p:cNvSpPr>
            <a:spLocks noGrp="1"/>
          </p:cNvSpPr>
          <p:nvPr>
            <p:ph idx="1"/>
          </p:nvPr>
        </p:nvSpPr>
        <p:spPr>
          <a:xfrm>
            <a:off x="457200" y="1484313"/>
            <a:ext cx="8229600" cy="4610100"/>
          </a:xfrm>
          <a:solidFill>
            <a:srgbClr val="FF99CC">
              <a:alpha val="100000"/>
            </a:srgbClr>
          </a:solidFill>
          <a:ln w="34925">
            <a:solidFill>
              <a:srgbClr val="FF0000">
                <a:alpha val="100000"/>
              </a:srgbClr>
            </a:solidFill>
            <a:miter lim="800000"/>
          </a:ln>
        </p:spPr>
        <p:txBody>
          <a:bodyPr vert="horz" wrap="square" lIns="91440" tIns="45720" rIns="91440" bIns="45720" anchor="t"/>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文化随社会环境和自然环境的变化而变化</a:t>
            </a:r>
            <a:endParaRPr lang="zh-CN" altLang="en-US" sz="3600" b="1" dirty="0">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latin typeface="微软雅黑" panose="020B0503020204020204" pitchFamily="34" charset="-122"/>
                <a:ea typeface="微软雅黑" panose="020B0503020204020204" pitchFamily="34" charset="-122"/>
              </a:rPr>
              <a:t>审美观念的变化：</a:t>
            </a:r>
            <a:r>
              <a:rPr lang="zh-CN" altLang="en-US" sz="3200" b="1" dirty="0">
                <a:solidFill>
                  <a:srgbClr val="CC0000"/>
                </a:solidFill>
                <a:latin typeface="微软雅黑" panose="020B0503020204020204" pitchFamily="34" charset="-122"/>
                <a:ea typeface="微软雅黑" panose="020B0503020204020204" pitchFamily="34" charset="-122"/>
              </a:rPr>
              <a:t>西汉瘦，唐朝胖</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solidFill>
                  <a:srgbClr val="CC0000"/>
                </a:solidFill>
                <a:latin typeface="微软雅黑" panose="020B0503020204020204" pitchFamily="34" charset="-122"/>
                <a:ea typeface="微软雅黑" panose="020B0503020204020204" pitchFamily="34" charset="-122"/>
              </a:rPr>
              <a:t>从多子多福到独生子女、丁克家庭、独身主义</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latin typeface="微软雅黑" panose="020B0503020204020204" pitchFamily="34" charset="-122"/>
                <a:ea typeface="微软雅黑" panose="020B0503020204020204" pitchFamily="34" charset="-122"/>
              </a:rPr>
              <a:t>物质文化的变迁：</a:t>
            </a:r>
            <a:r>
              <a:rPr lang="zh-CN" altLang="en-US" sz="3200" b="1" dirty="0">
                <a:solidFill>
                  <a:srgbClr val="CC0000"/>
                </a:solidFill>
                <a:latin typeface="微软雅黑" panose="020B0503020204020204" pitchFamily="34" charset="-122"/>
                <a:ea typeface="微软雅黑" panose="020B0503020204020204" pitchFamily="34" charset="-122"/>
              </a:rPr>
              <a:t>从烽火台、邮递马车到电话、互联网</a:t>
            </a:r>
            <a:endParaRPr lang="zh-CN" altLang="en-US" sz="3200" b="1" dirty="0">
              <a:solidFill>
                <a:srgbClr val="CC0000"/>
              </a:solidFill>
              <a:latin typeface="微软雅黑" panose="020B0503020204020204" pitchFamily="34" charset="-122"/>
              <a:ea typeface="微软雅黑" panose="020B0503020204020204" pitchFamily="34" charset="-122"/>
            </a:endParaRPr>
          </a:p>
          <a:p>
            <a:pPr eaLnBrk="1" hangingPunct="1"/>
            <a:endParaRPr lang="en-US" altLang="zh-CN" b="1" dirty="0">
              <a:solidFill>
                <a:srgbClr val="CC000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wipe(down)">
                                      <p:cBhvr>
                                        <p:cTn id="7" dur="500"/>
                                        <p:tgtEl>
                                          <p:spTgt spid="46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5">
                                            <p:txEl>
                                              <p:pRg st="1" end="1"/>
                                            </p:txEl>
                                          </p:spTgt>
                                        </p:tgtEl>
                                        <p:attrNameLst>
                                          <p:attrName>style.visibility</p:attrName>
                                        </p:attrNameLst>
                                      </p:cBhvr>
                                      <p:to>
                                        <p:strVal val="visible"/>
                                      </p:to>
                                    </p:set>
                                    <p:animEffect transition="in" filter="wipe(left)">
                                      <p:cBhvr>
                                        <p:cTn id="12" dur="500"/>
                                        <p:tgtEl>
                                          <p:spTgt spid="460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6085">
                                            <p:txEl>
                                              <p:pRg st="2" end="2"/>
                                            </p:txEl>
                                          </p:spTgt>
                                        </p:tgtEl>
                                        <p:attrNameLst>
                                          <p:attrName>style.visibility</p:attrName>
                                        </p:attrNameLst>
                                      </p:cBhvr>
                                      <p:to>
                                        <p:strVal val="visible"/>
                                      </p:to>
                                    </p:set>
                                    <p:animEffect transition="in" filter="wipe(right)">
                                      <p:cBhvr>
                                        <p:cTn id="17" dur="500"/>
                                        <p:tgtEl>
                                          <p:spTgt spid="46085">
                                            <p:txEl>
                                              <p:pRg st="2" end="2"/>
                                            </p:txEl>
                                          </p:spTgt>
                                        </p:tgtEl>
                                      </p:cBhvr>
                                    </p:animEffect>
                                  </p:childTnLst>
                                </p:cTn>
                              </p:par>
                            </p:childTnLst>
                          </p:cTn>
                        </p:par>
                        <p:par>
                          <p:cTn id="18" fill="hold">
                            <p:stCondLst>
                              <p:cond delay="500"/>
                            </p:stCondLst>
                            <p:childTnLst>
                              <p:par>
                                <p:cTn id="19" presetID="22" presetClass="entr" presetSubtype="4" fill="hold" nodeType="afterEffect">
                                  <p:stCondLst>
                                    <p:cond delay="0"/>
                                  </p:stCondLst>
                                  <p:childTnLst>
                                    <p:set>
                                      <p:cBhvr>
                                        <p:cTn id="20" dur="1000" fill="hold">
                                          <p:stCondLst>
                                            <p:cond delay="0"/>
                                          </p:stCondLst>
                                        </p:cTn>
                                        <p:tgtEl>
                                          <p:spTgt spid="46085">
                                            <p:txEl>
                                              <p:pRg st="3" end="3"/>
                                            </p:txEl>
                                          </p:spTgt>
                                        </p:tgtEl>
                                        <p:attrNameLst>
                                          <p:attrName>style.visibility</p:attrName>
                                        </p:attrNameLst>
                                      </p:cBhvr>
                                      <p:to>
                                        <p:strVal val="visible"/>
                                      </p:to>
                                    </p:set>
                                    <p:animEffect transition="in" filter="wipe(down)">
                                      <p:cBhvr>
                                        <p:cTn id="21" dur="1000"/>
                                        <p:tgtEl>
                                          <p:spTgt spid="460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灯片编号占位符 2"/>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5" name="文本框 4"/>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b="1" dirty="0">
                <a:solidFill>
                  <a:srgbClr val="0033CC"/>
                </a:solidFill>
                <a:latin typeface="微软雅黑" panose="020B0503020204020204" pitchFamily="34" charset="-122"/>
                <a:ea typeface="微软雅黑" panose="020B0503020204020204" pitchFamily="34" charset="-122"/>
                <a:sym typeface="+mn-ea"/>
              </a:rPr>
              <a:t>戏剧、音乐、书籍等是属于</a:t>
            </a:r>
            <a:r>
              <a:rPr lang="en-US" altLang="zh-CN" sz="2600" b="1" dirty="0">
                <a:solidFill>
                  <a:srgbClr val="0033CC"/>
                </a:solidFill>
                <a:latin typeface="微软雅黑" panose="020B0503020204020204" pitchFamily="34" charset="-122"/>
                <a:ea typeface="微软雅黑" panose="020B0503020204020204" pitchFamily="34" charset="-122"/>
                <a:sym typeface="+mn-ea"/>
              </a:rPr>
              <a:t>_________</a:t>
            </a:r>
            <a:r>
              <a:rPr lang="zh-CN" altLang="en-US" sz="2600" b="1" dirty="0">
                <a:solidFill>
                  <a:srgbClr val="0033CC"/>
                </a:solidFill>
                <a:latin typeface="微软雅黑" panose="020B0503020204020204" pitchFamily="34" charset="-122"/>
                <a:ea typeface="微软雅黑" panose="020B0503020204020204" pitchFamily="34" charset="-122"/>
                <a:sym typeface="+mn-ea"/>
              </a:rPr>
              <a:t>。</a:t>
            </a:r>
            <a:endParaRPr lang="zh-CN" altLang="en-US" sz="2600" b="1" dirty="0">
              <a:solidFill>
                <a:srgbClr val="0033CC"/>
              </a:solidFill>
              <a:latin typeface="微软雅黑" panose="020B0503020204020204" pitchFamily="34" charset="-122"/>
              <a:ea typeface="微软雅黑" panose="020B0503020204020204" pitchFamily="34" charset="-122"/>
              <a:sym typeface="+mn-ea"/>
            </a:endParaRPr>
          </a:p>
        </p:txBody>
      </p:sp>
      <p:sp>
        <p:nvSpPr>
          <p:cNvPr id="6" name="文本框 5"/>
          <p:cNvSpPr txBox="1"/>
          <p:nvPr>
            <p:custDataLst>
              <p:tags r:id="rId2"/>
            </p:custDataLst>
          </p:nvPr>
        </p:nvSpPr>
        <p:spPr>
          <a:xfrm>
            <a:off x="1828800" y="2785745"/>
            <a:ext cx="6400800" cy="642620"/>
          </a:xfrm>
          <a:prstGeom prst="rect">
            <a:avLst/>
          </a:prstGeom>
          <a:noFill/>
        </p:spPr>
        <p:txBody>
          <a:bodyPr wrap="square" rtlCol="0" anchor="ctr" anchorCtr="0">
            <a:noAutofit/>
          </a:bodyPr>
          <a:p>
            <a:pPr lvl="0" algn="l">
              <a:buNone/>
            </a:pPr>
            <a:r>
              <a:rPr lang="zh-CN" altLang="en-US" sz="2600" b="1" dirty="0">
                <a:solidFill>
                  <a:srgbClr val="0033CC"/>
                </a:solidFill>
                <a:latin typeface="微软雅黑" panose="020B0503020204020204" pitchFamily="34" charset="-122"/>
                <a:ea typeface="微软雅黑" panose="020B0503020204020204" pitchFamily="34" charset="-122"/>
                <a:sym typeface="+mn-ea"/>
              </a:rPr>
              <a:t>物质文化</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1828800" y="3642995"/>
            <a:ext cx="6400800" cy="642620"/>
          </a:xfrm>
          <a:prstGeom prst="rect">
            <a:avLst/>
          </a:prstGeom>
          <a:noFill/>
        </p:spPr>
        <p:txBody>
          <a:bodyPr wrap="square" rtlCol="0" anchor="ctr" anchorCtr="0">
            <a:noAutofit/>
          </a:bodyPr>
          <a:p>
            <a:pPr lvl="0" algn="l">
              <a:buNone/>
            </a:pPr>
            <a:r>
              <a:rPr lang="zh-CN" altLang="en-US" sz="2600" b="1" dirty="0">
                <a:solidFill>
                  <a:srgbClr val="0033CC"/>
                </a:solidFill>
                <a:latin typeface="微软雅黑" panose="020B0503020204020204" pitchFamily="34" charset="-122"/>
                <a:ea typeface="微软雅黑" panose="020B0503020204020204" pitchFamily="34" charset="-122"/>
                <a:sym typeface="+mn-ea"/>
              </a:rPr>
              <a:t>非物质文化</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4"/>
            </p:custDataLst>
          </p:nvPr>
        </p:nvSpPr>
        <p:spPr>
          <a:xfrm>
            <a:off x="1114425" y="2849880"/>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5"/>
            </p:custDataLst>
          </p:nvPr>
        </p:nvSpPr>
        <p:spPr>
          <a:xfrm>
            <a:off x="1114425" y="370713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圆角矩形 13"/>
          <p:cNvSpPr/>
          <p:nvPr>
            <p:custDataLst>
              <p:tags r:id="rId6"/>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1" name="矩形 20"/>
          <p:cNvSpPr/>
          <p:nvPr>
            <p:custDataLst>
              <p:tags r:id="rId7"/>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solidFill>
                <a:srgbClr val="FFFFFF"/>
              </a:solidFill>
            </a:endParaRPr>
          </a:p>
        </p:txBody>
      </p:sp>
      <p:sp>
        <p:nvSpPr>
          <p:cNvPr id="26" name="文本框 25"/>
          <p:cNvSpPr txBox="1"/>
          <p:nvPr>
            <p:custDataLst>
              <p:tags r:id="rId8"/>
            </p:custDataLst>
          </p:nvPr>
        </p:nvSpPr>
        <p:spPr>
          <a:xfrm>
            <a:off x="9613900" y="6326823"/>
            <a:ext cx="3662045" cy="460375"/>
          </a:xfrm>
          <a:prstGeom prst="rect">
            <a:avLst/>
          </a:prstGeom>
          <a:solidFill>
            <a:srgbClr val="FBFAEF"/>
          </a:solidFill>
          <a:ln w="12700">
            <a:noFill/>
          </a:ln>
        </p:spPr>
        <p:txBody>
          <a:bodyPr wrap="square" rtlCol="0" anchor="ctr">
            <a:spAutoFit/>
          </a:bodyPr>
          <a:p>
            <a:pPr lvl="0" algn="l">
              <a:buNone/>
            </a:pPr>
            <a:r>
              <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rPr>
              <a:t>可为此题添加文本、图片、公式等解析，且需将内容全部放在本区域内。正常使用需3.0以上版本</a:t>
            </a:r>
            <a:endParaRPr lang="zh-CN" altLang="en-US" sz="1200">
              <a:solidFill>
                <a:srgbClr val="F84F4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custDataLst>
              <p:tags r:id="rId9"/>
            </p:custDataLst>
          </p:nvPr>
        </p:nvSpPr>
        <p:spPr>
          <a:xfrm>
            <a:off x="9779000" y="1270000"/>
            <a:ext cx="3331845" cy="398780"/>
          </a:xfrm>
          <a:prstGeom prst="rect">
            <a:avLst/>
          </a:prstGeom>
          <a:noFill/>
        </p:spPr>
        <p:txBody>
          <a:bodyPr wrap="square" rtlCol="0" anchor="t" anchorCtr="0">
            <a:spAutoFit/>
          </a:bodyPr>
          <a:p>
            <a:pPr lvl="0" algn="l">
              <a:buNone/>
            </a:pPr>
            <a:r>
              <a:rPr lang="zh-CN" altLang="en-US" sz="2000" b="1" dirty="0">
                <a:solidFill>
                  <a:srgbClr val="0033CC"/>
                </a:solidFill>
                <a:latin typeface="微软雅黑" panose="020B0503020204020204" pitchFamily="34" charset="-122"/>
                <a:ea typeface="微软雅黑" panose="020B0503020204020204" pitchFamily="34" charset="-122"/>
                <a:sym typeface="+mn-ea"/>
              </a:rPr>
              <a:t>戏剧、音乐、书籍等是属于非物质文化。</a:t>
            </a:r>
            <a:endParaRPr lang="zh-CN" altLang="en-US" sz="2000">
              <a:solidFill>
                <a:srgbClr val="000000"/>
              </a:solidFill>
              <a:latin typeface="微软雅黑" panose="020B0503020204020204" pitchFamily="34" charset="-122"/>
              <a:ea typeface="微软雅黑" panose="020B0503020204020204" pitchFamily="34" charset="-122"/>
            </a:endParaRPr>
          </a:p>
        </p:txBody>
      </p:sp>
      <p:grpSp>
        <p:nvGrpSpPr>
          <p:cNvPr id="19" name="组合 18"/>
          <p:cNvGrpSpPr/>
          <p:nvPr>
            <p:custDataLst>
              <p:tags r:id="rId10"/>
            </p:custDataLst>
          </p:nvPr>
        </p:nvGrpSpPr>
        <p:grpSpPr>
          <a:xfrm>
            <a:off x="0" y="0"/>
            <a:ext cx="9144000" cy="635000"/>
            <a:chOff x="0" y="0"/>
            <a:chExt cx="14400" cy="1000"/>
          </a:xfrm>
        </p:grpSpPr>
        <p:sp>
          <p:nvSpPr>
            <p:cNvPr id="15" name="TitleBackground"/>
            <p:cNvSpPr/>
            <p:nvPr>
              <p:custDataLst>
                <p:tags r:id="rId11"/>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ColorBlock"/>
            <p:cNvSpPr/>
            <p:nvPr>
              <p:custDataLst>
                <p:tags r:id="rId12"/>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TypeText"/>
            <p:cNvSpPr txBox="1"/>
            <p:nvPr>
              <p:custDataLst>
                <p:tags r:id="rId13"/>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TipText"/>
            <p:cNvSpPr txBox="1"/>
            <p:nvPr>
              <p:custDataLst>
                <p:tags r:id="rId14"/>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custDataLst>
              <p:tags r:id="rId15"/>
            </p:custDataLst>
          </p:nvPr>
        </p:nvGrpSpPr>
        <p:grpSpPr>
          <a:xfrm>
            <a:off x="9537700" y="0"/>
            <a:ext cx="3813810" cy="647700"/>
            <a:chOff x="15020" y="0"/>
            <a:chExt cx="6006" cy="1020"/>
          </a:xfrm>
        </p:grpSpPr>
        <p:sp>
          <p:nvSpPr>
            <p:cNvPr id="22" name="RemarkBack"/>
            <p:cNvSpPr/>
            <p:nvPr>
              <p:custDataLst>
                <p:tags r:id="rId16"/>
              </p:custDataLst>
            </p:nvPr>
          </p:nvSpPr>
          <p:spPr>
            <a:xfrm>
              <a:off x="15020" y="20"/>
              <a:ext cx="6007"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RemarkBlock"/>
            <p:cNvSpPr/>
            <p:nvPr>
              <p:custDataLst>
                <p:tags r:id="rId17"/>
              </p:custDataLst>
            </p:nvPr>
          </p:nvSpPr>
          <p:spPr>
            <a:xfrm>
              <a:off x="15020" y="2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RemarkTitleText"/>
            <p:cNvSpPr txBox="1"/>
            <p:nvPr>
              <p:custDataLst>
                <p:tags r:id="rId18"/>
              </p:custDataLst>
            </p:nvPr>
          </p:nvSpPr>
          <p:spPr>
            <a:xfrm>
              <a:off x="15400"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pic>
        <p:nvPicPr>
          <p:cNvPr id="4" name="图片 3" descr="tmpFE4C"/>
          <p:cNvPicPr>
            <a:picLocks noChangeAspect="1"/>
          </p:cNvPicPr>
          <p:nvPr>
            <p:custDataLst>
              <p:tags r:id="rId19"/>
            </p:custDataLst>
          </p:nvPr>
        </p:nvPicPr>
        <p:blipFill>
          <a:blip r:embed="rId20"/>
          <a:stretch>
            <a:fillRect/>
          </a:stretch>
        </p:blipFill>
        <p:spPr>
          <a:xfrm>
            <a:off x="7594600" y="63500"/>
            <a:ext cx="1422400" cy="508000"/>
          </a:xfrm>
          <a:prstGeom prst="rect">
            <a:avLst/>
          </a:prstGeom>
        </p:spPr>
      </p:pic>
    </p:spTree>
    <p:custDataLst>
      <p:tags r:id="rId2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2D65FDB-CEB4-47FC-9458-D76CDAE58DD2}"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813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1554" name="Rectangle 2"/>
          <p:cNvSpPr>
            <a:spLocks noGrp="1" noChangeArrowheads="1"/>
          </p:cNvSpPr>
          <p:nvPr>
            <p:ph type="title"/>
          </p:nvPr>
        </p:nvSpPr>
        <p:spPr>
          <a:xfrm>
            <a:off x="395288" y="260350"/>
            <a:ext cx="8280400" cy="1008063"/>
          </a:xfrm>
          <a:gradFill rotWithShape="1">
            <a:gsLst>
              <a:gs pos="0">
                <a:srgbClr val="FF6600"/>
              </a:gs>
              <a:gs pos="50000">
                <a:srgbClr val="FFFF00"/>
              </a:gs>
              <a:gs pos="100000">
                <a:srgbClr val="FF66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rPr>
              <a:t>2.7 </a:t>
            </a:r>
            <a:r>
              <a:rPr kumimoji="0" lang="zh-CN" altLang="en-US"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rPr>
              <a:t>文化与社会</a:t>
            </a:r>
            <a:endParaRPr kumimoji="0" lang="zh-CN" altLang="en-US"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endParaRPr>
          </a:p>
        </p:txBody>
      </p:sp>
      <p:sp>
        <p:nvSpPr>
          <p:cNvPr id="48133" name="Rectangle 3"/>
          <p:cNvSpPr>
            <a:spLocks noGrp="1"/>
          </p:cNvSpPr>
          <p:nvPr>
            <p:ph idx="1"/>
          </p:nvPr>
        </p:nvSpPr>
        <p:spPr>
          <a:xfrm>
            <a:off x="457200" y="1374775"/>
            <a:ext cx="8229600" cy="4933950"/>
          </a:xfrm>
          <a:gradFill rotWithShape="1">
            <a:gsLst>
              <a:gs pos="0">
                <a:srgbClr val="FFFF99">
                  <a:alpha val="100000"/>
                </a:srgbClr>
              </a:gs>
              <a:gs pos="100000">
                <a:srgbClr val="FFFF00">
                  <a:alpha val="100000"/>
                </a:srgbClr>
              </a:gs>
            </a:gsLst>
            <a:lin ang="5400000" scaled="1"/>
            <a:tileRect/>
          </a:gradFill>
        </p:spPr>
        <p:txBody>
          <a:bodyPr vert="horz" wrap="square" lIns="91440" tIns="45720" rIns="91440" bIns="45720" anchor="t"/>
          <a:p>
            <a:pPr eaLnBrk="1" hangingPunct="1">
              <a:spcBef>
                <a:spcPct val="70000"/>
              </a:spcBef>
            </a:pPr>
            <a:r>
              <a:rPr lang="zh-CN" altLang="en-US" b="1" dirty="0">
                <a:solidFill>
                  <a:srgbClr val="2108B8"/>
                </a:solidFill>
                <a:latin typeface="微软雅黑" panose="020B0503020204020204" pitchFamily="34" charset="-122"/>
                <a:ea typeface="微软雅黑" panose="020B0503020204020204" pitchFamily="34" charset="-122"/>
              </a:rPr>
              <a:t>文化和社会两个概念的关系十分密切，两者互相依存、密不可分。</a:t>
            </a:r>
            <a:endParaRPr lang="zh-CN" altLang="en-US"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en-US" altLang="zh-CN" b="1" dirty="0">
                <a:solidFill>
                  <a:schemeClr val="hlink"/>
                </a:solidFill>
                <a:latin typeface="微软雅黑" panose="020B0503020204020204" pitchFamily="34" charset="-122"/>
                <a:ea typeface="微软雅黑" panose="020B0503020204020204" pitchFamily="34" charset="-122"/>
              </a:rPr>
              <a:t>R.</a:t>
            </a:r>
            <a:r>
              <a:rPr lang="zh-CN" altLang="en-US" b="1" dirty="0">
                <a:solidFill>
                  <a:schemeClr val="hlink"/>
                </a:solidFill>
                <a:latin typeface="微软雅黑" panose="020B0503020204020204" pitchFamily="34" charset="-122"/>
                <a:ea typeface="微软雅黑" panose="020B0503020204020204" pitchFamily="34" charset="-122"/>
              </a:rPr>
              <a:t>弗思</a:t>
            </a:r>
            <a:r>
              <a:rPr lang="zh-CN" altLang="en-US" b="1" dirty="0">
                <a:solidFill>
                  <a:srgbClr val="CC0000"/>
                </a:solidFill>
                <a:latin typeface="微软雅黑" panose="020B0503020204020204" pitchFamily="34" charset="-122"/>
                <a:ea typeface="微软雅黑" panose="020B0503020204020204" pitchFamily="34" charset="-122"/>
              </a:rPr>
              <a:t>：</a:t>
            </a:r>
            <a:r>
              <a:rPr lang="zh-CN" altLang="en-US" b="1" dirty="0">
                <a:solidFill>
                  <a:srgbClr val="2108B8"/>
                </a:solidFill>
                <a:latin typeface="微软雅黑" panose="020B0503020204020204" pitchFamily="34" charset="-122"/>
                <a:ea typeface="微软雅黑" panose="020B0503020204020204" pitchFamily="34" charset="-122"/>
              </a:rPr>
              <a:t>如果认为社会是有一群具有特定生活方式的人组成的，那么文化就是生活方式。</a:t>
            </a:r>
            <a:r>
              <a:rPr lang="zh-CN" altLang="en-US" b="1" dirty="0">
                <a:solidFill>
                  <a:srgbClr val="CC0000"/>
                </a:solidFill>
                <a:latin typeface="微软雅黑" panose="020B0503020204020204" pitchFamily="34" charset="-122"/>
                <a:ea typeface="微软雅黑" panose="020B0503020204020204" pitchFamily="34" charset="-122"/>
              </a:rPr>
              <a:t>他认为，文化就是社会，社会是什么，文化就是什么</a:t>
            </a:r>
            <a:r>
              <a:rPr lang="zh-CN" altLang="en-US" b="1" dirty="0">
                <a:solidFill>
                  <a:srgbClr val="CC0000"/>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社会组织要素</a:t>
            </a:r>
            <a:r>
              <a:rPr lang="en-US" altLang="zh-CN" sz="2400" b="1" dirty="0">
                <a:solidFill>
                  <a:srgbClr val="2108B8"/>
                </a:solidFill>
                <a:latin typeface="微软雅黑" panose="020B0503020204020204" pitchFamily="34" charset="-122"/>
                <a:ea typeface="微软雅黑" panose="020B0503020204020204" pitchFamily="34" charset="-122"/>
              </a:rPr>
              <a:t>》1951</a:t>
            </a:r>
            <a:r>
              <a:rPr lang="zh-CN" altLang="en-US" sz="2400" b="1" dirty="0">
                <a:solidFill>
                  <a:srgbClr val="2108B8"/>
                </a:solidFill>
                <a:latin typeface="微软雅黑" panose="020B0503020204020204" pitchFamily="34" charset="-122"/>
                <a:ea typeface="微软雅黑" panose="020B0503020204020204" pitchFamily="34" charset="-122"/>
              </a:rPr>
              <a:t>）</a:t>
            </a:r>
            <a:endParaRPr lang="zh-CN" altLang="en-US" sz="2400"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zh-CN" altLang="en-US" b="1" dirty="0">
                <a:solidFill>
                  <a:srgbClr val="2108B8"/>
                </a:solidFill>
                <a:latin typeface="微软雅黑" panose="020B0503020204020204" pitchFamily="34" charset="-122"/>
                <a:ea typeface="微软雅黑" panose="020B0503020204020204" pitchFamily="34" charset="-122"/>
              </a:rPr>
              <a:t>文化是由大家所共享的社会产品构成的；而社会则由共享某种文化的、相互发生作用的人组成的。</a:t>
            </a:r>
            <a:endParaRPr lang="zh-CN" altLang="en-US"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right)">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down)">
                                      <p:cBhvr>
                                        <p:cTn id="17" dur="500"/>
                                        <p:tgtEl>
                                          <p:spTgt spid="481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335915" y="260350"/>
            <a:ext cx="8350885" cy="937260"/>
          </a:xfrm>
          <a:solidFill>
            <a:srgbClr val="FFFF00"/>
          </a:solidFill>
        </p:spPr>
        <p:txBody>
          <a:bodyPr vert="horz" wrap="square" lIns="91440" tIns="45720" rIns="91440" bIns="45720" anchor="ctr"/>
          <a:p>
            <a:pPr algn="l"/>
            <a:r>
              <a:rPr lang="en-US" altLang="zh-CN" sz="4800" b="1" i="1" dirty="0">
                <a:latin typeface="微软雅黑" panose="020B0503020204020204" pitchFamily="34" charset="-122"/>
                <a:ea typeface="微软雅黑" panose="020B0503020204020204" pitchFamily="34" charset="-122"/>
              </a:rPr>
              <a:t> </a:t>
            </a:r>
            <a:r>
              <a:rPr lang="zh-CN" altLang="en-US" sz="4800" b="1" i="1" dirty="0">
                <a:latin typeface="微软雅黑" panose="020B0503020204020204" pitchFamily="34" charset="-122"/>
                <a:ea typeface="微软雅黑" panose="020B0503020204020204" pitchFamily="34" charset="-122"/>
              </a:rPr>
              <a:t>文化与社会形态</a:t>
            </a:r>
            <a:endParaRPr lang="zh-CN" altLang="en-US" sz="4800" b="1" i="1" dirty="0">
              <a:latin typeface="微软雅黑" panose="020B0503020204020204" pitchFamily="34" charset="-122"/>
              <a:ea typeface="微软雅黑" panose="020B0503020204020204" pitchFamily="34" charset="-122"/>
            </a:endParaRPr>
          </a:p>
        </p:txBody>
      </p:sp>
      <p:sp>
        <p:nvSpPr>
          <p:cNvPr id="9218" name="Rectangle 3"/>
          <p:cNvSpPr>
            <a:spLocks noGrp="1"/>
          </p:cNvSpPr>
          <p:nvPr>
            <p:ph idx="1"/>
          </p:nvPr>
        </p:nvSpPr>
        <p:spPr>
          <a:xfrm>
            <a:off x="250825" y="1197610"/>
            <a:ext cx="8642350" cy="5111750"/>
          </a:xfrm>
          <a:blipFill rotWithShape="1">
            <a:blip r:embed="rId1"/>
            <a:tile tx="0" ty="0" sx="100000" sy="100000" flip="none" algn="tl"/>
          </a:blipFill>
        </p:spPr>
        <p:txBody>
          <a:bodyPr vert="horz" wrap="square" lIns="91440" tIns="45720" rIns="91440" bIns="45720" anchor="t"/>
          <a:p>
            <a:pPr algn="just">
              <a:lnSpc>
                <a:spcPct val="95000"/>
              </a:lnSpc>
              <a:spcBef>
                <a:spcPct val="15000"/>
              </a:spcBef>
              <a:spcAft>
                <a:spcPct val="15000"/>
              </a:spcAft>
              <a:buFont typeface="Wingdings" panose="05000000000000000000" charset="0"/>
              <a:buChar char="p"/>
            </a:pPr>
            <a:r>
              <a:rPr lang="zh-CN" altLang="en-US" sz="2600" b="1" dirty="0">
                <a:solidFill>
                  <a:srgbClr val="2108B8"/>
                </a:solidFill>
                <a:latin typeface="微软雅黑" panose="020B0503020204020204" pitchFamily="34" charset="-122"/>
                <a:ea typeface="微软雅黑" panose="020B0503020204020204" pitchFamily="34" charset="-122"/>
              </a:rPr>
              <a:t>埃及文明</a:t>
            </a:r>
            <a:r>
              <a:rPr lang="zh-CN" altLang="en-US" sz="2600" dirty="0">
                <a:latin typeface="微软雅黑" panose="020B0503020204020204" pitchFamily="34" charset="-122"/>
                <a:ea typeface="微软雅黑" panose="020B0503020204020204" pitchFamily="34" charset="-122"/>
              </a:rPr>
              <a:t>的主流是农耕，曾先后被</a:t>
            </a:r>
            <a:r>
              <a:rPr lang="zh-CN" altLang="en-US" sz="2600" b="1" dirty="0">
                <a:solidFill>
                  <a:srgbClr val="2108B8"/>
                </a:solidFill>
                <a:latin typeface="微软雅黑" panose="020B0503020204020204" pitchFamily="34" charset="-122"/>
                <a:ea typeface="微软雅黑" panose="020B0503020204020204" pitchFamily="34" charset="-122"/>
              </a:rPr>
              <a:t>游牧文明</a:t>
            </a:r>
            <a:r>
              <a:rPr lang="zh-CN" altLang="en-US" sz="2600" dirty="0">
                <a:latin typeface="微软雅黑" panose="020B0503020204020204" pitchFamily="34" charset="-122"/>
                <a:ea typeface="微软雅黑" panose="020B0503020204020204" pitchFamily="34" charset="-122"/>
              </a:rPr>
              <a:t>的喜克索斯人、波斯人、马其顿人和罗马人侵入，喜克索斯人被逐出，而其他帝国的入侵干脆将埃及划入本国范围。</a:t>
            </a:r>
            <a:endParaRPr lang="zh-CN" altLang="en-US" sz="2600" dirty="0">
              <a:latin typeface="微软雅黑" panose="020B0503020204020204" pitchFamily="34" charset="-122"/>
              <a:ea typeface="微软雅黑" panose="020B0503020204020204" pitchFamily="34" charset="-122"/>
            </a:endParaRPr>
          </a:p>
          <a:p>
            <a:pPr algn="just">
              <a:lnSpc>
                <a:spcPct val="95000"/>
              </a:lnSpc>
              <a:spcBef>
                <a:spcPct val="15000"/>
              </a:spcBef>
              <a:spcAft>
                <a:spcPct val="15000"/>
              </a:spcAft>
              <a:buFont typeface="Wingdings" panose="05000000000000000000" charset="0"/>
              <a:buChar char="p"/>
            </a:pPr>
            <a:r>
              <a:rPr lang="zh-CN" altLang="en-US" sz="2600" b="1" dirty="0">
                <a:solidFill>
                  <a:srgbClr val="2108B8"/>
                </a:solidFill>
                <a:latin typeface="微软雅黑" panose="020B0503020204020204" pitchFamily="34" charset="-122"/>
                <a:ea typeface="微软雅黑" panose="020B0503020204020204" pitchFamily="34" charset="-122"/>
              </a:rPr>
              <a:t>波斯</a:t>
            </a:r>
            <a:r>
              <a:rPr lang="zh-CN" altLang="en-US" sz="2600" dirty="0">
                <a:latin typeface="微软雅黑" panose="020B0503020204020204" pitchFamily="34" charset="-122"/>
                <a:ea typeface="微软雅黑" panose="020B0503020204020204" pitchFamily="34" charset="-122"/>
              </a:rPr>
              <a:t>高原上原本是</a:t>
            </a:r>
            <a:r>
              <a:rPr lang="zh-CN" altLang="en-US" sz="2600" b="1" dirty="0">
                <a:solidFill>
                  <a:srgbClr val="2108B8"/>
                </a:solidFill>
                <a:latin typeface="微软雅黑" panose="020B0503020204020204" pitchFamily="34" charset="-122"/>
                <a:ea typeface="微软雅黑" panose="020B0503020204020204" pitchFamily="34" charset="-122"/>
              </a:rPr>
              <a:t>游牧文明</a:t>
            </a:r>
            <a:r>
              <a:rPr lang="zh-CN" altLang="en-US" sz="2600" dirty="0">
                <a:latin typeface="微软雅黑" panose="020B0503020204020204" pitchFamily="34" charset="-122"/>
                <a:ea typeface="微软雅黑" panose="020B0503020204020204" pitchFamily="34" charset="-122"/>
              </a:rPr>
              <a:t>，与两河流域连续的交战的过程中，不断融地入</a:t>
            </a:r>
            <a:r>
              <a:rPr lang="zh-CN" altLang="en-US" sz="2600" b="1" dirty="0">
                <a:solidFill>
                  <a:srgbClr val="2108B8"/>
                </a:solidFill>
                <a:latin typeface="微软雅黑" panose="020B0503020204020204" pitchFamily="34" charset="-122"/>
                <a:ea typeface="微软雅黑" panose="020B0503020204020204" pitchFamily="34" charset="-122"/>
              </a:rPr>
              <a:t>农耕文明</a:t>
            </a:r>
            <a:r>
              <a:rPr lang="zh-CN" altLang="en-US" sz="2600" dirty="0">
                <a:latin typeface="微软雅黑" panose="020B0503020204020204" pitchFamily="34" charset="-122"/>
                <a:ea typeface="微软雅黑" panose="020B0503020204020204" pitchFamily="34" charset="-122"/>
              </a:rPr>
              <a:t>，形成了游牧划入农耕两大类部落，农耕和游牧部落联盟后，第一个世界帝国。</a:t>
            </a:r>
            <a:endParaRPr lang="zh-CN" altLang="en-US" sz="2600" dirty="0">
              <a:latin typeface="微软雅黑" panose="020B0503020204020204" pitchFamily="34" charset="-122"/>
              <a:ea typeface="微软雅黑" panose="020B0503020204020204" pitchFamily="34" charset="-122"/>
            </a:endParaRPr>
          </a:p>
          <a:p>
            <a:pPr algn="just">
              <a:lnSpc>
                <a:spcPct val="95000"/>
              </a:lnSpc>
              <a:spcBef>
                <a:spcPct val="15000"/>
              </a:spcBef>
              <a:spcAft>
                <a:spcPct val="15000"/>
              </a:spcAft>
              <a:buFont typeface="Wingdings" panose="05000000000000000000" charset="0"/>
              <a:buChar char="p"/>
            </a:pPr>
            <a:r>
              <a:rPr lang="zh-CN" altLang="en-US" sz="2600" b="1" dirty="0">
                <a:solidFill>
                  <a:srgbClr val="2108B8"/>
                </a:solidFill>
                <a:latin typeface="微软雅黑" panose="020B0503020204020204" pitchFamily="34" charset="-122"/>
                <a:ea typeface="微软雅黑" panose="020B0503020204020204" pitchFamily="34" charset="-122"/>
              </a:rPr>
              <a:t>印度</a:t>
            </a:r>
            <a:r>
              <a:rPr lang="zh-CN" altLang="en-US" sz="2600" dirty="0">
                <a:latin typeface="微软雅黑" panose="020B0503020204020204" pitchFamily="34" charset="-122"/>
                <a:ea typeface="微软雅黑" panose="020B0503020204020204" pitchFamily="34" charset="-122"/>
              </a:rPr>
              <a:t>在雅利安人入侵后，接受了定居和农耕生活，文明也发生了改变，统治者身份使他们成为能和神相通的种姓，而其他种姓的悲惨生活使印度社会普遍否定人生。</a:t>
            </a:r>
            <a:endParaRPr lang="en-US" altLang="zh-CN" sz="2600" dirty="0">
              <a:latin typeface="微软雅黑" panose="020B0503020204020204" pitchFamily="34" charset="-122"/>
              <a:ea typeface="微软雅黑" panose="020B0503020204020204" pitchFamily="34" charset="-122"/>
            </a:endParaRPr>
          </a:p>
          <a:p>
            <a:pPr algn="just">
              <a:lnSpc>
                <a:spcPct val="95000"/>
              </a:lnSpc>
              <a:spcBef>
                <a:spcPct val="15000"/>
              </a:spcBef>
              <a:spcAft>
                <a:spcPct val="15000"/>
              </a:spcAft>
              <a:buFont typeface="Wingdings" panose="05000000000000000000" charset="0"/>
              <a:buChar char="p"/>
            </a:pPr>
            <a:r>
              <a:rPr lang="zh-CN" altLang="en-US" sz="2600" b="1" dirty="0">
                <a:solidFill>
                  <a:srgbClr val="2108B8"/>
                </a:solidFill>
                <a:latin typeface="微软雅黑" panose="020B0503020204020204" pitchFamily="34" charset="-122"/>
                <a:ea typeface="微软雅黑" panose="020B0503020204020204" pitchFamily="34" charset="-122"/>
              </a:rPr>
              <a:t>秦</a:t>
            </a:r>
            <a:r>
              <a:rPr lang="zh-CN" altLang="en-US" sz="2600" dirty="0">
                <a:latin typeface="微软雅黑" panose="020B0503020204020204" pitchFamily="34" charset="-122"/>
                <a:ea typeface="微软雅黑" panose="020B0503020204020204" pitchFamily="34" charset="-122"/>
              </a:rPr>
              <a:t>祖上为舜，驯养鸟兽，为商汤驾车、为周孝王养马，显然是</a:t>
            </a:r>
            <a:r>
              <a:rPr lang="zh-CN" altLang="en-US" sz="2600" b="1" dirty="0">
                <a:solidFill>
                  <a:srgbClr val="2108B8"/>
                </a:solidFill>
                <a:latin typeface="微软雅黑" panose="020B0503020204020204" pitchFamily="34" charset="-122"/>
                <a:ea typeface="微软雅黑" panose="020B0503020204020204" pitchFamily="34" charset="-122"/>
              </a:rPr>
              <a:t>游牧</a:t>
            </a:r>
            <a:r>
              <a:rPr lang="zh-CN" altLang="en-US" sz="2600" dirty="0">
                <a:latin typeface="微软雅黑" panose="020B0503020204020204" pitchFamily="34" charset="-122"/>
                <a:ea typeface="微软雅黑" panose="020B0503020204020204" pitchFamily="34" charset="-122"/>
              </a:rPr>
              <a:t>族。平王东迁后，秦保持游牧传统，不断</a:t>
            </a:r>
            <a:r>
              <a:rPr lang="zh-CN" altLang="en-US" sz="2600" b="1" dirty="0">
                <a:solidFill>
                  <a:srgbClr val="CC0000"/>
                </a:solidFill>
                <a:latin typeface="微软雅黑" panose="020B0503020204020204" pitchFamily="34" charset="-122"/>
                <a:ea typeface="微软雅黑" panose="020B0503020204020204" pitchFamily="34" charset="-122"/>
              </a:rPr>
              <a:t>吸收中原文化</a:t>
            </a:r>
            <a:r>
              <a:rPr lang="zh-CN" altLang="en-US" sz="2600" dirty="0">
                <a:latin typeface="微软雅黑" panose="020B0503020204020204" pitchFamily="34" charset="-122"/>
                <a:ea typeface="微软雅黑" panose="020B0503020204020204" pitchFamily="34" charset="-122"/>
              </a:rPr>
              <a:t>进而</a:t>
            </a:r>
            <a:r>
              <a:rPr lang="zh-CN" altLang="en-US" sz="2600" b="1" dirty="0">
                <a:solidFill>
                  <a:srgbClr val="CC0000"/>
                </a:solidFill>
                <a:latin typeface="微软雅黑" panose="020B0503020204020204" pitchFamily="34" charset="-122"/>
                <a:ea typeface="微软雅黑" panose="020B0503020204020204" pitchFamily="34" charset="-122"/>
              </a:rPr>
              <a:t>变法、</a:t>
            </a:r>
            <a:r>
              <a:rPr lang="zh-CN" altLang="en-US" sz="2600" dirty="0">
                <a:latin typeface="微软雅黑" panose="020B0503020204020204" pitchFamily="34" charset="-122"/>
                <a:ea typeface="微软雅黑" panose="020B0503020204020204" pitchFamily="34" charset="-122"/>
              </a:rPr>
              <a:t>扩张土地，最终</a:t>
            </a:r>
            <a:r>
              <a:rPr lang="zh-CN" altLang="en-US" sz="2600" dirty="0">
                <a:latin typeface="微软雅黑" panose="020B0503020204020204" pitchFamily="34" charset="-122"/>
                <a:ea typeface="微软雅黑" panose="020B0503020204020204" pitchFamily="34" charset="-122"/>
              </a:rPr>
              <a:t>统一中国。</a:t>
            </a:r>
            <a:endParaRPr lang="zh-CN" altLang="en-US" sz="2600" dirty="0">
              <a:latin typeface="微软雅黑" panose="020B0503020204020204" pitchFamily="34" charset="-122"/>
              <a:ea typeface="微软雅黑" panose="020B0503020204020204" pitchFamily="34" charset="-122"/>
            </a:endParaRPr>
          </a:p>
        </p:txBody>
      </p:sp>
      <p:sp>
        <p:nvSpPr>
          <p:cNvPr id="9219"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wipe(left)">
                                      <p:cBhvr>
                                        <p:cTn id="7" dur="500"/>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wipe(right)">
                                      <p:cBhvr>
                                        <p:cTn id="12" dur="500"/>
                                        <p:tgtEl>
                                          <p:spTgt spid="9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wipe(left)">
                                      <p:cBhvr>
                                        <p:cTn id="17" dur="500"/>
                                        <p:tgtEl>
                                          <p:spTgt spid="92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218">
                                            <p:txEl>
                                              <p:pRg st="3" end="3"/>
                                            </p:txEl>
                                          </p:spTgt>
                                        </p:tgtEl>
                                        <p:attrNameLst>
                                          <p:attrName>style.visibility</p:attrName>
                                        </p:attrNameLst>
                                      </p:cBhvr>
                                      <p:to>
                                        <p:strVal val="visible"/>
                                      </p:to>
                                    </p:set>
                                    <p:animEffect transition="in" filter="wipe(down)">
                                      <p:cBhvr>
                                        <p:cTn id="22" dur="500"/>
                                        <p:tgtEl>
                                          <p:spTgt spid="9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F34D1D-88F8-4F4F-ABCF-76532B129043}"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5"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6738" name="Rectangle 2050"/>
          <p:cNvSpPr>
            <a:spLocks noGrp="1" noChangeArrowheads="1"/>
          </p:cNvSpPr>
          <p:nvPr>
            <p:ph type="title"/>
          </p:nvPr>
        </p:nvSpPr>
        <p:spPr>
          <a:xfrm>
            <a:off x="395288" y="188913"/>
            <a:ext cx="8280400" cy="877888"/>
          </a:xfrm>
          <a:gradFill rotWithShape="1">
            <a:gsLst>
              <a:gs pos="0">
                <a:srgbClr val="FFFF00"/>
              </a:gs>
              <a:gs pos="100000">
                <a:srgbClr val="FFFF99"/>
              </a:gs>
            </a:gsLst>
            <a:lin ang="0" scaled="1"/>
          </a:gradFill>
        </p:spPr>
        <p:txBody>
          <a:bodyPr vert="horz" wrap="square" lIns="91440" tIns="45720" rIns="91440" bIns="45720" numCol="1" anchor="t" anchorCtr="0" compatLnSpc="1"/>
          <a:lstStyle/>
          <a:p>
            <a:pPr marL="0" marR="0" lvl="0" indent="0" algn="l" defTabSz="914400" rtl="0" eaLnBrk="1" latinLnBrk="0" hangingPunct="1">
              <a:lnSpc>
                <a:spcPct val="12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8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rPr>
              <a:t>2.8 文化的多样性</a:t>
            </a:r>
            <a:endParaRPr kumimoji="0" lang="zh-CN" altLang="en-US" sz="48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endParaRPr>
          </a:p>
        </p:txBody>
      </p:sp>
      <p:sp>
        <p:nvSpPr>
          <p:cNvPr id="28677" name="Rectangle 2051"/>
          <p:cNvSpPr>
            <a:spLocks noGrp="1"/>
          </p:cNvSpPr>
          <p:nvPr>
            <p:ph idx="1"/>
          </p:nvPr>
        </p:nvSpPr>
        <p:spPr>
          <a:xfrm>
            <a:off x="395288" y="1125538"/>
            <a:ext cx="8305800" cy="5183187"/>
          </a:xfrm>
          <a:gradFill rotWithShape="0">
            <a:gsLst>
              <a:gs pos="0">
                <a:srgbClr val="FFFF99">
                  <a:alpha val="100000"/>
                </a:srgbClr>
              </a:gs>
              <a:gs pos="100000">
                <a:srgbClr val="FFFF00">
                  <a:alpha val="100000"/>
                </a:srgbClr>
              </a:gs>
            </a:gsLst>
            <a:lin ang="5400000" scaled="1"/>
            <a:tileRect/>
          </a:gradFill>
        </p:spPr>
        <p:txBody>
          <a:bodyPr vert="horz" wrap="square" lIns="91440" tIns="45720" rIns="91440" bIns="45720" anchor="t"/>
          <a:p>
            <a:pPr eaLnBrk="1" hangingPunct="1">
              <a:lnSpc>
                <a:spcPct val="110000"/>
              </a:lnSpc>
              <a:spcBef>
                <a:spcPct val="30000"/>
              </a:spcBef>
            </a:pPr>
            <a:r>
              <a:rPr lang="zh-CN" altLang="en-US" sz="2800" b="1" dirty="0">
                <a:solidFill>
                  <a:srgbClr val="CC0000"/>
                </a:solidFill>
                <a:latin typeface="微软雅黑" panose="020B0503020204020204" pitchFamily="34" charset="-122"/>
                <a:ea typeface="微软雅黑" panose="020B0503020204020204" pitchFamily="34" charset="-122"/>
              </a:rPr>
              <a:t>文化是多样性的，文化的差异与社会类型有关。</a:t>
            </a:r>
            <a:endParaRPr lang="zh-CN" altLang="en-US" sz="2800" b="1" dirty="0">
              <a:solidFill>
                <a:srgbClr val="CC0000"/>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2108B8"/>
                </a:solidFill>
                <a:latin typeface="微软雅黑" panose="020B0503020204020204" pitchFamily="34" charset="-122"/>
                <a:ea typeface="微软雅黑" panose="020B0503020204020204" pitchFamily="34" charset="-122"/>
              </a:rPr>
              <a:t>人类社会发展存在两个方面：</a:t>
            </a:r>
            <a:endParaRPr lang="zh-CN" altLang="en-US" sz="2400" b="1" dirty="0">
              <a:solidFill>
                <a:srgbClr val="2108B8"/>
              </a:solidFill>
              <a:latin typeface="微软雅黑" panose="020B0503020204020204" pitchFamily="34" charset="-122"/>
              <a:ea typeface="微软雅黑" panose="020B0503020204020204" pitchFamily="34" charset="-122"/>
            </a:endParaRPr>
          </a:p>
          <a:p>
            <a:pPr lvl="1" eaLnBrk="1" hangingPunct="1">
              <a:lnSpc>
                <a:spcPct val="110000"/>
              </a:lnSpc>
              <a:spcBef>
                <a:spcPct val="30000"/>
              </a:spcBef>
            </a:pPr>
            <a:r>
              <a:rPr lang="zh-CN" altLang="en-US" sz="2100" b="1" dirty="0">
                <a:solidFill>
                  <a:srgbClr val="FF0000"/>
                </a:solidFill>
                <a:latin typeface="微软雅黑" panose="020B0503020204020204" pitchFamily="34" charset="-122"/>
                <a:ea typeface="微软雅黑" panose="020B0503020204020204" pitchFamily="34" charset="-122"/>
              </a:rPr>
              <a:t>社会中产生着不同的文化价值和文化产品，</a:t>
            </a:r>
            <a:endParaRPr lang="zh-CN" altLang="en-US" sz="2100" b="1" dirty="0">
              <a:solidFill>
                <a:srgbClr val="FF0000"/>
              </a:solidFill>
              <a:latin typeface="微软雅黑" panose="020B0503020204020204" pitchFamily="34" charset="-122"/>
              <a:ea typeface="微软雅黑" panose="020B0503020204020204" pitchFamily="34" charset="-122"/>
            </a:endParaRPr>
          </a:p>
          <a:p>
            <a:pPr lvl="1" eaLnBrk="1" hangingPunct="1">
              <a:lnSpc>
                <a:spcPct val="110000"/>
              </a:lnSpc>
              <a:spcBef>
                <a:spcPct val="30000"/>
              </a:spcBef>
            </a:pPr>
            <a:r>
              <a:rPr lang="zh-CN" altLang="en-US" sz="2100" b="1" dirty="0">
                <a:solidFill>
                  <a:srgbClr val="FF0000"/>
                </a:solidFill>
                <a:latin typeface="微软雅黑" panose="020B0503020204020204" pitchFamily="34" charset="-122"/>
                <a:ea typeface="微软雅黑" panose="020B0503020204020204" pitchFamily="34" charset="-122"/>
              </a:rPr>
              <a:t>由文化所发展的截然不同的社会类型。</a:t>
            </a:r>
            <a:endParaRPr lang="zh-CN" altLang="en-US" sz="2100" b="1"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600" b="1" dirty="0">
                <a:solidFill>
                  <a:srgbClr val="993300"/>
                </a:solidFill>
                <a:latin typeface="微软雅黑" panose="020B0503020204020204" pitchFamily="34" charset="-122"/>
                <a:ea typeface="微软雅黑" panose="020B0503020204020204" pitchFamily="34" charset="-122"/>
              </a:rPr>
              <a:t>克罗伯（</a:t>
            </a:r>
            <a:r>
              <a:rPr lang="en-US" altLang="zh-CN" sz="2600" b="1" dirty="0">
                <a:solidFill>
                  <a:srgbClr val="993300"/>
                </a:solidFill>
                <a:latin typeface="微软雅黑" panose="020B0503020204020204" pitchFamily="34" charset="-122"/>
                <a:ea typeface="微软雅黑" panose="020B0503020204020204" pitchFamily="34" charset="-122"/>
              </a:rPr>
              <a:t>A.L. Croeber)</a:t>
            </a:r>
            <a:r>
              <a:rPr lang="zh-CN" altLang="en-US" sz="2400" b="1" dirty="0">
                <a:solidFill>
                  <a:srgbClr val="2108B8"/>
                </a:solidFill>
                <a:latin typeface="微软雅黑" panose="020B0503020204020204" pitchFamily="34" charset="-122"/>
                <a:ea typeface="微软雅黑" panose="020B0503020204020204" pitchFamily="34" charset="-122"/>
              </a:rPr>
              <a:t>和</a:t>
            </a:r>
            <a:r>
              <a:rPr lang="zh-CN" altLang="en-US" sz="2600" b="1" dirty="0">
                <a:solidFill>
                  <a:srgbClr val="993300"/>
                </a:solidFill>
                <a:latin typeface="微软雅黑" panose="020B0503020204020204" pitchFamily="34" charset="-122"/>
                <a:ea typeface="微软雅黑" panose="020B0503020204020204" pitchFamily="34" charset="-122"/>
              </a:rPr>
              <a:t>科拉克洪</a:t>
            </a:r>
            <a:r>
              <a:rPr lang="en-US" altLang="zh-CN" sz="2600" b="1" dirty="0">
                <a:solidFill>
                  <a:srgbClr val="993300"/>
                </a:solidFill>
                <a:latin typeface="微软雅黑" panose="020B0503020204020204" pitchFamily="34" charset="-122"/>
                <a:ea typeface="微软雅黑" panose="020B0503020204020204" pitchFamily="34" charset="-122"/>
              </a:rPr>
              <a:t>(C. Kluckhohn)</a:t>
            </a:r>
            <a:r>
              <a:rPr lang="zh-CN" altLang="en-US" sz="2400" b="1" dirty="0">
                <a:solidFill>
                  <a:srgbClr val="2108B8"/>
                </a:solidFill>
                <a:latin typeface="微软雅黑" panose="020B0503020204020204" pitchFamily="34" charset="-122"/>
                <a:ea typeface="微软雅黑" panose="020B0503020204020204" pitchFamily="34" charset="-122"/>
              </a:rPr>
              <a:t>在</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文化：一个概念定义的考评</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a:t>
            </a:r>
            <a:r>
              <a:rPr lang="en-US" altLang="zh-CN" sz="2400" b="1" dirty="0">
                <a:solidFill>
                  <a:srgbClr val="2108B8"/>
                </a:solidFill>
                <a:latin typeface="微软雅黑" panose="020B0503020204020204" pitchFamily="34" charset="-122"/>
                <a:ea typeface="微软雅黑" panose="020B0503020204020204" pitchFamily="34" charset="-122"/>
              </a:rPr>
              <a:t>1952</a:t>
            </a:r>
            <a:r>
              <a:rPr lang="zh-CN" altLang="en-US" sz="2400" b="1" dirty="0">
                <a:solidFill>
                  <a:srgbClr val="2108B8"/>
                </a:solidFill>
                <a:latin typeface="微软雅黑" panose="020B0503020204020204" pitchFamily="34" charset="-122"/>
                <a:ea typeface="微软雅黑" panose="020B0503020204020204" pitchFamily="34" charset="-122"/>
              </a:rPr>
              <a:t>年）中统计出</a:t>
            </a:r>
            <a:r>
              <a:rPr lang="en-US" altLang="zh-CN" sz="2400" b="1" dirty="0">
                <a:solidFill>
                  <a:srgbClr val="0033CC"/>
                </a:solidFill>
                <a:latin typeface="微软雅黑" panose="020B0503020204020204" pitchFamily="34" charset="-122"/>
                <a:ea typeface="微软雅黑" panose="020B0503020204020204" pitchFamily="34" charset="-122"/>
              </a:rPr>
              <a:t>1871</a:t>
            </a:r>
            <a:r>
              <a:rPr lang="zh-CN" altLang="en-US" sz="2400" b="1" dirty="0">
                <a:solidFill>
                  <a:srgbClr val="0033CC"/>
                </a:solidFill>
                <a:latin typeface="微软雅黑" panose="020B0503020204020204" pitchFamily="34" charset="-122"/>
                <a:ea typeface="微软雅黑" panose="020B0503020204020204" pitchFamily="34" charset="-122"/>
              </a:rPr>
              <a:t>年</a:t>
            </a:r>
            <a:r>
              <a:rPr lang="en-US" altLang="zh-CN" sz="2400" b="1" dirty="0">
                <a:solidFill>
                  <a:srgbClr val="0033CC"/>
                </a:solidFill>
                <a:latin typeface="微软雅黑" panose="020B0503020204020204" pitchFamily="34" charset="-122"/>
                <a:ea typeface="微软雅黑" panose="020B0503020204020204" pitchFamily="34" charset="-122"/>
              </a:rPr>
              <a:t>-1951</a:t>
            </a:r>
            <a:r>
              <a:rPr lang="zh-CN" altLang="en-US" sz="2400" b="1" dirty="0">
                <a:solidFill>
                  <a:srgbClr val="0033CC"/>
                </a:solidFill>
                <a:latin typeface="微软雅黑" panose="020B0503020204020204" pitchFamily="34" charset="-122"/>
                <a:ea typeface="微软雅黑" panose="020B0503020204020204" pitchFamily="34" charset="-122"/>
              </a:rPr>
              <a:t>年间有关“文化”的定义多达</a:t>
            </a:r>
            <a:r>
              <a:rPr lang="en-US" altLang="zh-CN" sz="2400" b="1" dirty="0">
                <a:solidFill>
                  <a:srgbClr val="0033CC"/>
                </a:solidFill>
                <a:latin typeface="微软雅黑" panose="020B0503020204020204" pitchFamily="34" charset="-122"/>
                <a:ea typeface="微软雅黑" panose="020B0503020204020204" pitchFamily="34" charset="-122"/>
              </a:rPr>
              <a:t>164</a:t>
            </a:r>
            <a:r>
              <a:rPr lang="zh-CN" altLang="en-US" sz="2400" b="1" dirty="0">
                <a:solidFill>
                  <a:srgbClr val="0033CC"/>
                </a:solidFill>
                <a:latin typeface="微软雅黑" panose="020B0503020204020204" pitchFamily="34" charset="-122"/>
                <a:ea typeface="微软雅黑" panose="020B0503020204020204" pitchFamily="34" charset="-122"/>
              </a:rPr>
              <a:t>种。</a:t>
            </a:r>
            <a:endParaRPr lang="en-US" altLang="zh-CN" sz="24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2108B8"/>
                </a:solidFill>
                <a:latin typeface="微软雅黑" panose="020B0503020204020204" pitchFamily="34" charset="-122"/>
                <a:ea typeface="微软雅黑" panose="020B0503020204020204" pitchFamily="34" charset="-122"/>
              </a:rPr>
              <a:t>正可谓墨子所言：“一人一义，十人十义”。</a:t>
            </a:r>
            <a:endParaRPr lang="zh-CN" altLang="en-US" sz="2400" b="1" dirty="0">
              <a:solidFill>
                <a:srgbClr val="2108B8"/>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CC0000"/>
                </a:solidFill>
                <a:latin typeface="微软雅黑" panose="020B0503020204020204" pitchFamily="34" charset="-122"/>
                <a:ea typeface="微软雅黑" panose="020B0503020204020204" pitchFamily="34" charset="-122"/>
              </a:rPr>
              <a:t>这一方面表明人类文化现象的纷繁复杂，另一方面也说明人文社会学科领域对“文化”概念的认识和看法存在很大差异。</a:t>
            </a:r>
            <a:endParaRPr lang="zh-CN" altLang="en-US" sz="2400" b="1"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7">
                                            <p:txEl>
                                              <p:pRg st="4" end="4"/>
                                            </p:txEl>
                                          </p:spTgt>
                                        </p:tgtEl>
                                        <p:attrNameLst>
                                          <p:attrName>style.visibility</p:attrName>
                                        </p:attrNameLst>
                                      </p:cBhvr>
                                      <p:to>
                                        <p:strVal val="visible"/>
                                      </p:to>
                                    </p:set>
                                    <p:animEffect transition="in" filter="wipe(left)">
                                      <p:cBhvr>
                                        <p:cTn id="7" dur="500"/>
                                        <p:tgtEl>
                                          <p:spTgt spid="28677">
                                            <p:txEl>
                                              <p:pRg st="4" end="4"/>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8677">
                                            <p:txEl>
                                              <p:pRg st="5" end="5"/>
                                            </p:txEl>
                                          </p:spTgt>
                                        </p:tgtEl>
                                        <p:attrNameLst>
                                          <p:attrName>style.visibility</p:attrName>
                                        </p:attrNameLst>
                                      </p:cBhvr>
                                      <p:to>
                                        <p:strVal val="visible"/>
                                      </p:to>
                                    </p:set>
                                    <p:animEffect transition="in" filter="wipe(right)">
                                      <p:cBhvr>
                                        <p:cTn id="11" dur="500"/>
                                        <p:tgtEl>
                                          <p:spTgt spid="28677">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8677">
                                            <p:txEl>
                                              <p:pRg st="6" end="6"/>
                                            </p:txEl>
                                          </p:spTgt>
                                        </p:tgtEl>
                                        <p:attrNameLst>
                                          <p:attrName>style.visibility</p:attrName>
                                        </p:attrNameLst>
                                      </p:cBhvr>
                                      <p:to>
                                        <p:strVal val="visible"/>
                                      </p:to>
                                    </p:set>
                                    <p:animEffect transition="in" filter="wipe(down)">
                                      <p:cBhvr>
                                        <p:cTn id="16" dur="500"/>
                                        <p:tgtEl>
                                          <p:spTgt spid="286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solidFill>
            <a:srgbClr val="FFFF00">
              <a:alpha val="100000"/>
            </a:srgbClr>
          </a:solidFill>
        </p:spPr>
        <p:txBody>
          <a:bodyPr vert="horz" wrap="square" lIns="91440" tIns="45720" rIns="91440" bIns="45720" anchor="t"/>
          <a:p>
            <a:r>
              <a:rPr lang="zh-CN" altLang="zh-CN" sz="3600" b="1" i="1" dirty="0">
                <a:latin typeface="微软雅黑" panose="020B0503020204020204" pitchFamily="34" charset="-122"/>
                <a:ea typeface="微软雅黑" panose="020B0503020204020204" pitchFamily="34" charset="-122"/>
              </a:rPr>
              <a:t>金正恩的朝鲜宝剑，为什么只换到普京的一枚硬币？</a:t>
            </a:r>
            <a:endParaRPr lang="zh-CN" altLang="en-US" sz="3600" b="1" i="1" dirty="0">
              <a:latin typeface="微软雅黑" panose="020B0503020204020204" pitchFamily="34" charset="-122"/>
              <a:ea typeface="微软雅黑" panose="020B0503020204020204" pitchFamily="34" charset="-122"/>
            </a:endParaRPr>
          </a:p>
        </p:txBody>
      </p:sp>
      <p:pic>
        <p:nvPicPr>
          <p:cNvPr id="29699" name="内容占位符 5"/>
          <p:cNvPicPr>
            <a:picLocks noGrp="1"/>
          </p:cNvPicPr>
          <p:nvPr>
            <p:ph idx="1"/>
          </p:nvPr>
        </p:nvPicPr>
        <p:blipFill>
          <a:blip r:embed="rId1"/>
          <a:srcRect/>
          <a:stretch>
            <a:fillRect/>
          </a:stretch>
        </p:blipFill>
        <p:spPr>
          <a:xfrm>
            <a:off x="431800" y="1412875"/>
            <a:ext cx="8135938" cy="4968875"/>
          </a:xfrm>
        </p:spPr>
      </p:pic>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9701"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 name="TextBox 6"/>
          <p:cNvSpPr txBox="1"/>
          <p:nvPr/>
        </p:nvSpPr>
        <p:spPr>
          <a:xfrm>
            <a:off x="611188" y="1773238"/>
            <a:ext cx="7777162" cy="4800600"/>
          </a:xfrm>
          <a:prstGeom prst="rect">
            <a:avLst/>
          </a:prstGeom>
          <a:noFill/>
          <a:ln w="9525">
            <a:noFill/>
          </a:ln>
        </p:spPr>
        <p:txBody>
          <a:bodyPr>
            <a:spAutoFit/>
          </a:bodyPr>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2019</a:t>
            </a:r>
            <a:r>
              <a:rPr lang="zh-CN" altLang="zh-CN" sz="3200" b="1" dirty="0">
                <a:solidFill>
                  <a:schemeClr val="bg1"/>
                </a:solidFill>
                <a:latin typeface="微软雅黑" panose="020B0503020204020204" pitchFamily="34" charset="-122"/>
                <a:ea typeface="微软雅黑" panose="020B0503020204020204" pitchFamily="34" charset="-122"/>
              </a:rPr>
              <a:t>年</a:t>
            </a:r>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zh-CN" sz="3200" b="1" dirty="0">
                <a:solidFill>
                  <a:schemeClr val="bg1"/>
                </a:solidFill>
                <a:latin typeface="微软雅黑" panose="020B0503020204020204" pitchFamily="34" charset="-122"/>
                <a:ea typeface="微软雅黑" panose="020B0503020204020204" pitchFamily="34" charset="-122"/>
              </a:rPr>
              <a:t>月</a:t>
            </a:r>
            <a:r>
              <a:rPr lang="en-US" altLang="zh-CN" sz="3200" b="1" dirty="0">
                <a:solidFill>
                  <a:schemeClr val="bg1"/>
                </a:solidFill>
                <a:latin typeface="微软雅黑" panose="020B0503020204020204" pitchFamily="34" charset="-122"/>
                <a:ea typeface="微软雅黑" panose="020B0503020204020204" pitchFamily="34" charset="-122"/>
              </a:rPr>
              <a:t>25</a:t>
            </a:r>
            <a:r>
              <a:rPr lang="zh-CN" altLang="zh-CN" sz="3200" b="1" dirty="0">
                <a:solidFill>
                  <a:schemeClr val="bg1"/>
                </a:solidFill>
                <a:latin typeface="微软雅黑" panose="020B0503020204020204" pitchFamily="34" charset="-122"/>
                <a:ea typeface="微软雅黑" panose="020B0503020204020204" pitchFamily="34" charset="-122"/>
              </a:rPr>
              <a:t>日，俄塔社最新消息称，俄罗斯总统普京与朝鲜最高领导人金正恩在符拉迪沃斯托克</a:t>
            </a:r>
            <a:r>
              <a:rPr lang="zh-CN" altLang="en-US" sz="3200" b="1" dirty="0">
                <a:solidFill>
                  <a:schemeClr val="bg1"/>
                </a:solidFill>
                <a:latin typeface="微软雅黑" panose="020B0503020204020204" pitchFamily="34" charset="-122"/>
                <a:ea typeface="微软雅黑" panose="020B0503020204020204" pitchFamily="34" charset="-122"/>
              </a:rPr>
              <a:t>（海参威）</a:t>
            </a:r>
            <a:r>
              <a:rPr lang="zh-CN" altLang="zh-CN" sz="3200" b="1" dirty="0">
                <a:solidFill>
                  <a:schemeClr val="bg1"/>
                </a:solidFill>
                <a:latin typeface="微软雅黑" panose="020B0503020204020204" pitchFamily="34" charset="-122"/>
                <a:ea typeface="微软雅黑" panose="020B0503020204020204" pitchFamily="34" charset="-122"/>
              </a:rPr>
              <a:t>举行首次会晤，两人刚结束一对一会谈。随后在俄方为金正恩举行的招待会上，金正恩与普京还互换了礼物。</a:t>
            </a:r>
            <a:endParaRPr lang="zh-CN" altLang="zh-CN" sz="3200" b="1" dirty="0">
              <a:solidFill>
                <a:schemeClr val="bg1"/>
              </a:solidFill>
              <a:latin typeface="微软雅黑" panose="020B0503020204020204" pitchFamily="34" charset="-122"/>
              <a:ea typeface="微软雅黑" panose="020B0503020204020204" pitchFamily="34" charset="-122"/>
            </a:endParaRPr>
          </a:p>
          <a:p>
            <a:endParaRPr lang="zh-CN" altLang="en-US" dirty="0">
              <a:latin typeface="Arial" panose="020B0604020202020204" pitchFamily="34"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7813"/>
            <a:ext cx="8229600" cy="774700"/>
          </a:xfrm>
          <a:solidFill>
            <a:srgbClr val="FFFF00">
              <a:alpha val="99000"/>
            </a:srgb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1"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为什么一把宝剑才换得一枚硬币呢？</a:t>
            </a:r>
            <a:br>
              <a:rPr kumimoji="0" lang="zh-CN" altLang="zh-CN" sz="4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2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0723" name="内容占位符 2"/>
          <p:cNvSpPr>
            <a:spLocks noGrp="1"/>
          </p:cNvSpPr>
          <p:nvPr>
            <p:ph idx="1"/>
          </p:nvPr>
        </p:nvSpPr>
        <p:spPr>
          <a:xfrm>
            <a:off x="457200" y="1125538"/>
            <a:ext cx="8229600" cy="5256212"/>
          </a:xfrm>
          <a:solidFill>
            <a:srgbClr val="CCFFFF">
              <a:alpha val="100000"/>
            </a:srgbClr>
          </a:solidFill>
        </p:spPr>
        <p:txBody>
          <a:bodyPr vert="horz" wrap="square" lIns="91440" tIns="45720" rIns="91440" bIns="45720" anchor="t"/>
          <a:p>
            <a:pPr>
              <a:spcBef>
                <a:spcPts val="600"/>
              </a:spcBef>
            </a:pPr>
            <a:r>
              <a:rPr lang="zh-CN" altLang="zh-CN" sz="3200" b="1" dirty="0">
                <a:solidFill>
                  <a:srgbClr val="2108B8"/>
                </a:solidFill>
                <a:latin typeface="微软雅黑" panose="020B0503020204020204" pitchFamily="34" charset="-122"/>
                <a:ea typeface="微软雅黑" panose="020B0503020204020204" pitchFamily="34" charset="-122"/>
              </a:rPr>
              <a:t>俄罗斯</a:t>
            </a:r>
            <a:r>
              <a:rPr lang="zh-CN" altLang="en-US" sz="3200" b="1" dirty="0">
                <a:solidFill>
                  <a:srgbClr val="2108B8"/>
                </a:solidFill>
                <a:latin typeface="微软雅黑" panose="020B0503020204020204" pitchFamily="34" charset="-122"/>
                <a:ea typeface="微软雅黑" panose="020B0503020204020204" pitchFamily="34" charset="-122"/>
              </a:rPr>
              <a:t>民族</a:t>
            </a:r>
            <a:r>
              <a:rPr lang="zh-CN" altLang="zh-CN" sz="3200" b="1" dirty="0">
                <a:solidFill>
                  <a:srgbClr val="2108B8"/>
                </a:solidFill>
                <a:latin typeface="微软雅黑" panose="020B0503020204020204" pitchFamily="34" charset="-122"/>
                <a:ea typeface="微软雅黑" panose="020B0503020204020204" pitchFamily="34" charset="-122"/>
              </a:rPr>
              <a:t>在礼仪交往过程中，有一些忌讳——送礼不得送两样物品：刀和手绢。</a:t>
            </a:r>
            <a:endParaRPr lang="zh-CN" altLang="zh-CN" sz="3200" b="1" dirty="0">
              <a:solidFill>
                <a:srgbClr val="2108B8"/>
              </a:solidFill>
              <a:latin typeface="微软雅黑" panose="020B0503020204020204" pitchFamily="34" charset="-122"/>
              <a:ea typeface="微软雅黑" panose="020B0503020204020204" pitchFamily="34" charset="-122"/>
            </a:endParaRPr>
          </a:p>
          <a:p>
            <a:pPr>
              <a:spcBef>
                <a:spcPts val="600"/>
              </a:spcBef>
            </a:pPr>
            <a:r>
              <a:rPr lang="zh-CN" altLang="en-US" sz="3200" b="1" dirty="0">
                <a:solidFill>
                  <a:srgbClr val="2108B8"/>
                </a:solidFill>
                <a:latin typeface="微软雅黑" panose="020B0503020204020204" pitchFamily="34" charset="-122"/>
                <a:ea typeface="微软雅黑" panose="020B0503020204020204" pitchFamily="34" charset="-122"/>
              </a:rPr>
              <a:t>在</a:t>
            </a:r>
            <a:r>
              <a:rPr lang="zh-CN" altLang="zh-CN" sz="3200" b="1" dirty="0">
                <a:solidFill>
                  <a:srgbClr val="2108B8"/>
                </a:solidFill>
                <a:latin typeface="微软雅黑" panose="020B0503020204020204" pitchFamily="34" charset="-122"/>
                <a:ea typeface="微软雅黑" panose="020B0503020204020204" pitchFamily="34" charset="-122"/>
              </a:rPr>
              <a:t>俄罗斯</a:t>
            </a:r>
            <a:r>
              <a:rPr lang="zh-CN" altLang="en-US" sz="3200" b="1" dirty="0">
                <a:solidFill>
                  <a:srgbClr val="2108B8"/>
                </a:solidFill>
                <a:latin typeface="微软雅黑" panose="020B0503020204020204" pitchFamily="34" charset="-122"/>
                <a:ea typeface="微软雅黑" panose="020B0503020204020204" pitchFamily="34" charset="-122"/>
              </a:rPr>
              <a:t>，</a:t>
            </a:r>
            <a:r>
              <a:rPr lang="zh-CN" altLang="zh-CN" sz="3200" b="1" dirty="0">
                <a:solidFill>
                  <a:srgbClr val="2108B8"/>
                </a:solidFill>
                <a:latin typeface="微软雅黑" panose="020B0503020204020204" pitchFamily="34" charset="-122"/>
                <a:ea typeface="微软雅黑" panose="020B0503020204020204" pitchFamily="34" charset="-122"/>
              </a:rPr>
              <a:t>刀意味着交情断绝或彼此将发生打架、争执。</a:t>
            </a:r>
            <a:r>
              <a:rPr lang="en-US" altLang="zh-CN" sz="2800" dirty="0">
                <a:latin typeface="微软雅黑" panose="020B0503020204020204" pitchFamily="34" charset="-122"/>
                <a:ea typeface="微软雅黑" panose="020B0503020204020204" pitchFamily="34" charset="-122"/>
              </a:rPr>
              <a:t> </a:t>
            </a:r>
            <a:endParaRPr lang="zh-CN" altLang="zh-CN" sz="2800" dirty="0">
              <a:latin typeface="微软雅黑" panose="020B0503020204020204" pitchFamily="34" charset="-122"/>
              <a:ea typeface="微软雅黑" panose="020B0503020204020204" pitchFamily="34" charset="-122"/>
            </a:endParaRPr>
          </a:p>
          <a:p>
            <a:pPr>
              <a:spcBef>
                <a:spcPts val="600"/>
              </a:spcBef>
            </a:pPr>
            <a:r>
              <a:rPr lang="zh-CN" altLang="zh-CN" b="1" dirty="0">
                <a:solidFill>
                  <a:srgbClr val="2108B8"/>
                </a:solidFill>
                <a:latin typeface="微软雅黑" panose="020B0503020204020204" pitchFamily="34" charset="-122"/>
                <a:ea typeface="微软雅黑" panose="020B0503020204020204" pitchFamily="34" charset="-122"/>
              </a:rPr>
              <a:t>遇到这种情况怎么办？</a:t>
            </a:r>
            <a:endParaRPr lang="zh-CN" altLang="zh-CN" b="1" dirty="0">
              <a:solidFill>
                <a:srgbClr val="2108B8"/>
              </a:solidFill>
              <a:latin typeface="微软雅黑" panose="020B0503020204020204" pitchFamily="34" charset="-122"/>
              <a:ea typeface="微软雅黑" panose="020B0503020204020204" pitchFamily="34" charset="-122"/>
            </a:endParaRPr>
          </a:p>
          <a:p>
            <a:pPr>
              <a:spcBef>
                <a:spcPts val="600"/>
              </a:spcBef>
            </a:pPr>
            <a:r>
              <a:rPr lang="zh-CN" altLang="zh-CN" b="1" dirty="0">
                <a:solidFill>
                  <a:srgbClr val="2108B8"/>
                </a:solidFill>
                <a:latin typeface="微软雅黑" panose="020B0503020204020204" pitchFamily="34" charset="-122"/>
                <a:ea typeface="微软雅黑" panose="020B0503020204020204" pitchFamily="34" charset="-122"/>
              </a:rPr>
              <a:t>俄罗斯人接到这样的礼物，要象征性地给送礼人几个戈比，表示把礼物买下了。</a:t>
            </a:r>
            <a:endParaRPr lang="zh-CN" altLang="zh-CN" b="1" dirty="0">
              <a:solidFill>
                <a:srgbClr val="2108B8"/>
              </a:solidFill>
              <a:latin typeface="微软雅黑" panose="020B0503020204020204" pitchFamily="34" charset="-122"/>
              <a:ea typeface="微软雅黑" panose="020B0503020204020204" pitchFamily="34" charset="-122"/>
            </a:endParaRPr>
          </a:p>
          <a:p>
            <a:pPr>
              <a:spcBef>
                <a:spcPct val="0"/>
              </a:spcBef>
            </a:pPr>
            <a:r>
              <a:rPr lang="zh-CN" altLang="en-US" b="1" dirty="0">
                <a:solidFill>
                  <a:srgbClr val="C00000"/>
                </a:solidFill>
                <a:latin typeface="微软雅黑" panose="020B0503020204020204" pitchFamily="34" charset="-122"/>
                <a:ea typeface="微软雅黑" panose="020B0503020204020204" pitchFamily="34" charset="-122"/>
              </a:rPr>
              <a:t>请记住：在俄罗斯</a:t>
            </a:r>
            <a:r>
              <a:rPr lang="en-US" altLang="zh-CN" b="1" dirty="0">
                <a:solidFill>
                  <a:srgbClr val="C00000"/>
                </a:solidFill>
                <a:latin typeface="微软雅黑" panose="020B0503020204020204" pitchFamily="34" charset="-122"/>
                <a:ea typeface="微软雅黑" panose="020B0503020204020204" pitchFamily="34" charset="-122"/>
              </a:rPr>
              <a:t>~ </a:t>
            </a:r>
            <a:endParaRPr lang="zh-CN" altLang="zh-CN" b="1" dirty="0">
              <a:solidFill>
                <a:srgbClr val="C00000"/>
              </a:solidFill>
              <a:latin typeface="微软雅黑" panose="020B0503020204020204" pitchFamily="34" charset="-122"/>
              <a:ea typeface="微软雅黑" panose="020B0503020204020204" pitchFamily="34" charset="-122"/>
            </a:endParaRPr>
          </a:p>
          <a:p>
            <a:pPr>
              <a:lnSpc>
                <a:spcPct val="120000"/>
              </a:lnSpc>
              <a:spcBef>
                <a:spcPct val="0"/>
              </a:spcBef>
            </a:pPr>
            <a:r>
              <a:rPr lang="zh-CN" altLang="zh-CN" b="1" i="1" u="sng" dirty="0">
                <a:solidFill>
                  <a:srgbClr val="C00000"/>
                </a:solidFill>
                <a:latin typeface="微软雅黑" panose="020B0503020204020204" pitchFamily="34" charset="-122"/>
                <a:ea typeface="微软雅黑" panose="020B0503020204020204" pitchFamily="34" charset="-122"/>
              </a:rPr>
              <a:t>不要拿刀当礼物送人，万一收到刀，一定要“</a:t>
            </a:r>
            <a:r>
              <a:rPr lang="zh-CN" altLang="en-US" b="1" i="1" u="sng" dirty="0">
                <a:solidFill>
                  <a:srgbClr val="C00000"/>
                </a:solidFill>
                <a:latin typeface="微软雅黑" panose="020B0503020204020204" pitchFamily="34" charset="-122"/>
                <a:ea typeface="微软雅黑" panose="020B0503020204020204" pitchFamily="34" charset="-122"/>
              </a:rPr>
              <a:t>买下</a:t>
            </a:r>
            <a:r>
              <a:rPr lang="zh-CN" altLang="zh-CN" b="1" i="1" u="sng" dirty="0">
                <a:solidFill>
                  <a:srgbClr val="C00000"/>
                </a:solidFill>
                <a:latin typeface="微软雅黑" panose="020B0503020204020204" pitchFamily="34" charset="-122"/>
                <a:ea typeface="微软雅黑" panose="020B0503020204020204" pitchFamily="34" charset="-122"/>
              </a:rPr>
              <a:t>”</a:t>
            </a:r>
            <a:r>
              <a:rPr lang="en-US" altLang="zh-CN" b="1" i="1" u="sng" dirty="0">
                <a:solidFill>
                  <a:srgbClr val="C00000"/>
                </a:solidFill>
                <a:latin typeface="微软雅黑" panose="020B0503020204020204" pitchFamily="34" charset="-122"/>
                <a:ea typeface="微软雅黑" panose="020B0503020204020204" pitchFamily="34" charset="-122"/>
              </a:rPr>
              <a:t>(</a:t>
            </a:r>
            <a:r>
              <a:rPr lang="zh-CN" altLang="zh-CN" b="1" i="1" u="sng" dirty="0">
                <a:solidFill>
                  <a:srgbClr val="C00000"/>
                </a:solidFill>
                <a:latin typeface="微软雅黑" panose="020B0503020204020204" pitchFamily="34" charset="-122"/>
                <a:ea typeface="微软雅黑" panose="020B0503020204020204" pitchFamily="34" charset="-122"/>
              </a:rPr>
              <a:t>象征性地付给赠刀人一点钱</a:t>
            </a:r>
            <a:r>
              <a:rPr lang="en-US" altLang="zh-CN" b="1" i="1" u="sng" dirty="0">
                <a:solidFill>
                  <a:srgbClr val="C00000"/>
                </a:solidFill>
                <a:latin typeface="微软雅黑" panose="020B0503020204020204" pitchFamily="34" charset="-122"/>
                <a:ea typeface="微软雅黑" panose="020B0503020204020204" pitchFamily="34" charset="-122"/>
              </a:rPr>
              <a:t>)</a:t>
            </a:r>
            <a:r>
              <a:rPr lang="zh-CN" altLang="zh-CN" b="1" i="1" u="sng" dirty="0">
                <a:solidFill>
                  <a:srgbClr val="C00000"/>
                </a:solidFill>
                <a:latin typeface="微软雅黑" panose="020B0503020204020204" pitchFamily="34" charset="-122"/>
                <a:ea typeface="微软雅黑" panose="020B0503020204020204" pitchFamily="34" charset="-122"/>
              </a:rPr>
              <a:t>。</a:t>
            </a:r>
            <a:endParaRPr lang="zh-CN" altLang="zh-CN" b="1"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2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animEffect transition="in" filter="wipe(left)">
                                      <p:cBhvr>
                                        <p:cTn id="7" dur="500"/>
                                        <p:tgtEl>
                                          <p:spTgt spid="30723">
                                            <p:txEl>
                                              <p:pRg st="4"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23">
                                            <p:txEl>
                                              <p:pRg st="5" end="5"/>
                                            </p:txEl>
                                          </p:spTgt>
                                        </p:tgtEl>
                                        <p:attrNameLst>
                                          <p:attrName>style.visibility</p:attrName>
                                        </p:attrNameLst>
                                      </p:cBhvr>
                                      <p:to>
                                        <p:strVal val="visible"/>
                                      </p:to>
                                    </p:set>
                                    <p:animEffect transition="in" filter="wipe(left)">
                                      <p:cBhvr>
                                        <p:cTn id="11"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252095" y="206375"/>
            <a:ext cx="8569960" cy="1351280"/>
          </a:xfrm>
          <a:solidFill>
            <a:srgbClr val="FFFF00"/>
          </a:solidFill>
        </p:spPr>
        <p:txBody>
          <a:bodyPr vert="horz" wrap="square" lIns="91440" tIns="45720" rIns="91440" bIns="45720" numCol="1" anchor="t" anchorCtr="0" compatLnSpc="1"/>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48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纪念</a:t>
            </a:r>
            <a:r>
              <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“五四”运动</a:t>
            </a:r>
            <a:r>
              <a:rPr kumimoji="0" lang="en-US" altLang="zh-CN"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100</a:t>
            </a:r>
            <a:r>
              <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周年</a:t>
            </a:r>
            <a:endPar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8"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9" name="内容占位符 6"/>
          <p:cNvSpPr>
            <a:spLocks noGrp="1"/>
          </p:cNvSpPr>
          <p:nvPr>
            <p:ph idx="1"/>
          </p:nvPr>
        </p:nvSpPr>
        <p:spPr>
          <a:xfrm>
            <a:off x="251460" y="1705610"/>
            <a:ext cx="8569960" cy="4609465"/>
          </a:xfrm>
          <a:solidFill>
            <a:srgbClr val="FF0000">
              <a:alpha val="100000"/>
            </a:srgbClr>
          </a:solidFill>
        </p:spPr>
        <p:txBody>
          <a:bodyPr vert="horz" wrap="square" lIns="91440" tIns="45720" rIns="91440" bIns="45720" anchor="t"/>
          <a:p>
            <a:pPr marL="0" indent="0" algn="just">
              <a:lnSpc>
                <a:spcPct val="130000"/>
              </a:lnSpc>
              <a:buNone/>
            </a:pP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要坚持大历史观，把五四运动放到中华民族</a:t>
            </a:r>
            <a:r>
              <a:rPr lang="en-US" altLang="zh-CN" sz="3600" b="1" dirty="0">
                <a:solidFill>
                  <a:schemeClr val="bg1"/>
                </a:solidFill>
                <a:latin typeface="微软雅黑" panose="020B0503020204020204" pitchFamily="34" charset="-122"/>
                <a:ea typeface="微软雅黑" panose="020B0503020204020204" pitchFamily="34" charset="-122"/>
              </a:rPr>
              <a:t>5000</a:t>
            </a:r>
            <a:r>
              <a:rPr lang="zh-CN" altLang="zh-CN" sz="3600" b="1" dirty="0">
                <a:solidFill>
                  <a:schemeClr val="bg1"/>
                </a:solidFill>
                <a:latin typeface="微软雅黑" panose="020B0503020204020204" pitchFamily="34" charset="-122"/>
                <a:ea typeface="微软雅黑" panose="020B0503020204020204" pitchFamily="34" charset="-122"/>
              </a:rPr>
              <a:t>多年文明史、中国人民近代以来</a:t>
            </a:r>
            <a:r>
              <a:rPr lang="en-US" altLang="zh-CN" sz="3600" b="1" dirty="0">
                <a:solidFill>
                  <a:schemeClr val="bg1"/>
                </a:solidFill>
                <a:latin typeface="微软雅黑" panose="020B0503020204020204" pitchFamily="34" charset="-122"/>
                <a:ea typeface="微软雅黑" panose="020B0503020204020204" pitchFamily="34" charset="-122"/>
              </a:rPr>
              <a:t>170</a:t>
            </a:r>
            <a:r>
              <a:rPr lang="zh-CN" altLang="zh-CN" sz="3600" b="1" dirty="0">
                <a:solidFill>
                  <a:schemeClr val="bg1"/>
                </a:solidFill>
                <a:latin typeface="微软雅黑" panose="020B0503020204020204" pitchFamily="34" charset="-122"/>
                <a:ea typeface="微软雅黑" panose="020B0503020204020204" pitchFamily="34" charset="-122"/>
              </a:rPr>
              <a:t>多年斗争史、中国共产党</a:t>
            </a:r>
            <a:r>
              <a:rPr lang="en-US" altLang="zh-CN" sz="3600" b="1" dirty="0">
                <a:solidFill>
                  <a:schemeClr val="bg1"/>
                </a:solidFill>
                <a:latin typeface="微软雅黑" panose="020B0503020204020204" pitchFamily="34" charset="-122"/>
                <a:ea typeface="微软雅黑" panose="020B0503020204020204" pitchFamily="34" charset="-122"/>
              </a:rPr>
              <a:t>90</a:t>
            </a:r>
            <a:r>
              <a:rPr lang="zh-CN" altLang="zh-CN" sz="3600" b="1" dirty="0">
                <a:solidFill>
                  <a:schemeClr val="bg1"/>
                </a:solidFill>
                <a:latin typeface="微软雅黑" panose="020B0503020204020204" pitchFamily="34" charset="-122"/>
                <a:ea typeface="微软雅黑" panose="020B0503020204020204" pitchFamily="34" charset="-122"/>
              </a:rPr>
              <a:t>多年奋斗史中来认识和把握</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just">
              <a:buNone/>
            </a:pPr>
            <a:r>
              <a:rPr lang="en-US" altLang="zh-CN" dirty="0">
                <a:solidFill>
                  <a:schemeClr val="bg1"/>
                </a:solidFill>
              </a:rPr>
              <a:t>                                        </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习近平</a:t>
            </a:r>
            <a:endParaRPr lang="en-US" altLang="zh-CN" b="1" dirty="0">
              <a:solidFill>
                <a:schemeClr val="bg1"/>
              </a:solidFill>
              <a:latin typeface="微软雅黑" panose="020B0503020204020204" pitchFamily="34" charset="-122"/>
              <a:ea typeface="微软雅黑" panose="020B0503020204020204" pitchFamily="34" charset="-122"/>
            </a:endParaRPr>
          </a:p>
          <a:p>
            <a:pPr marL="0" indent="0" algn="just">
              <a:buNone/>
            </a:pPr>
            <a:r>
              <a:rPr lang="en-US" altLang="zh-CN" dirty="0">
                <a:solidFill>
                  <a:schemeClr val="bg1"/>
                </a:solidFill>
              </a:rPr>
              <a:t>                                              2019.04.20</a:t>
            </a:r>
            <a:endParaRPr lang="zh-CN" altLang="en-US" dirty="0">
              <a:solidFill>
                <a:schemeClr val="bg1"/>
              </a:solidFill>
            </a:endParaRPr>
          </a:p>
        </p:txBody>
      </p:sp>
    </p:spTree>
  </p:cSld>
  <p:clrMapOvr>
    <a:masterClrMapping/>
  </p:clrMapOvr>
  <p:transition>
    <p:wheel spokes="8"/>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2"/>
          <p:cNvSpPr txBox="1">
            <a:spLocks noGrp="1"/>
          </p:cNvSpPr>
          <p:nvPr>
            <p:ph type="dt" sz="half" idx="10"/>
          </p:nvPr>
        </p:nvSpPr>
        <p:spPr>
          <a:xfrm>
            <a:off x="457200" y="5805488"/>
            <a:ext cx="8075613" cy="612775"/>
          </a:xfrm>
          <a:solidFill>
            <a:schemeClr val="bg1"/>
          </a:solidFill>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endParaRPr lang="en-US" altLang="zh-CN" sz="1600" b="1" dirty="0">
              <a:latin typeface="微软雅黑" panose="020B0503020204020204" pitchFamily="34" charset="-122"/>
              <a:ea typeface="微软雅黑" panose="020B0503020204020204" pitchFamily="34" charset="-122"/>
            </a:endParaRPr>
          </a:p>
        </p:txBody>
      </p:sp>
      <p:sp>
        <p:nvSpPr>
          <p:cNvPr id="3174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6388" name="Picture 7" descr="文化 003"/>
          <p:cNvPicPr>
            <a:picLocks noChangeAspect="1"/>
          </p:cNvPicPr>
          <p:nvPr>
            <p:ph/>
          </p:nvPr>
        </p:nvPicPr>
        <p:blipFill>
          <a:blip r:embed="rId1"/>
          <a:srcRect/>
          <a:stretch>
            <a:fillRect/>
          </a:stretch>
        </p:blipFill>
        <p:spPr>
          <a:xfrm>
            <a:off x="3321050" y="2541588"/>
            <a:ext cx="4479925" cy="2770187"/>
          </a:xfrm>
        </p:spPr>
      </p:pic>
      <p:sp>
        <p:nvSpPr>
          <p:cNvPr id="180232" name="Text Box 8"/>
          <p:cNvSpPr txBox="1"/>
          <p:nvPr/>
        </p:nvSpPr>
        <p:spPr>
          <a:xfrm>
            <a:off x="539750" y="5308600"/>
            <a:ext cx="7200900" cy="701675"/>
          </a:xfrm>
          <a:prstGeom prst="rect">
            <a:avLst/>
          </a:prstGeom>
          <a:solidFill>
            <a:srgbClr val="FFCC99"/>
          </a:solidFill>
          <a:ln w="9525">
            <a:noFill/>
          </a:ln>
        </p:spPr>
        <p:txBody>
          <a:bodyPr>
            <a:spAutoFit/>
          </a:bodyPr>
          <a:p>
            <a:pPr eaLnBrk="1" hangingPunct="1"/>
            <a:r>
              <a:rPr lang="zh-CN" altLang="en-US" sz="2000" b="1" dirty="0">
                <a:solidFill>
                  <a:srgbClr val="0033CC"/>
                </a:solidFill>
                <a:latin typeface="微软雅黑" panose="020B0503020204020204" pitchFamily="34" charset="-122"/>
                <a:ea typeface="微软雅黑" panose="020B0503020204020204" pitchFamily="34" charset="-122"/>
              </a:rPr>
              <a:t>欧洲和北美的观众很喜欢</a:t>
            </a:r>
            <a:r>
              <a:rPr lang="en-US" altLang="zh-CN" sz="2000" b="1" dirty="0">
                <a:solidFill>
                  <a:srgbClr val="0033CC"/>
                </a:solidFill>
                <a:latin typeface="微软雅黑" panose="020B0503020204020204" pitchFamily="34" charset="-122"/>
                <a:ea typeface="微软雅黑" panose="020B0503020204020204" pitchFamily="34" charset="-122"/>
              </a:rPr>
              <a:t>《</a:t>
            </a:r>
            <a:r>
              <a:rPr lang="zh-CN" altLang="en-US" sz="2000" b="1" dirty="0">
                <a:solidFill>
                  <a:srgbClr val="0033CC"/>
                </a:solidFill>
                <a:latin typeface="微软雅黑" panose="020B0503020204020204" pitchFamily="34" charset="-122"/>
                <a:ea typeface="微软雅黑" panose="020B0503020204020204" pitchFamily="34" charset="-122"/>
              </a:rPr>
              <a:t>卧虎藏龙</a:t>
            </a:r>
            <a:r>
              <a:rPr lang="en-US" altLang="zh-CN" sz="2000" b="1" dirty="0">
                <a:solidFill>
                  <a:srgbClr val="0033CC"/>
                </a:solidFill>
                <a:latin typeface="微软雅黑" panose="020B0503020204020204" pitchFamily="34" charset="-122"/>
                <a:ea typeface="微软雅黑" panose="020B0503020204020204" pitchFamily="34" charset="-122"/>
              </a:rPr>
              <a:t>》</a:t>
            </a:r>
            <a:r>
              <a:rPr lang="zh-CN" altLang="en-US" sz="2000" b="1" dirty="0">
                <a:solidFill>
                  <a:srgbClr val="0033CC"/>
                </a:solidFill>
                <a:latin typeface="微软雅黑" panose="020B0503020204020204" pitchFamily="34" charset="-122"/>
                <a:ea typeface="微软雅黑" panose="020B0503020204020204" pitchFamily="34" charset="-122"/>
              </a:rPr>
              <a:t>中的异国风味，但中国的观众却觉得该片节奏太慢，而且香港演员的国语很蹩脚。</a:t>
            </a:r>
            <a:endParaRPr lang="zh-CN" altLang="en-US" sz="2000" b="1" dirty="0">
              <a:solidFill>
                <a:srgbClr val="0033CC"/>
              </a:solidFill>
              <a:latin typeface="微软雅黑" panose="020B0503020204020204" pitchFamily="34" charset="-122"/>
              <a:ea typeface="微软雅黑" panose="020B0503020204020204" pitchFamily="34" charset="-122"/>
            </a:endParaRPr>
          </a:p>
        </p:txBody>
      </p:sp>
      <p:sp>
        <p:nvSpPr>
          <p:cNvPr id="180233" name="Text Box 9"/>
          <p:cNvSpPr txBox="1">
            <a:spLocks noChangeArrowheads="1"/>
          </p:cNvSpPr>
          <p:nvPr/>
        </p:nvSpPr>
        <p:spPr bwMode="auto">
          <a:xfrm>
            <a:off x="7916863" y="333375"/>
            <a:ext cx="615950" cy="5616575"/>
          </a:xfrm>
          <a:prstGeom prst="rect">
            <a:avLst/>
          </a:prstGeom>
          <a:solidFill>
            <a:srgbClr val="FFFF00"/>
          </a:solidFill>
          <a:ln w="9525">
            <a:noFill/>
            <a:miter lim="800000"/>
          </a:ln>
          <a:effectLst/>
        </p:spPr>
        <p:txBody>
          <a:bodyPr vert="eaVert">
            <a:spAutoFit/>
          </a:bodyPr>
          <a:lstStyle/>
          <a:p>
            <a:pPr marR="0" defTabSz="914400" eaLnBrk="1" hangingPunct="1">
              <a:spcBef>
                <a:spcPct val="50000"/>
              </a:spcBef>
              <a:buClrTx/>
              <a:buSzTx/>
              <a:buFontTx/>
              <a:defRPr/>
            </a:pPr>
            <a:r>
              <a:rPr kumimoji="0" lang="en-US" altLang="zh-CN" sz="2400" b="1" kern="1200" cap="none" spc="0" normalizeH="0" baseline="0" noProof="0" dirty="0">
                <a:solidFill>
                  <a:srgbClr val="0033CC"/>
                </a:solidFill>
                <a:latin typeface="Arial" panose="020B0604020202020204" pitchFamily="34" charset="0"/>
                <a:ea typeface="宋体" panose="02010600030101010101" pitchFamily="2" charset="-122"/>
                <a:cs typeface="+mn-cs"/>
              </a:rPr>
              <a:t>  </a:t>
            </a:r>
            <a:r>
              <a:rPr kumimoji="0" lang="zh-CN" altLang="en-US" sz="2800" b="1" kern="1200" cap="none" spc="0" normalizeH="0" baseline="0" noProof="0" dirty="0">
                <a:solidFill>
                  <a:srgbClr val="CC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不同的文化对电影有不同的喜好。</a:t>
            </a:r>
            <a:endParaRPr kumimoji="0" lang="zh-CN" altLang="en-US" sz="2800" b="1" kern="1200" cap="none" spc="0" normalizeH="0" baseline="0" noProof="0" dirty="0">
              <a:solidFill>
                <a:srgbClr val="CC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endParaRPr>
          </a:p>
        </p:txBody>
      </p:sp>
      <p:pic>
        <p:nvPicPr>
          <p:cNvPr id="31751" name="图片 6"/>
          <p:cNvPicPr>
            <a:picLocks noChangeAspect="1"/>
          </p:cNvPicPr>
          <p:nvPr/>
        </p:nvPicPr>
        <p:blipFill>
          <a:blip r:embed="rId2"/>
          <a:stretch>
            <a:fillRect/>
          </a:stretch>
        </p:blipFill>
        <p:spPr>
          <a:xfrm>
            <a:off x="1849438" y="242888"/>
            <a:ext cx="5951537" cy="2547937"/>
          </a:xfrm>
          <a:prstGeom prst="rect">
            <a:avLst/>
          </a:prstGeom>
          <a:noFill/>
          <a:ln w="9525">
            <a:noFill/>
          </a:ln>
        </p:spPr>
      </p:pic>
      <p:pic>
        <p:nvPicPr>
          <p:cNvPr id="8" name="图片 7"/>
          <p:cNvPicPr>
            <a:picLocks noChangeAspect="1"/>
          </p:cNvPicPr>
          <p:nvPr/>
        </p:nvPicPr>
        <p:blipFill>
          <a:blip r:embed="rId3"/>
          <a:stretch>
            <a:fillRect/>
          </a:stretch>
        </p:blipFill>
        <p:spPr>
          <a:xfrm>
            <a:off x="358775" y="3297238"/>
            <a:ext cx="2997200" cy="1960562"/>
          </a:xfrm>
          <a:prstGeom prst="rect">
            <a:avLst/>
          </a:prstGeom>
          <a:noFill/>
          <a:ln w="9525">
            <a:noFill/>
          </a:ln>
        </p:spPr>
      </p:pic>
      <p:pic>
        <p:nvPicPr>
          <p:cNvPr id="9" name="图片 8"/>
          <p:cNvPicPr>
            <a:picLocks noChangeAspect="1"/>
          </p:cNvPicPr>
          <p:nvPr/>
        </p:nvPicPr>
        <p:blipFill>
          <a:blip r:embed="rId4"/>
          <a:stretch>
            <a:fillRect/>
          </a:stretch>
        </p:blipFill>
        <p:spPr>
          <a:xfrm>
            <a:off x="4500563" y="2901950"/>
            <a:ext cx="2495550" cy="2365375"/>
          </a:xfrm>
          <a:prstGeom prst="rect">
            <a:avLst/>
          </a:prstGeom>
          <a:noFill/>
          <a:ln w="9525">
            <a:noFill/>
          </a:ln>
        </p:spPr>
      </p:pic>
      <p:pic>
        <p:nvPicPr>
          <p:cNvPr id="10" name="图片 9"/>
          <p:cNvPicPr>
            <a:picLocks noChangeAspect="1"/>
          </p:cNvPicPr>
          <p:nvPr/>
        </p:nvPicPr>
        <p:blipFill>
          <a:blip r:embed="rId5"/>
          <a:stretch>
            <a:fillRect/>
          </a:stretch>
        </p:blipFill>
        <p:spPr>
          <a:xfrm>
            <a:off x="4903788" y="476250"/>
            <a:ext cx="2890837" cy="1922463"/>
          </a:xfrm>
          <a:prstGeom prst="rect">
            <a:avLst/>
          </a:prstGeom>
          <a:noFill/>
          <a:ln w="9525">
            <a:noFill/>
          </a:ln>
        </p:spPr>
      </p:pic>
      <p:pic>
        <p:nvPicPr>
          <p:cNvPr id="15" name="图片 14"/>
          <p:cNvPicPr>
            <a:picLocks noChangeAspect="1"/>
          </p:cNvPicPr>
          <p:nvPr/>
        </p:nvPicPr>
        <p:blipFill>
          <a:blip r:embed="rId6"/>
          <a:stretch>
            <a:fillRect/>
          </a:stretch>
        </p:blipFill>
        <p:spPr>
          <a:xfrm>
            <a:off x="395288" y="257175"/>
            <a:ext cx="2925762" cy="2952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0232"/>
                                        </p:tgtEl>
                                        <p:attrNameLst>
                                          <p:attrName>style.visibility</p:attrName>
                                        </p:attrNameLst>
                                      </p:cBhvr>
                                      <p:to>
                                        <p:strVal val="visible"/>
                                      </p:to>
                                    </p:set>
                                    <p:anim calcmode="lin" valueType="num">
                                      <p:cBhvr>
                                        <p:cTn id="7" dur="1000" fill="hold"/>
                                        <p:tgtEl>
                                          <p:spTgt spid="180232"/>
                                        </p:tgtEl>
                                        <p:attrNameLst>
                                          <p:attrName>ppt_w</p:attrName>
                                        </p:attrNameLst>
                                      </p:cBhvr>
                                      <p:tavLst>
                                        <p:tav tm="0">
                                          <p:val>
                                            <p:fltVal val="0.000000"/>
                                          </p:val>
                                        </p:tav>
                                        <p:tav tm="100000">
                                          <p:val>
                                            <p:strVal val="#ppt_w"/>
                                          </p:val>
                                        </p:tav>
                                      </p:tavLst>
                                    </p:anim>
                                    <p:anim calcmode="lin" valueType="num">
                                      <p:cBhvr>
                                        <p:cTn id="8" dur="1000" fill="hold"/>
                                        <p:tgtEl>
                                          <p:spTgt spid="180232"/>
                                        </p:tgtEl>
                                        <p:attrNameLst>
                                          <p:attrName>ppt_h</p:attrName>
                                        </p:attrNameLst>
                                      </p:cBhvr>
                                      <p:tavLst>
                                        <p:tav tm="0">
                                          <p:val>
                                            <p:fltVal val="0.000000"/>
                                          </p:val>
                                        </p:tav>
                                        <p:tav tm="100000">
                                          <p:val>
                                            <p:strVal val="#ppt_h"/>
                                          </p:val>
                                        </p:tav>
                                      </p:tavLst>
                                    </p:anim>
                                    <p:anim calcmode="lin" valueType="num">
                                      <p:cBhvr>
                                        <p:cTn id="9" dur="1000" fill="hold"/>
                                        <p:tgtEl>
                                          <p:spTgt spid="18023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8023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500" fill="hold"/>
                                        <p:tgtEl>
                                          <p:spTgt spid="16388"/>
                                        </p:tgtEl>
                                        <p:attrNameLst>
                                          <p:attrName>ppt_x</p:attrName>
                                        </p:attrNameLst>
                                      </p:cBhvr>
                                      <p:tavLst>
                                        <p:tav tm="0">
                                          <p:val>
                                            <p:strVal val="#ppt_x"/>
                                          </p:val>
                                        </p:tav>
                                        <p:tav tm="100000">
                                          <p:val>
                                            <p:strVal val="#ppt_x"/>
                                          </p:val>
                                        </p:tav>
                                      </p:tavLst>
                                    </p:anim>
                                    <p:anim calcmode="lin" valueType="num">
                                      <p:cBhvr additive="base">
                                        <p:cTn id="1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B666F17-F857-414C-A948-643FE67D4E8E}"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2771"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2772" name="Picture 9" descr="文化 002"/>
          <p:cNvPicPr>
            <a:picLocks noChangeAspect="1"/>
          </p:cNvPicPr>
          <p:nvPr>
            <p:ph/>
          </p:nvPr>
        </p:nvPicPr>
        <p:blipFill>
          <a:blip r:embed="rId1"/>
          <a:srcRect/>
          <a:stretch>
            <a:fillRect/>
          </a:stretch>
        </p:blipFill>
        <p:spPr>
          <a:xfrm>
            <a:off x="457200" y="347663"/>
            <a:ext cx="8229600" cy="4449762"/>
          </a:xfrm>
        </p:spPr>
      </p:pic>
      <p:sp>
        <p:nvSpPr>
          <p:cNvPr id="165900" name="Text Box 12"/>
          <p:cNvSpPr txBox="1"/>
          <p:nvPr/>
        </p:nvSpPr>
        <p:spPr>
          <a:xfrm>
            <a:off x="468313" y="4941888"/>
            <a:ext cx="8207375" cy="1384300"/>
          </a:xfrm>
          <a:prstGeom prst="rect">
            <a:avLst/>
          </a:prstGeom>
          <a:solidFill>
            <a:srgbClr val="CCFFFF"/>
          </a:solidFill>
          <a:ln w="9525">
            <a:noFill/>
          </a:ln>
        </p:spPr>
        <p:txBody>
          <a:bodyPr>
            <a:spAutoFit/>
          </a:bodyPr>
          <a:p>
            <a:pPr eaLnBrk="1" hangingPunct="1">
              <a:spcBef>
                <a:spcPct val="50000"/>
              </a:spcBef>
            </a:pPr>
            <a:r>
              <a:rPr lang="zh-CN" altLang="en-US" sz="2800" b="1" dirty="0">
                <a:solidFill>
                  <a:srgbClr val="0033CC"/>
                </a:solidFill>
                <a:latin typeface="Arial" panose="020B0604020202020204" pitchFamily="34" charset="0"/>
                <a:ea typeface="黑体" panose="02010609060101010101" pitchFamily="49" charset="-122"/>
              </a:rPr>
              <a:t>每一种文化都有他们特别的表达方式。一位从洛杉矶来的女性秀出他的舌环，而一位南太平洋的岛民则展示出他们传统文化中必备的脸部刺青。</a:t>
            </a:r>
            <a:endParaRPr lang="zh-CN" altLang="en-US" sz="2800" b="1" dirty="0">
              <a:solidFill>
                <a:srgbClr val="0033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5900"/>
                                        </p:tgtEl>
                                        <p:attrNameLst>
                                          <p:attrName>style.visibility</p:attrName>
                                        </p:attrNameLst>
                                      </p:cBhvr>
                                      <p:to>
                                        <p:strVal val="visible"/>
                                      </p:to>
                                    </p:set>
                                    <p:animEffect transition="in" filter="slide(fromLeft)">
                                      <p:cBhvr>
                                        <p:cTn id="7" dur="5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0"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0E50ED4-0EAD-4AF1-84F7-1953B319F54B}"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379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3796" name="Picture 7" descr="文化2 059"/>
          <p:cNvPicPr>
            <a:picLocks noChangeAspect="1"/>
          </p:cNvPicPr>
          <p:nvPr>
            <p:ph/>
          </p:nvPr>
        </p:nvPicPr>
        <p:blipFill>
          <a:blip r:embed="rId1"/>
          <a:srcRect/>
          <a:stretch>
            <a:fillRect/>
          </a:stretch>
        </p:blipFill>
        <p:spPr>
          <a:xfrm>
            <a:off x="539750" y="260350"/>
            <a:ext cx="7923213" cy="5064125"/>
          </a:xfrm>
        </p:spPr>
      </p:pic>
      <p:sp>
        <p:nvSpPr>
          <p:cNvPr id="172040" name="Text Box 8"/>
          <p:cNvSpPr txBox="1"/>
          <p:nvPr/>
        </p:nvSpPr>
        <p:spPr>
          <a:xfrm>
            <a:off x="539750" y="5373688"/>
            <a:ext cx="7920038" cy="954087"/>
          </a:xfrm>
          <a:prstGeom prst="rect">
            <a:avLst/>
          </a:prstGeom>
          <a:solidFill>
            <a:srgbClr val="CCFFCC"/>
          </a:solidFill>
          <a:ln w="9525">
            <a:noFill/>
          </a:ln>
        </p:spPr>
        <p:txBody>
          <a:bodyPr>
            <a:spAutoFit/>
          </a:bodyPr>
          <a:p>
            <a:pPr eaLnBrk="1" hangingPunct="1"/>
            <a:r>
              <a:rPr lang="zh-CN" altLang="en-US" sz="2800" b="1" dirty="0">
                <a:solidFill>
                  <a:srgbClr val="0033CC"/>
                </a:solidFill>
                <a:latin typeface="Arial" panose="020B0604020202020204" pitchFamily="34" charset="0"/>
                <a:ea typeface="黑体" panose="02010609060101010101" pitchFamily="49" charset="-122"/>
              </a:rPr>
              <a:t>不丹王国山区居民传统打招呼的方式。如果课堂上老师用这种方式和你打招呼，你的反应会如何？</a:t>
            </a:r>
            <a:endParaRPr lang="zh-CN" altLang="en-US" sz="2800" b="1" dirty="0">
              <a:solidFill>
                <a:srgbClr val="0033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slide(fromLeft)">
                                      <p:cBhvr>
                                        <p:cTn id="7" dur="500"/>
                                        <p:tgtEl>
                                          <p:spTgt spid="17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0"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E880853-3CA2-4722-BFE2-0134C725E73C}"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819"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4820" name="Picture 9" descr="文化 006"/>
          <p:cNvPicPr>
            <a:picLocks noChangeAspect="1"/>
          </p:cNvPicPr>
          <p:nvPr>
            <p:ph sz="half" idx="1"/>
          </p:nvPr>
        </p:nvPicPr>
        <p:blipFill>
          <a:blip r:embed="rId1"/>
          <a:srcRect/>
          <a:stretch>
            <a:fillRect/>
          </a:stretch>
        </p:blipFill>
        <p:spPr>
          <a:xfrm>
            <a:off x="1620838" y="-11112"/>
            <a:ext cx="7488237" cy="4953000"/>
          </a:xfrm>
        </p:spPr>
      </p:pic>
      <p:sp>
        <p:nvSpPr>
          <p:cNvPr id="174090" name="Text Box 10"/>
          <p:cNvSpPr txBox="1"/>
          <p:nvPr/>
        </p:nvSpPr>
        <p:spPr>
          <a:xfrm>
            <a:off x="1619250" y="5105400"/>
            <a:ext cx="7416800" cy="1016000"/>
          </a:xfrm>
          <a:prstGeom prst="rect">
            <a:avLst/>
          </a:prstGeom>
          <a:solidFill>
            <a:srgbClr val="FFFF99"/>
          </a:solidFill>
          <a:ln w="9525">
            <a:noFill/>
          </a:ln>
        </p:spPr>
        <p:txBody>
          <a:bodyPr>
            <a:spAutoFit/>
          </a:bodyPr>
          <a:p>
            <a:pPr eaLnBrk="1" hangingPunct="1">
              <a:spcBef>
                <a:spcPct val="50000"/>
              </a:spcBef>
            </a:pPr>
            <a:r>
              <a:rPr lang="zh-CN" altLang="en-US" sz="2000" b="1" dirty="0">
                <a:solidFill>
                  <a:srgbClr val="0033CC"/>
                </a:solidFill>
                <a:latin typeface="微软雅黑" panose="020B0503020204020204" pitchFamily="34" charset="-122"/>
                <a:ea typeface="微软雅黑" panose="020B0503020204020204" pitchFamily="34" charset="-122"/>
              </a:rPr>
              <a:t>在拉丁美洲、西班牙和葡萄牙等许多国家中，斗牛是颇受欢迎的运动；</a:t>
            </a:r>
            <a:r>
              <a:rPr lang="zh-CN" altLang="en-US" sz="2000" b="1" dirty="0">
                <a:latin typeface="微软雅黑" panose="020B0503020204020204" pitchFamily="34" charset="-122"/>
                <a:ea typeface="微软雅黑" panose="020B0503020204020204" pitchFamily="34" charset="-122"/>
              </a:rPr>
              <a:t>但对于信奉印度教的人来说，牛是神圣的动物，所以不难想像，如果看到斗牛场中垂死挣扎的牛，他们会作何反应？</a:t>
            </a:r>
            <a:endParaRPr lang="zh-CN" altLang="en-US" sz="2000" b="1" dirty="0">
              <a:latin typeface="微软雅黑" panose="020B0503020204020204" pitchFamily="34" charset="-122"/>
              <a:ea typeface="微软雅黑" panose="020B0503020204020204" pitchFamily="34" charset="-122"/>
            </a:endParaRPr>
          </a:p>
        </p:txBody>
      </p:sp>
      <p:sp>
        <p:nvSpPr>
          <p:cNvPr id="34822" name="Text Box 21"/>
          <p:cNvSpPr txBox="1"/>
          <p:nvPr/>
        </p:nvSpPr>
        <p:spPr>
          <a:xfrm>
            <a:off x="336550" y="404813"/>
            <a:ext cx="1046163" cy="5545137"/>
          </a:xfrm>
          <a:prstGeom prst="rect">
            <a:avLst/>
          </a:prstGeom>
          <a:solidFill>
            <a:srgbClr val="CCECFF"/>
          </a:solidFill>
          <a:ln w="9525">
            <a:noFill/>
          </a:ln>
        </p:spPr>
        <p:txBody>
          <a:bodyPr vert="eaVert">
            <a:spAutoFit/>
          </a:bodyPr>
          <a:p>
            <a:pPr eaLnBrk="1" hangingPunct="1">
              <a:spcBef>
                <a:spcPct val="50000"/>
              </a:spcBef>
            </a:pPr>
            <a:r>
              <a:rPr lang="en-US" altLang="zh-CN" sz="2800" b="1" dirty="0">
                <a:solidFill>
                  <a:srgbClr val="669900"/>
                </a:solidFill>
                <a:latin typeface="微软雅黑" panose="020B0503020204020204" pitchFamily="34" charset="-122"/>
                <a:ea typeface="微软雅黑" panose="020B0503020204020204" pitchFamily="34" charset="-122"/>
              </a:rPr>
              <a:t>   </a:t>
            </a:r>
            <a:r>
              <a:rPr lang="zh-CN" altLang="en-US" sz="2800" b="1" dirty="0">
                <a:solidFill>
                  <a:srgbClr val="669900"/>
                </a:solidFill>
                <a:latin typeface="微软雅黑" panose="020B0503020204020204" pitchFamily="34" charset="-122"/>
                <a:ea typeface="微软雅黑" panose="020B0503020204020204" pitchFamily="34" charset="-122"/>
              </a:rPr>
              <a:t>在一种文化中是不正常的行为，在另一种文化中也许是被称许的。</a:t>
            </a:r>
            <a:endParaRPr lang="zh-CN" altLang="en-US" sz="2800" b="1" dirty="0">
              <a:solidFill>
                <a:srgbClr val="6699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4090"/>
                                        </p:tgtEl>
                                        <p:attrNameLst>
                                          <p:attrName>style.visibility</p:attrName>
                                        </p:attrNameLst>
                                      </p:cBhvr>
                                      <p:to>
                                        <p:strVal val="visible"/>
                                      </p:to>
                                    </p:set>
                                    <p:anim calcmode="lin" valueType="num">
                                      <p:cBhvr>
                                        <p:cTn id="7" dur="1000" fill="hold"/>
                                        <p:tgtEl>
                                          <p:spTgt spid="174090"/>
                                        </p:tgtEl>
                                        <p:attrNameLst>
                                          <p:attrName>ppt_w</p:attrName>
                                        </p:attrNameLst>
                                      </p:cBhvr>
                                      <p:tavLst>
                                        <p:tav tm="0">
                                          <p:val>
                                            <p:fltVal val="0.000000"/>
                                          </p:val>
                                        </p:tav>
                                        <p:tav tm="100000">
                                          <p:val>
                                            <p:strVal val="#ppt_w"/>
                                          </p:val>
                                        </p:tav>
                                      </p:tavLst>
                                    </p:anim>
                                    <p:anim calcmode="lin" valueType="num">
                                      <p:cBhvr>
                                        <p:cTn id="8" dur="1000" fill="hold"/>
                                        <p:tgtEl>
                                          <p:spTgt spid="174090"/>
                                        </p:tgtEl>
                                        <p:attrNameLst>
                                          <p:attrName>ppt_h</p:attrName>
                                        </p:attrNameLst>
                                      </p:cBhvr>
                                      <p:tavLst>
                                        <p:tav tm="0">
                                          <p:val>
                                            <p:fltVal val="0.000000"/>
                                          </p:val>
                                        </p:tav>
                                        <p:tav tm="100000">
                                          <p:val>
                                            <p:strVal val="#ppt_h"/>
                                          </p:val>
                                        </p:tav>
                                      </p:tavLst>
                                    </p:anim>
                                    <p:anim calcmode="lin" valueType="num">
                                      <p:cBhvr>
                                        <p:cTn id="9" dur="1000" fill="hold"/>
                                        <p:tgtEl>
                                          <p:spTgt spid="17409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740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0"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457200" y="277813"/>
            <a:ext cx="4259263" cy="630237"/>
          </a:xfrm>
        </p:spPr>
        <p:txBody>
          <a:bodyPr vert="horz" wrap="square" lIns="91440" tIns="45720" rIns="91440" bIns="45720" anchor="t"/>
          <a:p>
            <a:pPr eaLnBrk="1" hangingPunct="1"/>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zh-CN" sz="3600" b="1" dirty="0">
                <a:solidFill>
                  <a:srgbClr val="2108B8"/>
                </a:solidFill>
                <a:latin typeface="微软雅黑" panose="020B0503020204020204" pitchFamily="34" charset="-122"/>
                <a:ea typeface="微软雅黑" panose="020B0503020204020204" pitchFamily="34" charset="-122"/>
              </a:rPr>
              <a:t>刮痧</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zh-CN" sz="3600" b="1" dirty="0">
                <a:solidFill>
                  <a:srgbClr val="2108B8"/>
                </a:solidFill>
                <a:latin typeface="微软雅黑" panose="020B0503020204020204" pitchFamily="34" charset="-122"/>
                <a:ea typeface="微软雅黑" panose="020B0503020204020204" pitchFamily="34" charset="-122"/>
              </a:rPr>
              <a:t>剧情简介</a:t>
            </a:r>
            <a:r>
              <a:rPr lang="en-US" altLang="zh-CN" sz="3600" b="1" dirty="0">
                <a:solidFill>
                  <a:srgbClr val="2108B8"/>
                </a:solidFill>
                <a:latin typeface="微软雅黑" panose="020B0503020204020204" pitchFamily="34" charset="-122"/>
                <a:ea typeface="微软雅黑" panose="020B0503020204020204" pitchFamily="34" charset="-122"/>
              </a:rPr>
              <a:t> </a:t>
            </a:r>
            <a:r>
              <a:rPr lang="en-US" altLang="zh-CN" sz="3600" dirty="0">
                <a:solidFill>
                  <a:srgbClr val="2108B8"/>
                </a:solidFill>
              </a:rPr>
              <a:t> </a:t>
            </a:r>
            <a:endParaRPr lang="zh-CN" altLang="en-US" sz="3600" dirty="0">
              <a:solidFill>
                <a:srgbClr val="2108B8"/>
              </a:solidFill>
            </a:endParaRPr>
          </a:p>
        </p:txBody>
      </p:sp>
      <p:sp>
        <p:nvSpPr>
          <p:cNvPr id="3" name="内容占位符 2"/>
          <p:cNvSpPr>
            <a:spLocks noGrp="1"/>
          </p:cNvSpPr>
          <p:nvPr>
            <p:ph idx="1"/>
          </p:nvPr>
        </p:nvSpPr>
        <p:spPr>
          <a:xfrm>
            <a:off x="4273550" y="1412875"/>
            <a:ext cx="4475163" cy="4822825"/>
          </a:xfrm>
        </p:spPr>
        <p:txBody>
          <a:bodyPr vert="horz" wrap="square" lIns="91440" tIns="45720" rIns="91440" bIns="45720" anchor="t"/>
          <a:p>
            <a:pPr algn="just" eaLnBrk="1" hangingPunct="1"/>
            <a:r>
              <a:rPr lang="zh-CN" altLang="zh-CN" sz="2200" dirty="0">
                <a:solidFill>
                  <a:srgbClr val="2108B8"/>
                </a:solidFill>
                <a:latin typeface="微软雅黑" panose="020B0503020204020204" pitchFamily="34" charset="-122"/>
                <a:ea typeface="微软雅黑" panose="020B0503020204020204" pitchFamily="34" charset="-122"/>
              </a:rPr>
              <a:t>电脑游戏设计师许大同与妻子简宁在美国奋斗了</a:t>
            </a:r>
            <a:r>
              <a:rPr lang="en-US" altLang="zh-CN" sz="2200" dirty="0">
                <a:solidFill>
                  <a:srgbClr val="2108B8"/>
                </a:solidFill>
                <a:latin typeface="微软雅黑" panose="020B0503020204020204" pitchFamily="34" charset="-122"/>
                <a:ea typeface="微软雅黑" panose="020B0503020204020204" pitchFamily="34" charset="-122"/>
              </a:rPr>
              <a:t>8</a:t>
            </a:r>
            <a:r>
              <a:rPr lang="zh-CN" altLang="zh-CN" sz="2200" dirty="0">
                <a:solidFill>
                  <a:srgbClr val="2108B8"/>
                </a:solidFill>
                <a:latin typeface="微软雅黑" panose="020B0503020204020204" pitchFamily="34" charset="-122"/>
                <a:ea typeface="微软雅黑" panose="020B0503020204020204" pitchFamily="34" charset="-122"/>
              </a:rPr>
              <a:t>年，事业有成。一次意外却令美好的家庭变得愁云惨雾：</a:t>
            </a:r>
            <a:r>
              <a:rPr lang="en-US" altLang="zh-CN" sz="2200" dirty="0">
                <a:solidFill>
                  <a:srgbClr val="2108B8"/>
                </a:solidFill>
                <a:latin typeface="微软雅黑" panose="020B0503020204020204" pitchFamily="34" charset="-122"/>
                <a:ea typeface="微软雅黑" panose="020B0503020204020204" pitchFamily="34" charset="-122"/>
              </a:rPr>
              <a:t>5</a:t>
            </a:r>
            <a:r>
              <a:rPr lang="zh-CN" altLang="zh-CN" sz="2200" dirty="0">
                <a:solidFill>
                  <a:srgbClr val="2108B8"/>
                </a:solidFill>
                <a:latin typeface="微软雅黑" panose="020B0503020204020204" pitchFamily="34" charset="-122"/>
                <a:ea typeface="微软雅黑" panose="020B0503020204020204" pitchFamily="34" charset="-122"/>
              </a:rPr>
              <a:t>岁的儿子生病了，老父亲用传统的中国民间刮痧帮孙子治病。大同夫妻继而被控告虐待儿童，一个又一个物证人证令夫妻俩百口莫辩，西医根本无法了解这种传统中国疗法。因为这件事，儿子被儿童福利局监护</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妻子分居</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父亲怆然回国 。大同伤心欲绝，面对儿子与妻子，他能做什么为自己伸冤呢？</a:t>
            </a:r>
            <a:r>
              <a:rPr lang="en-US" altLang="zh-CN" sz="2200" dirty="0">
                <a:solidFill>
                  <a:srgbClr val="2108B8"/>
                </a:solidFill>
                <a:latin typeface="微软雅黑" panose="020B0503020204020204" pitchFamily="34" charset="-122"/>
                <a:ea typeface="微软雅黑" panose="020B0503020204020204" pitchFamily="34" charset="-122"/>
              </a:rPr>
              <a:t> </a:t>
            </a:r>
            <a:r>
              <a:rPr lang="zh-CN" altLang="zh-CN" sz="2200" dirty="0">
                <a:solidFill>
                  <a:srgbClr val="2108B8"/>
                </a:solidFill>
                <a:latin typeface="微软雅黑" panose="020B0503020204020204" pitchFamily="34" charset="-122"/>
                <a:ea typeface="微软雅黑" panose="020B0503020204020204" pitchFamily="34" charset="-122"/>
              </a:rPr>
              <a:t>他只能自嘲自己为一堆</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臭狗屎</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en-US" sz="2200" dirty="0">
                <a:solidFill>
                  <a:srgbClr val="2108B8"/>
                </a:solidFill>
                <a:latin typeface="微软雅黑" panose="020B0503020204020204" pitchFamily="34" charset="-122"/>
                <a:ea typeface="微软雅黑" panose="020B0503020204020204" pitchFamily="34" charset="-122"/>
              </a:rPr>
              <a:t>了</a:t>
            </a:r>
            <a:r>
              <a:rPr lang="zh-CN"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52E441-E748-4333-8140-6495F2A8DE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5845"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5846" name="图片 5" descr="http://img3.douban.com/view/photo/photo/public/p1807792268.jpg"/>
          <p:cNvPicPr>
            <a:picLocks noChangeAspect="1"/>
          </p:cNvPicPr>
          <p:nvPr/>
        </p:nvPicPr>
        <p:blipFill>
          <a:blip r:embed="rId1"/>
          <a:stretch>
            <a:fillRect/>
          </a:stretch>
        </p:blipFill>
        <p:spPr>
          <a:xfrm>
            <a:off x="468313" y="1052513"/>
            <a:ext cx="3887787" cy="2520950"/>
          </a:xfrm>
          <a:prstGeom prst="rect">
            <a:avLst/>
          </a:prstGeom>
          <a:noFill/>
          <a:ln w="9525">
            <a:noFill/>
          </a:ln>
        </p:spPr>
      </p:pic>
      <p:pic>
        <p:nvPicPr>
          <p:cNvPr id="35847" name="图片 6" descr="http://img3.douban.com/view/photo/photo/public/p1807800951.jpg"/>
          <p:cNvPicPr>
            <a:picLocks noChangeAspect="1"/>
          </p:cNvPicPr>
          <p:nvPr/>
        </p:nvPicPr>
        <p:blipFill>
          <a:blip r:embed="rId2"/>
          <a:stretch>
            <a:fillRect/>
          </a:stretch>
        </p:blipFill>
        <p:spPr>
          <a:xfrm>
            <a:off x="395288" y="3611563"/>
            <a:ext cx="3960812" cy="2625725"/>
          </a:xfrm>
          <a:prstGeom prst="rect">
            <a:avLst/>
          </a:prstGeom>
          <a:noFill/>
          <a:ln w="9525">
            <a:noFill/>
          </a:ln>
        </p:spPr>
      </p:pic>
      <p:sp>
        <p:nvSpPr>
          <p:cNvPr id="35848" name="TextBox 7"/>
          <p:cNvSpPr txBox="1"/>
          <p:nvPr/>
        </p:nvSpPr>
        <p:spPr>
          <a:xfrm>
            <a:off x="4500563" y="333375"/>
            <a:ext cx="4103687" cy="954088"/>
          </a:xfrm>
          <a:prstGeom prst="rect">
            <a:avLst/>
          </a:prstGeom>
          <a:noFill/>
          <a:ln w="50800" cap="flat" cmpd="sng">
            <a:solidFill>
              <a:schemeClr val="accent1"/>
            </a:solidFill>
            <a:prstDash val="solid"/>
            <a:miter/>
            <a:headEnd type="none" w="med" len="med"/>
            <a:tailEnd type="none" w="med" len="med"/>
          </a:ln>
        </p:spPr>
        <p:txBody>
          <a:bodyPr>
            <a:spAutoFit/>
          </a:bodyPr>
          <a:p>
            <a:pPr eaLnBrk="1" hangingPunct="1"/>
            <a:r>
              <a:rPr lang="zh-CN" altLang="en-US" sz="2800" b="1" dirty="0">
                <a:solidFill>
                  <a:srgbClr val="C00000"/>
                </a:solidFill>
                <a:latin typeface="微软雅黑" panose="020B0503020204020204" pitchFamily="34" charset="-122"/>
                <a:ea typeface="微软雅黑" panose="020B0503020204020204" pitchFamily="34" charset="-122"/>
              </a:rPr>
              <a:t>一部深刻反映中美文化冲突而广受热评的优秀影片</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charRg st="0" end="200"/>
                                            </p:txEl>
                                          </p:spTgt>
                                        </p:tgtEl>
                                        <p:attrNameLst>
                                          <p:attrName>style.visibility</p:attrName>
                                        </p:attrNameLst>
                                      </p:cBhvr>
                                      <p:to>
                                        <p:strVal val="visible"/>
                                      </p:to>
                                    </p:set>
                                    <p:anim calcmode="lin" valueType="num">
                                      <p:cBhvr>
                                        <p:cTn id="7" dur="1000" fill="hold"/>
                                        <p:tgtEl>
                                          <p:spTgt spid="3">
                                            <p:txEl>
                                              <p:charRg st="0" end="20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charRg st="0" end="200"/>
                                            </p:txEl>
                                          </p:spTgt>
                                        </p:tgtEl>
                                        <p:attrNameLst>
                                          <p:attrName>ppt_h</p:attrName>
                                        </p:attrNameLst>
                                      </p:cBhvr>
                                      <p:tavLst>
                                        <p:tav tm="0">
                                          <p:val>
                                            <p:strVal val="#ppt_h"/>
                                          </p:val>
                                        </p:tav>
                                        <p:tav tm="100000">
                                          <p:val>
                                            <p:strVal val="#ppt_h"/>
                                          </p:val>
                                        </p:tav>
                                      </p:tavLst>
                                    </p:anim>
                                    <p:animEffect transition="in" filter="fade">
                                      <p:cBhvr>
                                        <p:cTn id="9" dur="1000"/>
                                        <p:tgtEl>
                                          <p:spTgt spid="3">
                                            <p:txEl>
                                              <p:charRg st="0"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59113" y="188913"/>
            <a:ext cx="5699125" cy="5976938"/>
          </a:xfrm>
        </p:spPr>
        <p:txBody>
          <a:bodyPr vert="horz" wrap="square" lIns="91440" tIns="45720" rIns="91440" bIns="45720" numCol="1" anchor="t" anchorCtr="0" compatLnSpc="1"/>
          <a:lstStyle/>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许大同的儿子丹尼斯和洋人老板的儿子一起玩儿时，互相打闹。洋人老板的儿子来告状，许大同让丹尼斯给人家道歉。丹尼斯拒绝了，许大同怒了，就给了儿子一巴掌。美国人认为</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华</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人是野蛮人。</a:t>
            </a:r>
            <a:endParaRPr kumimoji="0" lang="en-US"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爷爷为孙子丹尼斯用刮痧的手段治病导致被</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邻居</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误会为虐童</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，被告上法庭</a:t>
            </a:r>
            <a:r>
              <a:rPr kumimoji="0" lang="zh-CN" altLang="en-US" sz="2200" b="0" i="0" u="none" strike="noStrike" kern="0" cap="none" spc="0" normalizeH="0" baseline="0" noProof="0" dirty="0" smtClean="0">
                <a:ln>
                  <a:noFill/>
                </a:ln>
                <a:solidFill>
                  <a:srgbClr val="2108B8"/>
                </a:solidFill>
                <a:effectLst/>
                <a:uLnTx/>
                <a:uFillTx/>
                <a:latin typeface="+mn-lt"/>
                <a:ea typeface="+mn-ea"/>
                <a:cs typeface="+mn-cs"/>
              </a:rPr>
              <a:t>。</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一家之主的许大同不得不面对接踵而来的司法调查、妻离子散、有家难归、失业与追捕。</a:t>
            </a:r>
            <a:endParaRPr kumimoji="0" lang="en-US" altLang="zh-CN" sz="2200" b="0" i="0" u="none" strike="noStrike" kern="0" cap="none" spc="0" normalizeH="0" baseline="0" noProof="0" dirty="0" smtClean="0">
              <a:ln>
                <a:noFill/>
              </a:ln>
              <a:solidFill>
                <a:srgbClr val="2108B8"/>
              </a:solidFill>
              <a:effectLst/>
              <a:uLnTx/>
              <a:uFillTx/>
              <a:latin typeface="+mn-lt"/>
              <a:ea typeface="+mn-ea"/>
              <a:cs typeface="+mn-cs"/>
            </a:endParaRPr>
          </a:p>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在法庭上，一位护士指证女主角简宁在分娩难产时，许大同</a:t>
            </a:r>
            <a:r>
              <a:rPr kumimoji="0" lang="zh-CN" altLang="en-US" sz="2200" b="0"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因</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公司开会而未到场。在美国人眼里，许大同因工作不顾简宁是不可以原谅的。</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同时指</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控</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“许大同说救大人，牺牲小孩”，“难道小孩就不配有生存的权利吗？”</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在</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美国人眼里，无论是多小的生命都好，都具有与成人一样的生存权利。</a:t>
            </a:r>
            <a:endParaRPr kumimoji="0" lang="en-US"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52E441-E748-4333-8140-6495F2A8DE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68"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标题 1"/>
          <p:cNvSpPr txBox="1"/>
          <p:nvPr/>
        </p:nvSpPr>
        <p:spPr bwMode="auto">
          <a:xfrm>
            <a:off x="457200" y="422275"/>
            <a:ext cx="2674938" cy="1927225"/>
          </a:xfrm>
          <a:prstGeom prst="rect">
            <a:avLst/>
          </a:prstGeom>
          <a:noFill/>
          <a:ln w="9525">
            <a:noFill/>
            <a:miter lim="800000"/>
          </a:ln>
          <a:effectLst/>
        </p:spPr>
        <p:txBody>
          <a:bodyPr/>
          <a:lstStyle/>
          <a:p>
            <a:pPr marR="0" defTabSz="914400" eaLnBrk="1" hangingPunct="1">
              <a:lnSpc>
                <a:spcPct val="150000"/>
              </a:lnSpc>
              <a:buClrTx/>
              <a:buSzTx/>
              <a:buFontTx/>
              <a:defRPr/>
            </a:pPr>
            <a:r>
              <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a:t>
            </a:r>
            <a:r>
              <a:rPr kumimoji="0" lang="zh-CN"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刮痧</a:t>
            </a:r>
            <a:r>
              <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a:t>
            </a:r>
            <a:endPar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endParaRPr>
          </a:p>
          <a:p>
            <a:pPr marR="0" defTabSz="914400" eaLnBrk="1" hangingPunct="1">
              <a:lnSpc>
                <a:spcPct val="150000"/>
              </a:lnSpc>
              <a:buClrTx/>
              <a:buSzTx/>
              <a:buFontTx/>
              <a:defRPr/>
            </a:pPr>
            <a:r>
              <a:rPr kumimoji="0" lang="zh-CN" altLang="en-US" sz="3600"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    </a:t>
            </a:r>
            <a:r>
              <a:rPr kumimoji="0" lang="zh-CN" altLang="en-US" sz="3600"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三个情节</a:t>
            </a:r>
            <a:endParaRPr kumimoji="0" lang="en-US" altLang="zh-CN" sz="4000"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50000"/>
              </a:lnSpc>
              <a:buClrTx/>
              <a:buSzTx/>
              <a:buFontTx/>
              <a:defRPr/>
            </a:pPr>
            <a:r>
              <a:rPr kumimoji="0" lang="en-US" altLang="zh-CN" sz="3600" kern="0" cap="none" spc="0" normalizeH="0" baseline="0" noProof="0" dirty="0">
                <a:solidFill>
                  <a:srgbClr val="2108B8"/>
                </a:solidFill>
                <a:latin typeface="+mj-lt"/>
                <a:ea typeface="+mj-ea"/>
                <a:cs typeface="+mj-cs"/>
              </a:rPr>
              <a:t> </a:t>
            </a:r>
            <a:endParaRPr kumimoji="0" lang="zh-CN" altLang="en-US" sz="3600" kern="0" cap="none" spc="0" normalizeH="0" baseline="0" noProof="0" dirty="0">
              <a:solidFill>
                <a:srgbClr val="2108B8"/>
              </a:solidFill>
              <a:latin typeface="+mj-lt"/>
              <a:ea typeface="+mj-ea"/>
              <a:cs typeface="+mj-cs"/>
            </a:endParaRPr>
          </a:p>
        </p:txBody>
      </p:sp>
      <p:pic>
        <p:nvPicPr>
          <p:cNvPr id="36870" name="图片 6" descr="刮痧"/>
          <p:cNvPicPr>
            <a:picLocks noChangeAspect="1"/>
          </p:cNvPicPr>
          <p:nvPr/>
        </p:nvPicPr>
        <p:blipFill>
          <a:blip r:embed="rId1"/>
          <a:stretch>
            <a:fillRect/>
          </a:stretch>
        </p:blipFill>
        <p:spPr>
          <a:xfrm>
            <a:off x="107950" y="2271713"/>
            <a:ext cx="2951163" cy="4252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charRg st="0" end="87"/>
                                            </p:txEl>
                                          </p:spTgt>
                                        </p:tgtEl>
                                        <p:attrNameLst>
                                          <p:attrName>style.visibility</p:attrName>
                                        </p:attrNameLst>
                                      </p:cBhvr>
                                      <p:to>
                                        <p:strVal val="visible"/>
                                      </p:to>
                                    </p:set>
                                    <p:animEffect transition="in" filter="slide(fromBottom)">
                                      <p:cBhvr>
                                        <p:cTn id="7" dur="500"/>
                                        <p:tgtEl>
                                          <p:spTgt spid="3">
                                            <p:txEl>
                                              <p:charRg st="0"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charRg st="87" end="160"/>
                                            </p:txEl>
                                          </p:spTgt>
                                        </p:tgtEl>
                                        <p:attrNameLst>
                                          <p:attrName>style.visibility</p:attrName>
                                        </p:attrNameLst>
                                      </p:cBhvr>
                                      <p:to>
                                        <p:strVal val="visible"/>
                                      </p:to>
                                    </p:set>
                                    <p:animEffect transition="in" filter="slide(fromBottom)">
                                      <p:cBhvr>
                                        <p:cTn id="12" dur="500"/>
                                        <p:tgtEl>
                                          <p:spTgt spid="3">
                                            <p:txEl>
                                              <p:charRg st="87" end="1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charRg st="160" end="291"/>
                                            </p:txEl>
                                          </p:spTgt>
                                        </p:tgtEl>
                                        <p:attrNameLst>
                                          <p:attrName>style.visibility</p:attrName>
                                        </p:attrNameLst>
                                      </p:cBhvr>
                                      <p:to>
                                        <p:strVal val="visible"/>
                                      </p:to>
                                    </p:set>
                                    <p:animEffect transition="in" filter="slide(fromBottom)">
                                      <p:cBhvr>
                                        <p:cTn id="17" dur="500"/>
                                        <p:tgtEl>
                                          <p:spTgt spid="3">
                                            <p:txEl>
                                              <p:charRg st="160"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0E219D-E2D8-48C3-AE9D-17499188A88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789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5715" name="Rectangle 1027" descr="花束"/>
          <p:cNvSpPr>
            <a:spLocks noGrp="1" noChangeArrowheads="1"/>
          </p:cNvSpPr>
          <p:nvPr>
            <p:ph idx="1"/>
          </p:nvPr>
        </p:nvSpPr>
        <p:spPr>
          <a:xfrm>
            <a:off x="5003800" y="260350"/>
            <a:ext cx="3744913" cy="5761038"/>
          </a:xfrm>
          <a:blipFill dpi="0" rotWithShape="1">
            <a:blip r:embed="rId1"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endParaRPr kumimoji="0" lang="en-US" altLang="zh-CN" sz="3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刮痧作为一种源远流长、效果良好的中国民间医术，它是用铜钱蘸水或油摩擦患者的胸、背等处，使局部皮肤充血，减轻内部炎症。</a:t>
            </a:r>
            <a:endPar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0000"/>
                </a:solidFill>
                <a:effectLst/>
                <a:uLnTx/>
                <a:uFillTx/>
                <a:latin typeface="+mn-lt"/>
                <a:ea typeface="黑体" panose="02010609060101010101" pitchFamily="49" charset="-122"/>
                <a:cs typeface="+mn-cs"/>
              </a:rPr>
              <a:t>其医学解释是</a:t>
            </a:r>
            <a:r>
              <a:rPr kumimoji="0" lang="zh-CN" altLang="en-US" sz="26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mn-lt"/>
                <a:ea typeface="+mn-ea"/>
                <a:cs typeface="+mn-cs"/>
              </a:rPr>
              <a:t>：</a:t>
            </a:r>
            <a:r>
              <a:rPr kumimoji="0" lang="zh-CN" altLang="en-US" sz="26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“利用热胀冷缩原理，造成局部毛细血管扩张，增加血容量和流量，促进血液循环，改善人体自然生理环境。”</a:t>
            </a:r>
            <a:endParaRPr kumimoji="0" lang="zh-CN" altLang="en-US" sz="26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p:txBody>
      </p:sp>
      <p:pic>
        <p:nvPicPr>
          <p:cNvPr id="37893" name="图片 5" descr="http://img3.douban.com/view/photo/photo/public/p466857087.jpg"/>
          <p:cNvPicPr>
            <a:picLocks noChangeAspect="1"/>
          </p:cNvPicPr>
          <p:nvPr/>
        </p:nvPicPr>
        <p:blipFill>
          <a:blip r:embed="rId2"/>
          <a:stretch>
            <a:fillRect/>
          </a:stretch>
        </p:blipFill>
        <p:spPr>
          <a:xfrm>
            <a:off x="396875" y="260350"/>
            <a:ext cx="4606925" cy="3097213"/>
          </a:xfrm>
          <a:prstGeom prst="rect">
            <a:avLst/>
          </a:prstGeom>
          <a:noFill/>
          <a:ln w="9525">
            <a:noFill/>
          </a:ln>
        </p:spPr>
      </p:pic>
      <p:sp>
        <p:nvSpPr>
          <p:cNvPr id="7" name="TextBox 6"/>
          <p:cNvSpPr txBox="1"/>
          <p:nvPr/>
        </p:nvSpPr>
        <p:spPr>
          <a:xfrm>
            <a:off x="323850" y="3716338"/>
            <a:ext cx="4392613" cy="2289175"/>
          </a:xfrm>
          <a:prstGeom prst="rect">
            <a:avLst/>
          </a:prstGeom>
          <a:noFill/>
          <a:ln w="9525">
            <a:noFill/>
          </a:ln>
        </p:spPr>
        <p:txBody>
          <a:bodyPr>
            <a:spAutoFit/>
          </a:bodyPr>
          <a:p>
            <a:pPr algn="just" eaLnBrk="1" hangingPunct="1"/>
            <a:r>
              <a:rPr lang="zh-CN" altLang="en-US" sz="2400" b="1" dirty="0">
                <a:latin typeface="微软雅黑" panose="020B0503020204020204" pitchFamily="34" charset="-122"/>
                <a:ea typeface="微软雅黑" panose="020B0503020204020204" pitchFamily="34" charset="-122"/>
              </a:rPr>
              <a:t>但就是这种传统的中医技术，在美国人看来却是一种</a:t>
            </a:r>
            <a:r>
              <a:rPr lang="zh-CN" altLang="en-US" sz="2400" b="1" i="1" dirty="0">
                <a:solidFill>
                  <a:srgbClr val="0033CC"/>
                </a:solidFill>
                <a:latin typeface="微软雅黑" panose="020B0503020204020204" pitchFamily="34" charset="-122"/>
                <a:ea typeface="微软雅黑" panose="020B0503020204020204" pitchFamily="34" charset="-122"/>
              </a:rPr>
              <a:t>家庭暴力</a:t>
            </a:r>
            <a:r>
              <a:rPr lang="zh-CN" altLang="en-US" sz="2400" b="1" dirty="0">
                <a:solidFill>
                  <a:srgbClr val="0033CC"/>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影片中，许的父亲无奈地说，“刮痧在中国几千年了，到了美国怎么就说不清了呢？”</a:t>
            </a:r>
            <a:endParaRPr lang="zh-CN" altLang="en-US" sz="2400" b="1" dirty="0">
              <a:latin typeface="微软雅黑" panose="020B0503020204020204" pitchFamily="34" charset="-122"/>
              <a:ea typeface="微软雅黑" panose="020B0503020204020204" pitchFamily="34" charset="-122"/>
            </a:endParaRPr>
          </a:p>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BB332D1-06B2-4DB1-8C05-533E5E15D64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8915" name="灯片编号占位符 6"/>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916" name="Rectangle 3"/>
          <p:cNvSpPr>
            <a:spLocks noGrp="1"/>
          </p:cNvSpPr>
          <p:nvPr>
            <p:ph type="body" sz="half" idx="1"/>
          </p:nvPr>
        </p:nvSpPr>
        <p:spPr>
          <a:xfrm>
            <a:off x="457200" y="692150"/>
            <a:ext cx="4330700" cy="5184775"/>
          </a:xfrm>
        </p:spPr>
        <p:txBody>
          <a:bodyPr vert="horz" wrap="square" lIns="91440" tIns="45720" rIns="91440" bIns="45720" anchor="t"/>
          <a:p>
            <a:pPr eaLnBrk="1" hangingPunct="1">
              <a:lnSpc>
                <a:spcPct val="130000"/>
              </a:lnSpc>
              <a:spcBef>
                <a:spcPct val="40000"/>
              </a:spcBef>
              <a:buClr>
                <a:schemeClr val="accent1"/>
              </a:buClr>
              <a:buSzPct val="65000"/>
              <a:buFont typeface="Wingdings" panose="05000000000000000000" pitchFamily="2" charset="2"/>
            </a:pPr>
            <a:r>
              <a:rPr lang="zh-CN" altLang="en-US" sz="2800" b="1" i="1" dirty="0">
                <a:solidFill>
                  <a:srgbClr val="CC0000"/>
                </a:solidFill>
                <a:latin typeface="黑体" panose="02010609060101010101" pitchFamily="49" charset="-122"/>
                <a:ea typeface="黑体" panose="02010609060101010101" pitchFamily="49" charset="-122"/>
              </a:rPr>
              <a:t>引人深思的是：</a:t>
            </a:r>
            <a:r>
              <a:rPr lang="zh-CN" altLang="en-US" sz="2400" b="1" dirty="0">
                <a:solidFill>
                  <a:schemeClr val="accent1"/>
                </a:solidFill>
                <a:latin typeface="微软雅黑" panose="020B0503020204020204" pitchFamily="34" charset="-122"/>
                <a:ea typeface="微软雅黑" panose="020B0503020204020204" pitchFamily="34" charset="-122"/>
              </a:rPr>
              <a:t>刮痧到底是一种医疗方法还是家庭暴力？为什么不同社会的人们对同一事物的观点大相径庭？它给个人的身份认同与群体归属产生了怎样的影响？不同文化背景的人们如何来实现自我认同？</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spcBef>
                <a:spcPct val="40000"/>
              </a:spcBef>
              <a:buClr>
                <a:schemeClr val="accent1"/>
              </a:buClr>
              <a:buSzPct val="65000"/>
              <a:buFont typeface="Wingdings" panose="05000000000000000000" pitchFamily="2" charset="2"/>
              <a:buNone/>
            </a:pPr>
            <a:r>
              <a:rPr lang="zh-CN" altLang="en-US" sz="2400" b="1" dirty="0">
                <a:solidFill>
                  <a:schemeClr val="accent1"/>
                </a:solidFill>
                <a:latin typeface="宋体" panose="02010600030101010101" pitchFamily="2" charset="-122"/>
              </a:rPr>
              <a:t>  </a:t>
            </a:r>
            <a:r>
              <a:rPr lang="en-US" altLang="zh-CN" sz="2400" b="1" dirty="0">
                <a:solidFill>
                  <a:srgbClr val="CC0000"/>
                </a:solidFill>
                <a:latin typeface="微软雅黑" panose="020B0503020204020204" pitchFamily="34" charset="-122"/>
                <a:ea typeface="微软雅黑" panose="020B0503020204020204" pitchFamily="34" charset="-122"/>
              </a:rPr>
              <a:t>——</a:t>
            </a:r>
            <a:r>
              <a:rPr lang="zh-CN" altLang="en-US" sz="2400" b="1" dirty="0">
                <a:solidFill>
                  <a:srgbClr val="CC0000"/>
                </a:solidFill>
                <a:latin typeface="微软雅黑" panose="020B0503020204020204" pitchFamily="34" charset="-122"/>
                <a:ea typeface="微软雅黑" panose="020B0503020204020204" pitchFamily="34" charset="-122"/>
              </a:rPr>
              <a:t>这就是文化差异与社会类型的关系。</a:t>
            </a:r>
            <a:endParaRPr lang="zh-CN" altLang="en-US" sz="2200" dirty="0">
              <a:latin typeface="微软雅黑" panose="020B0503020204020204" pitchFamily="34" charset="-122"/>
              <a:ea typeface="微软雅黑" panose="020B0503020204020204" pitchFamily="34" charset="-122"/>
            </a:endParaRPr>
          </a:p>
        </p:txBody>
      </p:sp>
      <p:pic>
        <p:nvPicPr>
          <p:cNvPr id="38917" name="Picture 8" descr="文化 001"/>
          <p:cNvPicPr>
            <a:picLocks noChangeAspect="1"/>
          </p:cNvPicPr>
          <p:nvPr>
            <p:ph sz="half" idx="2"/>
          </p:nvPr>
        </p:nvPicPr>
        <p:blipFill>
          <a:blip r:embed="rId1"/>
          <a:srcRect/>
          <a:stretch>
            <a:fillRect/>
          </a:stretch>
        </p:blipFill>
        <p:spPr>
          <a:xfrm>
            <a:off x="5003800" y="765175"/>
            <a:ext cx="3313113" cy="4535488"/>
          </a:xfrm>
        </p:spPr>
      </p:pic>
      <p:sp>
        <p:nvSpPr>
          <p:cNvPr id="38918" name="Text Box 9"/>
          <p:cNvSpPr txBox="1"/>
          <p:nvPr/>
        </p:nvSpPr>
        <p:spPr>
          <a:xfrm>
            <a:off x="5003800" y="5480050"/>
            <a:ext cx="3384550" cy="396875"/>
          </a:xfrm>
          <a:prstGeom prst="rect">
            <a:avLst/>
          </a:prstGeom>
          <a:solidFill>
            <a:srgbClr val="CCFFFF"/>
          </a:solidFill>
          <a:ln w="9525">
            <a:noFill/>
          </a:ln>
        </p:spPr>
        <p:txBody>
          <a:bodyPr>
            <a:spAutoFit/>
          </a:bodyPr>
          <a:p>
            <a:pPr eaLnBrk="1" hangingPunct="1"/>
            <a:r>
              <a:rPr lang="zh-CN" altLang="en-US" sz="2000" b="1" dirty="0">
                <a:solidFill>
                  <a:srgbClr val="0033CC"/>
                </a:solidFill>
                <a:latin typeface="微软雅黑" panose="020B0503020204020204" pitchFamily="34" charset="-122"/>
                <a:ea typeface="微软雅黑" panose="020B0503020204020204" pitchFamily="34" charset="-122"/>
              </a:rPr>
              <a:t>芬兰目前开始流行拔罐疗法</a:t>
            </a:r>
            <a:endParaRPr lang="zh-CN" altLang="en-US" sz="20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noChangeArrowheads="1"/>
          </p:cNvSpPr>
          <p:nvPr>
            <p:ph type="ctrTitle"/>
          </p:nvPr>
        </p:nvSpPr>
        <p:spPr>
          <a:xfrm>
            <a:off x="536575" y="1151255"/>
            <a:ext cx="8122285" cy="4615180"/>
          </a:xfrm>
          <a:solidFill>
            <a:srgbClr val="2108B8"/>
          </a:solidFill>
        </p:spPr>
        <p:txBody>
          <a:bodyPr/>
          <a:p>
            <a:pPr algn="ctr">
              <a:lnSpc>
                <a:spcPct val="150000"/>
              </a:lnSpc>
            </a:pPr>
            <a:b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b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t>三</a:t>
            </a: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rPr>
              <a:t>、</a:t>
            </a:r>
            <a:r>
              <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rPr>
              <a:t>文化与文明</a:t>
            </a:r>
            <a:endParaRPr lang="zh-CN" altLang="en-US" sz="5400" b="1" noProof="0" dirty="0" smtClean="0">
              <a:ln>
                <a:noFill/>
              </a:ln>
              <a:solidFill>
                <a:srgbClr val="FFFFCC"/>
              </a:solidFill>
              <a:effectLst/>
              <a:uLnTx/>
              <a:uFillTx/>
              <a:latin typeface="微软雅黑" panose="020B0503020204020204" pitchFamily="34" charset="-122"/>
              <a:ea typeface="微软雅黑" panose="020B0503020204020204" pitchFamily="34" charset="-122"/>
              <a:sym typeface="+mn-ea"/>
            </a:endParaRPr>
          </a:p>
        </p:txBody>
      </p:sp>
      <p:sp>
        <p:nvSpPr>
          <p:cNvPr id="7" name="副标题 6"/>
          <p:cNvSpPr>
            <a:spLocks noGrp="1" noChangeArrowheads="1"/>
          </p:cNvSpPr>
          <p:nvPr>
            <p:ph type="subTitle" idx="1"/>
          </p:nvPr>
        </p:nvSpPr>
        <p:spPr/>
        <p:txBody>
          <a:bodyPr/>
          <a:p>
            <a:endParaRPr lang="zh-CN" altLang="en-US"/>
          </a:p>
        </p:txBody>
      </p:sp>
      <p:sp>
        <p:nvSpPr>
          <p:cNvPr id="4" name="日期占位符 3"/>
          <p:cNvSpPr>
            <a:spLocks noGrp="1"/>
          </p:cNvSpPr>
          <p:nvPr>
            <p:ph type="dt" sz="half" idx="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4"/>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448108-7CDE-4274-B2FE-7F7B015D4786}"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9155"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0834" name="Rectangle 1026"/>
          <p:cNvSpPr>
            <a:spLocks noGrp="1" noChangeArrowheads="1"/>
          </p:cNvSpPr>
          <p:nvPr>
            <p:ph type="title"/>
          </p:nvPr>
        </p:nvSpPr>
        <p:spPr>
          <a:xfrm>
            <a:off x="457200" y="278130"/>
            <a:ext cx="8229600" cy="1078230"/>
          </a:xfrm>
          <a:solidFill>
            <a:srgbClr val="FFC000"/>
          </a:solidFill>
        </p:spPr>
        <p:txBody>
          <a:bodyPr vert="horz" wrap="square" lIns="91440" tIns="45720" rIns="91440" bIns="45720" numCol="1" anchor="t" anchorCtr="0" compatLnSpc="1"/>
          <a:lstStyle/>
          <a:p>
            <a:pPr marL="0" marR="0" lvl="0" indent="0" algn="l" defTabSz="914400" rtl="0" eaLnBrk="1" fontAlgn="base" latinLnBrk="0" hangingPunct="1">
              <a:lnSpc>
                <a:spcPct val="105000"/>
              </a:lnSpc>
              <a:spcBef>
                <a:spcPts val="0"/>
              </a:spcBef>
              <a:spcAft>
                <a:spcPts val="0"/>
              </a:spcAft>
              <a:buClrTx/>
              <a:buSzTx/>
              <a:buFontTx/>
              <a:buNone/>
              <a:defRPr/>
            </a:pPr>
            <a:r>
              <a:rPr kumimoji="0" lang="en-US" altLang="zh-CN"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rPr>
              <a:t>3.1 </a:t>
            </a:r>
            <a:r>
              <a:rPr kumimoji="0" lang="zh-CN" altLang="en-US"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rPr>
              <a:t>文明的概念</a:t>
            </a:r>
            <a:endParaRPr kumimoji="0" lang="zh-CN" altLang="en-US" sz="5400" b="1"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j-cs"/>
            </a:endParaRPr>
          </a:p>
        </p:txBody>
      </p:sp>
      <p:sp>
        <p:nvSpPr>
          <p:cNvPr id="120835" name="Rectangle 1027"/>
          <p:cNvSpPr>
            <a:spLocks noGrp="1" noChangeArrowheads="1"/>
          </p:cNvSpPr>
          <p:nvPr>
            <p:ph idx="1"/>
          </p:nvPr>
        </p:nvSpPr>
        <p:spPr>
          <a:xfrm>
            <a:off x="468630" y="1483995"/>
            <a:ext cx="8074025" cy="4793615"/>
          </a:xfrm>
          <a:gradFill rotWithShape="1">
            <a:gsLst>
              <a:gs pos="0">
                <a:schemeClr val="bg1"/>
              </a:gs>
              <a:gs pos="100000">
                <a:srgbClr val="FFFF00"/>
              </a:gs>
            </a:gsLst>
            <a:lin ang="54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文化是个总概念，指人类所创造的一切物质和非物质成就；文明是一个分概念，指文化发展中的进步方面。</a:t>
            </a:r>
            <a:endParaRPr kumimoji="0" lang="zh-CN" altLang="en-US" sz="2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endParaRPr kumimoji="0" lang="zh-CN" altLang="en-US" sz="800" b="1" i="0" u="none" strike="noStrike" kern="0" cap="none" spc="0" normalizeH="0" baseline="0" noProof="0" dirty="0" smtClean="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文明一词在</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周易</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乾卦</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文言</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中就有“天下文明”之说，用来表达社会的开发状况，也指称美好的事物等。</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endParaRPr kumimoji="0" lang="zh-CN" altLang="en-US" sz="8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马克思把人类历史上出现的文明形态概括为：</a:t>
            </a:r>
            <a:r>
              <a:rPr kumimoji="0" lang="zh-CN" altLang="en-US" sz="2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原始文明、封建文明、资本主义文明、社会主义文明四种形态。 </a:t>
            </a:r>
            <a:endParaRPr kumimoji="0" lang="zh-CN" altLang="en-US" sz="2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835">
                                            <p:txEl>
                                              <p:charRg st="4294967295" end="4294967295"/>
                                            </p:txEl>
                                          </p:spTgt>
                                        </p:tgtEl>
                                        <p:attrNameLst>
                                          <p:attrName>style.visibility</p:attrName>
                                        </p:attrNameLst>
                                      </p:cBhvr>
                                      <p:to>
                                        <p:strVal val="visible"/>
                                      </p:to>
                                    </p:set>
                                    <p:animEffect transition="in" filter="fade">
                                      <p:cBhvr>
                                        <p:cTn id="7" dur="1000">
                                          <p:stCondLst>
                                            <p:cond delay="0"/>
                                          </p:stCondLst>
                                        </p:cTn>
                                        <p:tgtEl>
                                          <p:spTgt spid="120835">
                                            <p:txEl>
                                              <p:charRg st="4294967295" end="4294967295"/>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0835">
                                            <p:txEl>
                                              <p:charRg st="0" end="48"/>
                                            </p:txEl>
                                          </p:spTgt>
                                        </p:tgtEl>
                                        <p:attrNameLst>
                                          <p:attrName>style.visibility</p:attrName>
                                        </p:attrNameLst>
                                      </p:cBhvr>
                                      <p:to>
                                        <p:strVal val="visible"/>
                                      </p:to>
                                    </p:set>
                                    <p:animEffect transition="in" filter="fade">
                                      <p:cBhvr>
                                        <p:cTn id="11" dur="1000">
                                          <p:stCondLst>
                                            <p:cond delay="0"/>
                                          </p:stCondLst>
                                        </p:cTn>
                                        <p:tgtEl>
                                          <p:spTgt spid="120835">
                                            <p:txEl>
                                              <p:charRg st="0" end="4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0835">
                                            <p:txEl>
                                              <p:pRg st="2" end="2"/>
                                            </p:txEl>
                                          </p:spTgt>
                                        </p:tgtEl>
                                        <p:attrNameLst>
                                          <p:attrName>style.visibility</p:attrName>
                                        </p:attrNameLst>
                                      </p:cBhvr>
                                      <p:to>
                                        <p:strVal val="visible"/>
                                      </p:to>
                                    </p:set>
                                    <p:animEffect transition="in" filter="wipe(left)">
                                      <p:cBhvr>
                                        <p:cTn id="16" dur="500"/>
                                        <p:tgtEl>
                                          <p:spTgt spid="1208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20835">
                                            <p:txEl>
                                              <p:pRg st="4" end="4"/>
                                            </p:txEl>
                                          </p:spTgt>
                                        </p:tgtEl>
                                        <p:attrNameLst>
                                          <p:attrName>style.visibility</p:attrName>
                                        </p:attrNameLst>
                                      </p:cBhvr>
                                      <p:to>
                                        <p:strVal val="visible"/>
                                      </p:to>
                                    </p:set>
                                    <p:animEffect transition="in" filter="wipe(right)">
                                      <p:cBhvr>
                                        <p:cTn id="21" dur="500"/>
                                        <p:tgtEl>
                                          <p:spTgt spid="1208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288" y="188913"/>
            <a:ext cx="8291513" cy="1079500"/>
          </a:xfrm>
          <a:solidFill>
            <a:srgbClr val="FFC000"/>
          </a:solidFill>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1.3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从大历史观看“五四”</a:t>
            </a:r>
            <a:endPar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7171" name="内容占位符 2"/>
          <p:cNvSpPr>
            <a:spLocks noGrp="1"/>
          </p:cNvSpPr>
          <p:nvPr>
            <p:ph idx="1"/>
          </p:nvPr>
        </p:nvSpPr>
        <p:spPr>
          <a:xfrm>
            <a:off x="457200" y="1417638"/>
            <a:ext cx="8229600" cy="5035550"/>
          </a:xfrm>
          <a:solidFill>
            <a:srgbClr val="66CCFF">
              <a:alpha val="100000"/>
            </a:srgbClr>
          </a:solidFill>
        </p:spPr>
        <p:txBody>
          <a:bodyPr vert="horz" wrap="square" lIns="91440" tIns="45720" rIns="91440" bIns="45720" anchor="t"/>
          <a:p>
            <a:pPr algn="just"/>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5000</a:t>
            </a:r>
            <a:r>
              <a:rPr lang="zh-CN" altLang="zh-CN" sz="3200" b="1" dirty="0">
                <a:solidFill>
                  <a:srgbClr val="C00000"/>
                </a:solidFill>
                <a:latin typeface="微软雅黑" panose="020B0503020204020204" pitchFamily="34" charset="-122"/>
                <a:ea typeface="微软雅黑" panose="020B0503020204020204" pitchFamily="34" charset="-122"/>
              </a:rPr>
              <a:t>多年文明史的发展长河中去看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是中华民族创新传统文明的历史转折点。在中华民族文明发展上，</a:t>
            </a:r>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是一次中华民族的文明接续。</a:t>
            </a:r>
            <a:r>
              <a:rPr lang="zh-CN" altLang="en-US" b="1" dirty="0">
                <a:solidFill>
                  <a:srgbClr val="2108B8"/>
                </a:solidFill>
                <a:latin typeface="微软雅黑" panose="020B0503020204020204" pitchFamily="34" charset="-122"/>
                <a:ea typeface="微软雅黑" panose="020B0503020204020204" pitchFamily="34" charset="-122"/>
              </a:rPr>
              <a:t>（汉武帝“罢黜百家，独尊儒术”，开启思想禁锢之先河）</a:t>
            </a:r>
            <a:endParaRPr lang="en-US" altLang="zh-CN" b="1" dirty="0">
              <a:solidFill>
                <a:srgbClr val="2108B8"/>
              </a:solidFill>
              <a:latin typeface="微软雅黑" panose="020B0503020204020204" pitchFamily="34" charset="-122"/>
              <a:ea typeface="微软雅黑" panose="020B0503020204020204" pitchFamily="34" charset="-122"/>
            </a:endParaRPr>
          </a:p>
          <a:p>
            <a:pPr algn="just"/>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170</a:t>
            </a:r>
            <a:r>
              <a:rPr lang="zh-CN" altLang="zh-CN" sz="3200" b="1" dirty="0">
                <a:solidFill>
                  <a:srgbClr val="C00000"/>
                </a:solidFill>
                <a:latin typeface="微软雅黑" panose="020B0503020204020204" pitchFamily="34" charset="-122"/>
                <a:ea typeface="微软雅黑" panose="020B0503020204020204" pitchFamily="34" charset="-122"/>
              </a:rPr>
              <a:t>多年斗争史的前进足迹中去看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是近代中国人民一次伟大觉醒</a:t>
            </a:r>
            <a:r>
              <a:rPr lang="zh-CN" altLang="en-US" dirty="0">
                <a:solidFill>
                  <a:srgbClr val="2108B8"/>
                </a:solidFill>
                <a:latin typeface="微软雅黑" panose="020B0503020204020204" pitchFamily="34" charset="-122"/>
                <a:ea typeface="微软雅黑" panose="020B0503020204020204" pitchFamily="34" charset="-122"/>
              </a:rPr>
              <a:t>，</a:t>
            </a:r>
            <a:r>
              <a:rPr lang="zh-CN" altLang="zh-CN" dirty="0">
                <a:solidFill>
                  <a:srgbClr val="2108B8"/>
                </a:solidFill>
                <a:latin typeface="微软雅黑" panose="020B0503020204020204" pitchFamily="34" charset="-122"/>
                <a:ea typeface="微软雅黑" panose="020B0503020204020204" pitchFamily="34" charset="-122"/>
              </a:rPr>
              <a:t>是全民族爱国担当的行动自觉</a:t>
            </a:r>
            <a:r>
              <a:rPr lang="zh-CN" altLang="en-US" dirty="0">
                <a:solidFill>
                  <a:srgbClr val="2108B8"/>
                </a:solidFill>
                <a:latin typeface="微软雅黑" panose="020B0503020204020204" pitchFamily="34" charset="-122"/>
                <a:ea typeface="微软雅黑" panose="020B0503020204020204" pitchFamily="34" charset="-122"/>
              </a:rPr>
              <a:t>。它</a:t>
            </a:r>
            <a:r>
              <a:rPr lang="zh-CN" altLang="zh-CN" dirty="0">
                <a:solidFill>
                  <a:srgbClr val="2108B8"/>
                </a:solidFill>
                <a:latin typeface="微软雅黑" panose="020B0503020204020204" pitchFamily="34" charset="-122"/>
                <a:ea typeface="微软雅黑" panose="020B0503020204020204" pitchFamily="34" charset="-122"/>
              </a:rPr>
              <a:t>向世界表明，中国人民决不接受任何有损民族尊严、破坏国家主权的言行，决不屈服任何强势霸权的淫威。</a:t>
            </a:r>
            <a:r>
              <a:rPr lang="zh-CN" altLang="en-US" b="1" dirty="0">
                <a:solidFill>
                  <a:srgbClr val="2108B8"/>
                </a:solidFill>
                <a:latin typeface="微软雅黑" panose="020B0503020204020204" pitchFamily="34" charset="-122"/>
                <a:ea typeface="微软雅黑" panose="020B0503020204020204" pitchFamily="34" charset="-122"/>
              </a:rPr>
              <a:t>（</a:t>
            </a:r>
            <a:r>
              <a:rPr lang="en-US" altLang="zh-CN" b="1" dirty="0">
                <a:solidFill>
                  <a:srgbClr val="2108B8"/>
                </a:solidFill>
                <a:latin typeface="微软雅黑" panose="020B0503020204020204" pitchFamily="34" charset="-122"/>
                <a:ea typeface="微软雅黑" panose="020B0503020204020204" pitchFamily="34" charset="-122"/>
              </a:rPr>
              <a:t>1840</a:t>
            </a:r>
            <a:r>
              <a:rPr lang="zh-CN" altLang="en-US" b="1" dirty="0">
                <a:solidFill>
                  <a:srgbClr val="2108B8"/>
                </a:solidFill>
                <a:latin typeface="微软雅黑" panose="020B0503020204020204" pitchFamily="34" charset="-122"/>
                <a:ea typeface="微软雅黑" panose="020B0503020204020204" pitchFamily="34" charset="-122"/>
              </a:rPr>
              <a:t>年以降，中国逐步沦落为半封建、半殖民地社会）</a:t>
            </a:r>
            <a:endParaRPr lang="zh-CN" altLang="zh-CN" b="1" dirty="0">
              <a:solidFill>
                <a:srgbClr val="2108B8"/>
              </a:solidFill>
              <a:latin typeface="微软雅黑" panose="020B0503020204020204" pitchFamily="34" charset="-122"/>
              <a:ea typeface="微软雅黑" panose="020B0503020204020204" pitchFamily="34" charset="-122"/>
            </a:endParaRPr>
          </a:p>
          <a:p>
            <a:endParaRPr lang="zh-CN" altLang="zh-CN" dirty="0"/>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73"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wipe(left)">
                                      <p:cBhvr>
                                        <p:cTn id="7" dur="500"/>
                                        <p:tgtEl>
                                          <p:spTgt spid="7171">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wipe(left)">
                                      <p:cBhvr>
                                        <p:cTn id="10"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34E42C-51E1-4340-88B4-B26157427B64}"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7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0181" name="Cloud"/>
          <p:cNvSpPr>
            <a:spLocks noChangeAspect="1" noEditPoints="1"/>
          </p:cNvSpPr>
          <p:nvPr/>
        </p:nvSpPr>
        <p:spPr>
          <a:xfrm>
            <a:off x="538163" y="574040"/>
            <a:ext cx="4681537" cy="1341438"/>
          </a:xfrm>
          <a:custGeom>
            <a:avLst/>
            <a:gdLst>
              <a:gd name="txL" fmla="*/ 2977 w 21600"/>
              <a:gd name="txT" fmla="*/ 3262 h 21600"/>
              <a:gd name="txR" fmla="*/ 17087 w 21600"/>
              <a:gd name="txB" fmla="*/ 17337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00">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9" name="Rectangle 1026"/>
          <p:cNvSpPr txBox="1">
            <a:spLocks noChangeArrowheads="1"/>
          </p:cNvSpPr>
          <p:nvPr/>
        </p:nvSpPr>
        <p:spPr bwMode="auto">
          <a:xfrm>
            <a:off x="887730" y="619443"/>
            <a:ext cx="47625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600" b="1" i="1" u="none" strike="noStrike" kern="1200" cap="none" spc="0" normalizeH="0" baseline="0" noProof="0" dirty="0" smtClean="0">
                <a:ln>
                  <a:noFill/>
                </a:ln>
                <a:solidFill>
                  <a:srgbClr val="0033CC"/>
                </a:solidFill>
                <a:effectLst/>
                <a:uLnTx/>
                <a:uFillTx/>
                <a:latin typeface="+mj-lt"/>
                <a:ea typeface="+mj-ea"/>
                <a:cs typeface="+mj-cs"/>
              </a:rPr>
              <a:t> </a:t>
            </a:r>
            <a:r>
              <a:rPr kumimoji="0" lang="zh-CN" altLang="en-US" sz="4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何谓 </a:t>
            </a:r>
            <a:r>
              <a:rPr kumimoji="0" lang="zh-CN" altLang="en-US" sz="4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rPr>
              <a:t> </a:t>
            </a:r>
            <a:r>
              <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a:t>
            </a:r>
            <a:r>
              <a:rPr kumimoji="0" lang="zh-CN" altLang="en-US" sz="56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明</a:t>
            </a:r>
            <a:r>
              <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endPar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2" name="内容占位符 1"/>
          <p:cNvSpPr/>
          <p:nvPr>
            <p:ph idx="1"/>
          </p:nvPr>
        </p:nvSpPr>
        <p:spPr>
          <a:xfrm>
            <a:off x="544195" y="2165350"/>
            <a:ext cx="8229600" cy="4444365"/>
          </a:xfrm>
        </p:spPr>
        <p:txBody>
          <a:bodyPr/>
          <a:p>
            <a:pPr>
              <a:lnSpc>
                <a:spcPct val="150000"/>
              </a:lnSpc>
            </a:pPr>
            <a:r>
              <a:rPr lang="zh-CN" altLang="en-US" sz="4200" b="1" noProof="0" dirty="0">
                <a:ln>
                  <a:noFill/>
                </a:ln>
                <a:solidFill>
                  <a:srgbClr val="2108B8"/>
                </a:solidFill>
                <a:effectLst/>
                <a:uLnTx/>
                <a:uFillTx/>
                <a:latin typeface="微软雅黑" panose="020B0503020204020204" pitchFamily="34" charset="-122"/>
                <a:ea typeface="微软雅黑" panose="020B0503020204020204" pitchFamily="34" charset="-122"/>
                <a:sym typeface="+mn-ea"/>
              </a:rPr>
              <a:t>文明是指文化的进步方面，说某种事物文明与否，就是一种价值判断，就和某种价值观相联系。</a:t>
            </a:r>
            <a:endParaRPr lang="zh-CN" altLang="en-US" sz="4200" b="1" noProof="0" dirty="0">
              <a:ln>
                <a:noFill/>
              </a:ln>
              <a:solidFill>
                <a:srgbClr val="2108B8"/>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000000"/>
                                          </p:val>
                                        </p:tav>
                                        <p:tav tm="100000">
                                          <p:val>
                                            <p:strVal val="#ppt_w"/>
                                          </p:val>
                                        </p:tav>
                                      </p:tavLst>
                                    </p:anim>
                                    <p:anim calcmode="lin" valueType="num">
                                      <p:cBhvr>
                                        <p:cTn id="8" dur="500" fill="hold"/>
                                        <p:tgtEl>
                                          <p:spTgt spid="9"/>
                                        </p:tgtEl>
                                        <p:attrNameLst>
                                          <p:attrName>ppt_h</p:attrName>
                                        </p:attrNameLst>
                                      </p:cBhvr>
                                      <p:tavLst>
                                        <p:tav tm="0">
                                          <p:val>
                                            <p:fltVal val="0.00000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idx="4294967295"/>
          </p:nvPr>
        </p:nvSpPr>
        <p:spPr>
          <a:xfrm>
            <a:off x="386715" y="254000"/>
            <a:ext cx="8452485" cy="1325880"/>
          </a:xfrm>
          <a:solidFill>
            <a:srgbClr val="FFFF00"/>
          </a:solidFill>
        </p:spPr>
        <p:txBody>
          <a:bodyPr vert="horz" wrap="square" lIns="91440" tIns="45720" rIns="91440" bIns="45720" anchor="ctr"/>
          <a:p>
            <a:pPr algn="l"/>
            <a:r>
              <a:rPr lang="zh-CN" altLang="en-US" sz="54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文化与文明的关系：</a:t>
            </a:r>
            <a:endParaRPr lang="zh-CN" altLang="en-US" sz="5400" b="1" i="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22" name="内容占位符 2"/>
          <p:cNvSpPr>
            <a:spLocks noGrp="1"/>
          </p:cNvSpPr>
          <p:nvPr>
            <p:ph idx="4294967295"/>
          </p:nvPr>
        </p:nvSpPr>
        <p:spPr>
          <a:xfrm>
            <a:off x="481965" y="1762125"/>
            <a:ext cx="8329295" cy="4331970"/>
          </a:xfrm>
          <a:blipFill>
            <a:blip r:embed="rId1"/>
          </a:blipFill>
        </p:spPr>
        <p:txBody>
          <a:bodyPr vert="horz" wrap="square" lIns="91440" tIns="45720" rIns="91440" bIns="45720" anchor="t"/>
          <a:p>
            <a:pPr marL="0" indent="0">
              <a:lnSpc>
                <a:spcPct val="150000"/>
              </a:lnSpc>
              <a:buNone/>
            </a:pPr>
            <a:r>
              <a:rPr lang="en-US" altLang="zh-CN" sz="4000" b="1" dirty="0">
                <a:solidFill>
                  <a:srgbClr val="2108B8"/>
                </a:solidFill>
                <a:latin typeface="微软雅黑" panose="020B0503020204020204" pitchFamily="34" charset="-122"/>
                <a:ea typeface="微软雅黑" panose="020B0503020204020204" pitchFamily="34" charset="-122"/>
              </a:rPr>
              <a:t>  </a:t>
            </a:r>
            <a:r>
              <a:rPr lang="zh-CN" altLang="en-US" sz="4400" b="1" dirty="0">
                <a:solidFill>
                  <a:srgbClr val="2108B8"/>
                </a:solidFill>
                <a:latin typeface="微软雅黑" panose="020B0503020204020204" pitchFamily="34" charset="-122"/>
                <a:ea typeface="微软雅黑" panose="020B0503020204020204" pitchFamily="34" charset="-122"/>
              </a:rPr>
              <a:t>文化是文明的基础，</a:t>
            </a:r>
            <a:endParaRPr lang="zh-CN" altLang="en-US" sz="4400" b="1" dirty="0">
              <a:solidFill>
                <a:srgbClr val="2108B8"/>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4400" b="1" dirty="0">
                <a:solidFill>
                  <a:srgbClr val="2108B8"/>
                </a:solidFill>
                <a:latin typeface="微软雅黑" panose="020B0503020204020204" pitchFamily="34" charset="-122"/>
                <a:ea typeface="微软雅黑" panose="020B0503020204020204" pitchFamily="34" charset="-122"/>
              </a:rPr>
              <a:t>            文明是文化的结晶，</a:t>
            </a:r>
            <a:endParaRPr lang="zh-CN" altLang="en-US" sz="4400" b="1" dirty="0">
              <a:solidFill>
                <a:srgbClr val="2108B8"/>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4400" b="1" dirty="0">
                <a:solidFill>
                  <a:srgbClr val="2108B8"/>
                </a:solidFill>
                <a:latin typeface="微软雅黑" panose="020B0503020204020204" pitchFamily="34" charset="-122"/>
                <a:ea typeface="微软雅黑" panose="020B0503020204020204" pitchFamily="34" charset="-122"/>
              </a:rPr>
              <a:t>                  是文化的精华部分。</a:t>
            </a:r>
            <a:endParaRPr lang="zh-CN" altLang="en-US" sz="4400" b="1" dirty="0">
              <a:solidFill>
                <a:srgbClr val="2108B8"/>
              </a:solidFill>
              <a:latin typeface="微软雅黑" panose="020B0503020204020204" pitchFamily="34" charset="-122"/>
              <a:ea typeface="微软雅黑" panose="020B0503020204020204" pitchFamily="34" charset="-122"/>
            </a:endParaRPr>
          </a:p>
        </p:txBody>
      </p:sp>
      <p:sp>
        <p:nvSpPr>
          <p:cNvPr id="5123" name="灯片编号占位符 4"/>
          <p:cNvSpPr txBox="1">
            <a:spLocks noGrp="1"/>
          </p:cNvSpPr>
          <p:nvPr/>
        </p:nvSpPr>
        <p:spPr>
          <a:xfrm>
            <a:off x="6553200" y="6381750"/>
            <a:ext cx="1905000" cy="323850"/>
          </a:xfrm>
          <a:prstGeom prst="rect">
            <a:avLst/>
          </a:prstGeom>
          <a:noFill/>
          <a:ln w="9525">
            <a:noFill/>
          </a:ln>
        </p:spPr>
        <p:txBody>
          <a:bodyPr anchor="t"/>
          <a:p>
            <a:pPr algn="r"/>
            <a:fld id="{9A0DB2DC-4C9A-4742-B13C-FB6460FD3503}" type="slidenum">
              <a:rPr lang="zh-TW" altLang="en-US" sz="1200" dirty="0">
                <a:latin typeface="宋体" panose="02010600030101010101" pitchFamily="2" charset="-122"/>
              </a:rPr>
            </a:fld>
            <a:endParaRPr lang="zh-TW" altLang="en-US" sz="1200" dirty="0">
              <a:latin typeface="宋体" panose="02010600030101010101" pitchFamily="2"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000" fill="hold">
                                          <p:stCondLst>
                                            <p:cond delay="0"/>
                                          </p:stCondLst>
                                        </p:cTn>
                                        <p:tgtEl>
                                          <p:spTgt spid="5122">
                                            <p:txEl>
                                              <p:pRg st="1" end="1"/>
                                            </p:txEl>
                                          </p:spTgt>
                                        </p:tgtEl>
                                        <p:attrNameLst>
                                          <p:attrName>style.visibility</p:attrName>
                                        </p:attrNameLst>
                                      </p:cBhvr>
                                      <p:to>
                                        <p:strVal val="visible"/>
                                      </p:to>
                                    </p:set>
                                    <p:animEffect transition="in" filter="wipe(right)">
                                      <p:cBhvr>
                                        <p:cTn id="11" dur="1000"/>
                                        <p:tgtEl>
                                          <p:spTgt spid="5122">
                                            <p:txEl>
                                              <p:pRg st="1" end="1"/>
                                            </p:txEl>
                                          </p:spTgt>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000" fill="hold">
                                          <p:stCondLst>
                                            <p:cond delay="0"/>
                                          </p:stCondLst>
                                        </p:cTn>
                                        <p:tgtEl>
                                          <p:spTgt spid="5122">
                                            <p:txEl>
                                              <p:pRg st="2" end="2"/>
                                            </p:txEl>
                                          </p:spTgt>
                                        </p:tgtEl>
                                        <p:attrNameLst>
                                          <p:attrName>style.visibility</p:attrName>
                                        </p:attrNameLst>
                                      </p:cBhvr>
                                      <p:to>
                                        <p:strVal val="visible"/>
                                      </p:to>
                                    </p:set>
                                    <p:animEffect transition="in" filter="wipe(down)">
                                      <p:cBhvr>
                                        <p:cTn id="15" dur="1000"/>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34E42C-51E1-4340-88B4-B26157427B64}"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7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915" name="Rectangle 3"/>
          <p:cNvSpPr>
            <a:spLocks noGrp="1"/>
          </p:cNvSpPr>
          <p:nvPr>
            <p:ph idx="1"/>
          </p:nvPr>
        </p:nvSpPr>
        <p:spPr>
          <a:xfrm>
            <a:off x="395605" y="1412875"/>
            <a:ext cx="8280400" cy="4986020"/>
          </a:xfrm>
        </p:spPr>
        <p:txBody>
          <a:bodyPr vert="horz" wrap="square" lIns="91440" tIns="45720" rIns="91440" bIns="45720" anchor="t"/>
          <a:p>
            <a:pPr algn="just" eaLnBrk="1" hangingPunct="1">
              <a:lnSpc>
                <a:spcPct val="110000"/>
              </a:lnSpc>
              <a:spcBef>
                <a:spcPts val="300"/>
              </a:spcBef>
              <a:spcAft>
                <a:spcPts val="3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第一代文明起源于城市</a:t>
            </a:r>
            <a:r>
              <a:rPr lang="zh-CN" altLang="en-US" sz="28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它的政治、经济和社会结构比新石器时代的农村复杂的多。</a:t>
            </a:r>
            <a:r>
              <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把石器时代以后的社会作为文明起源，强调社会组织是文明的主要标志。</a:t>
            </a:r>
            <a:r>
              <a:rPr lang="zh-CN" altLang="en-US" sz="2400"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10000"/>
              </a:lnSpc>
              <a:spcBef>
                <a:spcPts val="300"/>
              </a:spcBef>
              <a:spcAft>
                <a:spcPts val="300"/>
              </a:spcAft>
            </a:pP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掌握了</a:t>
            </a:r>
            <a:r>
              <a:rPr lang="zh-CN" altLang="en-US" sz="2400" b="1" u="sng"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冶炼</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金属和</a:t>
            </a:r>
            <a:r>
              <a:rPr lang="zh-CN" altLang="en-US" sz="2400" b="1" u="sng"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印刷</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方法。</a:t>
            </a:r>
            <a:r>
              <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以人类技术作为文明的标志。</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10000"/>
              </a:lnSpc>
              <a:spcBef>
                <a:spcPts val="300"/>
              </a:spcBef>
              <a:spcAft>
                <a:spcPts val="300"/>
              </a:spcAft>
            </a:pP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1955</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Clyde Kluckhohn</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提出文明的三个标准：</a:t>
            </a:r>
            <a:r>
              <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城市人口多于</a:t>
            </a:r>
            <a:r>
              <a:rPr lang="en-US" altLang="zh-CN"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5000</a:t>
            </a:r>
            <a:r>
              <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人，文字记录，纪念性仪式中心。</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10000"/>
              </a:lnSpc>
              <a:spcBef>
                <a:spcPts val="300"/>
              </a:spcBef>
              <a:spcAft>
                <a:spcPts val="300"/>
              </a:spcAft>
            </a:pPr>
            <a:r>
              <a:rPr lang="en-US" altLang="zh-CN"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Robert M. Adams</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把</a:t>
            </a:r>
            <a:r>
              <a:rPr lang="zh-CN" altLang="en-US" sz="2400" b="1" u="sng"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社会组织</a:t>
            </a:r>
            <a:r>
              <a:rPr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作为文明的主要标准：</a:t>
            </a:r>
            <a:r>
              <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rPr>
              <a:t>文明是一种社会，它有各种社会制度，这些制度根据产品所有权和对政治和宗教层次的控制而形成阶级阶层，这些阶层相互构成具有一定边界的国家，具有复杂的劳动分工，如技术工匠、军人和政府官员以及大量生产者。</a:t>
            </a:r>
            <a:endParaRPr lang="zh-CN" altLang="en-US" sz="2400" dirty="0">
              <a:solidFill>
                <a:srgbClr val="0033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026"/>
          <p:cNvSpPr txBox="1">
            <a:spLocks noChangeArrowheads="1"/>
          </p:cNvSpPr>
          <p:nvPr/>
        </p:nvSpPr>
        <p:spPr bwMode="auto">
          <a:xfrm>
            <a:off x="457200" y="189230"/>
            <a:ext cx="8119110" cy="11398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20000"/>
              </a:lnSpc>
              <a:spcBef>
                <a:spcPts val="0"/>
              </a:spcBef>
              <a:spcAft>
                <a:spcPts val="0"/>
              </a:spcAft>
              <a:buClrTx/>
              <a:buSzTx/>
              <a:buFontTx/>
              <a:buNone/>
              <a:defRPr/>
            </a:pPr>
            <a:r>
              <a:rPr kumimoji="0" lang="en-US" altLang="zh-CN" sz="4600" b="1" i="1" u="none" strike="noStrike" kern="1200" cap="none" spc="0" normalizeH="0" baseline="0" noProof="0" dirty="0" smtClean="0">
                <a:ln>
                  <a:noFill/>
                </a:ln>
                <a:solidFill>
                  <a:srgbClr val="0033CC"/>
                </a:solidFill>
                <a:effectLst/>
                <a:uLnTx/>
                <a:uFillTx/>
                <a:latin typeface="+mj-lt"/>
                <a:ea typeface="+mj-ea"/>
                <a:cs typeface="+mj-cs"/>
              </a:rPr>
              <a:t> </a:t>
            </a:r>
            <a:r>
              <a:rPr kumimoji="0" lang="zh-CN" altLang="en-US" sz="5400" b="1"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3.2 文明起源的标志</a:t>
            </a:r>
            <a:endParaRPr kumimoji="0" lang="zh-CN" altLang="en-US" sz="5400" b="1"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915">
                                            <p:txEl>
                                              <p:charRg st="0" end="71"/>
                                            </p:txEl>
                                          </p:spTgt>
                                        </p:tgtEl>
                                        <p:attrNameLst>
                                          <p:attrName>style.visibility</p:attrName>
                                        </p:attrNameLst>
                                      </p:cBhvr>
                                      <p:to>
                                        <p:strVal val="visible"/>
                                      </p:to>
                                    </p:set>
                                    <p:animEffect transition="in" filter="wipe(up)">
                                      <p:cBhvr>
                                        <p:cTn id="7" dur="500"/>
                                        <p:tgtEl>
                                          <p:spTgt spid="38915">
                                            <p:txEl>
                                              <p:charRg st="0" end="7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000" fill="hold">
                                          <p:stCondLst>
                                            <p:cond delay="0"/>
                                          </p:stCondLst>
                                        </p:cTn>
                                        <p:tgtEl>
                                          <p:spTgt spid="38915">
                                            <p:txEl>
                                              <p:charRg st="71" end="99"/>
                                            </p:txEl>
                                          </p:spTgt>
                                        </p:tgtEl>
                                        <p:attrNameLst>
                                          <p:attrName>style.visibility</p:attrName>
                                        </p:attrNameLst>
                                      </p:cBhvr>
                                      <p:to>
                                        <p:strVal val="visible"/>
                                      </p:to>
                                    </p:set>
                                    <p:animEffect transition="in" filter="wipe(left)">
                                      <p:cBhvr>
                                        <p:cTn id="11" dur="1000"/>
                                        <p:tgtEl>
                                          <p:spTgt spid="38915">
                                            <p:txEl>
                                              <p:charRg st="71" end="99"/>
                                            </p:txEl>
                                          </p:spTgt>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000" fill="hold">
                                          <p:stCondLst>
                                            <p:cond delay="0"/>
                                          </p:stCondLst>
                                        </p:cTn>
                                        <p:tgtEl>
                                          <p:spTgt spid="38915">
                                            <p:txEl>
                                              <p:charRg st="99" end="157"/>
                                            </p:txEl>
                                          </p:spTgt>
                                        </p:tgtEl>
                                        <p:attrNameLst>
                                          <p:attrName>style.visibility</p:attrName>
                                        </p:attrNameLst>
                                      </p:cBhvr>
                                      <p:to>
                                        <p:strVal val="visible"/>
                                      </p:to>
                                    </p:set>
                                    <p:animEffect transition="in" filter="wipe(right)">
                                      <p:cBhvr>
                                        <p:cTn id="15" dur="1000"/>
                                        <p:tgtEl>
                                          <p:spTgt spid="38915">
                                            <p:txEl>
                                              <p:charRg st="99" end="157"/>
                                            </p:txEl>
                                          </p:spTgt>
                                        </p:tgtEl>
                                      </p:cBhvr>
                                    </p:animEffect>
                                  </p:childTnLst>
                                </p:cTn>
                              </p:par>
                            </p:childTnLst>
                          </p:cTn>
                        </p:par>
                        <p:par>
                          <p:cTn id="16" fill="hold">
                            <p:stCondLst>
                              <p:cond delay="2500"/>
                            </p:stCondLst>
                            <p:childTnLst>
                              <p:par>
                                <p:cTn id="17" presetID="22" presetClass="entr" presetSubtype="4" fill="hold" grpId="0" nodeType="afterEffect">
                                  <p:stCondLst>
                                    <p:cond delay="0"/>
                                  </p:stCondLst>
                                  <p:childTnLst>
                                    <p:set>
                                      <p:cBhvr>
                                        <p:cTn id="18" dur="1000" fill="hold">
                                          <p:stCondLst>
                                            <p:cond delay="0"/>
                                          </p:stCondLst>
                                        </p:cTn>
                                        <p:tgtEl>
                                          <p:spTgt spid="38915">
                                            <p:txEl>
                                              <p:charRg st="157" end="290"/>
                                            </p:txEl>
                                          </p:spTgt>
                                        </p:tgtEl>
                                        <p:attrNameLst>
                                          <p:attrName>style.visibility</p:attrName>
                                        </p:attrNameLst>
                                      </p:cBhvr>
                                      <p:to>
                                        <p:strVal val="visible"/>
                                      </p:to>
                                    </p:set>
                                    <p:animEffect transition="in" filter="wipe(down)">
                                      <p:cBhvr>
                                        <p:cTn id="19" dur="1000"/>
                                        <p:tgtEl>
                                          <p:spTgt spid="38915">
                                            <p:txEl>
                                              <p:charRg st="157" end="2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457200" y="1600200"/>
            <a:ext cx="8229600" cy="4761865"/>
          </a:xfrm>
          <a:blipFill>
            <a:blip r:embed="rId1"/>
          </a:blipFill>
        </p:spPr>
        <p:txBody>
          <a:bodyPr vert="horz" wrap="square" lIns="91440" tIns="45720" rIns="91440" bIns="45720" anchor="t"/>
          <a:p>
            <a:pPr latinLnBrk="1">
              <a:lnSpc>
                <a:spcPct val="110000"/>
              </a:lnSpc>
            </a:pPr>
            <a:r>
              <a:rPr lang="zh-CN" altLang="zh-CN" b="1" dirty="0">
                <a:solidFill>
                  <a:srgbClr val="C00000"/>
                </a:solidFill>
                <a:latin typeface="微软雅黑" panose="020B0503020204020204" pitchFamily="34" charset="-122"/>
                <a:ea typeface="微软雅黑" panose="020B0503020204020204" pitchFamily="34" charset="-122"/>
              </a:rPr>
              <a:t>文明</a:t>
            </a:r>
            <a:r>
              <a:rPr lang="zh-CN" altLang="zh-CN" b="1" dirty="0">
                <a:solidFill>
                  <a:srgbClr val="2108B8"/>
                </a:solidFill>
                <a:latin typeface="微软雅黑" panose="020B0503020204020204" pitchFamily="34" charset="-122"/>
                <a:ea typeface="微软雅黑" panose="020B0503020204020204" pitchFamily="34" charset="-122"/>
              </a:rPr>
              <a:t>是使人类脱离野蛮状态的所有社会行为和自然行为构成的集合，至少包括以下</a:t>
            </a:r>
            <a:r>
              <a:rPr lang="zh-CN" altLang="zh-CN" b="1" dirty="0">
                <a:solidFill>
                  <a:srgbClr val="C00000"/>
                </a:solidFill>
                <a:latin typeface="微软雅黑" panose="020B0503020204020204" pitchFamily="34" charset="-122"/>
                <a:ea typeface="微软雅黑" panose="020B0503020204020204" pitchFamily="34" charset="-122"/>
              </a:rPr>
              <a:t>要素：</a:t>
            </a:r>
            <a:r>
              <a:rPr lang="zh-CN" altLang="en-US" b="1" dirty="0">
                <a:latin typeface="微软雅黑" panose="020B0503020204020204" pitchFamily="34" charset="-122"/>
                <a:ea typeface="微软雅黑" panose="020B0503020204020204" pitchFamily="34" charset="-122"/>
              </a:rPr>
              <a:t>城市</a:t>
            </a:r>
            <a:r>
              <a:rPr lang="zh-CN" altLang="zh-CN" b="1" dirty="0">
                <a:latin typeface="微软雅黑" panose="020B0503020204020204" pitchFamily="34" charset="-122"/>
                <a:ea typeface="微软雅黑" panose="020B0503020204020204" pitchFamily="34" charset="-122"/>
              </a:rPr>
              <a:t>、文字、</a:t>
            </a:r>
            <a:r>
              <a:rPr lang="zh-CN" altLang="en-US" b="1" dirty="0">
                <a:latin typeface="微软雅黑" panose="020B0503020204020204" pitchFamily="34" charset="-122"/>
                <a:ea typeface="微软雅黑" panose="020B0503020204020204" pitchFamily="34" charset="-122"/>
              </a:rPr>
              <a:t>建筑</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冶金</a:t>
            </a:r>
            <a:r>
              <a:rPr lang="zh-CN" altLang="en-US" b="1" dirty="0">
                <a:solidFill>
                  <a:srgbClr val="2108B8"/>
                </a:solidFill>
                <a:latin typeface="微软雅黑" panose="020B0503020204020204" pitchFamily="34" charset="-122"/>
                <a:ea typeface="微软雅黑" panose="020B0503020204020204" pitchFamily="34" charset="-122"/>
              </a:rPr>
              <a:t>（考古标准）及</a:t>
            </a:r>
            <a:r>
              <a:rPr lang="zh-CN" altLang="en-US" b="1" dirty="0">
                <a:latin typeface="微软雅黑" panose="020B0503020204020204" pitchFamily="34" charset="-122"/>
                <a:ea typeface="微软雅黑" panose="020B0503020204020204" pitchFamily="34" charset="-122"/>
              </a:rPr>
              <a:t>家族、</a:t>
            </a:r>
            <a:r>
              <a:rPr lang="zh-CN" altLang="zh-CN" b="1" dirty="0">
                <a:latin typeface="微软雅黑" panose="020B0503020204020204" pitchFamily="34" charset="-122"/>
                <a:ea typeface="微软雅黑" panose="020B0503020204020204" pitchFamily="34" charset="-122"/>
              </a:rPr>
              <a:t>宗教观念、法律、国家</a:t>
            </a:r>
            <a:r>
              <a:rPr lang="zh-CN" altLang="zh-CN" b="1" dirty="0">
                <a:solidFill>
                  <a:srgbClr val="2108B8"/>
                </a:solidFill>
                <a:latin typeface="微软雅黑" panose="020B0503020204020204" pitchFamily="34" charset="-122"/>
                <a:ea typeface="微软雅黑" panose="020B0503020204020204" pitchFamily="34" charset="-122"/>
              </a:rPr>
              <a:t>等</a:t>
            </a:r>
            <a:r>
              <a:rPr lang="zh-CN" altLang="en-US" b="1" dirty="0">
                <a:solidFill>
                  <a:srgbClr val="2108B8"/>
                </a:solidFill>
                <a:latin typeface="微软雅黑" panose="020B0503020204020204" pitchFamily="34" charset="-122"/>
                <a:ea typeface="微软雅黑" panose="020B0503020204020204" pitchFamily="34" charset="-122"/>
              </a:rPr>
              <a:t>要素</a:t>
            </a:r>
            <a:r>
              <a:rPr lang="zh-CN" altLang="zh-CN" b="1" dirty="0">
                <a:solidFill>
                  <a:srgbClr val="2108B8"/>
                </a:solidFill>
                <a:latin typeface="微软雅黑" panose="020B0503020204020204" pitchFamily="34" charset="-122"/>
                <a:ea typeface="微软雅黑" panose="020B0503020204020204" pitchFamily="34" charset="-122"/>
              </a:rPr>
              <a:t>。</a:t>
            </a:r>
            <a:endParaRPr lang="en-US" altLang="zh-CN" b="1" dirty="0">
              <a:solidFill>
                <a:srgbClr val="2108B8"/>
              </a:solidFill>
              <a:latin typeface="微软雅黑" panose="020B0503020204020204" pitchFamily="34" charset="-122"/>
              <a:ea typeface="微软雅黑" panose="020B0503020204020204" pitchFamily="34" charset="-122"/>
            </a:endParaRPr>
          </a:p>
          <a:p>
            <a:pPr latinLnBrk="1">
              <a:lnSpc>
                <a:spcPct val="110000"/>
              </a:lnSpc>
            </a:pPr>
            <a:r>
              <a:rPr lang="zh-CN" altLang="zh-CN" b="1" dirty="0">
                <a:solidFill>
                  <a:srgbClr val="2108B8"/>
                </a:solidFill>
                <a:latin typeface="微软雅黑" panose="020B0503020204020204" pitchFamily="34" charset="-122"/>
                <a:ea typeface="微软雅黑" panose="020B0503020204020204" pitchFamily="34" charset="-122"/>
              </a:rPr>
              <a:t>由于各种</a:t>
            </a:r>
            <a:r>
              <a:rPr lang="zh-CN" altLang="zh-CN" b="1" dirty="0">
                <a:solidFill>
                  <a:srgbClr val="C00000"/>
                </a:solidFill>
                <a:latin typeface="微软雅黑" panose="020B0503020204020204" pitchFamily="34" charset="-122"/>
                <a:ea typeface="微软雅黑" panose="020B0503020204020204" pitchFamily="34" charset="-122"/>
              </a:rPr>
              <a:t>文明要素</a:t>
            </a:r>
            <a:r>
              <a:rPr lang="zh-CN" altLang="zh-CN" b="1" dirty="0">
                <a:solidFill>
                  <a:srgbClr val="2108B8"/>
                </a:solidFill>
                <a:latin typeface="微软雅黑" panose="020B0503020204020204" pitchFamily="34" charset="-122"/>
                <a:ea typeface="微软雅黑" panose="020B0503020204020204" pitchFamily="34" charset="-122"/>
              </a:rPr>
              <a:t>在时间和地域上的分布不均匀，产生了具有显</a:t>
            </a:r>
            <a:r>
              <a:rPr lang="zh-CN" altLang="en-US" b="1" dirty="0">
                <a:solidFill>
                  <a:srgbClr val="2108B8"/>
                </a:solidFill>
                <a:latin typeface="微软雅黑" panose="020B0503020204020204" pitchFamily="34" charset="-122"/>
                <a:ea typeface="微软雅黑" panose="020B0503020204020204" pitchFamily="34" charset="-122"/>
              </a:rPr>
              <a:t>著</a:t>
            </a:r>
            <a:r>
              <a:rPr lang="zh-CN" altLang="zh-CN" b="1" dirty="0">
                <a:solidFill>
                  <a:srgbClr val="2108B8"/>
                </a:solidFill>
                <a:latin typeface="微软雅黑" panose="020B0503020204020204" pitchFamily="34" charset="-122"/>
                <a:ea typeface="微软雅黑" panose="020B0503020204020204" pitchFamily="34" charset="-122"/>
              </a:rPr>
              <a:t>区别的各种</a:t>
            </a:r>
            <a:r>
              <a:rPr lang="zh-CN" altLang="zh-CN" b="1" dirty="0">
                <a:solidFill>
                  <a:srgbClr val="C00000"/>
                </a:solidFill>
                <a:latin typeface="微软雅黑" panose="020B0503020204020204" pitchFamily="34" charset="-122"/>
                <a:ea typeface="微软雅黑" panose="020B0503020204020204" pitchFamily="34" charset="-122"/>
              </a:rPr>
              <a:t>文明</a:t>
            </a:r>
            <a:r>
              <a:rPr lang="zh-CN" altLang="zh-CN" b="1" dirty="0">
                <a:solidFill>
                  <a:srgbClr val="2108B8"/>
                </a:solidFill>
                <a:latin typeface="微软雅黑" panose="020B0503020204020204" pitchFamily="34" charset="-122"/>
                <a:ea typeface="微软雅黑" panose="020B0503020204020204" pitchFamily="34" charset="-122"/>
              </a:rPr>
              <a:t>，</a:t>
            </a:r>
            <a:r>
              <a:rPr lang="zh-CN" altLang="en-US" b="1" dirty="0">
                <a:solidFill>
                  <a:srgbClr val="2108B8"/>
                </a:solidFill>
                <a:latin typeface="微软雅黑" panose="020B0503020204020204" pitchFamily="34" charset="-122"/>
                <a:ea typeface="微软雅黑" panose="020B0503020204020204" pitchFamily="34" charset="-122"/>
              </a:rPr>
              <a:t>比如</a:t>
            </a:r>
            <a:r>
              <a:rPr lang="zh-CN" altLang="zh-CN" b="1" dirty="0">
                <a:solidFill>
                  <a:srgbClr val="2108B8"/>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古埃及文明</a:t>
            </a:r>
            <a:r>
              <a:rPr lang="zh-CN"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古巴比伦</a:t>
            </a:r>
            <a:r>
              <a:rPr lang="zh-CN" altLang="zh-CN" b="1" dirty="0">
                <a:solidFill>
                  <a:srgbClr val="FF0000"/>
                </a:solidFill>
                <a:latin typeface="微软雅黑" panose="020B0503020204020204" pitchFamily="34" charset="-122"/>
                <a:ea typeface="微软雅黑" panose="020B0503020204020204" pitchFamily="34" charset="-122"/>
              </a:rPr>
              <a:t>文明，古印度文明，</a:t>
            </a:r>
            <a:r>
              <a:rPr lang="zh-CN" altLang="en-US" b="1" dirty="0">
                <a:solidFill>
                  <a:srgbClr val="FF0000"/>
                </a:solidFill>
                <a:latin typeface="微软雅黑" panose="020B0503020204020204" pitchFamily="34" charset="-122"/>
                <a:ea typeface="微软雅黑" panose="020B0503020204020204" pitchFamily="34" charset="-122"/>
              </a:rPr>
              <a:t>华夏</a:t>
            </a:r>
            <a:r>
              <a:rPr lang="zh-CN" altLang="zh-CN" b="1" dirty="0">
                <a:solidFill>
                  <a:srgbClr val="FF0000"/>
                </a:solidFill>
                <a:latin typeface="微软雅黑" panose="020B0503020204020204" pitchFamily="34" charset="-122"/>
                <a:ea typeface="微软雅黑" panose="020B0503020204020204" pitchFamily="34" charset="-122"/>
              </a:rPr>
              <a:t>文明</a:t>
            </a:r>
            <a:r>
              <a:rPr lang="zh-CN" altLang="en-US" b="1" dirty="0">
                <a:solidFill>
                  <a:srgbClr val="2108B8"/>
                </a:solidFill>
                <a:latin typeface="微软雅黑" panose="020B0503020204020204" pitchFamily="34" charset="-122"/>
                <a:ea typeface="微软雅黑" panose="020B0503020204020204" pitchFamily="34" charset="-122"/>
              </a:rPr>
              <a:t>等四大</a:t>
            </a:r>
            <a:r>
              <a:rPr lang="zh-CN" altLang="en-US" b="1" dirty="0">
                <a:solidFill>
                  <a:srgbClr val="C00000"/>
                </a:solidFill>
                <a:latin typeface="微软雅黑" panose="020B0503020204020204" pitchFamily="34" charset="-122"/>
                <a:ea typeface="微软雅黑" panose="020B0503020204020204" pitchFamily="34" charset="-122"/>
              </a:rPr>
              <a:t>原</a:t>
            </a:r>
            <a:r>
              <a:rPr lang="zh-CN" altLang="en-US" b="1" dirty="0">
                <a:solidFill>
                  <a:srgbClr val="C00000"/>
                </a:solidFill>
                <a:latin typeface="微软雅黑" panose="020B0503020204020204" pitchFamily="34" charset="-122"/>
                <a:ea typeface="微软雅黑" panose="020B0503020204020204" pitchFamily="34" charset="-122"/>
              </a:rPr>
              <a:t>生文明</a:t>
            </a:r>
            <a:r>
              <a:rPr lang="zh-CN" altLang="en-US" b="1" dirty="0">
                <a:solidFill>
                  <a:srgbClr val="2108B8"/>
                </a:solidFill>
                <a:latin typeface="微软雅黑" panose="020B0503020204020204" pitchFamily="34" charset="-122"/>
                <a:ea typeface="微软雅黑" panose="020B0503020204020204" pitchFamily="34" charset="-122"/>
              </a:rPr>
              <a:t>，以及</a:t>
            </a:r>
            <a:r>
              <a:rPr lang="zh-CN" altLang="en-US" b="1" dirty="0">
                <a:solidFill>
                  <a:srgbClr val="FF0000"/>
                </a:solidFill>
                <a:latin typeface="微软雅黑" panose="020B0503020204020204" pitchFamily="34" charset="-122"/>
                <a:ea typeface="微软雅黑" panose="020B0503020204020204" pitchFamily="34" charset="-122"/>
              </a:rPr>
              <a:t>古希腊文明、古罗马</a:t>
            </a:r>
            <a:r>
              <a:rPr lang="zh-CN" altLang="en-US" b="1" dirty="0">
                <a:solidFill>
                  <a:srgbClr val="2108B8"/>
                </a:solidFill>
                <a:latin typeface="微软雅黑" panose="020B0503020204020204" pitchFamily="34" charset="-122"/>
                <a:ea typeface="微软雅黑" panose="020B0503020204020204" pitchFamily="34" charset="-122"/>
              </a:rPr>
              <a:t>等</a:t>
            </a:r>
            <a:r>
              <a:rPr lang="zh-CN" altLang="en-US" b="1" dirty="0">
                <a:solidFill>
                  <a:srgbClr val="C00000"/>
                </a:solidFill>
                <a:latin typeface="微软雅黑" panose="020B0503020204020204" pitchFamily="34" charset="-122"/>
                <a:ea typeface="微软雅黑" panose="020B0503020204020204" pitchFamily="34" charset="-122"/>
              </a:rPr>
              <a:t>派生文明</a:t>
            </a:r>
            <a:r>
              <a:rPr lang="zh-CN" altLang="en-US" b="1" dirty="0">
                <a:solidFill>
                  <a:srgbClr val="2108B8"/>
                </a:solidFill>
                <a:latin typeface="微软雅黑" panose="020B0503020204020204" pitchFamily="34" charset="-122"/>
                <a:ea typeface="微软雅黑" panose="020B0503020204020204" pitchFamily="34" charset="-122"/>
              </a:rPr>
              <a:t>。</a:t>
            </a:r>
            <a:endParaRPr lang="en-US" altLang="zh-CN" b="1" dirty="0">
              <a:solidFill>
                <a:srgbClr val="2108B8"/>
              </a:solidFill>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04"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 name="Rectangle 2" descr="蓝色面巾纸"/>
          <p:cNvSpPr>
            <a:spLocks noGrp="1" noChangeArrowheads="1"/>
          </p:cNvSpPr>
          <p:nvPr>
            <p:ph type="title"/>
          </p:nvPr>
        </p:nvSpPr>
        <p:spPr>
          <a:blipFill dpi="0" rotWithShape="1">
            <a:blip r:embed="rId2"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latinLnBrk="0" hangingPunct="1">
              <a:lnSpc>
                <a:spcPct val="12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3.</a:t>
            </a:r>
            <a:r>
              <a:rPr kumimoji="0" lang="en-US" altLang="zh-CN"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3</a:t>
            </a:r>
            <a:r>
              <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 文明的要素</a:t>
            </a:r>
            <a:endPar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1202">
                                            <p:txEl>
                                              <p:pRg st="4294967295" end="4294967295"/>
                                            </p:txEl>
                                          </p:spTgt>
                                        </p:tgtEl>
                                        <p:attrNameLst>
                                          <p:attrName>style.visibility</p:attrName>
                                        </p:attrNameLst>
                                      </p:cBhvr>
                                      <p:to>
                                        <p:strVal val="visible"/>
                                      </p:to>
                                    </p:set>
                                    <p:animEffect transition="in" filter="wipe(down)">
                                      <p:cBhvr>
                                        <p:cTn id="13" dur="500"/>
                                        <p:tgtEl>
                                          <p:spTgt spid="51202">
                                            <p:txEl>
                                              <p:pRg st="4294967295" end="4294967295"/>
                                            </p:txEl>
                                          </p:spTgt>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1202">
                                            <p:txEl>
                                              <p:pRg st="0" end="0"/>
                                            </p:txEl>
                                          </p:spTgt>
                                        </p:tgtEl>
                                        <p:attrNameLst>
                                          <p:attrName>style.visibility</p:attrName>
                                        </p:attrNameLst>
                                      </p:cBhvr>
                                      <p:to>
                                        <p:strVal val="visible"/>
                                      </p:to>
                                    </p:set>
                                    <p:animEffect transition="in" filter="wipe(down)">
                                      <p:cBhvr>
                                        <p:cTn id="17" dur="500"/>
                                        <p:tgtEl>
                                          <p:spTgt spid="51202">
                                            <p:txEl>
                                              <p:pRg st="0" end="0"/>
                                            </p:txEl>
                                          </p:spTgt>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1202">
                                            <p:txEl>
                                              <p:pRg st="1" end="1"/>
                                            </p:txEl>
                                          </p:spTgt>
                                        </p:tgtEl>
                                        <p:attrNameLst>
                                          <p:attrName>style.visibility</p:attrName>
                                        </p:attrNameLst>
                                      </p:cBhvr>
                                      <p:to>
                                        <p:strVal val="visible"/>
                                      </p:to>
                                    </p:set>
                                    <p:animEffect transition="in" filter="wipe(down)">
                                      <p:cBhvr>
                                        <p:cTn id="21" dur="500"/>
                                        <p:tgtEl>
                                          <p:spTgt spid="51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120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2"/>
          <p:cNvSpPr>
            <a:spLocks noGrp="1"/>
          </p:cNvSpPr>
          <p:nvPr>
            <p:ph idx="1"/>
          </p:nvPr>
        </p:nvSpPr>
        <p:spPr>
          <a:xfrm>
            <a:off x="323850" y="1412875"/>
            <a:ext cx="8569325" cy="4530725"/>
          </a:xfrm>
        </p:spPr>
        <p:txBody>
          <a:bodyPr vert="horz" wrap="square" lIns="91440" tIns="45720" rIns="91440" bIns="45720" anchor="t"/>
          <a:p>
            <a:pPr latinLnBrk="1"/>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3200" b="1" dirty="0">
                <a:solidFill>
                  <a:srgbClr val="2108B8"/>
                </a:solidFill>
                <a:latin typeface="微软雅黑" panose="020B0503020204020204" pitchFamily="34" charset="-122"/>
                <a:ea typeface="微软雅黑" panose="020B0503020204020204" pitchFamily="34" charset="-122"/>
              </a:rPr>
              <a:t>是人类发展史上的</a:t>
            </a:r>
            <a:r>
              <a:rPr lang="zh-CN" altLang="en-US" sz="3200" b="1" u="sng" dirty="0">
                <a:solidFill>
                  <a:srgbClr val="2108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特殊阶段</a:t>
            </a:r>
            <a:r>
              <a:rPr lang="zh-CN" altLang="en-US" sz="3200" b="1" dirty="0">
                <a:solidFill>
                  <a:srgbClr val="2108B8"/>
                </a:solidFill>
                <a:latin typeface="微软雅黑" panose="020B0503020204020204" pitchFamily="34" charset="-122"/>
                <a:ea typeface="微软雅黑" panose="020B0503020204020204" pitchFamily="34" charset="-122"/>
              </a:rPr>
              <a:t>，是人类脱离动物界后进一步脱离原始野蛮状态阶段。</a:t>
            </a:r>
            <a:endParaRPr lang="en-US" altLang="zh-CN" sz="3200" b="1" dirty="0">
              <a:solidFill>
                <a:srgbClr val="2108B8"/>
              </a:solidFill>
              <a:latin typeface="微软雅黑" panose="020B0503020204020204" pitchFamily="34" charset="-122"/>
              <a:ea typeface="微软雅黑" panose="020B0503020204020204" pitchFamily="34" charset="-122"/>
            </a:endParaRPr>
          </a:p>
          <a:p>
            <a:pPr latinLnBrk="1"/>
            <a:r>
              <a:rPr lang="zh-CN" altLang="zh-CN" sz="3200" b="1" dirty="0">
                <a:solidFill>
                  <a:srgbClr val="C00000"/>
                </a:solidFill>
                <a:latin typeface="微软雅黑" panose="020B0503020204020204" pitchFamily="34" charset="-122"/>
                <a:ea typeface="微软雅黑" panose="020B0503020204020204" pitchFamily="34" charset="-122"/>
              </a:rPr>
              <a:t>文明</a:t>
            </a:r>
            <a:r>
              <a:rPr lang="zh-CN" altLang="zh-CN" sz="3200" b="1" dirty="0">
                <a:solidFill>
                  <a:srgbClr val="2108B8"/>
                </a:solidFill>
                <a:latin typeface="微软雅黑" panose="020B0503020204020204" pitchFamily="34" charset="-122"/>
                <a:ea typeface="微软雅黑" panose="020B0503020204020204" pitchFamily="34" charset="-122"/>
              </a:rPr>
              <a:t>，是</a:t>
            </a:r>
            <a:r>
              <a:rPr lang="zh-CN" altLang="zh-CN" sz="3200" b="1" u="sng" dirty="0">
                <a:solidFill>
                  <a:srgbClr val="2108B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历史沉淀</a:t>
            </a:r>
            <a:r>
              <a:rPr lang="zh-CN" altLang="zh-CN" sz="3200" b="1" dirty="0">
                <a:solidFill>
                  <a:srgbClr val="2108B8"/>
                </a:solidFill>
                <a:latin typeface="微软雅黑" panose="020B0503020204020204" pitchFamily="34" charset="-122"/>
                <a:ea typeface="微软雅黑" panose="020B0503020204020204" pitchFamily="34" charset="-122"/>
              </a:rPr>
              <a:t>下来的，有益</a:t>
            </a:r>
            <a:r>
              <a:rPr lang="zh-CN" altLang="en-US" sz="3200" b="1" dirty="0">
                <a:solidFill>
                  <a:srgbClr val="2108B8"/>
                </a:solidFill>
                <a:latin typeface="微软雅黑" panose="020B0503020204020204" pitchFamily="34" charset="-122"/>
                <a:ea typeface="微软雅黑" panose="020B0503020204020204" pitchFamily="34" charset="-122"/>
              </a:rPr>
              <a:t>于</a:t>
            </a:r>
            <a:r>
              <a:rPr lang="zh-CN" altLang="zh-CN" sz="3200" b="1" dirty="0">
                <a:solidFill>
                  <a:srgbClr val="2108B8"/>
                </a:solidFill>
                <a:latin typeface="微软雅黑" panose="020B0503020204020204" pitchFamily="34" charset="-122"/>
                <a:ea typeface="微软雅黑" panose="020B0503020204020204" pitchFamily="34" charset="-122"/>
              </a:rPr>
              <a:t>增强人类对客观世界的适应和认知、符合人类精神追求、被绝大多数人认可和接受的人文精神、发明创造以及公序良俗的总和。</a:t>
            </a:r>
            <a:endParaRPr lang="en-US" altLang="zh-CN" sz="3200" b="1" dirty="0">
              <a:solidFill>
                <a:srgbClr val="2108B8"/>
              </a:solidFill>
              <a:latin typeface="微软雅黑" panose="020B0503020204020204" pitchFamily="34" charset="-122"/>
              <a:ea typeface="微软雅黑" panose="020B0503020204020204" pitchFamily="34" charset="-122"/>
            </a:endParaRPr>
          </a:p>
          <a:p>
            <a:pPr latinLnBrk="1"/>
            <a:r>
              <a:rPr lang="zh-CN" altLang="en-US" sz="3200" b="1" dirty="0">
                <a:solidFill>
                  <a:srgbClr val="CC0000"/>
                </a:solidFill>
                <a:latin typeface="微软雅黑" panose="020B0503020204020204" pitchFamily="34" charset="-122"/>
                <a:ea typeface="微软雅黑" panose="020B0503020204020204" pitchFamily="34" charset="-122"/>
              </a:rPr>
              <a:t>文明是人类智力产物（社会的和技术的）所形成的</a:t>
            </a:r>
            <a:r>
              <a:rPr lang="zh-CN" altLang="en-US" sz="3200" b="1" u="sng" dirty="0">
                <a:solidFill>
                  <a:srgbClr val="CC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成果体现</a:t>
            </a:r>
            <a:r>
              <a:rPr lang="zh-CN" altLang="en-US" sz="3200" b="1" dirty="0">
                <a:solidFill>
                  <a:srgbClr val="CC0000"/>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从这些含义上，各种文明具有落后或先进的区别。 </a:t>
            </a:r>
            <a:endParaRPr lang="zh-CN" altLang="en-US" sz="3200" b="1" dirty="0">
              <a:solidFill>
                <a:srgbClr val="2108B8"/>
              </a:solidFill>
              <a:latin typeface="微软雅黑" panose="020B0503020204020204" pitchFamily="34" charset="-122"/>
              <a:ea typeface="微软雅黑" panose="020B0503020204020204" pitchFamily="34" charset="-122"/>
            </a:endParaRPr>
          </a:p>
          <a:p>
            <a:pPr latinLnBrk="1"/>
            <a:endParaRPr lang="zh-CN" altLang="zh-CN" sz="3200" b="1" dirty="0">
              <a:solidFill>
                <a:srgbClr val="2108B8"/>
              </a:solidFill>
              <a:latin typeface="微软雅黑" panose="020B0503020204020204" pitchFamily="34" charset="-122"/>
              <a:ea typeface="微软雅黑" panose="020B0503020204020204" pitchFamily="34" charset="-122"/>
            </a:endParaRPr>
          </a:p>
          <a:p>
            <a:pPr latinLnBrk="1"/>
            <a:endParaRPr lang="zh-CN" altLang="zh-CN"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2228"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 name="Rectangle 2" descr="信纸"/>
          <p:cNvSpPr>
            <a:spLocks noGrp="1" noChangeArrowheads="1"/>
          </p:cNvSpPr>
          <p:nvPr>
            <p:ph type="title"/>
          </p:nvPr>
        </p:nvSpPr>
        <p:spPr>
          <a:xfrm>
            <a:off x="395288" y="260350"/>
            <a:ext cx="8220075"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rPr>
              <a:t>3.3 文明的内涵</a:t>
            </a:r>
            <a:endParaRPr kumimoji="0" lang="zh-CN" altLang="en-US" sz="5400" b="1" i="0" u="none" strike="noStrike" kern="0" cap="none" spc="0" normalizeH="0" baseline="0" noProof="0" dirty="0" smtClean="0">
              <a:ln>
                <a:noFill/>
              </a:ln>
              <a:solidFill>
                <a:schemeClr val="tx2"/>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13" dur="500"/>
                                        <p:tgtEl>
                                          <p:spTgt spid="52226">
                                            <p:txEl>
                                              <p:pRg st="0" end="0"/>
                                            </p:txEl>
                                          </p:spTgt>
                                        </p:tgtEl>
                                      </p:cBhvr>
                                    </p:animEffect>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7" dur="500"/>
                                        <p:tgtEl>
                                          <p:spTgt spid="52226">
                                            <p:txEl>
                                              <p:pRg st="1" end="1"/>
                                            </p:txEl>
                                          </p:spTgt>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21" dur="500"/>
                                        <p:tgtEl>
                                          <p:spTgt spid="52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222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1E9EB68-8322-480E-9CCB-DF493ADFC6F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3251"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1859" name="Rectangle 1027"/>
          <p:cNvSpPr>
            <a:spLocks noGrp="1"/>
          </p:cNvSpPr>
          <p:nvPr>
            <p:ph idx="1"/>
          </p:nvPr>
        </p:nvSpPr>
        <p:spPr>
          <a:xfrm>
            <a:off x="457200" y="1474153"/>
            <a:ext cx="8075613" cy="4835525"/>
          </a:xfrm>
          <a:gradFill rotWithShape="1">
            <a:gsLst>
              <a:gs pos="0">
                <a:srgbClr val="FFFF00">
                  <a:alpha val="100000"/>
                </a:srgbClr>
              </a:gs>
              <a:gs pos="100000">
                <a:schemeClr val="bg1">
                  <a:alpha val="100000"/>
                </a:schemeClr>
              </a:gs>
            </a:gsLst>
            <a:lin ang="5400000" scaled="1"/>
            <a:tileRect/>
          </a:gradFill>
        </p:spPr>
        <p:txBody>
          <a:bodyPr vert="horz" wrap="square" lIns="91440" tIns="45720" rIns="91440" bIns="45720" anchor="t"/>
          <a:p>
            <a:pPr eaLnBrk="1" hangingPunct="1">
              <a:lnSpc>
                <a:spcPct val="110000"/>
              </a:lnSpc>
              <a:spcBef>
                <a:spcPts val="1200"/>
              </a:spcBef>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世纪以来，特别是二战以来，</a:t>
            </a:r>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2800" b="1" dirty="0">
                <a:latin typeface="微软雅黑" panose="020B0503020204020204" pitchFamily="34" charset="-122"/>
                <a:ea typeface="微软雅黑" panose="020B0503020204020204" pitchFamily="34" charset="-122"/>
              </a:rPr>
              <a:t>一词逐渐从学者的专业术语演变为社会大众通用的名词，其含义</a:t>
            </a:r>
            <a:r>
              <a:rPr lang="zh-CN" altLang="en-US" sz="2800" b="1" dirty="0">
                <a:solidFill>
                  <a:srgbClr val="0033CC"/>
                </a:solidFill>
                <a:latin typeface="微软雅黑" panose="020B0503020204020204" pitchFamily="34" charset="-122"/>
                <a:ea typeface="微软雅黑" panose="020B0503020204020204" pitchFamily="34" charset="-122"/>
              </a:rPr>
              <a:t>泛指迄今为止人类社会发展所取得的最先进成就，如城市化、工业化、高科技、高度的社会分工和职业分化等。</a:t>
            </a:r>
            <a:endParaRPr lang="zh-CN" altLang="en-US" sz="28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ts val="1200"/>
              </a:spcBef>
            </a:pPr>
            <a:r>
              <a:rPr lang="zh-CN" altLang="en-US" sz="2800" b="1" dirty="0">
                <a:latin typeface="微软雅黑" panose="020B0503020204020204" pitchFamily="34" charset="-122"/>
                <a:ea typeface="微软雅黑" panose="020B0503020204020204" pitchFamily="34" charset="-122"/>
              </a:rPr>
              <a:t>当今，</a:t>
            </a:r>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2800" b="1" dirty="0">
                <a:latin typeface="微软雅黑" panose="020B0503020204020204" pitchFamily="34" charset="-122"/>
                <a:ea typeface="微软雅黑" panose="020B0503020204020204" pitchFamily="34" charset="-122"/>
              </a:rPr>
              <a:t>一词的内涵已</a:t>
            </a:r>
            <a:r>
              <a:rPr lang="zh-CN" altLang="en-US" sz="2800" b="1" dirty="0">
                <a:solidFill>
                  <a:srgbClr val="0033CC"/>
                </a:solidFill>
                <a:latin typeface="微软雅黑" panose="020B0503020204020204" pitchFamily="34" charset="-122"/>
                <a:ea typeface="微软雅黑" panose="020B0503020204020204" pitchFamily="34" charset="-122"/>
              </a:rPr>
              <a:t>明确地包括物质文明和精神文明两个方面。</a:t>
            </a:r>
            <a:endParaRPr lang="zh-CN" altLang="en-US" sz="28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ts val="1200"/>
              </a:spcBef>
            </a:pPr>
            <a:r>
              <a:rPr lang="zh-CN" altLang="en-US" sz="2800" b="1" dirty="0">
                <a:solidFill>
                  <a:srgbClr val="CC0000"/>
                </a:solidFill>
                <a:latin typeface="微软雅黑" panose="020B0503020204020204" pitchFamily="34" charset="-122"/>
                <a:ea typeface="微软雅黑" panose="020B0503020204020204" pitchFamily="34" charset="-122"/>
              </a:rPr>
              <a:t>所谓</a:t>
            </a:r>
            <a:r>
              <a:rPr lang="zh-CN" altLang="en-US" sz="3200" b="1" dirty="0">
                <a:solidFill>
                  <a:srgbClr val="CC0000"/>
                </a:solidFill>
                <a:latin typeface="微软雅黑" panose="020B0503020204020204" pitchFamily="34" charset="-122"/>
                <a:ea typeface="微软雅黑" panose="020B0503020204020204" pitchFamily="34" charset="-122"/>
              </a:rPr>
              <a:t>“先进文化”</a:t>
            </a:r>
            <a:r>
              <a:rPr lang="zh-CN" altLang="en-US" sz="2800" b="1" dirty="0">
                <a:solidFill>
                  <a:srgbClr val="CC0000"/>
                </a:solidFill>
                <a:latin typeface="微软雅黑" panose="020B0503020204020204" pitchFamily="34" charset="-122"/>
                <a:ea typeface="微软雅黑" panose="020B0503020204020204" pitchFamily="34" charset="-122"/>
              </a:rPr>
              <a:t>应当是指精神文明建设方面的成果体现</a:t>
            </a:r>
            <a:r>
              <a:rPr lang="zh-CN" altLang="en-US" sz="2800" b="1" dirty="0">
                <a:solidFill>
                  <a:srgbClr val="CC0000"/>
                </a:solidFill>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p:txBody>
      </p:sp>
      <p:sp>
        <p:nvSpPr>
          <p:cNvPr id="8" name="Rectangle 2" descr="蓝色面巾纸"/>
          <p:cNvSpPr>
            <a:spLocks noGrp="1" noChangeArrowheads="1"/>
          </p:cNvSpPr>
          <p:nvPr>
            <p:ph type="title"/>
          </p:nvPr>
        </p:nvSpPr>
        <p:spPr>
          <a:xfrm>
            <a:off x="457200" y="277813"/>
            <a:ext cx="8229600"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3.</a:t>
            </a:r>
            <a:r>
              <a:rPr kumimoji="0" lang="en-US" altLang="zh-CN"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4</a:t>
            </a:r>
            <a:r>
              <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rPr>
              <a:t> 文明的内涵</a:t>
            </a:r>
            <a:endParaRPr kumimoji="0" lang="zh-CN" altLang="en-US" sz="5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fade">
                                      <p:cBhvr>
                                        <p:cTn id="12" dur="1000">
                                          <p:stCondLst>
                                            <p:cond delay="0"/>
                                          </p:stCondLst>
                                        </p:cTn>
                                        <p:tgtEl>
                                          <p:spTgt spid="12185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1859">
                                            <p:txEl>
                                              <p:charRg st="0" end="95"/>
                                            </p:txEl>
                                          </p:spTgt>
                                        </p:tgtEl>
                                        <p:attrNameLst>
                                          <p:attrName>style.visibility</p:attrName>
                                        </p:attrNameLst>
                                      </p:cBhvr>
                                      <p:to>
                                        <p:strVal val="visible"/>
                                      </p:to>
                                    </p:set>
                                    <p:animEffect transition="in" filter="fade">
                                      <p:cBhvr>
                                        <p:cTn id="16" dur="1000">
                                          <p:stCondLst>
                                            <p:cond delay="0"/>
                                          </p:stCondLst>
                                        </p:cTn>
                                        <p:tgtEl>
                                          <p:spTgt spid="121859">
                                            <p:txEl>
                                              <p:charRg st="0" end="95"/>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21859">
                                            <p:txEl>
                                              <p:charRg st="95" end="128"/>
                                            </p:txEl>
                                          </p:spTgt>
                                        </p:tgtEl>
                                        <p:attrNameLst>
                                          <p:attrName>style.visibility</p:attrName>
                                        </p:attrNameLst>
                                      </p:cBhvr>
                                      <p:to>
                                        <p:strVal val="visible"/>
                                      </p:to>
                                    </p:set>
                                    <p:animEffect transition="in" filter="fade">
                                      <p:cBhvr>
                                        <p:cTn id="20" dur="1000">
                                          <p:stCondLst>
                                            <p:cond delay="0"/>
                                          </p:stCondLst>
                                        </p:cTn>
                                        <p:tgtEl>
                                          <p:spTgt spid="121859">
                                            <p:txEl>
                                              <p:charRg st="95" end="128"/>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21859">
                                            <p:txEl>
                                              <p:charRg st="128" end="151"/>
                                            </p:txEl>
                                          </p:spTgt>
                                        </p:tgtEl>
                                        <p:attrNameLst>
                                          <p:attrName>style.visibility</p:attrName>
                                        </p:attrNameLst>
                                      </p:cBhvr>
                                      <p:to>
                                        <p:strVal val="visible"/>
                                      </p:to>
                                    </p:set>
                                    <p:animEffect transition="in" filter="fade">
                                      <p:cBhvr>
                                        <p:cTn id="24" dur="1000">
                                          <p:stCondLst>
                                            <p:cond delay="0"/>
                                          </p:stCondLst>
                                        </p:cTn>
                                        <p:tgtEl>
                                          <p:spTgt spid="121859">
                                            <p:txEl>
                                              <p:charRg st="128"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uiExpand="1" build="p"/>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a:spLocks noGrp="1"/>
          </p:cNvSpPr>
          <p:nvPr>
            <p:ph idx="1"/>
          </p:nvPr>
        </p:nvSpPr>
        <p:spPr>
          <a:xfrm>
            <a:off x="468313" y="692150"/>
            <a:ext cx="8229600" cy="5184775"/>
          </a:xfrm>
          <a:solidFill>
            <a:srgbClr val="2108B8">
              <a:alpha val="100000"/>
            </a:srgbClr>
          </a:solidFill>
        </p:spPr>
        <p:txBody>
          <a:bodyPr vert="horz" wrap="square" lIns="91440" tIns="45720" rIns="91440" bIns="45720" anchor="t"/>
          <a:p>
            <a:pPr marL="0" indent="0" algn="ctr">
              <a:lnSpc>
                <a:spcPct val="150000"/>
              </a:lnSpc>
              <a:spcBef>
                <a:spcPts val="1800"/>
              </a:spcBef>
              <a:spcAft>
                <a:spcPts val="600"/>
              </a:spcAft>
              <a:buNone/>
            </a:pPr>
            <a:r>
              <a:rPr lang="zh-CN" altLang="en-US" sz="6000" b="1" dirty="0">
                <a:solidFill>
                  <a:srgbClr val="FFFF00"/>
                </a:solidFill>
                <a:latin typeface="微软雅黑" panose="020B0503020204020204" pitchFamily="34" charset="-122"/>
                <a:ea typeface="微软雅黑" panose="020B0503020204020204" pitchFamily="34" charset="-122"/>
              </a:rPr>
              <a:t>文化 </a:t>
            </a:r>
            <a:r>
              <a:rPr lang="en-US" altLang="zh-CN" sz="6000" b="1" dirty="0">
                <a:solidFill>
                  <a:srgbClr val="FFFF00"/>
                </a:solidFill>
                <a:latin typeface="微软雅黑" panose="020B0503020204020204" pitchFamily="34" charset="-122"/>
                <a:ea typeface="微软雅黑" panose="020B0503020204020204" pitchFamily="34" charset="-122"/>
              </a:rPr>
              <a:t>—— </a:t>
            </a:r>
            <a:r>
              <a:rPr lang="zh-CN" altLang="en-US" sz="6000" b="1" dirty="0">
                <a:solidFill>
                  <a:srgbClr val="FFFF00"/>
                </a:solidFill>
                <a:latin typeface="微软雅黑" panose="020B0503020204020204" pitchFamily="34" charset="-122"/>
                <a:ea typeface="微软雅黑" panose="020B0503020204020204" pitchFamily="34" charset="-122"/>
              </a:rPr>
              <a:t>空间</a:t>
            </a:r>
            <a:endParaRPr lang="en-US" altLang="zh-CN" sz="60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en-US" altLang="zh-CN" sz="4800" b="1" dirty="0">
                <a:solidFill>
                  <a:srgbClr val="FFFF00"/>
                </a:solidFill>
                <a:latin typeface="微软雅黑" panose="020B0503020204020204" pitchFamily="34" charset="-122"/>
                <a:ea typeface="微软雅黑" panose="020B0503020204020204" pitchFamily="34" charset="-122"/>
              </a:rPr>
              <a:t> Culture </a:t>
            </a:r>
            <a:r>
              <a:rPr lang="en-US" altLang="zh-CN" sz="3600" b="1" dirty="0">
                <a:solidFill>
                  <a:srgbClr val="FFFF00"/>
                </a:solidFill>
                <a:latin typeface="微软雅黑" panose="020B0503020204020204" pitchFamily="34" charset="-122"/>
                <a:ea typeface="微软雅黑" panose="020B0503020204020204" pitchFamily="34" charset="-122"/>
              </a:rPr>
              <a:t>——</a:t>
            </a:r>
            <a:r>
              <a:rPr lang="en-US" altLang="zh-CN" sz="4800" b="1" dirty="0">
                <a:solidFill>
                  <a:srgbClr val="FFFF00"/>
                </a:solidFill>
                <a:latin typeface="微软雅黑" panose="020B0503020204020204" pitchFamily="34" charset="-122"/>
                <a:ea typeface="微软雅黑" panose="020B0503020204020204" pitchFamily="34" charset="-122"/>
              </a:rPr>
              <a:t> Space</a:t>
            </a:r>
            <a:endParaRPr lang="en-US" altLang="zh-CN" sz="48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zh-CN" altLang="en-US" sz="6000" b="1" dirty="0">
                <a:solidFill>
                  <a:schemeClr val="bg1"/>
                </a:solidFill>
                <a:latin typeface="微软雅黑" panose="020B0503020204020204" pitchFamily="34" charset="-122"/>
                <a:ea typeface="微软雅黑" panose="020B0503020204020204" pitchFamily="34" charset="-122"/>
              </a:rPr>
              <a:t>文明</a:t>
            </a:r>
            <a:r>
              <a:rPr lang="zh-CN" altLang="en-US" sz="6000" b="1" dirty="0">
                <a:solidFill>
                  <a:srgbClr val="FFFF00"/>
                </a:solidFill>
                <a:latin typeface="微软雅黑" panose="020B0503020204020204" pitchFamily="34" charset="-122"/>
                <a:ea typeface="微软雅黑" panose="020B0503020204020204" pitchFamily="34" charset="-122"/>
              </a:rPr>
              <a:t> </a:t>
            </a:r>
            <a:r>
              <a:rPr lang="en-US" altLang="zh-CN" sz="6000" b="1" dirty="0">
                <a:solidFill>
                  <a:srgbClr val="FFFF00"/>
                </a:solidFill>
                <a:latin typeface="微软雅黑" panose="020B0503020204020204" pitchFamily="34" charset="-122"/>
                <a:ea typeface="微软雅黑" panose="020B0503020204020204" pitchFamily="34" charset="-122"/>
              </a:rPr>
              <a:t>—— </a:t>
            </a:r>
            <a:r>
              <a:rPr lang="zh-CN" altLang="en-US" sz="6000" b="1" dirty="0">
                <a:solidFill>
                  <a:srgbClr val="FFFF00"/>
                </a:solidFill>
                <a:latin typeface="微软雅黑" panose="020B0503020204020204" pitchFamily="34" charset="-122"/>
                <a:ea typeface="微软雅黑" panose="020B0503020204020204" pitchFamily="34" charset="-122"/>
              </a:rPr>
              <a:t>时间</a:t>
            </a:r>
            <a:endParaRPr lang="en-US" altLang="zh-CN" sz="60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en-US" altLang="zh-CN" sz="4800" b="1" dirty="0">
                <a:solidFill>
                  <a:schemeClr val="bg1"/>
                </a:solidFill>
                <a:latin typeface="微软雅黑" panose="020B0503020204020204" pitchFamily="34" charset="-122"/>
                <a:ea typeface="微软雅黑" panose="020B0503020204020204" pitchFamily="34" charset="-122"/>
              </a:rPr>
              <a:t>Civilaization</a:t>
            </a:r>
            <a:r>
              <a:rPr lang="en-US" altLang="zh-CN" sz="4800" b="1" dirty="0">
                <a:solidFill>
                  <a:srgbClr val="FFFF00"/>
                </a:solidFill>
                <a:latin typeface="微软雅黑" panose="020B0503020204020204" pitchFamily="34" charset="-122"/>
                <a:ea typeface="微软雅黑" panose="020B0503020204020204" pitchFamily="34" charset="-122"/>
              </a:rPr>
              <a:t> </a:t>
            </a:r>
            <a:r>
              <a:rPr lang="en-US" altLang="zh-CN" sz="2800" b="1" dirty="0">
                <a:solidFill>
                  <a:srgbClr val="FFFF00"/>
                </a:solidFill>
                <a:latin typeface="微软雅黑" panose="020B0503020204020204" pitchFamily="34" charset="-122"/>
                <a:ea typeface="微软雅黑" panose="020B0503020204020204" pitchFamily="34" charset="-122"/>
              </a:rPr>
              <a:t>——</a:t>
            </a:r>
            <a:r>
              <a:rPr lang="en-US" altLang="zh-CN" sz="4800" b="1" dirty="0">
                <a:solidFill>
                  <a:srgbClr val="FFFF00"/>
                </a:solidFill>
                <a:latin typeface="微软雅黑" panose="020B0503020204020204" pitchFamily="34" charset="-122"/>
                <a:ea typeface="微软雅黑" panose="020B0503020204020204" pitchFamily="34" charset="-122"/>
              </a:rPr>
              <a:t>Time</a:t>
            </a:r>
            <a:endParaRPr lang="zh-CN" altLang="en-US" sz="4800" b="1" dirty="0">
              <a:solidFill>
                <a:srgbClr val="FFFF00"/>
              </a:solidFill>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4276"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comb/>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7" name="文本框 6"/>
          <p:cNvSpPr txBox="1"/>
          <p:nvPr>
            <p:custDataLst>
              <p:tags r:id="rId1"/>
            </p:custDataLst>
          </p:nvPr>
        </p:nvSpPr>
        <p:spPr>
          <a:xfrm>
            <a:off x="914400" y="635000"/>
            <a:ext cx="7315200" cy="2143125"/>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文化的象征性主要包括：</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2"/>
            </p:custDataLst>
          </p:nvPr>
        </p:nvSpPr>
        <p:spPr>
          <a:xfrm>
            <a:off x="1828800" y="2786063"/>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价值象征</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3"/>
            </p:custDataLst>
          </p:nvPr>
        </p:nvSpPr>
        <p:spPr>
          <a:xfrm>
            <a:off x="1828800" y="3357563"/>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道德象征</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10" name="文本框 9"/>
          <p:cNvSpPr txBox="1"/>
          <p:nvPr>
            <p:custDataLst>
              <p:tags r:id="rId4"/>
            </p:custDataLst>
          </p:nvPr>
        </p:nvSpPr>
        <p:spPr>
          <a:xfrm>
            <a:off x="1828800" y="3929063"/>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符号象征</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5"/>
            </p:custDataLst>
          </p:nvPr>
        </p:nvSpPr>
        <p:spPr>
          <a:xfrm>
            <a:off x="1828800" y="4500563"/>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审美象征</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12" name="矩形 11"/>
          <p:cNvSpPr>
            <a:spLocks noChangeAspect="1"/>
          </p:cNvSpPr>
          <p:nvPr>
            <p:custDataLst>
              <p:tags r:id="rId6"/>
            </p:custDataLst>
          </p:nvPr>
        </p:nvSpPr>
        <p:spPr>
          <a:xfrm>
            <a:off x="1114425" y="28503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3" name="矩形 12"/>
          <p:cNvSpPr>
            <a:spLocks noChangeAspect="1"/>
          </p:cNvSpPr>
          <p:nvPr>
            <p:custDataLst>
              <p:tags r:id="rId7"/>
            </p:custDataLst>
          </p:nvPr>
        </p:nvSpPr>
        <p:spPr>
          <a:xfrm>
            <a:off x="1114425" y="3421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4" name="矩形 13"/>
          <p:cNvSpPr>
            <a:spLocks noChangeAspect="1"/>
          </p:cNvSpPr>
          <p:nvPr>
            <p:custDataLst>
              <p:tags r:id="rId8"/>
            </p:custDataLst>
          </p:nvPr>
        </p:nvSpPr>
        <p:spPr>
          <a:xfrm>
            <a:off x="1114425" y="3993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C</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5" name="矩形 14"/>
          <p:cNvSpPr>
            <a:spLocks noChangeAspect="1"/>
          </p:cNvSpPr>
          <p:nvPr>
            <p:custDataLst>
              <p:tags r:id="rId9"/>
            </p:custDataLst>
          </p:nvPr>
        </p:nvSpPr>
        <p:spPr>
          <a:xfrm>
            <a:off x="1114425" y="4564856"/>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D</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16" name="圆角矩形 15"/>
          <p:cNvSpPr/>
          <p:nvPr>
            <p:custDataLst>
              <p:tags r:id="rId10"/>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custDataLst>
              <p:tags r:id="rId11"/>
            </p:custDataLst>
          </p:nvPr>
        </p:nvSpPr>
        <p:spPr>
          <a:xfrm>
            <a:off x="1828800" y="5072063"/>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rPr>
              <a:t>色彩象征</a:t>
            </a:r>
            <a:endParaRPr lang="zh-CN" altLang="en-US" sz="2600" b="1">
              <a:solidFill>
                <a:srgbClr val="2108B8"/>
              </a:solidFill>
              <a:latin typeface="微软雅黑" panose="020B0503020204020204" pitchFamily="34" charset="-122"/>
              <a:ea typeface="微软雅黑" panose="020B0503020204020204" pitchFamily="34" charset="-122"/>
            </a:endParaRPr>
          </a:p>
        </p:txBody>
      </p:sp>
      <p:sp>
        <p:nvSpPr>
          <p:cNvPr id="24" name="矩形 23"/>
          <p:cNvSpPr>
            <a:spLocks noChangeAspect="1"/>
          </p:cNvSpPr>
          <p:nvPr>
            <p:custDataLst>
              <p:tags r:id="rId12"/>
            </p:custDataLst>
          </p:nvPr>
        </p:nvSpPr>
        <p:spPr>
          <a:xfrm>
            <a:off x="1114425" y="5136356"/>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E</a:t>
            </a:r>
            <a:endParaRPr lang="zh-CN" altLang="en-US" sz="1600">
              <a:solidFill>
                <a:srgbClr val="FFFFFF"/>
              </a:solidFill>
              <a:latin typeface="微软雅黑" panose="020B0503020204020204" pitchFamily="34" charset="-122"/>
              <a:ea typeface="微软雅黑" panose="020B0503020204020204" pitchFamily="34" charset="-122"/>
            </a:endParaRPr>
          </a:p>
        </p:txBody>
      </p:sp>
      <p:sp>
        <p:nvSpPr>
          <p:cNvPr id="25" name="文本框 24"/>
          <p:cNvSpPr txBox="1"/>
          <p:nvPr>
            <p:custDataLst>
              <p:tags r:id="rId13"/>
            </p:custDataLst>
          </p:nvPr>
        </p:nvSpPr>
        <p:spPr>
          <a:xfrm>
            <a:off x="1828800" y="5643245"/>
            <a:ext cx="6400800" cy="642620"/>
          </a:xfrm>
          <a:prstGeom prst="rect">
            <a:avLst/>
          </a:prstGeom>
          <a:noFill/>
        </p:spPr>
        <p:txBody>
          <a:bodyPr wrap="square" rtlCol="0" anchor="ctr" anchorCtr="0">
            <a:noAutofit/>
          </a:bodyPr>
          <a:p>
            <a:pPr lvl="0" algn="l">
              <a:buNone/>
            </a:pPr>
            <a:r>
              <a:rPr lang="zh-CN" altLang="en-US" sz="2600" b="1">
                <a:solidFill>
                  <a:srgbClr val="2108B8"/>
                </a:solidFill>
                <a:latin typeface="微软雅黑" panose="020B0503020204020204" pitchFamily="34" charset="-122"/>
                <a:ea typeface="微软雅黑" panose="020B0503020204020204" pitchFamily="34" charset="-122"/>
                <a:sym typeface="+mn-ea"/>
              </a:rPr>
              <a:t>认知象征</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6" name="矩形 25"/>
          <p:cNvSpPr>
            <a:spLocks noChangeAspect="1"/>
          </p:cNvSpPr>
          <p:nvPr>
            <p:custDataLst>
              <p:tags r:id="rId14"/>
            </p:custDataLst>
          </p:nvPr>
        </p:nvSpPr>
        <p:spPr>
          <a:xfrm>
            <a:off x="1114425" y="5707380"/>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p>
            <a:pPr algn="ctr"/>
            <a:r>
              <a:rPr lang="zh-CN" altLang="en-US" sz="1600">
                <a:solidFill>
                  <a:srgbClr val="FFFFFF"/>
                </a:solidFill>
                <a:latin typeface="微软雅黑" panose="020B0503020204020204" pitchFamily="34" charset="-122"/>
                <a:ea typeface="微软雅黑" panose="020B0503020204020204" pitchFamily="34" charset="-122"/>
              </a:rPr>
              <a:t>F</a:t>
            </a:r>
            <a:endParaRPr lang="zh-CN" altLang="en-US" sz="1600">
              <a:solidFill>
                <a:srgbClr val="FFFFFF"/>
              </a:solidFill>
              <a:latin typeface="微软雅黑" panose="020B0503020204020204" pitchFamily="34" charset="-122"/>
              <a:ea typeface="微软雅黑" panose="020B0503020204020204" pitchFamily="34" charset="-122"/>
            </a:endParaRPr>
          </a:p>
        </p:txBody>
      </p:sp>
      <p:grpSp>
        <p:nvGrpSpPr>
          <p:cNvPr id="21" name="组合 20"/>
          <p:cNvGrpSpPr/>
          <p:nvPr>
            <p:custDataLst>
              <p:tags r:id="rId15"/>
            </p:custDataLst>
          </p:nvPr>
        </p:nvGrpSpPr>
        <p:grpSpPr>
          <a:xfrm>
            <a:off x="0" y="0"/>
            <a:ext cx="9144000" cy="635000"/>
            <a:chOff x="0" y="0"/>
            <a:chExt cx="14400" cy="1000"/>
          </a:xfrm>
        </p:grpSpPr>
        <p:sp>
          <p:nvSpPr>
            <p:cNvPr id="17" name="TitleBackground"/>
            <p:cNvSpPr/>
            <p:nvPr>
              <p:custDataLst>
                <p:tags r:id="rId16"/>
              </p:custDataLst>
            </p:nvPr>
          </p:nvSpPr>
          <p:spPr>
            <a:xfrm>
              <a:off x="0" y="0"/>
              <a:ext cx="14400" cy="1000"/>
            </a:xfrm>
            <a:prstGeom prst="rect">
              <a:avLst/>
            </a:prstGeom>
            <a:solidFill>
              <a:srgbClr val="F6F7F8"/>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ColorBlock"/>
            <p:cNvSpPr/>
            <p:nvPr>
              <p:custDataLst>
                <p:tags r:id="rId17"/>
              </p:custDataLst>
            </p:nvPr>
          </p:nvSpPr>
          <p:spPr>
            <a:xfrm>
              <a:off x="0" y="0"/>
              <a:ext cx="300" cy="1000"/>
            </a:xfrm>
            <a:prstGeom prst="rect">
              <a:avLst/>
            </a:prstGeom>
            <a:solidFill>
              <a:srgbClr val="639EF4"/>
            </a:solidFill>
            <a:ln w="25400" cap="flat" cmpd="sng" algn="ctr">
              <a:noFill/>
              <a:prstDash val="solid"/>
            </a:ln>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TypeText"/>
            <p:cNvSpPr txBox="1"/>
            <p:nvPr>
              <p:custDataLst>
                <p:tags r:id="rId18"/>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20" name="TipText"/>
            <p:cNvSpPr txBox="1"/>
            <p:nvPr>
              <p:custDataLst>
                <p:tags r:id="rId19"/>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6" name="图片 5" descr="tmpFE4C"/>
          <p:cNvPicPr>
            <a:picLocks noChangeAspect="1"/>
          </p:cNvPicPr>
          <p:nvPr>
            <p:custDataLst>
              <p:tags r:id="rId20"/>
            </p:custDataLst>
          </p:nvPr>
        </p:nvPicPr>
        <p:blipFill>
          <a:blip r:embed="rId21"/>
          <a:stretch>
            <a:fillRect/>
          </a:stretch>
        </p:blipFill>
        <p:spPr>
          <a:xfrm>
            <a:off x="7594600" y="63500"/>
            <a:ext cx="1422400" cy="508000"/>
          </a:xfrm>
          <a:prstGeom prst="rect">
            <a:avLst/>
          </a:prstGeom>
        </p:spPr>
      </p:pic>
    </p:spTree>
    <p:custDataLst>
      <p:tags r:id="rId2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B5E2B71-5B39-4759-8CFF-E767C3FE278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5299"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2883" name="Rectangle 3"/>
          <p:cNvSpPr>
            <a:spLocks noGrp="1" noChangeArrowheads="1"/>
          </p:cNvSpPr>
          <p:nvPr>
            <p:ph idx="1"/>
          </p:nvPr>
        </p:nvSpPr>
        <p:spPr>
          <a:xfrm>
            <a:off x="466725" y="404813"/>
            <a:ext cx="8137525" cy="5597525"/>
          </a:xfrm>
          <a:gradFill rotWithShape="1">
            <a:gsLst>
              <a:gs pos="0">
                <a:srgbClr val="FFFF99"/>
              </a:gs>
              <a:gs pos="50000">
                <a:srgbClr val="FFFF00"/>
              </a:gs>
              <a:gs pos="100000">
                <a:srgbClr val="FFFF99"/>
              </a:gs>
            </a:gsLst>
            <a:lin ang="189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思考</a:t>
            </a:r>
            <a:r>
              <a:rPr kumimoji="0" lang="zh-CN" altLang="en-US" sz="60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n-lt"/>
                <a:ea typeface="+mn-ea"/>
                <a:cs typeface="+mn-cs"/>
              </a:rPr>
              <a:t>：</a:t>
            </a:r>
            <a:endParaRPr kumimoji="0" lang="zh-CN" altLang="en-US" sz="60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n-lt"/>
              <a:ea typeface="+mn-ea"/>
              <a:cs typeface="+mn-cs"/>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如何理解文化</a:t>
            </a:r>
            <a:r>
              <a:rPr kumimoji="0" lang="zh-CN" altLang="en-US" sz="39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rPr>
              <a:t>与文明</a:t>
            </a: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人的文化素质包含哪些方面？</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什么原因导致文化差异？</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大学应当传承什么样的文化？</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883">
                                            <p:txEl>
                                              <p:charRg st="0" end="4"/>
                                            </p:txEl>
                                          </p:spTgt>
                                        </p:tgtEl>
                                        <p:attrNameLst>
                                          <p:attrName>style.visibility</p:attrName>
                                        </p:attrNameLst>
                                      </p:cBhvr>
                                      <p:to>
                                        <p:strVal val="visible"/>
                                      </p:to>
                                    </p:set>
                                    <p:animEffect transition="in" filter="fade">
                                      <p:cBhvr>
                                        <p:cTn id="7" dur="1000">
                                          <p:stCondLst>
                                            <p:cond delay="0"/>
                                          </p:stCondLst>
                                        </p:cTn>
                                        <p:tgtEl>
                                          <p:spTgt spid="122883">
                                            <p:txEl>
                                              <p:charRg st="0"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2883">
                                            <p:txEl>
                                              <p:charRg st="4" end="15"/>
                                            </p:txEl>
                                          </p:spTgt>
                                        </p:tgtEl>
                                        <p:attrNameLst>
                                          <p:attrName>style.visibility</p:attrName>
                                        </p:attrNameLst>
                                      </p:cBhvr>
                                      <p:to>
                                        <p:strVal val="visible"/>
                                      </p:to>
                                    </p:set>
                                    <p:animEffect transition="in" filter="fade">
                                      <p:cBhvr>
                                        <p:cTn id="11" dur="1000">
                                          <p:stCondLst>
                                            <p:cond delay="0"/>
                                          </p:stCondLst>
                                        </p:cTn>
                                        <p:tgtEl>
                                          <p:spTgt spid="122883">
                                            <p:txEl>
                                              <p:charRg st="4"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2883">
                                            <p:txEl>
                                              <p:charRg st="15" end="29"/>
                                            </p:txEl>
                                          </p:spTgt>
                                        </p:tgtEl>
                                        <p:attrNameLst>
                                          <p:attrName>style.visibility</p:attrName>
                                        </p:attrNameLst>
                                      </p:cBhvr>
                                      <p:to>
                                        <p:strVal val="visible"/>
                                      </p:to>
                                    </p:set>
                                    <p:animEffect transition="in" filter="fade">
                                      <p:cBhvr>
                                        <p:cTn id="16" dur="1000">
                                          <p:stCondLst>
                                            <p:cond delay="0"/>
                                          </p:stCondLst>
                                        </p:cTn>
                                        <p:tgtEl>
                                          <p:spTgt spid="122883">
                                            <p:txEl>
                                              <p:charRg st="15" end="2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2883">
                                            <p:txEl>
                                              <p:charRg st="29" end="41"/>
                                            </p:txEl>
                                          </p:spTgt>
                                        </p:tgtEl>
                                        <p:attrNameLst>
                                          <p:attrName>style.visibility</p:attrName>
                                        </p:attrNameLst>
                                      </p:cBhvr>
                                      <p:to>
                                        <p:strVal val="visible"/>
                                      </p:to>
                                    </p:set>
                                    <p:animEffect transition="in" filter="fade">
                                      <p:cBhvr>
                                        <p:cTn id="21" dur="1000">
                                          <p:stCondLst>
                                            <p:cond delay="0"/>
                                          </p:stCondLst>
                                        </p:cTn>
                                        <p:tgtEl>
                                          <p:spTgt spid="122883">
                                            <p:txEl>
                                              <p:charRg st="29" end="4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2883">
                                            <p:txEl>
                                              <p:charRg st="41" end="55"/>
                                            </p:txEl>
                                          </p:spTgt>
                                        </p:tgtEl>
                                        <p:attrNameLst>
                                          <p:attrName>style.visibility</p:attrName>
                                        </p:attrNameLst>
                                      </p:cBhvr>
                                      <p:to>
                                        <p:strVal val="visible"/>
                                      </p:to>
                                    </p:set>
                                    <p:animEffect transition="in" filter="fade">
                                      <p:cBhvr>
                                        <p:cTn id="26" dur="1000">
                                          <p:stCondLst>
                                            <p:cond delay="0"/>
                                          </p:stCondLst>
                                        </p:cTn>
                                        <p:tgtEl>
                                          <p:spTgt spid="122883">
                                            <p:txEl>
                                              <p:charRg st="41"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
        <p:nvSpPr>
          <p:cNvPr id="2" name="Rectangle 2"/>
          <p:cNvSpPr>
            <a:spLocks noGrp="1" noChangeArrowheads="1"/>
          </p:cNvSpPr>
          <p:nvPr>
            <p:ph type="title"/>
          </p:nvPr>
        </p:nvSpPr>
        <p:spPr>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0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本讲结束</a:t>
            </a:r>
            <a:endParaRPr kumimoji="0" lang="zh-CN" altLang="en-US" sz="60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56324" name="Picture 12" descr="MCj04130480000[1]"/>
          <p:cNvPicPr>
            <a:picLocks noGrp="1" noChangeAspect="1"/>
          </p:cNvPicPr>
          <p:nvPr>
            <p:ph idx="1"/>
          </p:nvPr>
        </p:nvPicPr>
        <p:blipFill>
          <a:blip r:embed="rId1"/>
          <a:srcRect/>
          <a:stretch>
            <a:fillRect/>
          </a:stretch>
        </p:blipFill>
        <p:spPr>
          <a:xfrm>
            <a:off x="1835150" y="1562100"/>
            <a:ext cx="5616575" cy="4021138"/>
          </a:xfrm>
        </p:spPr>
      </p:pic>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p:txBody>
          <a:bodyPr vert="horz" wrap="square" lIns="91440" tIns="45720" rIns="91440" bIns="45720" anchor="t"/>
          <a:p>
            <a:endParaRPr lang="zh-CN" altLang="en-US" dirty="0"/>
          </a:p>
        </p:txBody>
      </p:sp>
      <p:sp>
        <p:nvSpPr>
          <p:cNvPr id="8195" name="内容占位符 2"/>
          <p:cNvSpPr>
            <a:spLocks noGrp="1"/>
          </p:cNvSpPr>
          <p:nvPr>
            <p:ph idx="1"/>
          </p:nvPr>
        </p:nvSpPr>
        <p:spPr>
          <a:xfrm>
            <a:off x="457200" y="1417638"/>
            <a:ext cx="8229600" cy="4891087"/>
          </a:xfrm>
          <a:solidFill>
            <a:srgbClr val="66CCFF">
              <a:alpha val="100000"/>
            </a:srgbClr>
          </a:solidFill>
        </p:spPr>
        <p:txBody>
          <a:bodyPr vert="horz" wrap="square" lIns="91440" tIns="45720" rIns="91440" bIns="45720" anchor="t"/>
          <a:p>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90</a:t>
            </a:r>
            <a:r>
              <a:rPr lang="zh-CN" altLang="zh-CN" sz="3200" b="1" dirty="0">
                <a:solidFill>
                  <a:srgbClr val="C00000"/>
                </a:solidFill>
                <a:latin typeface="微软雅黑" panose="020B0503020204020204" pitchFamily="34" charset="-122"/>
                <a:ea typeface="微软雅黑" panose="020B0503020204020204" pitchFamily="34" charset="-122"/>
              </a:rPr>
              <a:t>多年奋斗史的伟大事业中去看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引出了近代社会的深刻变动，拉开了中国新民主主义革命的序幕，促进了马克思主义在中国的传播，</a:t>
            </a:r>
            <a:r>
              <a:rPr lang="zh-CN" altLang="en-US" dirty="0">
                <a:solidFill>
                  <a:srgbClr val="2108B8"/>
                </a:solidFill>
                <a:latin typeface="微软雅黑" panose="020B0503020204020204" pitchFamily="34" charset="-122"/>
                <a:ea typeface="微软雅黑" panose="020B0503020204020204" pitchFamily="34" charset="-122"/>
              </a:rPr>
              <a:t>推动了</a:t>
            </a:r>
            <a:r>
              <a:rPr lang="zh-CN" altLang="zh-CN" dirty="0">
                <a:solidFill>
                  <a:srgbClr val="2108B8"/>
                </a:solidFill>
                <a:latin typeface="微软雅黑" panose="020B0503020204020204" pitchFamily="34" charset="-122"/>
                <a:ea typeface="微软雅黑" panose="020B0503020204020204" pitchFamily="34" charset="-122"/>
              </a:rPr>
              <a:t>中国共产党的创立</a:t>
            </a:r>
            <a:endParaRPr lang="en-US" altLang="zh-CN" dirty="0">
              <a:solidFill>
                <a:srgbClr val="2108B8"/>
              </a:solidFill>
              <a:latin typeface="微软雅黑" panose="020B0503020204020204" pitchFamily="34" charset="-122"/>
              <a:ea typeface="微软雅黑" panose="020B0503020204020204" pitchFamily="34" charset="-122"/>
            </a:endParaRPr>
          </a:p>
          <a:p>
            <a:pPr lvl="1"/>
            <a:r>
              <a:rPr lang="en-US" altLang="zh-CN" b="1" dirty="0">
                <a:solidFill>
                  <a:srgbClr val="C00000"/>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建立中国共产党、成立中华人民共和国、推进改革开放和中国特色社会主义事业，是五四运动以来我国发生的三大历史性事件，是近代以来实现中华民族伟大复兴的三大里程碑。</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（习近平）</a:t>
            </a:r>
            <a:endParaRPr lang="en-US" altLang="zh-CN" b="1" dirty="0">
              <a:solidFill>
                <a:srgbClr val="C00000"/>
              </a:solidFill>
              <a:latin typeface="微软雅黑" panose="020B0503020204020204" pitchFamily="34" charset="-122"/>
              <a:ea typeface="微软雅黑" panose="020B0503020204020204" pitchFamily="34" charset="-122"/>
            </a:endParaRPr>
          </a:p>
          <a:p>
            <a:pPr lvl="1"/>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以来中国人民百年奋斗的成功，是选择了先进政党、选择了正确道路、选择了科学思想的结果。</a:t>
            </a:r>
            <a:endParaRPr lang="zh-CN" altLang="zh-CN" dirty="0">
              <a:solidFill>
                <a:srgbClr val="2108B8"/>
              </a:solidFill>
              <a:latin typeface="微软雅黑" panose="020B0503020204020204" pitchFamily="34" charset="-122"/>
              <a:ea typeface="微软雅黑" panose="020B0503020204020204" pitchFamily="34" charset="-122"/>
            </a:endParaRPr>
          </a:p>
          <a:p>
            <a:pPr lvl="1"/>
            <a:endParaRPr lang="zh-CN" altLang="zh-CN" dirty="0">
              <a:solidFill>
                <a:srgbClr val="2108B8"/>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819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标题 1"/>
          <p:cNvSpPr txBox="1"/>
          <p:nvPr/>
        </p:nvSpPr>
        <p:spPr bwMode="auto">
          <a:xfrm>
            <a:off x="395288" y="188913"/>
            <a:ext cx="8291513" cy="10795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3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1.3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从大历史观看“五四”</a:t>
            </a:r>
            <a:endPar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wipe(left)">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5">
                                            <p:txEl>
                                              <p:pRg st="3" end="3"/>
                                            </p:txEl>
                                          </p:spTgt>
                                        </p:tgtEl>
                                        <p:attrNameLst>
                                          <p:attrName>style.visibility</p:attrName>
                                        </p:attrNameLst>
                                      </p:cBhvr>
                                      <p:to>
                                        <p:strVal val="visible"/>
                                      </p:to>
                                    </p:set>
                                    <p:animEffect transition="in" filter="wipe(down)">
                                      <p:cBhvr>
                                        <p:cTn id="1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8305" y="244475"/>
            <a:ext cx="8278495" cy="1139825"/>
          </a:xfrm>
          <a:solidFill>
            <a:srgbClr val="C00000"/>
          </a:solidFill>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ts val="0"/>
              </a:spcBef>
              <a:spcAft>
                <a:spcPts val="0"/>
              </a:spcAft>
              <a:buClrTx/>
              <a:buSzTx/>
              <a:buFontTx/>
              <a:buNone/>
              <a:defRPr/>
            </a:pPr>
            <a:r>
              <a:rPr kumimoji="0" lang="en-US" altLang="zh-CN"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1.4 </a:t>
            </a:r>
            <a:r>
              <a:rPr kumimoji="0" lang="zh-CN" altLang="en-US"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发扬</a:t>
            </a:r>
            <a:r>
              <a:rPr kumimoji="0" lang="zh-CN" altLang="en-US"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“五四”精神</a:t>
            </a:r>
            <a:endParaRPr kumimoji="0" lang="zh-CN" altLang="en-US"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9219" name="内容占位符 2"/>
          <p:cNvSpPr>
            <a:spLocks noGrp="1"/>
          </p:cNvSpPr>
          <p:nvPr>
            <p:ph idx="1"/>
          </p:nvPr>
        </p:nvSpPr>
        <p:spPr>
          <a:xfrm>
            <a:off x="365760" y="1484630"/>
            <a:ext cx="8321040" cy="5216525"/>
          </a:xfrm>
          <a:solidFill>
            <a:srgbClr val="66CCFF">
              <a:alpha val="100000"/>
            </a:srgbClr>
          </a:solidFill>
        </p:spPr>
        <p:txBody>
          <a:bodyPr vert="horz" wrap="square" lIns="91440" tIns="45720" rIns="91440" bIns="45720" anchor="t"/>
          <a:p>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五四运动形成了爱国、进步、民主、科学的五四精神</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200" b="1" dirty="0">
                <a:solidFill>
                  <a:srgbClr val="C00000"/>
                </a:solidFill>
                <a:latin typeface="微软雅黑" panose="020B0503020204020204" pitchFamily="34" charset="-122"/>
                <a:ea typeface="微软雅黑" panose="020B0503020204020204" pitchFamily="34" charset="-122"/>
              </a:rPr>
              <a:t>习近平</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en-US" sz="2800" dirty="0">
                <a:solidFill>
                  <a:srgbClr val="2108B8"/>
                </a:solidFill>
                <a:latin typeface="微软雅黑" panose="020B0503020204020204" pitchFamily="34" charset="-122"/>
                <a:ea typeface="微软雅黑" panose="020B0503020204020204" pitchFamily="34" charset="-122"/>
              </a:rPr>
              <a:t>这</a:t>
            </a:r>
            <a:r>
              <a:rPr lang="en-US" altLang="zh-CN" sz="2800" dirty="0">
                <a:solidFill>
                  <a:srgbClr val="2108B8"/>
                </a:solidFill>
                <a:latin typeface="微软雅黑" panose="020B0503020204020204" pitchFamily="34" charset="-122"/>
                <a:ea typeface="微软雅黑" panose="020B0503020204020204" pitchFamily="34" charset="-122"/>
              </a:rPr>
              <a:t>8</a:t>
            </a:r>
            <a:r>
              <a:rPr lang="zh-CN" altLang="zh-CN" sz="2800" dirty="0">
                <a:solidFill>
                  <a:srgbClr val="2108B8"/>
                </a:solidFill>
                <a:latin typeface="微软雅黑" panose="020B0503020204020204" pitchFamily="34" charset="-122"/>
                <a:ea typeface="微软雅黑" panose="020B0503020204020204" pitchFamily="34" charset="-122"/>
              </a:rPr>
              <a:t>个字折射着中国人民和中华民族近代以来追求的先进价值观</a:t>
            </a:r>
            <a:r>
              <a:rPr lang="zh-CN" altLang="en-US" sz="2800" dirty="0">
                <a:solidFill>
                  <a:srgbClr val="2108B8"/>
                </a:solidFill>
                <a:latin typeface="微软雅黑" panose="020B0503020204020204" pitchFamily="34" charset="-122"/>
                <a:ea typeface="微软雅黑" panose="020B0503020204020204" pitchFamily="34" charset="-122"/>
              </a:rPr>
              <a:t>，</a:t>
            </a:r>
            <a:r>
              <a:rPr lang="zh-CN" altLang="zh-CN" sz="2800" dirty="0">
                <a:solidFill>
                  <a:srgbClr val="2108B8"/>
                </a:solidFill>
                <a:latin typeface="微软雅黑" panose="020B0503020204020204" pitchFamily="34" charset="-122"/>
                <a:ea typeface="微软雅黑" panose="020B0503020204020204" pitchFamily="34" charset="-122"/>
              </a:rPr>
              <a:t>使中华民族优秀传统</a:t>
            </a:r>
            <a:r>
              <a:rPr lang="zh-CN" altLang="en-US" sz="2800" dirty="0">
                <a:solidFill>
                  <a:srgbClr val="2108B8"/>
                </a:solidFill>
                <a:latin typeface="微软雅黑" panose="020B0503020204020204" pitchFamily="34" charset="-122"/>
                <a:ea typeface="微软雅黑" panose="020B0503020204020204" pitchFamily="34" charset="-122"/>
              </a:rPr>
              <a:t>文化</a:t>
            </a:r>
            <a:r>
              <a:rPr lang="zh-CN" altLang="zh-CN" sz="2800" dirty="0">
                <a:solidFill>
                  <a:srgbClr val="2108B8"/>
                </a:solidFill>
                <a:latin typeface="微软雅黑" panose="020B0503020204020204" pitchFamily="34" charset="-122"/>
                <a:ea typeface="微软雅黑" panose="020B0503020204020204" pitchFamily="34" charset="-122"/>
              </a:rPr>
              <a:t>添加了</a:t>
            </a:r>
            <a:r>
              <a:rPr lang="zh-CN" altLang="zh-CN" sz="2800" b="1" dirty="0">
                <a:solidFill>
                  <a:srgbClr val="C00000"/>
                </a:solidFill>
                <a:latin typeface="微软雅黑" panose="020B0503020204020204" pitchFamily="34" charset="-122"/>
                <a:ea typeface="微软雅黑" panose="020B0503020204020204" pitchFamily="34" charset="-122"/>
              </a:rPr>
              <a:t>时代新元素。</a:t>
            </a:r>
            <a:endParaRPr lang="en-US" altLang="zh-CN" sz="2800" b="1" dirty="0">
              <a:solidFill>
                <a:srgbClr val="C00000"/>
              </a:solidFill>
              <a:latin typeface="微软雅黑" panose="020B0503020204020204" pitchFamily="34" charset="-122"/>
              <a:ea typeface="微软雅黑" panose="020B0503020204020204" pitchFamily="34" charset="-122"/>
            </a:endParaRPr>
          </a:p>
          <a:p>
            <a:pPr lvl="1" algn="just"/>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C00000"/>
                </a:solidFill>
                <a:latin typeface="微软雅黑" panose="020B0503020204020204" pitchFamily="34" charset="-122"/>
                <a:ea typeface="微软雅黑" panose="020B0503020204020204" pitchFamily="34" charset="-122"/>
              </a:rPr>
              <a:t>五四</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C00000"/>
                </a:solidFill>
                <a:latin typeface="微软雅黑" panose="020B0503020204020204" pitchFamily="34" charset="-122"/>
                <a:ea typeface="微软雅黑" panose="020B0503020204020204" pitchFamily="34" charset="-122"/>
              </a:rPr>
              <a:t>精神</a:t>
            </a:r>
            <a:r>
              <a:rPr lang="zh-CN" altLang="zh-CN" sz="2800" dirty="0">
                <a:solidFill>
                  <a:srgbClr val="2108B8"/>
                </a:solidFill>
                <a:latin typeface="微软雅黑" panose="020B0503020204020204" pitchFamily="34" charset="-122"/>
                <a:ea typeface="微软雅黑" panose="020B0503020204020204" pitchFamily="34" charset="-122"/>
              </a:rPr>
              <a:t>是具有长久效能的文化产品，是我们今天依然应该坚守和践行的核心价值观。</a:t>
            </a:r>
            <a:r>
              <a:rPr lang="en-US" altLang="zh-CN" sz="2800" dirty="0">
                <a:solidFill>
                  <a:srgbClr val="2108B8"/>
                </a:solidFill>
                <a:latin typeface="微软雅黑" panose="020B0503020204020204" pitchFamily="34" charset="-122"/>
                <a:ea typeface="微软雅黑" panose="020B0503020204020204" pitchFamily="34" charset="-122"/>
              </a:rPr>
              <a:t>100</a:t>
            </a:r>
            <a:r>
              <a:rPr lang="zh-CN" altLang="zh-CN" sz="2800" dirty="0">
                <a:solidFill>
                  <a:srgbClr val="2108B8"/>
                </a:solidFill>
                <a:latin typeface="微软雅黑" panose="020B0503020204020204" pitchFamily="34" charset="-122"/>
                <a:ea typeface="微软雅黑" panose="020B0503020204020204" pitchFamily="34" charset="-122"/>
              </a:rPr>
              <a:t>年</a:t>
            </a:r>
            <a:r>
              <a:rPr lang="zh-CN" altLang="en-US" sz="2800" dirty="0">
                <a:solidFill>
                  <a:srgbClr val="2108B8"/>
                </a:solidFill>
                <a:latin typeface="微软雅黑" panose="020B0503020204020204" pitchFamily="34" charset="-122"/>
                <a:ea typeface="微软雅黑" panose="020B0503020204020204" pitchFamily="34" charset="-122"/>
              </a:rPr>
              <a:t>来的</a:t>
            </a:r>
            <a:r>
              <a:rPr lang="zh-CN" altLang="zh-CN" sz="2800" dirty="0">
                <a:solidFill>
                  <a:srgbClr val="2108B8"/>
                </a:solidFill>
                <a:latin typeface="微软雅黑" panose="020B0503020204020204" pitchFamily="34" charset="-122"/>
                <a:ea typeface="微软雅黑" panose="020B0503020204020204" pitchFamily="34" charset="-122"/>
              </a:rPr>
              <a:t>沧海桑田巨变</a:t>
            </a:r>
            <a:r>
              <a:rPr lang="zh-CN" altLang="en-US" sz="2800" dirty="0">
                <a:solidFill>
                  <a:srgbClr val="2108B8"/>
                </a:solidFill>
                <a:latin typeface="微软雅黑" panose="020B0503020204020204" pitchFamily="34" charset="-122"/>
                <a:ea typeface="微软雅黑" panose="020B0503020204020204" pitchFamily="34" charset="-122"/>
              </a:rPr>
              <a:t>，</a:t>
            </a:r>
            <a:r>
              <a:rPr lang="zh-CN" altLang="zh-CN" sz="2800" dirty="0">
                <a:solidFill>
                  <a:srgbClr val="2108B8"/>
                </a:solidFill>
                <a:latin typeface="微软雅黑" panose="020B0503020204020204" pitchFamily="34" charset="-122"/>
                <a:ea typeface="微软雅黑" panose="020B0503020204020204" pitchFamily="34" charset="-122"/>
              </a:rPr>
              <a:t>使中华民族站到了历史的新高度。发扬</a:t>
            </a:r>
            <a:r>
              <a:rPr lang="en-US" altLang="zh-CN" sz="2800" b="1" dirty="0">
                <a:solidFill>
                  <a:srgbClr val="C00000"/>
                </a:solidFill>
                <a:latin typeface="微软雅黑" panose="020B0503020204020204" pitchFamily="34" charset="-122"/>
                <a:ea typeface="微软雅黑" panose="020B0503020204020204" pitchFamily="34" charset="-122"/>
                <a:sym typeface="+mn-ea"/>
              </a:rPr>
              <a:t>“</a:t>
            </a:r>
            <a:r>
              <a:rPr lang="zh-CN" altLang="zh-CN" sz="2800" b="1" dirty="0">
                <a:solidFill>
                  <a:srgbClr val="C00000"/>
                </a:solidFill>
                <a:latin typeface="微软雅黑" panose="020B0503020204020204" pitchFamily="34" charset="-122"/>
                <a:ea typeface="微软雅黑" panose="020B0503020204020204" pitchFamily="34" charset="-122"/>
                <a:sym typeface="+mn-ea"/>
              </a:rPr>
              <a:t>五四</a:t>
            </a:r>
            <a:r>
              <a:rPr lang="en-US" altLang="zh-CN" sz="2800" b="1" dirty="0">
                <a:solidFill>
                  <a:srgbClr val="C00000"/>
                </a:solidFill>
                <a:latin typeface="微软雅黑" panose="020B0503020204020204" pitchFamily="34" charset="-122"/>
                <a:ea typeface="微软雅黑" panose="020B0503020204020204" pitchFamily="34" charset="-122"/>
                <a:sym typeface="+mn-ea"/>
              </a:rPr>
              <a:t>”</a:t>
            </a:r>
            <a:r>
              <a:rPr lang="zh-CN" altLang="zh-CN" sz="2800" b="1" dirty="0">
                <a:solidFill>
                  <a:srgbClr val="C00000"/>
                </a:solidFill>
                <a:latin typeface="微软雅黑" panose="020B0503020204020204" pitchFamily="34" charset="-122"/>
                <a:ea typeface="微软雅黑" panose="020B0503020204020204" pitchFamily="34" charset="-122"/>
              </a:rPr>
              <a:t>精神</a:t>
            </a:r>
            <a:r>
              <a:rPr lang="zh-CN" altLang="zh-CN" sz="2800" dirty="0">
                <a:solidFill>
                  <a:srgbClr val="2108B8"/>
                </a:solidFill>
                <a:latin typeface="微软雅黑" panose="020B0503020204020204" pitchFamily="34" charset="-122"/>
                <a:ea typeface="微软雅黑" panose="020B0503020204020204" pitchFamily="34" charset="-122"/>
              </a:rPr>
              <a:t>是践行社会主义核心价值观的</a:t>
            </a:r>
            <a:r>
              <a:rPr lang="zh-CN" altLang="zh-CN" sz="2800" b="1" dirty="0">
                <a:solidFill>
                  <a:srgbClr val="C00000"/>
                </a:solidFill>
                <a:latin typeface="微软雅黑" panose="020B0503020204020204" pitchFamily="34" charset="-122"/>
                <a:ea typeface="微软雅黑" panose="020B0503020204020204" pitchFamily="34" charset="-122"/>
              </a:rPr>
              <a:t>文化支撑，</a:t>
            </a:r>
            <a:r>
              <a:rPr lang="zh-CN" altLang="zh-CN" sz="2800" dirty="0">
                <a:solidFill>
                  <a:srgbClr val="2108B8"/>
                </a:solidFill>
                <a:latin typeface="微软雅黑" panose="020B0503020204020204" pitchFamily="34" charset="-122"/>
                <a:ea typeface="微软雅黑" panose="020B0503020204020204" pitchFamily="34" charset="-122"/>
              </a:rPr>
              <a:t>对彰显时代精神具有重要的现实意义</a:t>
            </a:r>
            <a:r>
              <a:rPr lang="zh-CN" altLang="zh-CN" sz="2800" dirty="0">
                <a:solidFill>
                  <a:srgbClr val="2108B8"/>
                </a:solidFill>
                <a:latin typeface="微软雅黑" panose="020B0503020204020204" pitchFamily="34" charset="-122"/>
                <a:ea typeface="微软雅黑" panose="020B0503020204020204" pitchFamily="34" charset="-122"/>
              </a:rPr>
              <a:t>。</a:t>
            </a:r>
            <a:endParaRPr lang="zh-CN" altLang="zh-CN" sz="2800" dirty="0">
              <a:solidFill>
                <a:srgbClr val="2108B8"/>
              </a:solidFill>
              <a:latin typeface="微软雅黑" panose="020B0503020204020204" pitchFamily="34" charset="-122"/>
              <a:ea typeface="微软雅黑" panose="020B0503020204020204" pitchFamily="34" charset="-122"/>
            </a:endParaRPr>
          </a:p>
          <a:p>
            <a:pPr marL="0" indent="0">
              <a:buNone/>
            </a:pPr>
            <a:endParaRPr lang="zh-CN" altLang="en-US" dirty="0"/>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221"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wipe(left)">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wipe(down)">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6"/>
          <p:cNvSpPr>
            <a:spLocks noGrp="1"/>
          </p:cNvSpPr>
          <p:nvPr>
            <p:ph type="title"/>
          </p:nvPr>
        </p:nvSpPr>
        <p:spPr>
          <a:xfrm>
            <a:off x="395288" y="277813"/>
            <a:ext cx="8291512" cy="1139825"/>
          </a:xfrm>
          <a:solidFill>
            <a:srgbClr val="FFFF00">
              <a:alpha val="100000"/>
            </a:srgbClr>
          </a:solidFill>
        </p:spPr>
        <p:txBody>
          <a:bodyPr vert="horz" wrap="square" lIns="91440" tIns="45720" rIns="91440" bIns="45720" anchor="t"/>
          <a:p>
            <a:pPr algn="l">
              <a:lnSpc>
                <a:spcPct val="130000"/>
              </a:lnSpc>
              <a:spcBef>
                <a:spcPts val="0"/>
              </a:spcBef>
              <a:spcAft>
                <a:spcPts val="0"/>
              </a:spcAft>
            </a:pPr>
            <a:r>
              <a:rPr lang="en-US" altLang="zh-CN" sz="4800" b="1" i="1" dirty="0">
                <a:latin typeface="微软雅黑" panose="020B0503020204020204" pitchFamily="34" charset="-122"/>
                <a:ea typeface="微软雅黑" panose="020B0503020204020204" pitchFamily="34" charset="-122"/>
              </a:rPr>
              <a:t>“</a:t>
            </a:r>
            <a:r>
              <a:rPr lang="zh-CN" altLang="en-US" sz="4800" b="1" i="1" dirty="0">
                <a:latin typeface="微软雅黑" panose="020B0503020204020204" pitchFamily="34" charset="-122"/>
                <a:ea typeface="微软雅黑" panose="020B0503020204020204" pitchFamily="34" charset="-122"/>
              </a:rPr>
              <a:t>五四”精神与传统文化</a:t>
            </a:r>
            <a:endParaRPr lang="zh-CN" altLang="en-US" sz="4800" b="1" i="1" dirty="0">
              <a:latin typeface="微软雅黑" panose="020B0503020204020204" pitchFamily="34" charset="-122"/>
              <a:ea typeface="微软雅黑" panose="020B0503020204020204" pitchFamily="34" charset="-122"/>
            </a:endParaRPr>
          </a:p>
        </p:txBody>
      </p:sp>
      <p:sp>
        <p:nvSpPr>
          <p:cNvPr id="5" name="日期占位符 4"/>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2872F1-5BA5-445E-A05F-BA80FEFFA512}"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244" name="灯片编号占位符 5"/>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9" name="Text Box 6"/>
          <p:cNvSpPr>
            <a:spLocks noGrp="1"/>
          </p:cNvSpPr>
          <p:nvPr>
            <p:ph idx="1"/>
          </p:nvPr>
        </p:nvSpPr>
        <p:spPr>
          <a:xfrm>
            <a:off x="457200" y="1698625"/>
            <a:ext cx="8229600" cy="4707890"/>
          </a:xfrm>
          <a:solidFill>
            <a:srgbClr val="FFFFCC">
              <a:alpha val="100000"/>
            </a:srgbClr>
          </a:solidFill>
        </p:spPr>
        <p:txBody>
          <a:bodyPr vert="horz" wrap="square" lIns="91440" tIns="45720" rIns="91440" bIns="45720" anchor="t">
            <a:spAutoFit/>
          </a:bodyPr>
          <a:p>
            <a:pPr algn="just" eaLnBrk="1" hangingPunct="1">
              <a:spcBef>
                <a:spcPts val="1200"/>
              </a:spcBef>
            </a:pPr>
            <a:r>
              <a:rPr lang="zh-CN" altLang="en-US" sz="4000" b="1" dirty="0">
                <a:solidFill>
                  <a:srgbClr val="C00000"/>
                </a:solidFill>
                <a:latin typeface="微软雅黑" panose="020B0503020204020204" pitchFamily="34" charset="-122"/>
                <a:ea typeface="微软雅黑" panose="020B0503020204020204" pitchFamily="34" charset="-122"/>
              </a:rPr>
              <a:t>孔子</a:t>
            </a:r>
            <a:r>
              <a:rPr lang="zh-CN" altLang="en-US" sz="4000" b="1" dirty="0">
                <a:solidFill>
                  <a:srgbClr val="2108B8"/>
                </a:solidFill>
                <a:latin typeface="微软雅黑" panose="020B0503020204020204" pitchFamily="34" charset="-122"/>
                <a:ea typeface="微软雅黑" panose="020B0503020204020204" pitchFamily="34" charset="-122"/>
              </a:rPr>
              <a:t>是世界公认的</a:t>
            </a:r>
            <a:r>
              <a:rPr lang="zh-CN" altLang="en-US" sz="4000" b="1" dirty="0">
                <a:solidFill>
                  <a:srgbClr val="C00000"/>
                </a:solidFill>
                <a:latin typeface="微软雅黑" panose="020B0503020204020204" pitchFamily="34" charset="-122"/>
                <a:ea typeface="微软雅黑" panose="020B0503020204020204" pitchFamily="34" charset="-122"/>
              </a:rPr>
              <a:t>中华传统文化</a:t>
            </a:r>
            <a:r>
              <a:rPr lang="zh-CN" altLang="en-US" sz="4000" b="1" dirty="0">
                <a:solidFill>
                  <a:srgbClr val="2108B8"/>
                </a:solidFill>
                <a:latin typeface="微软雅黑" panose="020B0503020204020204" pitchFamily="34" charset="-122"/>
                <a:ea typeface="微软雅黑" panose="020B0503020204020204" pitchFamily="34" charset="-122"/>
              </a:rPr>
              <a:t>的杰出代表人物！</a:t>
            </a:r>
            <a:endParaRPr lang="en-US" altLang="zh-CN" sz="4000" b="1" dirty="0">
              <a:solidFill>
                <a:srgbClr val="2108B8"/>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4000" b="1" dirty="0">
                <a:solidFill>
                  <a:srgbClr val="C00000"/>
                </a:solidFill>
                <a:latin typeface="微软雅黑" panose="020B0503020204020204" pitchFamily="34" charset="-122"/>
                <a:ea typeface="微软雅黑" panose="020B0503020204020204" pitchFamily="34" charset="-122"/>
              </a:rPr>
              <a:t>五四运动</a:t>
            </a:r>
            <a:r>
              <a:rPr lang="zh-CN" altLang="en-US" sz="4000" b="1" dirty="0">
                <a:solidFill>
                  <a:srgbClr val="2108B8"/>
                </a:solidFill>
                <a:latin typeface="微软雅黑" panose="020B0503020204020204" pitchFamily="34" charset="-122"/>
                <a:ea typeface="微软雅黑" panose="020B0503020204020204" pitchFamily="34" charset="-122"/>
              </a:rPr>
              <a:t>高举反帝、反封建大旗，倡导</a:t>
            </a:r>
            <a:r>
              <a:rPr lang="zh-CN" altLang="en-US" sz="4000" b="1" dirty="0">
                <a:solidFill>
                  <a:srgbClr val="C00000"/>
                </a:solidFill>
                <a:latin typeface="微软雅黑" panose="020B0503020204020204" pitchFamily="34" charset="-122"/>
                <a:ea typeface="微软雅黑" panose="020B0503020204020204" pitchFamily="34" charset="-122"/>
              </a:rPr>
              <a:t>“科学、民主”</a:t>
            </a:r>
            <a:r>
              <a:rPr lang="zh-CN" altLang="en-US" sz="4000" b="1" dirty="0">
                <a:solidFill>
                  <a:srgbClr val="2108B8"/>
                </a:solidFill>
                <a:latin typeface="微软雅黑" panose="020B0503020204020204" pitchFamily="34" charset="-122"/>
                <a:ea typeface="微软雅黑" panose="020B0503020204020204" pitchFamily="34" charset="-122"/>
              </a:rPr>
              <a:t>新文化</a:t>
            </a:r>
            <a:r>
              <a:rPr lang="en-US" altLang="zh-CN" sz="4000" b="1" dirty="0">
                <a:solidFill>
                  <a:srgbClr val="2108B8"/>
                </a:solidFill>
                <a:latin typeface="微软雅黑" panose="020B0503020204020204" pitchFamily="34" charset="-122"/>
                <a:ea typeface="微软雅黑" panose="020B0503020204020204" pitchFamily="34" charset="-122"/>
              </a:rPr>
              <a:t>!</a:t>
            </a:r>
            <a:endParaRPr lang="en-US" altLang="zh-CN" sz="4000" b="1" dirty="0">
              <a:solidFill>
                <a:srgbClr val="2108B8"/>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4000" b="1" dirty="0">
                <a:solidFill>
                  <a:srgbClr val="2108B8"/>
                </a:solidFill>
                <a:latin typeface="微软雅黑" panose="020B0503020204020204" pitchFamily="34" charset="-122"/>
                <a:ea typeface="微软雅黑" panose="020B0503020204020204" pitchFamily="34" charset="-122"/>
              </a:rPr>
              <a:t>今天在实现中华民族伟大复兴的进程中，如何将发扬</a:t>
            </a:r>
            <a:r>
              <a:rPr lang="zh-CN" altLang="en-US" sz="4000" b="1" dirty="0">
                <a:solidFill>
                  <a:srgbClr val="C00000"/>
                </a:solidFill>
                <a:latin typeface="微软雅黑" panose="020B0503020204020204" pitchFamily="34" charset="-122"/>
                <a:ea typeface="微软雅黑" panose="020B0503020204020204" pitchFamily="34" charset="-122"/>
              </a:rPr>
              <a:t>五四精神</a:t>
            </a:r>
            <a:r>
              <a:rPr lang="zh-CN" altLang="en-US" sz="4000" b="1" dirty="0">
                <a:solidFill>
                  <a:srgbClr val="2108B8"/>
                </a:solidFill>
                <a:latin typeface="微软雅黑" panose="020B0503020204020204" pitchFamily="34" charset="-122"/>
                <a:ea typeface="微软雅黑" panose="020B0503020204020204" pitchFamily="34" charset="-122"/>
              </a:rPr>
              <a:t>与弘扬</a:t>
            </a:r>
            <a:r>
              <a:rPr lang="zh-CN" altLang="en-US" sz="4000" b="1" dirty="0">
                <a:solidFill>
                  <a:srgbClr val="C00000"/>
                </a:solidFill>
                <a:latin typeface="微软雅黑" panose="020B0503020204020204" pitchFamily="34" charset="-122"/>
                <a:ea typeface="微软雅黑" panose="020B0503020204020204" pitchFamily="34" charset="-122"/>
              </a:rPr>
              <a:t>中华传统文化</a:t>
            </a:r>
            <a:r>
              <a:rPr lang="zh-CN" altLang="en-US" sz="4000" b="1" dirty="0">
                <a:solidFill>
                  <a:srgbClr val="2108B8"/>
                </a:solidFill>
                <a:latin typeface="微软雅黑" panose="020B0503020204020204" pitchFamily="34" charset="-122"/>
                <a:ea typeface="微软雅黑" panose="020B0503020204020204" pitchFamily="34" charset="-122"/>
              </a:rPr>
              <a:t>有机结合起来？</a:t>
            </a:r>
            <a:endParaRPr lang="en-US" altLang="zh-CN" sz="40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000000"/>
                                          </p:val>
                                        </p:tav>
                                        <p:tav tm="100000">
                                          <p:val>
                                            <p:strVal val="#ppt_w"/>
                                          </p:val>
                                        </p:tav>
                                      </p:tavLst>
                                    </p:anim>
                                    <p:anim calcmode="lin" valueType="num">
                                      <p:cBhvr>
                                        <p:cTn id="8" dur="1000" fill="hold"/>
                                        <p:tgtEl>
                                          <p:spTgt spid="9"/>
                                        </p:tgtEl>
                                        <p:attrNameLst>
                                          <p:attrName>ppt_h</p:attrName>
                                        </p:attrNameLst>
                                      </p:cBhvr>
                                      <p:tavLst>
                                        <p:tav tm="0">
                                          <p:val>
                                            <p:fltVal val="0.00000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MA"/>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MA"/>
</p:tagLst>
</file>

<file path=ppt/tags/tag17.xml><?xml version="1.0" encoding="utf-8"?>
<p:tagLst xmlns:p="http://schemas.openxmlformats.org/presentationml/2006/main">
  <p:tag name="RAINPROBLEM" val="MultipleChoiceMA"/>
  <p:tag name="PROBLEMSCORE" val="1.0"/>
  <p:tag name="PROBLEMSCORE_HALF" val="0.0"/>
</p:tagLst>
</file>

<file path=ppt/tags/tag18.xml><?xml version="1.0" encoding="utf-8"?>
<p:tagLst xmlns:p="http://schemas.openxmlformats.org/presentationml/2006/main">
  <p:tag name="KSO_WM_UNIT_PLACING_PICTURE_USER_VIEWPORT" val="{&quot;height&quot;:6332.5007874015746,&quot;width&quot;:8845}"/>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Bullet"/>
  <p:tag name="RAINPROBLEMTYPE" val="MultipleChoice"/>
  <p:tag name="RAINBULLET" val="Wrong"/>
</p:tagLst>
</file>

<file path=ppt/tags/tag23.xml><?xml version="1.0" encoding="utf-8"?>
<p:tagLst xmlns:p="http://schemas.openxmlformats.org/presentationml/2006/main">
  <p:tag name="RAINPROBLEM" val="ProblemBullet"/>
  <p:tag name="RAINPROBLEMTYPE" val="MultipleChoice"/>
  <p:tag name="RAINBULLET" val="Correct"/>
</p:tagLst>
</file>

<file path=ppt/tags/tag24.xml><?xml version="1.0" encoding="utf-8"?>
<p:tagLst xmlns:p="http://schemas.openxmlformats.org/presentationml/2006/main">
  <p:tag name="RAINPROBLEM" val="ProblemSubmit"/>
  <p:tag name="RAINPROBLEMTYPE" val="MultipleChoice"/>
</p:tagLst>
</file>

<file path=ppt/tags/tag25.xml><?xml version="1.0" encoding="utf-8"?>
<p:tagLst xmlns:p="http://schemas.openxmlformats.org/presentationml/2006/main">
  <p:tag name="RAINPROBLEM" val="ProblemRemarkBoard"/>
</p:tagLst>
</file>

<file path=ppt/tags/tag26.xml><?xml version="1.0" encoding="utf-8"?>
<p:tagLst xmlns:p="http://schemas.openxmlformats.org/presentationml/2006/main">
  <p:tag name="PROBLEMREMARKTITLE" val="ProblemRemarkBoardTip"/>
</p:tagLst>
</file>

<file path=ppt/tags/tag27.xml><?xml version="1.0" encoding="utf-8"?>
<p:tagLst xmlns:p="http://schemas.openxmlformats.org/presentationml/2006/main">
  <p:tag name="RAINPROBLEM" val="ProblemRemark"/>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PROBLEMREMARKTITLE" val="ProblemRemarkBoardTitle"/>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PROBLEMREMARKTITLE" val="ProblemRemarkBoardTitle"/>
</p:tagLst>
</file>

<file path=ppt/tags/tag36.xml><?xml version="1.0" encoding="utf-8"?>
<p:tagLst xmlns:p="http://schemas.openxmlformats.org/presentationml/2006/main">
  <p:tag name="PROBLEMREMARKTITLE" val="ProblemRemarkBoardTitle"/>
</p:tagLst>
</file>

<file path=ppt/tags/tag37.xml><?xml version="1.0" encoding="utf-8"?>
<p:tagLst xmlns:p="http://schemas.openxmlformats.org/presentationml/2006/main">
  <p:tag name="RAINPROBLEM" val="ProblemSetting"/>
  <p:tag name="RAINPROBLEMTYPE" val="MultipleChoice"/>
</p:tagLst>
</file>

<file path=ppt/tags/tag38.xml><?xml version="1.0" encoding="utf-8"?>
<p:tagLst xmlns:p="http://schemas.openxmlformats.org/presentationml/2006/main">
  <p:tag name="RAINPROBLEM" val="MultipleChoice"/>
  <p:tag name="PROBLEMSCORE" val="1.0"/>
  <p:tag name="PROBLEMHASREMARK" val="True"/>
  <p:tag name="PROBLEMREMARK" val="戏剧、音乐、书籍等是属于非物质文化。"/>
</p:tagLst>
</file>

<file path=ppt/tags/tag39.xml><?xml version="1.0" encoding="utf-8"?>
<p:tagLst xmlns:p="http://schemas.openxmlformats.org/presentationml/2006/main">
  <p:tag name="RAINPROBLEM" val="ProblemBody"/>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Item"/>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Item"/>
</p:tagLst>
</file>

<file path=ppt/tags/tag44.xml><?xml version="1.0" encoding="utf-8"?>
<p:tagLst xmlns:p="http://schemas.openxmlformats.org/presentationml/2006/main">
  <p:tag name="RAINPROBLEM" val="ProblemBullet"/>
  <p:tag name="RAINPROBLEMTYPE" val="MultipleChoiceMA"/>
  <p:tag name="RAINBULLET" val="Correct"/>
</p:tagLst>
</file>

<file path=ppt/tags/tag45.xml><?xml version="1.0" encoding="utf-8"?>
<p:tagLst xmlns:p="http://schemas.openxmlformats.org/presentationml/2006/main">
  <p:tag name="RAINPROBLEM" val="ProblemBullet"/>
  <p:tag name="RAINPROBLEMTYPE" val="MultipleChoiceMA"/>
  <p:tag name="RAINBULLET" val="Correct"/>
</p:tagLst>
</file>

<file path=ppt/tags/tag46.xml><?xml version="1.0" encoding="utf-8"?>
<p:tagLst xmlns:p="http://schemas.openxmlformats.org/presentationml/2006/main">
  <p:tag name="RAINPROBLEM" val="ProblemBullet"/>
  <p:tag name="RAINPROBLEMTYPE" val="MultipleChoiceMA"/>
  <p:tag name="RAINBULLET" val="Wrong"/>
</p:tagLst>
</file>

<file path=ppt/tags/tag47.xml><?xml version="1.0" encoding="utf-8"?>
<p:tagLst xmlns:p="http://schemas.openxmlformats.org/presentationml/2006/main">
  <p:tag name="RAINPROBLEM" val="ProblemBullet"/>
  <p:tag name="RAINPROBLEMTYPE" val="MultipleChoiceMA"/>
  <p:tag name="RAINBULLET" val="Correct"/>
</p:tagLst>
</file>

<file path=ppt/tags/tag48.xml><?xml version="1.0" encoding="utf-8"?>
<p:tagLst xmlns:p="http://schemas.openxmlformats.org/presentationml/2006/main">
  <p:tag name="RAINPROBLEM" val="ProblemSubmit"/>
  <p:tag name="RAINPROBLEMTYPE" val="MultipleChoiceMA"/>
</p:tagLst>
</file>

<file path=ppt/tags/tag49.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Bullet"/>
  <p:tag name="RAINPROBLEMTYPE" val="MultipleChoiceMA"/>
  <p:tag name="RAINBULLET" val="Wrong"/>
</p:tagLst>
</file>

<file path=ppt/tags/tag51.xml><?xml version="1.0" encoding="utf-8"?>
<p:tagLst xmlns:p="http://schemas.openxmlformats.org/presentationml/2006/main">
  <p:tag name="RAINPROBLEM" val="ProblemItem"/>
</p:tagLst>
</file>

<file path=ppt/tags/tag52.xml><?xml version="1.0" encoding="utf-8"?>
<p:tagLst xmlns:p="http://schemas.openxmlformats.org/presentationml/2006/main">
  <p:tag name="RAINPROBLEM" val="ProblemBullet"/>
  <p:tag name="RAINPROBLEMTYPE" val="MultipleChoiceMA"/>
  <p:tag name="RAINBULLET" val="Correct"/>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TYPE" val="ProblemTypeMarker"/>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 val="ProblemSetting"/>
  <p:tag name="RAINPROBLEMTYPE" val="MultipleChoiceMA"/>
</p:tagLst>
</file>

<file path=ppt/tags/tag59.xml><?xml version="1.0" encoding="utf-8"?>
<p:tagLst xmlns:p="http://schemas.openxmlformats.org/presentationml/2006/main">
  <p:tag name="RAINPROBLEM" val="MultipleChoiceMA"/>
  <p:tag name="PROBLEMSCORE" val="1.0"/>
  <p:tag name="PROBLEMSCORE_HALF" val="0.0"/>
</p:tagLst>
</file>

<file path=ppt/tags/tag6.xml><?xml version="1.0" encoding="utf-8"?>
<p:tagLst xmlns:p="http://schemas.openxmlformats.org/presentationml/2006/main">
  <p:tag name="RAINPROBLEM" val="ProblemBullet"/>
  <p:tag name="RAINPROBLEMTYPE" val="MultipleChoiceMA"/>
  <p:tag name="RAINBULLET" val="Correct"/>
</p:tagLst>
</file>

<file path=ppt/tags/tag7.xml><?xml version="1.0" encoding="utf-8"?>
<p:tagLst xmlns:p="http://schemas.openxmlformats.org/presentationml/2006/main">
  <p:tag name="RAINPROBLEM" val="ProblemBullet"/>
  <p:tag name="RAINPROBLEMTYPE" val="MultipleChoiceMA"/>
  <p:tag name="RAINBULLET" val="Correct"/>
</p:tagLst>
</file>

<file path=ppt/tags/tag8.xml><?xml version="1.0" encoding="utf-8"?>
<p:tagLst xmlns:p="http://schemas.openxmlformats.org/presentationml/2006/main">
  <p:tag name="RAINPROBLEM" val="ProblemBullet"/>
  <p:tag name="RAINPROBLEMTYPE" val="MultipleChoiceMA"/>
  <p:tag name="RAINBULLET" val="Correct"/>
</p:tagLst>
</file>

<file path=ppt/tags/tag9.xml><?xml version="1.0" encoding="utf-8"?>
<p:tagLst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10088</Words>
  <Application>WPS 演示</Application>
  <PresentationFormat/>
  <Paragraphs>769</Paragraphs>
  <Slides>69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69</vt:i4>
      </vt:variant>
    </vt:vector>
  </HeadingPairs>
  <TitlesOfParts>
    <vt:vector size="83" baseType="lpstr">
      <vt:lpstr>Arial</vt:lpstr>
      <vt:lpstr>宋体</vt:lpstr>
      <vt:lpstr>Wingdings</vt:lpstr>
      <vt:lpstr>Garamond</vt:lpstr>
      <vt:lpstr>微软雅黑</vt:lpstr>
      <vt:lpstr>华文楷体</vt:lpstr>
      <vt:lpstr>Century Schoolbook</vt:lpstr>
      <vt:lpstr>华文行楷</vt:lpstr>
      <vt:lpstr>楷体_GB2312</vt:lpstr>
      <vt:lpstr>新宋体</vt:lpstr>
      <vt:lpstr>Arial Unicode MS</vt:lpstr>
      <vt:lpstr>Wingdings</vt:lpstr>
      <vt:lpstr>黑体</vt:lpstr>
      <vt:lpstr>Edge</vt:lpstr>
      <vt:lpstr>文化与文明          </vt:lpstr>
      <vt:lpstr> 一、从鸦片战争到 “五四”运动</vt:lpstr>
      <vt:lpstr>1.1 从鸦片战争到“五四”运动</vt:lpstr>
      <vt:lpstr>1.2 鸦片战争失败之原因？</vt:lpstr>
      <vt:lpstr>纪念“五四”运动100周年</vt:lpstr>
      <vt:lpstr>1.3 从大历史观看“五四”</vt:lpstr>
      <vt:lpstr>PowerPoint 演示文稿</vt:lpstr>
      <vt:lpstr>1.4 发扬“五四”精神</vt:lpstr>
      <vt:lpstr>“五四”精神与传统文化</vt:lpstr>
      <vt:lpstr>今年是孔子诞辰2571周年</vt:lpstr>
      <vt:lpstr>2011年1月11日上午，一座总高9.5米的“孔子”塑像在位于北京天安门广场东侧的中国国家博物馆北门广场落成。 新落成的孔子青铜像整体为绿色，人像高7.9米，石头基座高1.6米。仅铸造用铜达17吨。一度引起舆论热议。同年4月20日晚上，孔子塑像被迁入国家博物馆雕塑园。 </vt:lpstr>
      <vt:lpstr>PowerPoint 演示文稿</vt:lpstr>
      <vt:lpstr> 二、什么是文化？</vt:lpstr>
      <vt:lpstr>PowerPoint 演示文稿</vt:lpstr>
      <vt:lpstr>  2.1 文化之渊源</vt:lpstr>
      <vt:lpstr>  2.1 文化之渊源</vt:lpstr>
      <vt:lpstr>  2.2 文化的内涵</vt:lpstr>
      <vt:lpstr> 文化是社会群体的行动方式：</vt:lpstr>
      <vt:lpstr>PowerPoint 演示文稿</vt:lpstr>
      <vt:lpstr>一位文化人对文化的解读</vt:lpstr>
      <vt:lpstr> 2.3 文化的核心</vt:lpstr>
      <vt:lpstr> 2.4 大文化与小文化</vt:lpstr>
      <vt:lpstr>物质文化与非物质文化</vt:lpstr>
      <vt:lpstr> 社会学之文化</vt:lpstr>
      <vt:lpstr>2.5 文化体系与层次</vt:lpstr>
      <vt:lpstr>  文化的四个层次</vt:lpstr>
      <vt:lpstr>文化体系与层次图</vt:lpstr>
      <vt:lpstr> 心态文化层</vt:lpstr>
      <vt:lpstr>心态层的细分</vt:lpstr>
      <vt:lpstr> 心态层 ——文化的顶层</vt:lpstr>
      <vt:lpstr> 意识形态层</vt:lpstr>
      <vt:lpstr>思维与存在的关系 ——哲学</vt:lpstr>
      <vt:lpstr> 思维对存在的表达 ——神学</vt:lpstr>
      <vt:lpstr> 思维对存在的表达 ——科学</vt:lpstr>
      <vt:lpstr>2.6 文化的特征</vt:lpstr>
      <vt:lpstr>PowerPoint 演示文稿</vt:lpstr>
      <vt:lpstr>  文化的特征 ——创造性</vt:lpstr>
      <vt:lpstr>文化的特征 ——习得性</vt:lpstr>
      <vt:lpstr>文化的特征 ——共享性</vt:lpstr>
      <vt:lpstr>文化的特征 ——象征性</vt:lpstr>
      <vt:lpstr> 文化的象征性（四种）</vt:lpstr>
      <vt:lpstr>文化的特征 ——传递性</vt:lpstr>
      <vt:lpstr>文化的特征 ——变迁性</vt:lpstr>
      <vt:lpstr>PowerPoint 演示文稿</vt:lpstr>
      <vt:lpstr>2.7 文化与社会</vt:lpstr>
      <vt:lpstr> 文化与社会形态</vt:lpstr>
      <vt:lpstr> 2.8 文化的多样性</vt:lpstr>
      <vt:lpstr>金正恩的朝鲜宝剑，为什么只换到普京的一枚硬币？</vt:lpstr>
      <vt:lpstr>为什么一把宝剑才换得一枚硬币呢？ </vt:lpstr>
      <vt:lpstr>PowerPoint 演示文稿</vt:lpstr>
      <vt:lpstr>PowerPoint 演示文稿</vt:lpstr>
      <vt:lpstr>PowerPoint 演示文稿</vt:lpstr>
      <vt:lpstr>PowerPoint 演示文稿</vt:lpstr>
      <vt:lpstr>《刮痧》剧情简介  </vt:lpstr>
      <vt:lpstr>PowerPoint 演示文稿</vt:lpstr>
      <vt:lpstr>PowerPoint 演示文稿</vt:lpstr>
      <vt:lpstr>PowerPoint 演示文稿</vt:lpstr>
      <vt:lpstr> 三、文化与文明</vt:lpstr>
      <vt:lpstr>3.1 文明的概念</vt:lpstr>
      <vt:lpstr>PowerPoint 演示文稿</vt:lpstr>
      <vt:lpstr>文化与文明的关系：</vt:lpstr>
      <vt:lpstr>PowerPoint 演示文稿</vt:lpstr>
      <vt:lpstr> 3.3 文明的要素</vt:lpstr>
      <vt:lpstr> 3.3 文明的内涵</vt:lpstr>
      <vt:lpstr> 3.4 文明的内涵</vt:lpstr>
      <vt:lpstr>PowerPoint 演示文稿</vt:lpstr>
      <vt:lpstr>PowerPoint 演示文稿</vt:lpstr>
      <vt:lpstr>PowerPoint 演示文稿</vt:lpstr>
      <vt:lpstr>本讲结束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文化</dc:title>
  <dc:creator>Owner</dc:creator>
  <cp:lastModifiedBy>陈天宁</cp:lastModifiedBy>
  <cp:revision>579</cp:revision>
  <dcterms:created xsi:type="dcterms:W3CDTF">2003-09-25T06:31:00Z</dcterms:created>
  <dcterms:modified xsi:type="dcterms:W3CDTF">2020-03-15T17:44:59Z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