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5"/>
  </p:notesMasterIdLst>
  <p:sldIdLst>
    <p:sldId id="310" r:id="rId4"/>
    <p:sldId id="573" r:id="rId5"/>
    <p:sldId id="579" r:id="rId6"/>
    <p:sldId id="574" r:id="rId7"/>
    <p:sldId id="580" r:id="rId8"/>
    <p:sldId id="575" r:id="rId9"/>
    <p:sldId id="581" r:id="rId10"/>
    <p:sldId id="576" r:id="rId11"/>
    <p:sldId id="577" r:id="rId12"/>
    <p:sldId id="578" r:id="rId13"/>
    <p:sldId id="582" r:id="rId14"/>
    <p:sldId id="583" r:id="rId15"/>
    <p:sldId id="425" r:id="rId16"/>
    <p:sldId id="589" r:id="rId17"/>
    <p:sldId id="461" r:id="rId18"/>
    <p:sldId id="463" r:id="rId19"/>
    <p:sldId id="462" r:id="rId20"/>
    <p:sldId id="464" r:id="rId21"/>
    <p:sldId id="590" r:id="rId22"/>
    <p:sldId id="406" r:id="rId23"/>
    <p:sldId id="412" r:id="rId24"/>
    <p:sldId id="408" r:id="rId25"/>
    <p:sldId id="409" r:id="rId26"/>
    <p:sldId id="410" r:id="rId27"/>
    <p:sldId id="383" r:id="rId28"/>
    <p:sldId id="384" r:id="rId29"/>
    <p:sldId id="447" r:id="rId30"/>
    <p:sldId id="386" r:id="rId31"/>
    <p:sldId id="387" r:id="rId32"/>
    <p:sldId id="388" r:id="rId33"/>
    <p:sldId id="389" r:id="rId34"/>
    <p:sldId id="524" r:id="rId35"/>
    <p:sldId id="564" r:id="rId36"/>
    <p:sldId id="592" r:id="rId37"/>
    <p:sldId id="593" r:id="rId38"/>
    <p:sldId id="565" r:id="rId39"/>
    <p:sldId id="594" r:id="rId40"/>
    <p:sldId id="566" r:id="rId41"/>
    <p:sldId id="567" r:id="rId42"/>
    <p:sldId id="595" r:id="rId43"/>
    <p:sldId id="568" r:id="rId44"/>
    <p:sldId id="569" r:id="rId45"/>
    <p:sldId id="596" r:id="rId46"/>
    <p:sldId id="597" r:id="rId47"/>
    <p:sldId id="598" r:id="rId48"/>
    <p:sldId id="600" r:id="rId49"/>
    <p:sldId id="429" r:id="rId50"/>
    <p:sldId id="450" r:id="rId51"/>
    <p:sldId id="430" r:id="rId52"/>
    <p:sldId id="277" r:id="rId53"/>
    <p:sldId id="456" r:id="rId54"/>
    <p:sldId id="457" r:id="rId55"/>
    <p:sldId id="591" r:id="rId56"/>
    <p:sldId id="587" r:id="rId57"/>
    <p:sldId id="588" r:id="rId58"/>
    <p:sldId id="558" r:id="rId59"/>
    <p:sldId id="559" r:id="rId60"/>
    <p:sldId id="560" r:id="rId61"/>
    <p:sldId id="561" r:id="rId62"/>
    <p:sldId id="562" r:id="rId63"/>
    <p:sldId id="563" r:id="rId64"/>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89A"/>
    <a:srgbClr val="3333CC"/>
    <a:srgbClr val="00FF00"/>
    <a:srgbClr val="0F0066"/>
    <a:srgbClr val="CCFF66"/>
    <a:srgbClr val="FFFF00"/>
    <a:srgbClr val="FF0000"/>
    <a:srgbClr val="0080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76"/>
    <p:restoredTop sz="94660"/>
  </p:normalViewPr>
  <p:slideViewPr>
    <p:cSldViewPr showGuides="1">
      <p:cViewPr varScale="1">
        <p:scale>
          <a:sx n="124" d="100"/>
          <a:sy n="124" d="100"/>
        </p:scale>
        <p:origin x="198" y="102"/>
      </p:cViewPr>
      <p:guideLst>
        <p:guide orient="horz" pos="2176"/>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notesMaster" Target="notesMasters/notes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1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059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3074" name="Freeform 7"/>
          <p:cNvSpPr/>
          <p:nvPr/>
        </p:nvSpPr>
        <p:spPr>
          <a:xfrm>
            <a:off x="609600" y="1219200"/>
            <a:ext cx="7924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3075"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3414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3414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C76990F3-A101-42D9-A600-47AA8E8D62EC}"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en-US" altLang="zh-CN" dirty="0">
                <a:latin typeface="Garamond" panose="02020404030301010803" pitchFamily="18" charset="0"/>
                <a:ea typeface="宋体" panose="02010600030101010101" pitchFamily="2" charset="-122"/>
              </a:rPr>
            </a:fld>
            <a:endParaRPr lang="en-US" altLang="zh-CN" dirty="0">
              <a:latin typeface="Garamond" panose="02020404030301010803" pitchFamily="18" charset="0"/>
              <a:ea typeface="宋体" panose="02010600030101010101" pitchFamily="2" charset="-122"/>
            </a:endParaRPr>
          </a:p>
        </p:txBody>
      </p:sp>
    </p:spTree>
  </p:cSld>
  <p:clrMapOvr>
    <a:masterClrMapping/>
  </p:clrMapOvr>
  <p:transition>
    <p:blind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B70124A-5E8C-4B38-950E-730A9FAEB2E9}"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52D6E5C-9555-43B6-8492-445CA62FEA89}"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28874C0-C4B2-444C-8C14-72A40676E919}"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grpSp>
        <p:nvGrpSpPr>
          <p:cNvPr id="4100" name="Group 2"/>
          <p:cNvGrpSpPr/>
          <p:nvPr userDrawn="1"/>
        </p:nvGrpSpPr>
        <p:grpSpPr>
          <a:xfrm>
            <a:off x="0" y="1208088"/>
            <a:ext cx="9144000" cy="4467225"/>
            <a:chOff x="0" y="1207336"/>
            <a:chExt cx="12192000" cy="4467863"/>
          </a:xfrm>
        </p:grpSpPr>
        <p:sp>
          <p:nvSpPr>
            <p:cNvPr id="10" name="Flowchart: Delay 24"/>
            <p:cNvSpPr/>
            <p:nvPr/>
          </p:nvSpPr>
          <p:spPr>
            <a:xfrm flipH="1">
              <a:off x="2611967" y="3441267"/>
              <a:ext cx="1849967" cy="2052931"/>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1" fmla="*/ 7185 w 2073585"/>
                <a:gd name="connsiteY0-2" fmla="*/ 0 h 2422800"/>
                <a:gd name="connsiteX1-3" fmla="*/ 1040385 w 2073585"/>
                <a:gd name="connsiteY1-4" fmla="*/ 0 h 2422800"/>
                <a:gd name="connsiteX2-5" fmla="*/ 2073585 w 2073585"/>
                <a:gd name="connsiteY2-6" fmla="*/ 1211400 h 2422800"/>
                <a:gd name="connsiteX3-7" fmla="*/ 1040385 w 2073585"/>
                <a:gd name="connsiteY3-8" fmla="*/ 2422800 h 2422800"/>
                <a:gd name="connsiteX4-9" fmla="*/ 7185 w 2073585"/>
                <a:gd name="connsiteY4-10" fmla="*/ 2422800 h 2422800"/>
                <a:gd name="connsiteX5-11" fmla="*/ 0 w 2073585"/>
                <a:gd name="connsiteY5-12" fmla="*/ 1045208 h 2422800"/>
                <a:gd name="connsiteX6" fmla="*/ 7185 w 2073585"/>
                <a:gd name="connsiteY6" fmla="*/ 0 h 2422800"/>
                <a:gd name="connsiteX0-13" fmla="*/ 0 w 2073585"/>
                <a:gd name="connsiteY0-14" fmla="*/ 1045208 h 2422800"/>
                <a:gd name="connsiteX1-15" fmla="*/ 7185 w 2073585"/>
                <a:gd name="connsiteY1-16" fmla="*/ 0 h 2422800"/>
                <a:gd name="connsiteX2-17" fmla="*/ 1040385 w 2073585"/>
                <a:gd name="connsiteY2-18" fmla="*/ 0 h 2422800"/>
                <a:gd name="connsiteX3-19" fmla="*/ 2073585 w 2073585"/>
                <a:gd name="connsiteY3-20" fmla="*/ 1211400 h 2422800"/>
                <a:gd name="connsiteX4-21" fmla="*/ 1040385 w 2073585"/>
                <a:gd name="connsiteY4-22" fmla="*/ 2422800 h 2422800"/>
                <a:gd name="connsiteX5-23" fmla="*/ 7185 w 2073585"/>
                <a:gd name="connsiteY5-24" fmla="*/ 2422800 h 2422800"/>
                <a:gd name="connsiteX6-25" fmla="*/ 91440 w 2073585"/>
                <a:gd name="connsiteY6-26" fmla="*/ 1136648 h 2422800"/>
                <a:gd name="connsiteX0-27" fmla="*/ 0 w 2073585"/>
                <a:gd name="connsiteY0-28" fmla="*/ 1045208 h 2422800"/>
                <a:gd name="connsiteX1-29" fmla="*/ 7185 w 2073585"/>
                <a:gd name="connsiteY1-30" fmla="*/ 0 h 2422800"/>
                <a:gd name="connsiteX2-31" fmla="*/ 1040385 w 2073585"/>
                <a:gd name="connsiteY2-32" fmla="*/ 0 h 2422800"/>
                <a:gd name="connsiteX3-33" fmla="*/ 2073585 w 2073585"/>
                <a:gd name="connsiteY3-34" fmla="*/ 1211400 h 2422800"/>
                <a:gd name="connsiteX4-35" fmla="*/ 1040385 w 2073585"/>
                <a:gd name="connsiteY4-36" fmla="*/ 2422800 h 2422800"/>
                <a:gd name="connsiteX5-37" fmla="*/ 7185 w 2073585"/>
                <a:gd name="connsiteY5-38" fmla="*/ 2422800 h 2422800"/>
                <a:gd name="connsiteX0-39" fmla="*/ 0 w 2066400"/>
                <a:gd name="connsiteY0-40" fmla="*/ 0 h 2422800"/>
                <a:gd name="connsiteX1-41" fmla="*/ 1033200 w 2066400"/>
                <a:gd name="connsiteY1-42" fmla="*/ 0 h 2422800"/>
                <a:gd name="connsiteX2-43" fmla="*/ 2066400 w 2066400"/>
                <a:gd name="connsiteY2-44" fmla="*/ 1211400 h 2422800"/>
                <a:gd name="connsiteX3-45" fmla="*/ 1033200 w 2066400"/>
                <a:gd name="connsiteY3-46" fmla="*/ 2422800 h 2422800"/>
                <a:gd name="connsiteX4-47" fmla="*/ 0 w 2066400"/>
                <a:gd name="connsiteY4-48" fmla="*/ 2422800 h 2422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Flowchart: Delay 24"/>
            <p:cNvSpPr/>
            <p:nvPr/>
          </p:nvSpPr>
          <p:spPr>
            <a:xfrm>
              <a:off x="9491133" y="1378810"/>
              <a:ext cx="1849967" cy="205293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1" fmla="*/ 7185 w 2073585"/>
                <a:gd name="connsiteY0-2" fmla="*/ 0 h 2422800"/>
                <a:gd name="connsiteX1-3" fmla="*/ 1040385 w 2073585"/>
                <a:gd name="connsiteY1-4" fmla="*/ 0 h 2422800"/>
                <a:gd name="connsiteX2-5" fmla="*/ 2073585 w 2073585"/>
                <a:gd name="connsiteY2-6" fmla="*/ 1211400 h 2422800"/>
                <a:gd name="connsiteX3-7" fmla="*/ 1040385 w 2073585"/>
                <a:gd name="connsiteY3-8" fmla="*/ 2422800 h 2422800"/>
                <a:gd name="connsiteX4-9" fmla="*/ 7185 w 2073585"/>
                <a:gd name="connsiteY4-10" fmla="*/ 2422800 h 2422800"/>
                <a:gd name="connsiteX5-11" fmla="*/ 0 w 2073585"/>
                <a:gd name="connsiteY5-12" fmla="*/ 1045208 h 2422800"/>
                <a:gd name="connsiteX6" fmla="*/ 7185 w 2073585"/>
                <a:gd name="connsiteY6" fmla="*/ 0 h 2422800"/>
                <a:gd name="connsiteX0-13" fmla="*/ 0 w 2073585"/>
                <a:gd name="connsiteY0-14" fmla="*/ 1045208 h 2422800"/>
                <a:gd name="connsiteX1-15" fmla="*/ 7185 w 2073585"/>
                <a:gd name="connsiteY1-16" fmla="*/ 0 h 2422800"/>
                <a:gd name="connsiteX2-17" fmla="*/ 1040385 w 2073585"/>
                <a:gd name="connsiteY2-18" fmla="*/ 0 h 2422800"/>
                <a:gd name="connsiteX3-19" fmla="*/ 2073585 w 2073585"/>
                <a:gd name="connsiteY3-20" fmla="*/ 1211400 h 2422800"/>
                <a:gd name="connsiteX4-21" fmla="*/ 1040385 w 2073585"/>
                <a:gd name="connsiteY4-22" fmla="*/ 2422800 h 2422800"/>
                <a:gd name="connsiteX5-23" fmla="*/ 7185 w 2073585"/>
                <a:gd name="connsiteY5-24" fmla="*/ 2422800 h 2422800"/>
                <a:gd name="connsiteX6-25" fmla="*/ 91440 w 2073585"/>
                <a:gd name="connsiteY6-26" fmla="*/ 1136648 h 2422800"/>
                <a:gd name="connsiteX0-27" fmla="*/ 0 w 2073585"/>
                <a:gd name="connsiteY0-28" fmla="*/ 1045208 h 2422800"/>
                <a:gd name="connsiteX1-29" fmla="*/ 7185 w 2073585"/>
                <a:gd name="connsiteY1-30" fmla="*/ 0 h 2422800"/>
                <a:gd name="connsiteX2-31" fmla="*/ 1040385 w 2073585"/>
                <a:gd name="connsiteY2-32" fmla="*/ 0 h 2422800"/>
                <a:gd name="connsiteX3-33" fmla="*/ 2073585 w 2073585"/>
                <a:gd name="connsiteY3-34" fmla="*/ 1211400 h 2422800"/>
                <a:gd name="connsiteX4-35" fmla="*/ 1040385 w 2073585"/>
                <a:gd name="connsiteY4-36" fmla="*/ 2422800 h 2422800"/>
                <a:gd name="connsiteX5-37" fmla="*/ 7185 w 2073585"/>
                <a:gd name="connsiteY5-38" fmla="*/ 2422800 h 2422800"/>
                <a:gd name="connsiteX0-39" fmla="*/ 0 w 2066400"/>
                <a:gd name="connsiteY0-40" fmla="*/ 0 h 2422800"/>
                <a:gd name="connsiteX1-41" fmla="*/ 1033200 w 2066400"/>
                <a:gd name="connsiteY1-42" fmla="*/ 0 h 2422800"/>
                <a:gd name="connsiteX2-43" fmla="*/ 2066400 w 2066400"/>
                <a:gd name="connsiteY2-44" fmla="*/ 1211400 h 2422800"/>
                <a:gd name="connsiteX3-45" fmla="*/ 1033200 w 2066400"/>
                <a:gd name="connsiteY3-46" fmla="*/ 2422800 h 2422800"/>
                <a:gd name="connsiteX4-47" fmla="*/ 0 w 2066400"/>
                <a:gd name="connsiteY4-48" fmla="*/ 2422800 h 2422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4"/>
            <p:cNvSpPr/>
            <p:nvPr/>
          </p:nvSpPr>
          <p:spPr>
            <a:xfrm>
              <a:off x="4417484" y="1207336"/>
              <a:ext cx="5073649" cy="357238"/>
            </a:xfrm>
            <a:prstGeom prst="rect">
              <a:avLst/>
            </a:prstGeom>
            <a:gradFill flip="none" rotWithShape="1">
              <a:gsLst>
                <a:gs pos="0">
                  <a:srgbClr val="BAC82F"/>
                </a:gs>
                <a:gs pos="100000">
                  <a:srgbClr val="0C6D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0"/>
            <p:cNvSpPr/>
            <p:nvPr/>
          </p:nvSpPr>
          <p:spPr>
            <a:xfrm>
              <a:off x="0" y="1207336"/>
              <a:ext cx="4417484" cy="357238"/>
            </a:xfrm>
            <a:prstGeom prst="rect">
              <a:avLst/>
            </a:prstGeom>
            <a:gradFill flip="none" rotWithShape="1">
              <a:gsLst>
                <a:gs pos="0">
                  <a:srgbClr val="F2C020"/>
                </a:gs>
                <a:gs pos="100000">
                  <a:srgbClr val="BAC8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Rectangle 27"/>
            <p:cNvSpPr/>
            <p:nvPr/>
          </p:nvSpPr>
          <p:spPr>
            <a:xfrm>
              <a:off x="4417484" y="3269793"/>
              <a:ext cx="5073649" cy="355651"/>
            </a:xfrm>
            <a:prstGeom prst="rect">
              <a:avLst/>
            </a:prstGeom>
            <a:gradFill flip="none" rotWithShape="1">
              <a:gsLst>
                <a:gs pos="0">
                  <a:schemeClr val="tx2"/>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36"/>
            <p:cNvSpPr/>
            <p:nvPr/>
          </p:nvSpPr>
          <p:spPr>
            <a:xfrm>
              <a:off x="4415367" y="5317960"/>
              <a:ext cx="5073651" cy="357239"/>
            </a:xfrm>
            <a:prstGeom prst="rect">
              <a:avLst/>
            </a:prstGeom>
            <a:gradFill flip="none" rotWithShape="1">
              <a:gsLst>
                <a:gs pos="0">
                  <a:schemeClr val="tx2"/>
                </a:gs>
                <a:gs pos="52000">
                  <a:schemeClr val="accent3"/>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Rectangle 63"/>
            <p:cNvSpPr/>
            <p:nvPr/>
          </p:nvSpPr>
          <p:spPr>
            <a:xfrm>
              <a:off x="9448800" y="5317960"/>
              <a:ext cx="2743200" cy="355651"/>
            </a:xfrm>
            <a:prstGeom prst="rect">
              <a:avLst/>
            </a:prstGeom>
            <a:gradFill flip="none" rotWithShape="1">
              <a:gsLst>
                <a:gs pos="0">
                  <a:schemeClr val="accent5"/>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itle 1"/>
          <p:cNvSpPr>
            <a:spLocks noGrp="1"/>
          </p:cNvSpPr>
          <p:nvPr>
            <p:ph type="title"/>
          </p:nvPr>
        </p:nvSpPr>
        <p:spPr>
          <a:xfrm>
            <a:off x="346979" y="2079876"/>
            <a:ext cx="2289065" cy="1475598"/>
          </a:xfrm>
        </p:spPr>
        <p:txBody>
          <a:bodyPr lIns="0" tIns="0" rIns="0" bIns="0"/>
          <a:lstStyle>
            <a:lvl1pPr>
              <a:defRPr/>
            </a:lvl1pPr>
          </a:lstStyle>
          <a:p>
            <a:r>
              <a:rPr lang="zh-CN" altLang="en-US" smtClean="0"/>
              <a:t>单击此处编辑母版标题样式</a:t>
            </a:r>
            <a:endParaRPr lang="ru-RU" dirty="0"/>
          </a:p>
        </p:txBody>
      </p:sp>
      <p:sp>
        <p:nvSpPr>
          <p:cNvPr id="8" name="Text Placeholder 7"/>
          <p:cNvSpPr>
            <a:spLocks noGrp="1"/>
          </p:cNvSpPr>
          <p:nvPr>
            <p:ph type="body" sz="quarter" idx="13"/>
          </p:nvPr>
        </p:nvSpPr>
        <p:spPr>
          <a:xfrm>
            <a:off x="346473" y="3587770"/>
            <a:ext cx="1294597" cy="291597"/>
          </a:xfrm>
        </p:spPr>
        <p:txBody>
          <a:bodyPr lIns="0" tIns="0" rIns="0" bIns="0">
            <a:normAutofit/>
          </a:bodyPr>
          <a:lstStyle>
            <a:lvl1pPr marL="0" indent="0">
              <a:buNone/>
              <a:defRPr sz="2000" b="1" i="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 name="Text Placeholder 7"/>
          <p:cNvSpPr>
            <a:spLocks noGrp="1"/>
          </p:cNvSpPr>
          <p:nvPr>
            <p:ph type="body" sz="quarter" idx="14"/>
          </p:nvPr>
        </p:nvSpPr>
        <p:spPr>
          <a:xfrm>
            <a:off x="346473" y="3927199"/>
            <a:ext cx="1294597" cy="378571"/>
          </a:xfrm>
        </p:spPr>
        <p:txBody>
          <a:bodyPr lIns="0" tIns="0" rIns="0" bIns="0">
            <a:normAutofit/>
          </a:bodyPr>
          <a:lstStyle>
            <a:lvl1pPr marL="0" indent="0">
              <a:buNone/>
              <a:defRPr sz="2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106" name="Picture Placeholder 104"/>
          <p:cNvSpPr>
            <a:spLocks noGrp="1"/>
          </p:cNvSpPr>
          <p:nvPr>
            <p:ph type="pic" sz="quarter" idx="56"/>
          </p:nvPr>
        </p:nvSpPr>
        <p:spPr>
          <a:xfrm>
            <a:off x="346472" y="5725379"/>
            <a:ext cx="713184" cy="685800"/>
          </a:xfrm>
          <a:ln w="3556">
            <a:solidFill>
              <a:srgbClr val="454D55"/>
            </a:solidFill>
          </a:ln>
        </p:spPr>
        <p:txBody>
          <a:bodyPr vert="horz" wrap="square" lIns="91440" tIns="45720" rIns="91440" bIns="45720" numCol="1" anchor="ctr" anchorCtr="0" compatLnSpc="1">
            <a:noAutofit/>
          </a:bodyPr>
          <a:lstStyle>
            <a:lvl1pPr marL="0" indent="0" algn="ctr">
              <a:buNone/>
              <a:defRPr sz="1200"/>
            </a:lvl1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sz="1200" b="0" i="0" u="none" strike="noStrike" kern="0" cap="none" spc="0" normalizeH="0" baseline="0" noProof="0">
                <a:ln>
                  <a:noFill/>
                </a:ln>
                <a:solidFill>
                  <a:schemeClr val="tx1"/>
                </a:solidFill>
                <a:effectLst/>
                <a:uLnTx/>
                <a:uFillTx/>
                <a:latin typeface="+mn-lt"/>
                <a:ea typeface="+mn-ea"/>
                <a:cs typeface="+mn-cs"/>
              </a:rPr>
              <a:t>Click icon to add picture</a:t>
            </a:r>
            <a:endParaRPr kumimoji="0" lang="ru-RU" sz="1200" b="0" i="0" u="none" strike="noStrike" kern="0" cap="none" spc="0" normalizeH="0" baseline="0" noProof="0">
              <a:ln>
                <a:noFill/>
              </a:ln>
              <a:solidFill>
                <a:schemeClr val="tx1"/>
              </a:solidFill>
              <a:effectLst/>
              <a:uLnTx/>
              <a:uFillTx/>
              <a:latin typeface="+mn-lt"/>
              <a:ea typeface="+mn-ea"/>
              <a:cs typeface="+mn-cs"/>
            </a:endParaRPr>
          </a:p>
        </p:txBody>
      </p:sp>
      <p:sp>
        <p:nvSpPr>
          <p:cNvPr id="108" name="Text Placeholder 42"/>
          <p:cNvSpPr>
            <a:spLocks noGrp="1"/>
          </p:cNvSpPr>
          <p:nvPr>
            <p:ph type="body" sz="quarter" idx="57"/>
          </p:nvPr>
        </p:nvSpPr>
        <p:spPr>
          <a:xfrm>
            <a:off x="1923847" y="863644"/>
            <a:ext cx="783000" cy="1044000"/>
          </a:xfrm>
          <a:prstGeom prst="ellipse">
            <a:avLst/>
          </a:prstGeom>
          <a:solidFill>
            <a:srgbClr val="BAC82F"/>
          </a:solidFill>
          <a:ln w="72390">
            <a:solidFill>
              <a:schemeClr val="bg1"/>
            </a:solidFill>
          </a:ln>
        </p:spPr>
        <p:txBody>
          <a:bodyPr lIns="0" tIns="0" rIns="0" bIns="0" anchor="ctr">
            <a:normAutofit/>
          </a:bodyPr>
          <a:lstStyle>
            <a:lvl1pPr marL="0" indent="0" algn="ctr">
              <a:buNone/>
              <a:defRPr lang="ru-RU" sz="2200" kern="1200" dirty="0">
                <a:solidFill>
                  <a:srgbClr val="454D55"/>
                </a:solidFill>
                <a:latin typeface="+mj-lt"/>
                <a:ea typeface="+mn-ea"/>
                <a:cs typeface="+mn-cs"/>
              </a:defRPr>
            </a:lvl1pPr>
          </a:lstStyle>
          <a:p>
            <a:pPr lvl="0"/>
            <a:r>
              <a:rPr lang="zh-CN" altLang="en-US" smtClean="0"/>
              <a:t>单击此处编辑母版文本样式</a:t>
            </a:r>
            <a:endParaRPr lang="zh-CN" altLang="en-US" smtClean="0"/>
          </a:p>
        </p:txBody>
      </p:sp>
      <p:sp>
        <p:nvSpPr>
          <p:cNvPr id="44" name="Text Placeholder 42"/>
          <p:cNvSpPr>
            <a:spLocks noGrp="1"/>
          </p:cNvSpPr>
          <p:nvPr>
            <p:ph type="body" sz="quarter" idx="15"/>
          </p:nvPr>
        </p:nvSpPr>
        <p:spPr>
          <a:xfrm>
            <a:off x="3311226" y="843980"/>
            <a:ext cx="783000" cy="1044000"/>
          </a:xfrm>
          <a:prstGeom prst="ellipse">
            <a:avLst/>
          </a:prstGeom>
          <a:solidFill>
            <a:schemeClr val="bg1"/>
          </a:solidFill>
          <a:ln w="72390">
            <a:solidFill>
              <a:srgbClr val="BAC82F"/>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0" name="Text Placeholder 7"/>
          <p:cNvSpPr>
            <a:spLocks noGrp="1"/>
          </p:cNvSpPr>
          <p:nvPr>
            <p:ph type="body" sz="quarter" idx="32"/>
          </p:nvPr>
        </p:nvSpPr>
        <p:spPr>
          <a:xfrm>
            <a:off x="3058827" y="436306"/>
            <a:ext cx="1294597" cy="204276"/>
          </a:xfrm>
        </p:spPr>
        <p:txBody>
          <a:bodyPr lIns="0" tIns="0" rIns="0" bIns="0">
            <a:normAutofit/>
          </a:bodyPr>
          <a:lstStyle>
            <a:lvl1pPr marL="0" indent="0" algn="ctr">
              <a:buNone/>
              <a:defRPr sz="1500" b="0" i="0">
                <a:solidFill>
                  <a:srgbClr val="BAC82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1" name="Text Placeholder 7"/>
          <p:cNvSpPr>
            <a:spLocks noGrp="1"/>
          </p:cNvSpPr>
          <p:nvPr>
            <p:ph type="body" sz="quarter" idx="33"/>
          </p:nvPr>
        </p:nvSpPr>
        <p:spPr>
          <a:xfrm>
            <a:off x="3058826" y="618757"/>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50" name="Text Placeholder 42"/>
          <p:cNvSpPr>
            <a:spLocks noGrp="1"/>
          </p:cNvSpPr>
          <p:nvPr>
            <p:ph type="body" sz="quarter" idx="17"/>
          </p:nvPr>
        </p:nvSpPr>
        <p:spPr>
          <a:xfrm>
            <a:off x="4319352" y="863644"/>
            <a:ext cx="783000" cy="1044000"/>
          </a:xfrm>
          <a:prstGeom prst="ellipse">
            <a:avLst/>
          </a:prstGeom>
          <a:solidFill>
            <a:schemeClr val="bg1"/>
          </a:solidFill>
          <a:ln w="72390">
            <a:solidFill>
              <a:schemeClr val="accent2">
                <a:alpha val="60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2" name="Text Placeholder 7"/>
          <p:cNvSpPr>
            <a:spLocks noGrp="1"/>
          </p:cNvSpPr>
          <p:nvPr>
            <p:ph type="body" sz="quarter" idx="34"/>
          </p:nvPr>
        </p:nvSpPr>
        <p:spPr>
          <a:xfrm>
            <a:off x="4067011" y="2025874"/>
            <a:ext cx="1294597" cy="204276"/>
          </a:xfrm>
        </p:spPr>
        <p:txBody>
          <a:bodyPr lIns="0" tIns="0" rIns="0" bIns="0">
            <a:normAutofit/>
          </a:bodyPr>
          <a:lstStyle>
            <a:lvl1pPr marL="0" indent="0" algn="ctr">
              <a:buNone/>
              <a:defRPr sz="1500" b="0" i="0">
                <a:solidFill>
                  <a:srgbClr val="81BF3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3" name="Text Placeholder 7"/>
          <p:cNvSpPr>
            <a:spLocks noGrp="1"/>
          </p:cNvSpPr>
          <p:nvPr>
            <p:ph type="body" sz="quarter" idx="35"/>
          </p:nvPr>
        </p:nvSpPr>
        <p:spPr>
          <a:xfrm>
            <a:off x="4067010" y="220832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49" name="Text Placeholder 42"/>
          <p:cNvSpPr>
            <a:spLocks noGrp="1"/>
          </p:cNvSpPr>
          <p:nvPr>
            <p:ph type="body" sz="quarter" idx="18"/>
          </p:nvPr>
        </p:nvSpPr>
        <p:spPr>
          <a:xfrm>
            <a:off x="5327478" y="863644"/>
            <a:ext cx="783000" cy="1044000"/>
          </a:xfrm>
          <a:prstGeom prst="ellipse">
            <a:avLst/>
          </a:prstGeom>
          <a:solidFill>
            <a:schemeClr val="bg1"/>
          </a:solidFill>
          <a:ln w="72390">
            <a:solidFill>
              <a:schemeClr val="accent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4" name="Text Placeholder 7"/>
          <p:cNvSpPr>
            <a:spLocks noGrp="1"/>
          </p:cNvSpPr>
          <p:nvPr>
            <p:ph type="body" sz="quarter" idx="36"/>
          </p:nvPr>
        </p:nvSpPr>
        <p:spPr>
          <a:xfrm>
            <a:off x="5066544" y="437795"/>
            <a:ext cx="1294597" cy="204276"/>
          </a:xfrm>
        </p:spPr>
        <p:txBody>
          <a:bodyPr lIns="0" tIns="0" rIns="0" bIns="0">
            <a:normAutofit/>
          </a:bodyPr>
          <a:lstStyle>
            <a:lvl1pPr marL="0" indent="0" algn="ctr">
              <a:buNone/>
              <a:defRPr sz="1500" b="0" i="0">
                <a:solidFill>
                  <a:srgbClr val="2CA05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5" name="Text Placeholder 7"/>
          <p:cNvSpPr>
            <a:spLocks noGrp="1"/>
          </p:cNvSpPr>
          <p:nvPr>
            <p:ph type="body" sz="quarter" idx="37"/>
          </p:nvPr>
        </p:nvSpPr>
        <p:spPr>
          <a:xfrm>
            <a:off x="5066543" y="618757"/>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46" name="Text Placeholder 42"/>
          <p:cNvSpPr>
            <a:spLocks noGrp="1"/>
          </p:cNvSpPr>
          <p:nvPr>
            <p:ph type="body" sz="quarter" idx="16"/>
          </p:nvPr>
        </p:nvSpPr>
        <p:spPr>
          <a:xfrm>
            <a:off x="6335604" y="863644"/>
            <a:ext cx="783000" cy="1044000"/>
          </a:xfrm>
          <a:prstGeom prst="ellipse">
            <a:avLst/>
          </a:prstGeom>
          <a:solidFill>
            <a:schemeClr val="bg1"/>
          </a:solidFill>
          <a:ln w="72390">
            <a:solidFill>
              <a:schemeClr val="accent2">
                <a:lumMod val="75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6" name="Text Placeholder 7"/>
          <p:cNvSpPr>
            <a:spLocks noGrp="1"/>
          </p:cNvSpPr>
          <p:nvPr>
            <p:ph type="body" sz="quarter" idx="38"/>
          </p:nvPr>
        </p:nvSpPr>
        <p:spPr>
          <a:xfrm>
            <a:off x="6080155" y="2025874"/>
            <a:ext cx="1294597" cy="204276"/>
          </a:xfrm>
        </p:spPr>
        <p:txBody>
          <a:bodyPr lIns="0" tIns="0" rIns="0" bIns="0">
            <a:normAutofit/>
          </a:bodyPr>
          <a:lstStyle>
            <a:lvl1pPr marL="0" indent="0" algn="ctr">
              <a:buNone/>
              <a:defRPr sz="1500" b="0" i="0">
                <a:solidFill>
                  <a:srgbClr val="1B866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7" name="Text Placeholder 7"/>
          <p:cNvSpPr>
            <a:spLocks noGrp="1"/>
          </p:cNvSpPr>
          <p:nvPr>
            <p:ph type="body" sz="quarter" idx="39"/>
          </p:nvPr>
        </p:nvSpPr>
        <p:spPr>
          <a:xfrm>
            <a:off x="6080154" y="220832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73" name="Text Placeholder 42"/>
          <p:cNvSpPr>
            <a:spLocks noGrp="1"/>
          </p:cNvSpPr>
          <p:nvPr>
            <p:ph type="body" sz="quarter" idx="28"/>
          </p:nvPr>
        </p:nvSpPr>
        <p:spPr>
          <a:xfrm>
            <a:off x="8028816" y="1917406"/>
            <a:ext cx="783000" cy="1044000"/>
          </a:xfrm>
          <a:prstGeom prst="ellipse">
            <a:avLst/>
          </a:prstGeom>
          <a:solidFill>
            <a:schemeClr val="tx1"/>
          </a:solidFill>
          <a:ln w="72390">
            <a:solidFill>
              <a:schemeClr val="bg1"/>
            </a:solidFill>
          </a:ln>
        </p:spPr>
        <p:txBody>
          <a:bodyPr lIns="0" tIns="0" rIns="0" bIns="0" anchor="ctr">
            <a:normAutofit/>
          </a:bodyPr>
          <a:lstStyle>
            <a:lvl1pPr marL="0" indent="0" algn="ctr">
              <a:buNone/>
              <a:defRPr lang="ru-RU" sz="2200" kern="1200" dirty="0">
                <a:solidFill>
                  <a:schemeClr val="bg1"/>
                </a:solidFill>
                <a:latin typeface="+mj-lt"/>
                <a:ea typeface="+mn-ea"/>
                <a:cs typeface="+mn-cs"/>
              </a:defRPr>
            </a:lvl1pPr>
          </a:lstStyle>
          <a:p>
            <a:pPr lvl="0"/>
            <a:r>
              <a:rPr lang="zh-CN" altLang="en-US" smtClean="0"/>
              <a:t>单击此处编辑母版文本样式</a:t>
            </a:r>
            <a:endParaRPr lang="zh-CN" altLang="en-US" smtClean="0"/>
          </a:p>
        </p:txBody>
      </p:sp>
      <p:sp>
        <p:nvSpPr>
          <p:cNvPr id="57" name="Text Placeholder 42"/>
          <p:cNvSpPr>
            <a:spLocks noGrp="1"/>
          </p:cNvSpPr>
          <p:nvPr>
            <p:ph type="body" sz="quarter" idx="20"/>
          </p:nvPr>
        </p:nvSpPr>
        <p:spPr>
          <a:xfrm>
            <a:off x="6335604" y="2914158"/>
            <a:ext cx="783000" cy="1044000"/>
          </a:xfrm>
          <a:prstGeom prst="ellipse">
            <a:avLst/>
          </a:prstGeom>
          <a:solidFill>
            <a:schemeClr val="bg1"/>
          </a:solidFill>
          <a:ln w="72390">
            <a:solidFill>
              <a:schemeClr val="bg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4" name="Text Placeholder 7"/>
          <p:cNvSpPr>
            <a:spLocks noGrp="1"/>
          </p:cNvSpPr>
          <p:nvPr>
            <p:ph type="body" sz="quarter" idx="46"/>
          </p:nvPr>
        </p:nvSpPr>
        <p:spPr>
          <a:xfrm>
            <a:off x="6078878" y="4073394"/>
            <a:ext cx="1294597" cy="204276"/>
          </a:xfrm>
        </p:spPr>
        <p:txBody>
          <a:bodyPr lIns="0" tIns="0" rIns="0" bIns="0">
            <a:normAutofit/>
          </a:bodyPr>
          <a:lstStyle>
            <a:lvl1pPr marL="0" indent="0" algn="ctr">
              <a:buNone/>
              <a:defRPr sz="1500" b="0" i="0">
                <a:solidFill>
                  <a:srgbClr val="0C6D8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5" name="Text Placeholder 7"/>
          <p:cNvSpPr>
            <a:spLocks noGrp="1"/>
          </p:cNvSpPr>
          <p:nvPr>
            <p:ph type="body" sz="quarter" idx="47"/>
          </p:nvPr>
        </p:nvSpPr>
        <p:spPr>
          <a:xfrm>
            <a:off x="6078877" y="425584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58" name="Text Placeholder 42"/>
          <p:cNvSpPr>
            <a:spLocks noGrp="1"/>
          </p:cNvSpPr>
          <p:nvPr>
            <p:ph type="body" sz="quarter" idx="21"/>
          </p:nvPr>
        </p:nvSpPr>
        <p:spPr>
          <a:xfrm>
            <a:off x="5327478" y="2914158"/>
            <a:ext cx="783000" cy="1044000"/>
          </a:xfrm>
          <a:prstGeom prst="ellipse">
            <a:avLst/>
          </a:prstGeom>
          <a:solidFill>
            <a:schemeClr val="bg1"/>
          </a:solidFill>
          <a:ln w="72390">
            <a:solidFill>
              <a:schemeClr val="bg2">
                <a:lumMod val="75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0" name="Text Placeholder 7"/>
          <p:cNvSpPr>
            <a:spLocks noGrp="1"/>
          </p:cNvSpPr>
          <p:nvPr>
            <p:ph type="body" sz="quarter" idx="42"/>
          </p:nvPr>
        </p:nvSpPr>
        <p:spPr>
          <a:xfrm>
            <a:off x="5066543" y="2505648"/>
            <a:ext cx="1294597" cy="204276"/>
          </a:xfrm>
        </p:spPr>
        <p:txBody>
          <a:bodyPr lIns="0" tIns="0" rIns="0" bIns="0">
            <a:normAutofit/>
          </a:bodyPr>
          <a:lstStyle>
            <a:lvl1pPr marL="0" indent="0" algn="ctr">
              <a:buNone/>
              <a:defRPr sz="1500" b="0" i="0">
                <a:solidFill>
                  <a:srgbClr val="403474"/>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1" name="Text Placeholder 7"/>
          <p:cNvSpPr>
            <a:spLocks noGrp="1"/>
          </p:cNvSpPr>
          <p:nvPr>
            <p:ph type="body" sz="quarter" idx="43"/>
          </p:nvPr>
        </p:nvSpPr>
        <p:spPr>
          <a:xfrm>
            <a:off x="5066542" y="2688099"/>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59" name="Text Placeholder 42"/>
          <p:cNvSpPr>
            <a:spLocks noGrp="1"/>
          </p:cNvSpPr>
          <p:nvPr>
            <p:ph type="body" sz="quarter" idx="22"/>
          </p:nvPr>
        </p:nvSpPr>
        <p:spPr>
          <a:xfrm>
            <a:off x="4319352" y="2914158"/>
            <a:ext cx="783000" cy="1044000"/>
          </a:xfrm>
          <a:prstGeom prst="ellipse">
            <a:avLst/>
          </a:prstGeom>
          <a:solidFill>
            <a:schemeClr val="bg1"/>
          </a:solidFill>
          <a:ln w="72390">
            <a:solidFill>
              <a:schemeClr val="accent1">
                <a:lumMod val="75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2" name="Text Placeholder 7"/>
          <p:cNvSpPr>
            <a:spLocks noGrp="1"/>
          </p:cNvSpPr>
          <p:nvPr>
            <p:ph type="body" sz="quarter" idx="44"/>
          </p:nvPr>
        </p:nvSpPr>
        <p:spPr>
          <a:xfrm>
            <a:off x="4065734" y="4073394"/>
            <a:ext cx="1294597" cy="204276"/>
          </a:xfrm>
        </p:spPr>
        <p:txBody>
          <a:bodyPr lIns="0" tIns="0" rIns="0" bIns="0">
            <a:normAutofit/>
          </a:bodyPr>
          <a:lstStyle>
            <a:lvl1pPr marL="0" indent="0" algn="ctr">
              <a:buNone/>
              <a:defRPr sz="1500" b="0" i="0">
                <a:solidFill>
                  <a:srgbClr val="571B6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3" name="Text Placeholder 7"/>
          <p:cNvSpPr>
            <a:spLocks noGrp="1"/>
          </p:cNvSpPr>
          <p:nvPr>
            <p:ph type="body" sz="quarter" idx="45"/>
          </p:nvPr>
        </p:nvSpPr>
        <p:spPr>
          <a:xfrm>
            <a:off x="4065733" y="425584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56" name="Text Placeholder 42"/>
          <p:cNvSpPr>
            <a:spLocks noGrp="1"/>
          </p:cNvSpPr>
          <p:nvPr>
            <p:ph type="body" sz="quarter" idx="19"/>
          </p:nvPr>
        </p:nvSpPr>
        <p:spPr>
          <a:xfrm>
            <a:off x="3311226" y="2914158"/>
            <a:ext cx="783000" cy="1044000"/>
          </a:xfrm>
          <a:prstGeom prst="ellipse">
            <a:avLst/>
          </a:prstGeom>
          <a:solidFill>
            <a:schemeClr val="bg1"/>
          </a:solidFill>
          <a:ln w="72390">
            <a:solidFill>
              <a:schemeClr val="tx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8" name="Text Placeholder 7"/>
          <p:cNvSpPr>
            <a:spLocks noGrp="1"/>
          </p:cNvSpPr>
          <p:nvPr>
            <p:ph type="body" sz="quarter" idx="40"/>
          </p:nvPr>
        </p:nvSpPr>
        <p:spPr>
          <a:xfrm>
            <a:off x="3053399" y="2505648"/>
            <a:ext cx="1294597" cy="204276"/>
          </a:xfrm>
        </p:spPr>
        <p:txBody>
          <a:bodyPr lIns="0" tIns="0" rIns="0" bIns="0">
            <a:normAutofit/>
          </a:bodyPr>
          <a:lstStyle>
            <a:lvl1pPr marL="0" indent="0" algn="ctr">
              <a:buNone/>
              <a:defRPr sz="1500" b="0" i="0">
                <a:solidFill>
                  <a:srgbClr val="6F0066"/>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9" name="Text Placeholder 7"/>
          <p:cNvSpPr>
            <a:spLocks noGrp="1"/>
          </p:cNvSpPr>
          <p:nvPr>
            <p:ph type="body" sz="quarter" idx="41"/>
          </p:nvPr>
        </p:nvSpPr>
        <p:spPr>
          <a:xfrm>
            <a:off x="3053398" y="2688099"/>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75" name="Text Placeholder 42"/>
          <p:cNvSpPr>
            <a:spLocks noGrp="1"/>
          </p:cNvSpPr>
          <p:nvPr>
            <p:ph type="body" sz="quarter" idx="29"/>
          </p:nvPr>
        </p:nvSpPr>
        <p:spPr>
          <a:xfrm>
            <a:off x="1641069" y="3979528"/>
            <a:ext cx="783000" cy="1044000"/>
          </a:xfrm>
          <a:prstGeom prst="ellipse">
            <a:avLst/>
          </a:prstGeom>
          <a:solidFill>
            <a:schemeClr val="tx2"/>
          </a:solidFill>
          <a:ln w="72390">
            <a:solidFill>
              <a:schemeClr val="bg1"/>
            </a:solidFill>
          </a:ln>
        </p:spPr>
        <p:txBody>
          <a:bodyPr lIns="0" tIns="0" rIns="0" bIns="0" anchor="ctr">
            <a:normAutofit/>
          </a:bodyPr>
          <a:lstStyle>
            <a:lvl1pPr marL="0" indent="0" algn="ctr">
              <a:buNone/>
              <a:defRPr lang="ru-RU" sz="2200" kern="1200" dirty="0">
                <a:solidFill>
                  <a:schemeClr val="bg1"/>
                </a:solidFill>
                <a:latin typeface="+mj-lt"/>
                <a:ea typeface="+mn-ea"/>
                <a:cs typeface="+mn-cs"/>
              </a:defRPr>
            </a:lvl1pPr>
          </a:lstStyle>
          <a:p>
            <a:pPr lvl="0"/>
            <a:r>
              <a:rPr lang="zh-CN" altLang="en-US" smtClean="0"/>
              <a:t>单击此处编辑母版文本样式</a:t>
            </a:r>
            <a:endParaRPr lang="zh-CN" altLang="en-US" smtClean="0"/>
          </a:p>
        </p:txBody>
      </p:sp>
      <p:sp>
        <p:nvSpPr>
          <p:cNvPr id="60" name="Text Placeholder 42"/>
          <p:cNvSpPr>
            <a:spLocks noGrp="1"/>
          </p:cNvSpPr>
          <p:nvPr>
            <p:ph type="body" sz="quarter" idx="23"/>
          </p:nvPr>
        </p:nvSpPr>
        <p:spPr>
          <a:xfrm>
            <a:off x="3311226" y="4970360"/>
            <a:ext cx="783000" cy="1044000"/>
          </a:xfrm>
          <a:prstGeom prst="ellipse">
            <a:avLst/>
          </a:prstGeom>
          <a:solidFill>
            <a:schemeClr val="bg1"/>
          </a:solidFill>
          <a:ln w="72390">
            <a:solidFill>
              <a:schemeClr val="tx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6" name="Text Placeholder 7"/>
          <p:cNvSpPr>
            <a:spLocks noGrp="1"/>
          </p:cNvSpPr>
          <p:nvPr>
            <p:ph type="body" sz="quarter" idx="48"/>
          </p:nvPr>
        </p:nvSpPr>
        <p:spPr>
          <a:xfrm>
            <a:off x="3056743" y="4567759"/>
            <a:ext cx="1294597" cy="204276"/>
          </a:xfrm>
        </p:spPr>
        <p:txBody>
          <a:bodyPr lIns="0" tIns="0" rIns="0" bIns="0">
            <a:normAutofit/>
          </a:bodyPr>
          <a:lstStyle>
            <a:lvl1pPr marL="0" indent="0" algn="ctr">
              <a:buNone/>
              <a:defRPr sz="1500" b="0" i="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7" name="Text Placeholder 7"/>
          <p:cNvSpPr>
            <a:spLocks noGrp="1"/>
          </p:cNvSpPr>
          <p:nvPr>
            <p:ph type="body" sz="quarter" idx="49"/>
          </p:nvPr>
        </p:nvSpPr>
        <p:spPr>
          <a:xfrm>
            <a:off x="3056742" y="4750210"/>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63" name="Text Placeholder 42"/>
          <p:cNvSpPr>
            <a:spLocks noGrp="1"/>
          </p:cNvSpPr>
          <p:nvPr>
            <p:ph type="body" sz="quarter" idx="26"/>
          </p:nvPr>
        </p:nvSpPr>
        <p:spPr>
          <a:xfrm>
            <a:off x="4319352" y="4970360"/>
            <a:ext cx="783000" cy="1044000"/>
          </a:xfrm>
          <a:prstGeom prst="ellipse">
            <a:avLst/>
          </a:prstGeom>
          <a:solidFill>
            <a:schemeClr val="bg1"/>
          </a:solidFill>
          <a:ln w="72390">
            <a:solidFill>
              <a:schemeClr val="accent3"/>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100" name="Text Placeholder 7"/>
          <p:cNvSpPr>
            <a:spLocks noGrp="1"/>
          </p:cNvSpPr>
          <p:nvPr>
            <p:ph type="body" sz="quarter" idx="52"/>
          </p:nvPr>
        </p:nvSpPr>
        <p:spPr>
          <a:xfrm>
            <a:off x="4067598" y="6121335"/>
            <a:ext cx="1294597" cy="204276"/>
          </a:xfrm>
        </p:spPr>
        <p:txBody>
          <a:bodyPr lIns="0" tIns="0" rIns="0" bIns="0">
            <a:normAutofit/>
          </a:bodyPr>
          <a:lstStyle>
            <a:lvl1pPr marL="0" indent="0" algn="ctr">
              <a:buNone/>
              <a:defRPr sz="1500" b="0" i="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101" name="Text Placeholder 7"/>
          <p:cNvSpPr>
            <a:spLocks noGrp="1"/>
          </p:cNvSpPr>
          <p:nvPr>
            <p:ph type="body" sz="quarter" idx="53"/>
          </p:nvPr>
        </p:nvSpPr>
        <p:spPr>
          <a:xfrm>
            <a:off x="4067598" y="6303786"/>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62" name="Text Placeholder 42"/>
          <p:cNvSpPr>
            <a:spLocks noGrp="1"/>
          </p:cNvSpPr>
          <p:nvPr>
            <p:ph type="body" sz="quarter" idx="25"/>
          </p:nvPr>
        </p:nvSpPr>
        <p:spPr>
          <a:xfrm>
            <a:off x="5327478" y="4970360"/>
            <a:ext cx="783000" cy="1044000"/>
          </a:xfrm>
          <a:prstGeom prst="ellipse">
            <a:avLst/>
          </a:prstGeom>
          <a:solidFill>
            <a:schemeClr val="bg1"/>
          </a:solidFill>
          <a:ln w="72390">
            <a:solidFill>
              <a:schemeClr val="accent4"/>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8" name="Text Placeholder 7"/>
          <p:cNvSpPr>
            <a:spLocks noGrp="1"/>
          </p:cNvSpPr>
          <p:nvPr>
            <p:ph type="body" sz="quarter" idx="50"/>
          </p:nvPr>
        </p:nvSpPr>
        <p:spPr>
          <a:xfrm>
            <a:off x="5069887" y="4567759"/>
            <a:ext cx="1294597" cy="204276"/>
          </a:xfrm>
        </p:spPr>
        <p:txBody>
          <a:bodyPr lIns="0" tIns="0" rIns="0" bIns="0">
            <a:normAutofit/>
          </a:bodyPr>
          <a:lstStyle>
            <a:lvl1pPr marL="0" indent="0" algn="ctr">
              <a:buNone/>
              <a:defRPr sz="1500" b="0" i="0">
                <a:solidFill>
                  <a:srgbClr val="E8611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9" name="Text Placeholder 7"/>
          <p:cNvSpPr>
            <a:spLocks noGrp="1"/>
          </p:cNvSpPr>
          <p:nvPr>
            <p:ph type="body" sz="quarter" idx="51"/>
          </p:nvPr>
        </p:nvSpPr>
        <p:spPr>
          <a:xfrm>
            <a:off x="5069886" y="4750210"/>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61" name="Text Placeholder 42"/>
          <p:cNvSpPr>
            <a:spLocks noGrp="1"/>
          </p:cNvSpPr>
          <p:nvPr>
            <p:ph type="body" sz="quarter" idx="24"/>
          </p:nvPr>
        </p:nvSpPr>
        <p:spPr>
          <a:xfrm>
            <a:off x="6335604" y="4970360"/>
            <a:ext cx="783000" cy="1044000"/>
          </a:xfrm>
          <a:prstGeom prst="ellipse">
            <a:avLst/>
          </a:prstGeom>
          <a:solidFill>
            <a:schemeClr val="bg1"/>
          </a:solidFill>
          <a:ln w="72390">
            <a:solidFill>
              <a:schemeClr val="accent5"/>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102" name="Text Placeholder 7"/>
          <p:cNvSpPr>
            <a:spLocks noGrp="1"/>
          </p:cNvSpPr>
          <p:nvPr>
            <p:ph type="body" sz="quarter" idx="54"/>
          </p:nvPr>
        </p:nvSpPr>
        <p:spPr>
          <a:xfrm>
            <a:off x="6080742" y="6121335"/>
            <a:ext cx="1294597" cy="204276"/>
          </a:xfrm>
        </p:spPr>
        <p:txBody>
          <a:bodyPr lIns="0" tIns="0" rIns="0" bIns="0">
            <a:normAutofit/>
          </a:bodyPr>
          <a:lstStyle>
            <a:lvl1pPr marL="0" indent="0" algn="ctr">
              <a:buNone/>
              <a:defRPr sz="1500" b="0" i="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103" name="Text Placeholder 7"/>
          <p:cNvSpPr>
            <a:spLocks noGrp="1"/>
          </p:cNvSpPr>
          <p:nvPr>
            <p:ph type="body" sz="quarter" idx="55"/>
          </p:nvPr>
        </p:nvSpPr>
        <p:spPr>
          <a:xfrm>
            <a:off x="6080742" y="6303786"/>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110" name="Text Placeholder 42"/>
          <p:cNvSpPr>
            <a:spLocks noGrp="1"/>
          </p:cNvSpPr>
          <p:nvPr>
            <p:ph type="body" sz="quarter" idx="58"/>
          </p:nvPr>
        </p:nvSpPr>
        <p:spPr>
          <a:xfrm>
            <a:off x="7720074" y="4973439"/>
            <a:ext cx="783000" cy="1044000"/>
          </a:xfrm>
          <a:prstGeom prst="ellipse">
            <a:avLst/>
          </a:prstGeom>
          <a:solidFill>
            <a:schemeClr val="accent5"/>
          </a:solidFill>
          <a:ln w="72390">
            <a:solidFill>
              <a:schemeClr val="bg1"/>
            </a:solidFill>
          </a:ln>
        </p:spPr>
        <p:txBody>
          <a:bodyPr lIns="0" tIns="0" rIns="0" bIns="0" anchor="ctr">
            <a:normAutofit/>
          </a:bodyPr>
          <a:lstStyle>
            <a:lvl1pPr marL="0" indent="0" algn="ctr">
              <a:buNone/>
              <a:defRPr lang="ru-RU" sz="2200" kern="1200" dirty="0">
                <a:solidFill>
                  <a:srgbClr val="454D55"/>
                </a:solidFill>
                <a:latin typeface="+mj-lt"/>
                <a:ea typeface="+mn-ea"/>
                <a:cs typeface="+mn-cs"/>
              </a:defRPr>
            </a:lvl1pPr>
          </a:lstStyle>
          <a:p>
            <a:pPr lvl="0"/>
            <a:r>
              <a:rPr lang="zh-CN" altLang="en-US" smtClean="0"/>
              <a:t>单击此处编辑母版文本样式</a:t>
            </a:r>
            <a:endParaRPr lang="zh-CN" altLang="en-US" smtClean="0"/>
          </a:p>
        </p:txBody>
      </p:sp>
      <p:sp>
        <p:nvSpPr>
          <p:cNvPr id="17" name="Footer Placeholder 4"/>
          <p:cNvSpPr>
            <a:spLocks noGrp="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mj-lt"/>
              <a:ea typeface="+mn-ea"/>
              <a:cs typeface="+mn-cs"/>
            </a:endParaRPr>
          </a:p>
        </p:txBody>
      </p:sp>
      <p:sp>
        <p:nvSpPr>
          <p:cNvPr id="18" name="Date Placeholder 3"/>
          <p:cNvSpPr>
            <a:spLocks noGrp="1"/>
          </p:cNvSpPr>
          <p:nvPr>
            <p:ph type="dt" sz="half" idx="2"/>
          </p:nvPr>
        </p:nvSpPr>
        <p:spPr bwMode="auto">
          <a:xfrm>
            <a:off x="6754813" y="550863"/>
            <a:ext cx="2057400" cy="176213"/>
          </a:xfrm>
          <a:prstGeom prst="rect">
            <a:avLst/>
          </a:prstGeom>
          <a:ln>
            <a:miter lim="800000"/>
          </a:ln>
        </p:spPr>
        <p:txBody>
          <a:bodyPr vert="horz" wrap="square" lIns="91440" tIns="45720" rIns="91440" bIns="45720" numCol="1" anchor="b"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3D643021-EFE1-4AE1-8E60-823341CA989C}"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ru-RU" sz="1200" b="0" i="0" u="none" strike="noStrike" kern="1200" cap="none" spc="0" normalizeH="0" baseline="0" noProof="0">
              <a:ln>
                <a:noFill/>
              </a:ln>
              <a:solidFill>
                <a:schemeClr val="tx1"/>
              </a:solidFill>
              <a:effectLst/>
              <a:uLnTx/>
              <a:uFillTx/>
              <a:latin typeface="+mj-lt"/>
              <a:ea typeface="+mn-ea"/>
              <a:cs typeface="+mn-cs"/>
            </a:endParaRPr>
          </a:p>
        </p:txBody>
      </p:sp>
      <p:sp>
        <p:nvSpPr>
          <p:cNvPr id="19" name="Slide Number Placeholder 5"/>
          <p:cNvSpPr>
            <a:spLocks noGrp="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ru-RU" altLang="zh-CN" dirty="0">
                <a:latin typeface="Garamond" panose="02020404030301010803" pitchFamily="18" charset="0"/>
                <a:ea typeface="宋体" panose="02010600030101010101" pitchFamily="2" charset="-122"/>
              </a:rPr>
            </a:fld>
            <a:endParaRPr lang="ru-RU" altLang="zh-CN" dirty="0">
              <a:latin typeface="Garamond" panose="02020404030301010803" pitchFamily="18" charset="0"/>
              <a:ea typeface="宋体" panose="02010600030101010101" pitchFamily="2" charset="-122"/>
            </a:endParaRPr>
          </a:p>
        </p:txBody>
      </p:sp>
    </p:spTree>
  </p:cSld>
  <p:clrMapOvr>
    <a:masterClrMapping/>
  </p:clrMapOvr>
  <p:transition>
    <p:blinds/>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3074" name="Freeform 7"/>
          <p:cNvSpPr/>
          <p:nvPr/>
        </p:nvSpPr>
        <p:spPr>
          <a:xfrm>
            <a:off x="609600" y="1219200"/>
            <a:ext cx="7924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3075"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3414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3414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ED09A671-418E-4F5B-96D5-2929F650C532}"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en-US" altLang="zh-CN" dirty="0">
                <a:latin typeface="Garamond" panose="02020404030301010803" pitchFamily="18" charset="0"/>
                <a:ea typeface="宋体" panose="02010600030101010101" pitchFamily="2" charset="-122"/>
              </a:rPr>
            </a:fld>
            <a:endParaRPr lang="en-US" altLang="zh-CN" dirty="0">
              <a:latin typeface="Garamond" panose="02020404030301010803" pitchFamily="18" charset="0"/>
              <a:ea typeface="宋体" panose="02010600030101010101" pitchFamily="2" charset="-122"/>
            </a:endParaRPr>
          </a:p>
        </p:txBody>
      </p:sp>
    </p:spTree>
  </p:cSld>
  <p:clrMapOvr>
    <a:masterClrMapping/>
  </p:clrMapOvr>
  <p:transition>
    <p:blinds/>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35763B1-3832-4A96-8F14-CF07444BE593}"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FFEB68A-3138-4611-914B-523432917B12}"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96F47E6-640D-4074-B187-6A03AC8B5707}"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6AFF9E8-A3F6-4BF3-8F8B-FD7145ABB8BF}"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978251A-FFE5-432C-A1C6-3472E1A64E3A}"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E9A26892-B386-44B3-B8C4-7627F8D4C790}"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2C50148-1966-46BE-ACC4-CBB0B4EFE3B0}"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A98DED2-CBFF-4232-BAEB-B5A86EC91436}"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886B7A4-307F-4C1A-9B88-42207DFD8325}"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1AAC28B-5A39-4957-A9A5-FF772E6BA70C}"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9B10099-450B-485A-9CE8-F3E7B97E9694}"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D123E4A-E3ED-40FB-9CBD-ABDDDAF3DCD3}"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grpSp>
        <p:nvGrpSpPr>
          <p:cNvPr id="4100" name="Group 2"/>
          <p:cNvGrpSpPr/>
          <p:nvPr userDrawn="1"/>
        </p:nvGrpSpPr>
        <p:grpSpPr>
          <a:xfrm>
            <a:off x="0" y="1208088"/>
            <a:ext cx="9144000" cy="4467225"/>
            <a:chOff x="0" y="1207336"/>
            <a:chExt cx="12192000" cy="4467863"/>
          </a:xfrm>
        </p:grpSpPr>
        <p:sp>
          <p:nvSpPr>
            <p:cNvPr id="10" name="Flowchart: Delay 24"/>
            <p:cNvSpPr/>
            <p:nvPr/>
          </p:nvSpPr>
          <p:spPr>
            <a:xfrm flipH="1">
              <a:off x="2611967" y="3441267"/>
              <a:ext cx="1849967" cy="2052931"/>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1" fmla="*/ 7185 w 2073585"/>
                <a:gd name="connsiteY0-2" fmla="*/ 0 h 2422800"/>
                <a:gd name="connsiteX1-3" fmla="*/ 1040385 w 2073585"/>
                <a:gd name="connsiteY1-4" fmla="*/ 0 h 2422800"/>
                <a:gd name="connsiteX2-5" fmla="*/ 2073585 w 2073585"/>
                <a:gd name="connsiteY2-6" fmla="*/ 1211400 h 2422800"/>
                <a:gd name="connsiteX3-7" fmla="*/ 1040385 w 2073585"/>
                <a:gd name="connsiteY3-8" fmla="*/ 2422800 h 2422800"/>
                <a:gd name="connsiteX4-9" fmla="*/ 7185 w 2073585"/>
                <a:gd name="connsiteY4-10" fmla="*/ 2422800 h 2422800"/>
                <a:gd name="connsiteX5-11" fmla="*/ 0 w 2073585"/>
                <a:gd name="connsiteY5-12" fmla="*/ 1045208 h 2422800"/>
                <a:gd name="connsiteX6" fmla="*/ 7185 w 2073585"/>
                <a:gd name="connsiteY6" fmla="*/ 0 h 2422800"/>
                <a:gd name="connsiteX0-13" fmla="*/ 0 w 2073585"/>
                <a:gd name="connsiteY0-14" fmla="*/ 1045208 h 2422800"/>
                <a:gd name="connsiteX1-15" fmla="*/ 7185 w 2073585"/>
                <a:gd name="connsiteY1-16" fmla="*/ 0 h 2422800"/>
                <a:gd name="connsiteX2-17" fmla="*/ 1040385 w 2073585"/>
                <a:gd name="connsiteY2-18" fmla="*/ 0 h 2422800"/>
                <a:gd name="connsiteX3-19" fmla="*/ 2073585 w 2073585"/>
                <a:gd name="connsiteY3-20" fmla="*/ 1211400 h 2422800"/>
                <a:gd name="connsiteX4-21" fmla="*/ 1040385 w 2073585"/>
                <a:gd name="connsiteY4-22" fmla="*/ 2422800 h 2422800"/>
                <a:gd name="connsiteX5-23" fmla="*/ 7185 w 2073585"/>
                <a:gd name="connsiteY5-24" fmla="*/ 2422800 h 2422800"/>
                <a:gd name="connsiteX6-25" fmla="*/ 91440 w 2073585"/>
                <a:gd name="connsiteY6-26" fmla="*/ 1136648 h 2422800"/>
                <a:gd name="connsiteX0-27" fmla="*/ 0 w 2073585"/>
                <a:gd name="connsiteY0-28" fmla="*/ 1045208 h 2422800"/>
                <a:gd name="connsiteX1-29" fmla="*/ 7185 w 2073585"/>
                <a:gd name="connsiteY1-30" fmla="*/ 0 h 2422800"/>
                <a:gd name="connsiteX2-31" fmla="*/ 1040385 w 2073585"/>
                <a:gd name="connsiteY2-32" fmla="*/ 0 h 2422800"/>
                <a:gd name="connsiteX3-33" fmla="*/ 2073585 w 2073585"/>
                <a:gd name="connsiteY3-34" fmla="*/ 1211400 h 2422800"/>
                <a:gd name="connsiteX4-35" fmla="*/ 1040385 w 2073585"/>
                <a:gd name="connsiteY4-36" fmla="*/ 2422800 h 2422800"/>
                <a:gd name="connsiteX5-37" fmla="*/ 7185 w 2073585"/>
                <a:gd name="connsiteY5-38" fmla="*/ 2422800 h 2422800"/>
                <a:gd name="connsiteX0-39" fmla="*/ 0 w 2066400"/>
                <a:gd name="connsiteY0-40" fmla="*/ 0 h 2422800"/>
                <a:gd name="connsiteX1-41" fmla="*/ 1033200 w 2066400"/>
                <a:gd name="connsiteY1-42" fmla="*/ 0 h 2422800"/>
                <a:gd name="connsiteX2-43" fmla="*/ 2066400 w 2066400"/>
                <a:gd name="connsiteY2-44" fmla="*/ 1211400 h 2422800"/>
                <a:gd name="connsiteX3-45" fmla="*/ 1033200 w 2066400"/>
                <a:gd name="connsiteY3-46" fmla="*/ 2422800 h 2422800"/>
                <a:gd name="connsiteX4-47" fmla="*/ 0 w 2066400"/>
                <a:gd name="connsiteY4-48" fmla="*/ 2422800 h 2422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Flowchart: Delay 24"/>
            <p:cNvSpPr/>
            <p:nvPr/>
          </p:nvSpPr>
          <p:spPr>
            <a:xfrm>
              <a:off x="9491133" y="1378810"/>
              <a:ext cx="1849967" cy="205293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1" fmla="*/ 7185 w 2073585"/>
                <a:gd name="connsiteY0-2" fmla="*/ 0 h 2422800"/>
                <a:gd name="connsiteX1-3" fmla="*/ 1040385 w 2073585"/>
                <a:gd name="connsiteY1-4" fmla="*/ 0 h 2422800"/>
                <a:gd name="connsiteX2-5" fmla="*/ 2073585 w 2073585"/>
                <a:gd name="connsiteY2-6" fmla="*/ 1211400 h 2422800"/>
                <a:gd name="connsiteX3-7" fmla="*/ 1040385 w 2073585"/>
                <a:gd name="connsiteY3-8" fmla="*/ 2422800 h 2422800"/>
                <a:gd name="connsiteX4-9" fmla="*/ 7185 w 2073585"/>
                <a:gd name="connsiteY4-10" fmla="*/ 2422800 h 2422800"/>
                <a:gd name="connsiteX5-11" fmla="*/ 0 w 2073585"/>
                <a:gd name="connsiteY5-12" fmla="*/ 1045208 h 2422800"/>
                <a:gd name="connsiteX6" fmla="*/ 7185 w 2073585"/>
                <a:gd name="connsiteY6" fmla="*/ 0 h 2422800"/>
                <a:gd name="connsiteX0-13" fmla="*/ 0 w 2073585"/>
                <a:gd name="connsiteY0-14" fmla="*/ 1045208 h 2422800"/>
                <a:gd name="connsiteX1-15" fmla="*/ 7185 w 2073585"/>
                <a:gd name="connsiteY1-16" fmla="*/ 0 h 2422800"/>
                <a:gd name="connsiteX2-17" fmla="*/ 1040385 w 2073585"/>
                <a:gd name="connsiteY2-18" fmla="*/ 0 h 2422800"/>
                <a:gd name="connsiteX3-19" fmla="*/ 2073585 w 2073585"/>
                <a:gd name="connsiteY3-20" fmla="*/ 1211400 h 2422800"/>
                <a:gd name="connsiteX4-21" fmla="*/ 1040385 w 2073585"/>
                <a:gd name="connsiteY4-22" fmla="*/ 2422800 h 2422800"/>
                <a:gd name="connsiteX5-23" fmla="*/ 7185 w 2073585"/>
                <a:gd name="connsiteY5-24" fmla="*/ 2422800 h 2422800"/>
                <a:gd name="connsiteX6-25" fmla="*/ 91440 w 2073585"/>
                <a:gd name="connsiteY6-26" fmla="*/ 1136648 h 2422800"/>
                <a:gd name="connsiteX0-27" fmla="*/ 0 w 2073585"/>
                <a:gd name="connsiteY0-28" fmla="*/ 1045208 h 2422800"/>
                <a:gd name="connsiteX1-29" fmla="*/ 7185 w 2073585"/>
                <a:gd name="connsiteY1-30" fmla="*/ 0 h 2422800"/>
                <a:gd name="connsiteX2-31" fmla="*/ 1040385 w 2073585"/>
                <a:gd name="connsiteY2-32" fmla="*/ 0 h 2422800"/>
                <a:gd name="connsiteX3-33" fmla="*/ 2073585 w 2073585"/>
                <a:gd name="connsiteY3-34" fmla="*/ 1211400 h 2422800"/>
                <a:gd name="connsiteX4-35" fmla="*/ 1040385 w 2073585"/>
                <a:gd name="connsiteY4-36" fmla="*/ 2422800 h 2422800"/>
                <a:gd name="connsiteX5-37" fmla="*/ 7185 w 2073585"/>
                <a:gd name="connsiteY5-38" fmla="*/ 2422800 h 2422800"/>
                <a:gd name="connsiteX0-39" fmla="*/ 0 w 2066400"/>
                <a:gd name="connsiteY0-40" fmla="*/ 0 h 2422800"/>
                <a:gd name="connsiteX1-41" fmla="*/ 1033200 w 2066400"/>
                <a:gd name="connsiteY1-42" fmla="*/ 0 h 2422800"/>
                <a:gd name="connsiteX2-43" fmla="*/ 2066400 w 2066400"/>
                <a:gd name="connsiteY2-44" fmla="*/ 1211400 h 2422800"/>
                <a:gd name="connsiteX3-45" fmla="*/ 1033200 w 2066400"/>
                <a:gd name="connsiteY3-46" fmla="*/ 2422800 h 2422800"/>
                <a:gd name="connsiteX4-47" fmla="*/ 0 w 2066400"/>
                <a:gd name="connsiteY4-48" fmla="*/ 2422800 h 2422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4"/>
            <p:cNvSpPr/>
            <p:nvPr/>
          </p:nvSpPr>
          <p:spPr>
            <a:xfrm>
              <a:off x="4417484" y="1207336"/>
              <a:ext cx="5073649" cy="357238"/>
            </a:xfrm>
            <a:prstGeom prst="rect">
              <a:avLst/>
            </a:prstGeom>
            <a:gradFill flip="none" rotWithShape="1">
              <a:gsLst>
                <a:gs pos="0">
                  <a:srgbClr val="BAC82F"/>
                </a:gs>
                <a:gs pos="100000">
                  <a:srgbClr val="0C6D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0"/>
            <p:cNvSpPr/>
            <p:nvPr/>
          </p:nvSpPr>
          <p:spPr>
            <a:xfrm>
              <a:off x="0" y="1207336"/>
              <a:ext cx="4417484" cy="357238"/>
            </a:xfrm>
            <a:prstGeom prst="rect">
              <a:avLst/>
            </a:prstGeom>
            <a:gradFill flip="none" rotWithShape="1">
              <a:gsLst>
                <a:gs pos="0">
                  <a:srgbClr val="F2C020"/>
                </a:gs>
                <a:gs pos="100000">
                  <a:srgbClr val="BAC8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Rectangle 27"/>
            <p:cNvSpPr/>
            <p:nvPr/>
          </p:nvSpPr>
          <p:spPr>
            <a:xfrm>
              <a:off x="4417484" y="3269793"/>
              <a:ext cx="5073649" cy="355651"/>
            </a:xfrm>
            <a:prstGeom prst="rect">
              <a:avLst/>
            </a:prstGeom>
            <a:gradFill flip="none" rotWithShape="1">
              <a:gsLst>
                <a:gs pos="0">
                  <a:schemeClr val="tx2"/>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36"/>
            <p:cNvSpPr/>
            <p:nvPr/>
          </p:nvSpPr>
          <p:spPr>
            <a:xfrm>
              <a:off x="4415367" y="5317960"/>
              <a:ext cx="5073651" cy="357239"/>
            </a:xfrm>
            <a:prstGeom prst="rect">
              <a:avLst/>
            </a:prstGeom>
            <a:gradFill flip="none" rotWithShape="1">
              <a:gsLst>
                <a:gs pos="0">
                  <a:schemeClr val="tx2"/>
                </a:gs>
                <a:gs pos="52000">
                  <a:schemeClr val="accent3"/>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Rectangle 63"/>
            <p:cNvSpPr/>
            <p:nvPr/>
          </p:nvSpPr>
          <p:spPr>
            <a:xfrm>
              <a:off x="9448800" y="5317960"/>
              <a:ext cx="2743200" cy="355651"/>
            </a:xfrm>
            <a:prstGeom prst="rect">
              <a:avLst/>
            </a:prstGeom>
            <a:gradFill flip="none" rotWithShape="1">
              <a:gsLst>
                <a:gs pos="0">
                  <a:schemeClr val="accent5"/>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ru-RU"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itle 1"/>
          <p:cNvSpPr>
            <a:spLocks noGrp="1"/>
          </p:cNvSpPr>
          <p:nvPr>
            <p:ph type="title"/>
          </p:nvPr>
        </p:nvSpPr>
        <p:spPr>
          <a:xfrm>
            <a:off x="346979" y="2079876"/>
            <a:ext cx="2289065" cy="1475598"/>
          </a:xfrm>
        </p:spPr>
        <p:txBody>
          <a:bodyPr lIns="0" tIns="0" rIns="0" bIns="0"/>
          <a:lstStyle>
            <a:lvl1pPr>
              <a:defRPr/>
            </a:lvl1pPr>
          </a:lstStyle>
          <a:p>
            <a:r>
              <a:rPr lang="zh-CN" altLang="en-US" smtClean="0"/>
              <a:t>单击此处编辑母版标题样式</a:t>
            </a:r>
            <a:endParaRPr lang="ru-RU" dirty="0"/>
          </a:p>
        </p:txBody>
      </p:sp>
      <p:sp>
        <p:nvSpPr>
          <p:cNvPr id="8" name="Text Placeholder 7"/>
          <p:cNvSpPr>
            <a:spLocks noGrp="1"/>
          </p:cNvSpPr>
          <p:nvPr>
            <p:ph type="body" sz="quarter" idx="13"/>
          </p:nvPr>
        </p:nvSpPr>
        <p:spPr>
          <a:xfrm>
            <a:off x="346473" y="3587770"/>
            <a:ext cx="1294597" cy="291597"/>
          </a:xfrm>
        </p:spPr>
        <p:txBody>
          <a:bodyPr lIns="0" tIns="0" rIns="0" bIns="0">
            <a:normAutofit/>
          </a:bodyPr>
          <a:lstStyle>
            <a:lvl1pPr marL="0" indent="0">
              <a:buNone/>
              <a:defRPr sz="2000" b="1" i="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 name="Text Placeholder 7"/>
          <p:cNvSpPr>
            <a:spLocks noGrp="1"/>
          </p:cNvSpPr>
          <p:nvPr>
            <p:ph type="body" sz="quarter" idx="14"/>
          </p:nvPr>
        </p:nvSpPr>
        <p:spPr>
          <a:xfrm>
            <a:off x="346473" y="3927199"/>
            <a:ext cx="1294597" cy="378571"/>
          </a:xfrm>
        </p:spPr>
        <p:txBody>
          <a:bodyPr lIns="0" tIns="0" rIns="0" bIns="0">
            <a:normAutofit/>
          </a:bodyPr>
          <a:lstStyle>
            <a:lvl1pPr marL="0" indent="0">
              <a:buNone/>
              <a:defRPr sz="2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106" name="Picture Placeholder 104"/>
          <p:cNvSpPr>
            <a:spLocks noGrp="1"/>
          </p:cNvSpPr>
          <p:nvPr>
            <p:ph type="pic" sz="quarter" idx="56"/>
          </p:nvPr>
        </p:nvSpPr>
        <p:spPr>
          <a:xfrm>
            <a:off x="346472" y="5725379"/>
            <a:ext cx="713184" cy="685800"/>
          </a:xfrm>
          <a:ln w="3556">
            <a:solidFill>
              <a:srgbClr val="454D55"/>
            </a:solidFill>
          </a:ln>
        </p:spPr>
        <p:txBody>
          <a:bodyPr vert="horz" wrap="square" lIns="91440" tIns="45720" rIns="91440" bIns="45720" numCol="1" anchor="ctr" anchorCtr="0" compatLnSpc="1">
            <a:noAutofit/>
          </a:bodyPr>
          <a:lstStyle>
            <a:lvl1pPr marL="0" indent="0" algn="ctr">
              <a:buNone/>
              <a:defRPr sz="1200"/>
            </a:lvl1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sz="1200" b="0" i="0" u="none" strike="noStrike" kern="0" cap="none" spc="0" normalizeH="0" baseline="0" noProof="0">
                <a:ln>
                  <a:noFill/>
                </a:ln>
                <a:solidFill>
                  <a:schemeClr val="tx1"/>
                </a:solidFill>
                <a:effectLst/>
                <a:uLnTx/>
                <a:uFillTx/>
                <a:latin typeface="+mn-lt"/>
                <a:ea typeface="+mn-ea"/>
                <a:cs typeface="+mn-cs"/>
              </a:rPr>
              <a:t>Click icon to add picture</a:t>
            </a:r>
            <a:endParaRPr kumimoji="0" lang="ru-RU" sz="1200" b="0" i="0" u="none" strike="noStrike" kern="0" cap="none" spc="0" normalizeH="0" baseline="0" noProof="0">
              <a:ln>
                <a:noFill/>
              </a:ln>
              <a:solidFill>
                <a:schemeClr val="tx1"/>
              </a:solidFill>
              <a:effectLst/>
              <a:uLnTx/>
              <a:uFillTx/>
              <a:latin typeface="+mn-lt"/>
              <a:ea typeface="+mn-ea"/>
              <a:cs typeface="+mn-cs"/>
            </a:endParaRPr>
          </a:p>
        </p:txBody>
      </p:sp>
      <p:sp>
        <p:nvSpPr>
          <p:cNvPr id="108" name="Text Placeholder 42"/>
          <p:cNvSpPr>
            <a:spLocks noGrp="1"/>
          </p:cNvSpPr>
          <p:nvPr>
            <p:ph type="body" sz="quarter" idx="57"/>
          </p:nvPr>
        </p:nvSpPr>
        <p:spPr>
          <a:xfrm>
            <a:off x="1923847" y="863644"/>
            <a:ext cx="783000" cy="1044000"/>
          </a:xfrm>
          <a:prstGeom prst="ellipse">
            <a:avLst/>
          </a:prstGeom>
          <a:solidFill>
            <a:srgbClr val="BAC82F"/>
          </a:solidFill>
          <a:ln w="72390">
            <a:solidFill>
              <a:schemeClr val="bg1"/>
            </a:solidFill>
          </a:ln>
        </p:spPr>
        <p:txBody>
          <a:bodyPr lIns="0" tIns="0" rIns="0" bIns="0" anchor="ctr">
            <a:normAutofit/>
          </a:bodyPr>
          <a:lstStyle>
            <a:lvl1pPr marL="0" indent="0" algn="ctr">
              <a:buNone/>
              <a:defRPr lang="ru-RU" sz="2200" kern="1200" dirty="0">
                <a:solidFill>
                  <a:srgbClr val="454D55"/>
                </a:solidFill>
                <a:latin typeface="+mj-lt"/>
                <a:ea typeface="+mn-ea"/>
                <a:cs typeface="+mn-cs"/>
              </a:defRPr>
            </a:lvl1pPr>
          </a:lstStyle>
          <a:p>
            <a:pPr lvl="0"/>
            <a:r>
              <a:rPr lang="zh-CN" altLang="en-US" smtClean="0"/>
              <a:t>单击此处编辑母版文本样式</a:t>
            </a:r>
            <a:endParaRPr lang="zh-CN" altLang="en-US" smtClean="0"/>
          </a:p>
        </p:txBody>
      </p:sp>
      <p:sp>
        <p:nvSpPr>
          <p:cNvPr id="44" name="Text Placeholder 42"/>
          <p:cNvSpPr>
            <a:spLocks noGrp="1"/>
          </p:cNvSpPr>
          <p:nvPr>
            <p:ph type="body" sz="quarter" idx="15"/>
          </p:nvPr>
        </p:nvSpPr>
        <p:spPr>
          <a:xfrm>
            <a:off x="3311226" y="843980"/>
            <a:ext cx="783000" cy="1044000"/>
          </a:xfrm>
          <a:prstGeom prst="ellipse">
            <a:avLst/>
          </a:prstGeom>
          <a:solidFill>
            <a:schemeClr val="bg1"/>
          </a:solidFill>
          <a:ln w="72390">
            <a:solidFill>
              <a:srgbClr val="BAC82F"/>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0" name="Text Placeholder 7"/>
          <p:cNvSpPr>
            <a:spLocks noGrp="1"/>
          </p:cNvSpPr>
          <p:nvPr>
            <p:ph type="body" sz="quarter" idx="32"/>
          </p:nvPr>
        </p:nvSpPr>
        <p:spPr>
          <a:xfrm>
            <a:off x="3058827" y="436306"/>
            <a:ext cx="1294597" cy="204276"/>
          </a:xfrm>
        </p:spPr>
        <p:txBody>
          <a:bodyPr lIns="0" tIns="0" rIns="0" bIns="0">
            <a:normAutofit/>
          </a:bodyPr>
          <a:lstStyle>
            <a:lvl1pPr marL="0" indent="0" algn="ctr">
              <a:buNone/>
              <a:defRPr sz="1500" b="0" i="0">
                <a:solidFill>
                  <a:srgbClr val="BAC82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1" name="Text Placeholder 7"/>
          <p:cNvSpPr>
            <a:spLocks noGrp="1"/>
          </p:cNvSpPr>
          <p:nvPr>
            <p:ph type="body" sz="quarter" idx="33"/>
          </p:nvPr>
        </p:nvSpPr>
        <p:spPr>
          <a:xfrm>
            <a:off x="3058826" y="618757"/>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50" name="Text Placeholder 42"/>
          <p:cNvSpPr>
            <a:spLocks noGrp="1"/>
          </p:cNvSpPr>
          <p:nvPr>
            <p:ph type="body" sz="quarter" idx="17"/>
          </p:nvPr>
        </p:nvSpPr>
        <p:spPr>
          <a:xfrm>
            <a:off x="4319352" y="863644"/>
            <a:ext cx="783000" cy="1044000"/>
          </a:xfrm>
          <a:prstGeom prst="ellipse">
            <a:avLst/>
          </a:prstGeom>
          <a:solidFill>
            <a:schemeClr val="bg1"/>
          </a:solidFill>
          <a:ln w="72390">
            <a:solidFill>
              <a:schemeClr val="accent2">
                <a:alpha val="60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2" name="Text Placeholder 7"/>
          <p:cNvSpPr>
            <a:spLocks noGrp="1"/>
          </p:cNvSpPr>
          <p:nvPr>
            <p:ph type="body" sz="quarter" idx="34"/>
          </p:nvPr>
        </p:nvSpPr>
        <p:spPr>
          <a:xfrm>
            <a:off x="4067011" y="2025874"/>
            <a:ext cx="1294597" cy="204276"/>
          </a:xfrm>
        </p:spPr>
        <p:txBody>
          <a:bodyPr lIns="0" tIns="0" rIns="0" bIns="0">
            <a:normAutofit/>
          </a:bodyPr>
          <a:lstStyle>
            <a:lvl1pPr marL="0" indent="0" algn="ctr">
              <a:buNone/>
              <a:defRPr sz="1500" b="0" i="0">
                <a:solidFill>
                  <a:srgbClr val="81BF3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3" name="Text Placeholder 7"/>
          <p:cNvSpPr>
            <a:spLocks noGrp="1"/>
          </p:cNvSpPr>
          <p:nvPr>
            <p:ph type="body" sz="quarter" idx="35"/>
          </p:nvPr>
        </p:nvSpPr>
        <p:spPr>
          <a:xfrm>
            <a:off x="4067010" y="220832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49" name="Text Placeholder 42"/>
          <p:cNvSpPr>
            <a:spLocks noGrp="1"/>
          </p:cNvSpPr>
          <p:nvPr>
            <p:ph type="body" sz="quarter" idx="18"/>
          </p:nvPr>
        </p:nvSpPr>
        <p:spPr>
          <a:xfrm>
            <a:off x="5327478" y="863644"/>
            <a:ext cx="783000" cy="1044000"/>
          </a:xfrm>
          <a:prstGeom prst="ellipse">
            <a:avLst/>
          </a:prstGeom>
          <a:solidFill>
            <a:schemeClr val="bg1"/>
          </a:solidFill>
          <a:ln w="72390">
            <a:solidFill>
              <a:schemeClr val="accent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4" name="Text Placeholder 7"/>
          <p:cNvSpPr>
            <a:spLocks noGrp="1"/>
          </p:cNvSpPr>
          <p:nvPr>
            <p:ph type="body" sz="quarter" idx="36"/>
          </p:nvPr>
        </p:nvSpPr>
        <p:spPr>
          <a:xfrm>
            <a:off x="5066544" y="437795"/>
            <a:ext cx="1294597" cy="204276"/>
          </a:xfrm>
        </p:spPr>
        <p:txBody>
          <a:bodyPr lIns="0" tIns="0" rIns="0" bIns="0">
            <a:normAutofit/>
          </a:bodyPr>
          <a:lstStyle>
            <a:lvl1pPr marL="0" indent="0" algn="ctr">
              <a:buNone/>
              <a:defRPr sz="1500" b="0" i="0">
                <a:solidFill>
                  <a:srgbClr val="2CA05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5" name="Text Placeholder 7"/>
          <p:cNvSpPr>
            <a:spLocks noGrp="1"/>
          </p:cNvSpPr>
          <p:nvPr>
            <p:ph type="body" sz="quarter" idx="37"/>
          </p:nvPr>
        </p:nvSpPr>
        <p:spPr>
          <a:xfrm>
            <a:off x="5066543" y="618757"/>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46" name="Text Placeholder 42"/>
          <p:cNvSpPr>
            <a:spLocks noGrp="1"/>
          </p:cNvSpPr>
          <p:nvPr>
            <p:ph type="body" sz="quarter" idx="16"/>
          </p:nvPr>
        </p:nvSpPr>
        <p:spPr>
          <a:xfrm>
            <a:off x="6335604" y="863644"/>
            <a:ext cx="783000" cy="1044000"/>
          </a:xfrm>
          <a:prstGeom prst="ellipse">
            <a:avLst/>
          </a:prstGeom>
          <a:solidFill>
            <a:schemeClr val="bg1"/>
          </a:solidFill>
          <a:ln w="72390">
            <a:solidFill>
              <a:schemeClr val="accent2">
                <a:lumMod val="75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6" name="Text Placeholder 7"/>
          <p:cNvSpPr>
            <a:spLocks noGrp="1"/>
          </p:cNvSpPr>
          <p:nvPr>
            <p:ph type="body" sz="quarter" idx="38"/>
          </p:nvPr>
        </p:nvSpPr>
        <p:spPr>
          <a:xfrm>
            <a:off x="6080155" y="2025874"/>
            <a:ext cx="1294597" cy="204276"/>
          </a:xfrm>
        </p:spPr>
        <p:txBody>
          <a:bodyPr lIns="0" tIns="0" rIns="0" bIns="0">
            <a:normAutofit/>
          </a:bodyPr>
          <a:lstStyle>
            <a:lvl1pPr marL="0" indent="0" algn="ctr">
              <a:buNone/>
              <a:defRPr sz="1500" b="0" i="0">
                <a:solidFill>
                  <a:srgbClr val="1B866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7" name="Text Placeholder 7"/>
          <p:cNvSpPr>
            <a:spLocks noGrp="1"/>
          </p:cNvSpPr>
          <p:nvPr>
            <p:ph type="body" sz="quarter" idx="39"/>
          </p:nvPr>
        </p:nvSpPr>
        <p:spPr>
          <a:xfrm>
            <a:off x="6080154" y="220832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73" name="Text Placeholder 42"/>
          <p:cNvSpPr>
            <a:spLocks noGrp="1"/>
          </p:cNvSpPr>
          <p:nvPr>
            <p:ph type="body" sz="quarter" idx="28"/>
          </p:nvPr>
        </p:nvSpPr>
        <p:spPr>
          <a:xfrm>
            <a:off x="8028816" y="1917406"/>
            <a:ext cx="783000" cy="1044000"/>
          </a:xfrm>
          <a:prstGeom prst="ellipse">
            <a:avLst/>
          </a:prstGeom>
          <a:solidFill>
            <a:schemeClr val="tx1"/>
          </a:solidFill>
          <a:ln w="72390">
            <a:solidFill>
              <a:schemeClr val="bg1"/>
            </a:solidFill>
          </a:ln>
        </p:spPr>
        <p:txBody>
          <a:bodyPr lIns="0" tIns="0" rIns="0" bIns="0" anchor="ctr">
            <a:normAutofit/>
          </a:bodyPr>
          <a:lstStyle>
            <a:lvl1pPr marL="0" indent="0" algn="ctr">
              <a:buNone/>
              <a:defRPr lang="ru-RU" sz="2200" kern="1200" dirty="0">
                <a:solidFill>
                  <a:schemeClr val="bg1"/>
                </a:solidFill>
                <a:latin typeface="+mj-lt"/>
                <a:ea typeface="+mn-ea"/>
                <a:cs typeface="+mn-cs"/>
              </a:defRPr>
            </a:lvl1pPr>
          </a:lstStyle>
          <a:p>
            <a:pPr lvl="0"/>
            <a:r>
              <a:rPr lang="zh-CN" altLang="en-US" smtClean="0"/>
              <a:t>单击此处编辑母版文本样式</a:t>
            </a:r>
            <a:endParaRPr lang="zh-CN" altLang="en-US" smtClean="0"/>
          </a:p>
        </p:txBody>
      </p:sp>
      <p:sp>
        <p:nvSpPr>
          <p:cNvPr id="57" name="Text Placeholder 42"/>
          <p:cNvSpPr>
            <a:spLocks noGrp="1"/>
          </p:cNvSpPr>
          <p:nvPr>
            <p:ph type="body" sz="quarter" idx="20"/>
          </p:nvPr>
        </p:nvSpPr>
        <p:spPr>
          <a:xfrm>
            <a:off x="6335604" y="2914158"/>
            <a:ext cx="783000" cy="1044000"/>
          </a:xfrm>
          <a:prstGeom prst="ellipse">
            <a:avLst/>
          </a:prstGeom>
          <a:solidFill>
            <a:schemeClr val="bg1"/>
          </a:solidFill>
          <a:ln w="72390">
            <a:solidFill>
              <a:schemeClr val="bg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4" name="Text Placeholder 7"/>
          <p:cNvSpPr>
            <a:spLocks noGrp="1"/>
          </p:cNvSpPr>
          <p:nvPr>
            <p:ph type="body" sz="quarter" idx="46"/>
          </p:nvPr>
        </p:nvSpPr>
        <p:spPr>
          <a:xfrm>
            <a:off x="6078878" y="4073394"/>
            <a:ext cx="1294597" cy="204276"/>
          </a:xfrm>
        </p:spPr>
        <p:txBody>
          <a:bodyPr lIns="0" tIns="0" rIns="0" bIns="0">
            <a:normAutofit/>
          </a:bodyPr>
          <a:lstStyle>
            <a:lvl1pPr marL="0" indent="0" algn="ctr">
              <a:buNone/>
              <a:defRPr sz="1500" b="0" i="0">
                <a:solidFill>
                  <a:srgbClr val="0C6D8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5" name="Text Placeholder 7"/>
          <p:cNvSpPr>
            <a:spLocks noGrp="1"/>
          </p:cNvSpPr>
          <p:nvPr>
            <p:ph type="body" sz="quarter" idx="47"/>
          </p:nvPr>
        </p:nvSpPr>
        <p:spPr>
          <a:xfrm>
            <a:off x="6078877" y="425584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58" name="Text Placeholder 42"/>
          <p:cNvSpPr>
            <a:spLocks noGrp="1"/>
          </p:cNvSpPr>
          <p:nvPr>
            <p:ph type="body" sz="quarter" idx="21"/>
          </p:nvPr>
        </p:nvSpPr>
        <p:spPr>
          <a:xfrm>
            <a:off x="5327478" y="2914158"/>
            <a:ext cx="783000" cy="1044000"/>
          </a:xfrm>
          <a:prstGeom prst="ellipse">
            <a:avLst/>
          </a:prstGeom>
          <a:solidFill>
            <a:schemeClr val="bg1"/>
          </a:solidFill>
          <a:ln w="72390">
            <a:solidFill>
              <a:schemeClr val="bg2">
                <a:lumMod val="75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0" name="Text Placeholder 7"/>
          <p:cNvSpPr>
            <a:spLocks noGrp="1"/>
          </p:cNvSpPr>
          <p:nvPr>
            <p:ph type="body" sz="quarter" idx="42"/>
          </p:nvPr>
        </p:nvSpPr>
        <p:spPr>
          <a:xfrm>
            <a:off x="5066543" y="2505648"/>
            <a:ext cx="1294597" cy="204276"/>
          </a:xfrm>
        </p:spPr>
        <p:txBody>
          <a:bodyPr lIns="0" tIns="0" rIns="0" bIns="0">
            <a:normAutofit/>
          </a:bodyPr>
          <a:lstStyle>
            <a:lvl1pPr marL="0" indent="0" algn="ctr">
              <a:buNone/>
              <a:defRPr sz="1500" b="0" i="0">
                <a:solidFill>
                  <a:srgbClr val="403474"/>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1" name="Text Placeholder 7"/>
          <p:cNvSpPr>
            <a:spLocks noGrp="1"/>
          </p:cNvSpPr>
          <p:nvPr>
            <p:ph type="body" sz="quarter" idx="43"/>
          </p:nvPr>
        </p:nvSpPr>
        <p:spPr>
          <a:xfrm>
            <a:off x="5066542" y="2688099"/>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59" name="Text Placeholder 42"/>
          <p:cNvSpPr>
            <a:spLocks noGrp="1"/>
          </p:cNvSpPr>
          <p:nvPr>
            <p:ph type="body" sz="quarter" idx="22"/>
          </p:nvPr>
        </p:nvSpPr>
        <p:spPr>
          <a:xfrm>
            <a:off x="4319352" y="2914158"/>
            <a:ext cx="783000" cy="1044000"/>
          </a:xfrm>
          <a:prstGeom prst="ellipse">
            <a:avLst/>
          </a:prstGeom>
          <a:solidFill>
            <a:schemeClr val="bg1"/>
          </a:solidFill>
          <a:ln w="72390">
            <a:solidFill>
              <a:schemeClr val="accent1">
                <a:lumMod val="75000"/>
              </a:schemeClr>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2" name="Text Placeholder 7"/>
          <p:cNvSpPr>
            <a:spLocks noGrp="1"/>
          </p:cNvSpPr>
          <p:nvPr>
            <p:ph type="body" sz="quarter" idx="44"/>
          </p:nvPr>
        </p:nvSpPr>
        <p:spPr>
          <a:xfrm>
            <a:off x="4065734" y="4073394"/>
            <a:ext cx="1294597" cy="204276"/>
          </a:xfrm>
        </p:spPr>
        <p:txBody>
          <a:bodyPr lIns="0" tIns="0" rIns="0" bIns="0">
            <a:normAutofit/>
          </a:bodyPr>
          <a:lstStyle>
            <a:lvl1pPr marL="0" indent="0" algn="ctr">
              <a:buNone/>
              <a:defRPr sz="1500" b="0" i="0">
                <a:solidFill>
                  <a:srgbClr val="571B6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3" name="Text Placeholder 7"/>
          <p:cNvSpPr>
            <a:spLocks noGrp="1"/>
          </p:cNvSpPr>
          <p:nvPr>
            <p:ph type="body" sz="quarter" idx="45"/>
          </p:nvPr>
        </p:nvSpPr>
        <p:spPr>
          <a:xfrm>
            <a:off x="4065733" y="4255845"/>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56" name="Text Placeholder 42"/>
          <p:cNvSpPr>
            <a:spLocks noGrp="1"/>
          </p:cNvSpPr>
          <p:nvPr>
            <p:ph type="body" sz="quarter" idx="19"/>
          </p:nvPr>
        </p:nvSpPr>
        <p:spPr>
          <a:xfrm>
            <a:off x="3311226" y="2914158"/>
            <a:ext cx="783000" cy="1044000"/>
          </a:xfrm>
          <a:prstGeom prst="ellipse">
            <a:avLst/>
          </a:prstGeom>
          <a:solidFill>
            <a:schemeClr val="bg1"/>
          </a:solidFill>
          <a:ln w="72390">
            <a:solidFill>
              <a:schemeClr val="tx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88" name="Text Placeholder 7"/>
          <p:cNvSpPr>
            <a:spLocks noGrp="1"/>
          </p:cNvSpPr>
          <p:nvPr>
            <p:ph type="body" sz="quarter" idx="40"/>
          </p:nvPr>
        </p:nvSpPr>
        <p:spPr>
          <a:xfrm>
            <a:off x="3053399" y="2505648"/>
            <a:ext cx="1294597" cy="204276"/>
          </a:xfrm>
        </p:spPr>
        <p:txBody>
          <a:bodyPr lIns="0" tIns="0" rIns="0" bIns="0">
            <a:normAutofit/>
          </a:bodyPr>
          <a:lstStyle>
            <a:lvl1pPr marL="0" indent="0" algn="ctr">
              <a:buNone/>
              <a:defRPr sz="1500" b="0" i="0">
                <a:solidFill>
                  <a:srgbClr val="6F0066"/>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89" name="Text Placeholder 7"/>
          <p:cNvSpPr>
            <a:spLocks noGrp="1"/>
          </p:cNvSpPr>
          <p:nvPr>
            <p:ph type="body" sz="quarter" idx="41"/>
          </p:nvPr>
        </p:nvSpPr>
        <p:spPr>
          <a:xfrm>
            <a:off x="3053398" y="2688099"/>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75" name="Text Placeholder 42"/>
          <p:cNvSpPr>
            <a:spLocks noGrp="1"/>
          </p:cNvSpPr>
          <p:nvPr>
            <p:ph type="body" sz="quarter" idx="29"/>
          </p:nvPr>
        </p:nvSpPr>
        <p:spPr>
          <a:xfrm>
            <a:off x="1641069" y="3979528"/>
            <a:ext cx="783000" cy="1044000"/>
          </a:xfrm>
          <a:prstGeom prst="ellipse">
            <a:avLst/>
          </a:prstGeom>
          <a:solidFill>
            <a:schemeClr val="tx2"/>
          </a:solidFill>
          <a:ln w="72390">
            <a:solidFill>
              <a:schemeClr val="bg1"/>
            </a:solidFill>
          </a:ln>
        </p:spPr>
        <p:txBody>
          <a:bodyPr lIns="0" tIns="0" rIns="0" bIns="0" anchor="ctr">
            <a:normAutofit/>
          </a:bodyPr>
          <a:lstStyle>
            <a:lvl1pPr marL="0" indent="0" algn="ctr">
              <a:buNone/>
              <a:defRPr lang="ru-RU" sz="2200" kern="1200" dirty="0">
                <a:solidFill>
                  <a:schemeClr val="bg1"/>
                </a:solidFill>
                <a:latin typeface="+mj-lt"/>
                <a:ea typeface="+mn-ea"/>
                <a:cs typeface="+mn-cs"/>
              </a:defRPr>
            </a:lvl1pPr>
          </a:lstStyle>
          <a:p>
            <a:pPr lvl="0"/>
            <a:r>
              <a:rPr lang="zh-CN" altLang="en-US" smtClean="0"/>
              <a:t>单击此处编辑母版文本样式</a:t>
            </a:r>
            <a:endParaRPr lang="zh-CN" altLang="en-US" smtClean="0"/>
          </a:p>
        </p:txBody>
      </p:sp>
      <p:sp>
        <p:nvSpPr>
          <p:cNvPr id="60" name="Text Placeholder 42"/>
          <p:cNvSpPr>
            <a:spLocks noGrp="1"/>
          </p:cNvSpPr>
          <p:nvPr>
            <p:ph type="body" sz="quarter" idx="23"/>
          </p:nvPr>
        </p:nvSpPr>
        <p:spPr>
          <a:xfrm>
            <a:off x="3311226" y="4970360"/>
            <a:ext cx="783000" cy="1044000"/>
          </a:xfrm>
          <a:prstGeom prst="ellipse">
            <a:avLst/>
          </a:prstGeom>
          <a:solidFill>
            <a:schemeClr val="bg1"/>
          </a:solidFill>
          <a:ln w="72390">
            <a:solidFill>
              <a:schemeClr val="tx2"/>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6" name="Text Placeholder 7"/>
          <p:cNvSpPr>
            <a:spLocks noGrp="1"/>
          </p:cNvSpPr>
          <p:nvPr>
            <p:ph type="body" sz="quarter" idx="48"/>
          </p:nvPr>
        </p:nvSpPr>
        <p:spPr>
          <a:xfrm>
            <a:off x="3056743" y="4567759"/>
            <a:ext cx="1294597" cy="204276"/>
          </a:xfrm>
        </p:spPr>
        <p:txBody>
          <a:bodyPr lIns="0" tIns="0" rIns="0" bIns="0">
            <a:normAutofit/>
          </a:bodyPr>
          <a:lstStyle>
            <a:lvl1pPr marL="0" indent="0" algn="ctr">
              <a:buNone/>
              <a:defRPr sz="1500" b="0" i="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7" name="Text Placeholder 7"/>
          <p:cNvSpPr>
            <a:spLocks noGrp="1"/>
          </p:cNvSpPr>
          <p:nvPr>
            <p:ph type="body" sz="quarter" idx="49"/>
          </p:nvPr>
        </p:nvSpPr>
        <p:spPr>
          <a:xfrm>
            <a:off x="3056742" y="4750210"/>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63" name="Text Placeholder 42"/>
          <p:cNvSpPr>
            <a:spLocks noGrp="1"/>
          </p:cNvSpPr>
          <p:nvPr>
            <p:ph type="body" sz="quarter" idx="26"/>
          </p:nvPr>
        </p:nvSpPr>
        <p:spPr>
          <a:xfrm>
            <a:off x="4319352" y="4970360"/>
            <a:ext cx="783000" cy="1044000"/>
          </a:xfrm>
          <a:prstGeom prst="ellipse">
            <a:avLst/>
          </a:prstGeom>
          <a:solidFill>
            <a:schemeClr val="bg1"/>
          </a:solidFill>
          <a:ln w="72390">
            <a:solidFill>
              <a:schemeClr val="accent3"/>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100" name="Text Placeholder 7"/>
          <p:cNvSpPr>
            <a:spLocks noGrp="1"/>
          </p:cNvSpPr>
          <p:nvPr>
            <p:ph type="body" sz="quarter" idx="52"/>
          </p:nvPr>
        </p:nvSpPr>
        <p:spPr>
          <a:xfrm>
            <a:off x="4067598" y="6121335"/>
            <a:ext cx="1294597" cy="204276"/>
          </a:xfrm>
        </p:spPr>
        <p:txBody>
          <a:bodyPr lIns="0" tIns="0" rIns="0" bIns="0">
            <a:normAutofit/>
          </a:bodyPr>
          <a:lstStyle>
            <a:lvl1pPr marL="0" indent="0" algn="ctr">
              <a:buNone/>
              <a:defRPr sz="1500" b="0" i="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101" name="Text Placeholder 7"/>
          <p:cNvSpPr>
            <a:spLocks noGrp="1"/>
          </p:cNvSpPr>
          <p:nvPr>
            <p:ph type="body" sz="quarter" idx="53"/>
          </p:nvPr>
        </p:nvSpPr>
        <p:spPr>
          <a:xfrm>
            <a:off x="4067598" y="6303786"/>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62" name="Text Placeholder 42"/>
          <p:cNvSpPr>
            <a:spLocks noGrp="1"/>
          </p:cNvSpPr>
          <p:nvPr>
            <p:ph type="body" sz="quarter" idx="25"/>
          </p:nvPr>
        </p:nvSpPr>
        <p:spPr>
          <a:xfrm>
            <a:off x="5327478" y="4970360"/>
            <a:ext cx="783000" cy="1044000"/>
          </a:xfrm>
          <a:prstGeom prst="ellipse">
            <a:avLst/>
          </a:prstGeom>
          <a:solidFill>
            <a:schemeClr val="bg1"/>
          </a:solidFill>
          <a:ln w="72390">
            <a:solidFill>
              <a:schemeClr val="accent4"/>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98" name="Text Placeholder 7"/>
          <p:cNvSpPr>
            <a:spLocks noGrp="1"/>
          </p:cNvSpPr>
          <p:nvPr>
            <p:ph type="body" sz="quarter" idx="50"/>
          </p:nvPr>
        </p:nvSpPr>
        <p:spPr>
          <a:xfrm>
            <a:off x="5069887" y="4567759"/>
            <a:ext cx="1294597" cy="204276"/>
          </a:xfrm>
        </p:spPr>
        <p:txBody>
          <a:bodyPr lIns="0" tIns="0" rIns="0" bIns="0">
            <a:normAutofit/>
          </a:bodyPr>
          <a:lstStyle>
            <a:lvl1pPr marL="0" indent="0" algn="ctr">
              <a:buNone/>
              <a:defRPr sz="1500" b="0" i="0">
                <a:solidFill>
                  <a:srgbClr val="E8611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99" name="Text Placeholder 7"/>
          <p:cNvSpPr>
            <a:spLocks noGrp="1"/>
          </p:cNvSpPr>
          <p:nvPr>
            <p:ph type="body" sz="quarter" idx="51"/>
          </p:nvPr>
        </p:nvSpPr>
        <p:spPr>
          <a:xfrm>
            <a:off x="5069886" y="4750210"/>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61" name="Text Placeholder 42"/>
          <p:cNvSpPr>
            <a:spLocks noGrp="1"/>
          </p:cNvSpPr>
          <p:nvPr>
            <p:ph type="body" sz="quarter" idx="24"/>
          </p:nvPr>
        </p:nvSpPr>
        <p:spPr>
          <a:xfrm>
            <a:off x="6335604" y="4970360"/>
            <a:ext cx="783000" cy="1044000"/>
          </a:xfrm>
          <a:prstGeom prst="ellipse">
            <a:avLst/>
          </a:prstGeom>
          <a:solidFill>
            <a:schemeClr val="bg1"/>
          </a:solidFill>
          <a:ln w="72390">
            <a:solidFill>
              <a:schemeClr val="accent5"/>
            </a:solidFill>
          </a:ln>
        </p:spPr>
        <p:txBody>
          <a:bodyPr lIns="0" tIns="0" rIns="0" bIns="0" anchor="ctr">
            <a:normAutofit/>
          </a:bodyPr>
          <a:lstStyle>
            <a:lvl1pPr marL="0" indent="0" algn="ctr">
              <a:buNone/>
              <a:defRPr sz="3000">
                <a:solidFill>
                  <a:srgbClr val="454D55"/>
                </a:solidFill>
                <a:latin typeface="+mj-lt"/>
              </a:defRPr>
            </a:lvl1pPr>
          </a:lstStyle>
          <a:p>
            <a:pPr lvl="0"/>
            <a:r>
              <a:rPr lang="zh-CN" altLang="en-US" smtClean="0"/>
              <a:t>单击此处编辑母版文本样式</a:t>
            </a:r>
            <a:endParaRPr lang="zh-CN" altLang="en-US" smtClean="0"/>
          </a:p>
        </p:txBody>
      </p:sp>
      <p:sp>
        <p:nvSpPr>
          <p:cNvPr id="102" name="Text Placeholder 7"/>
          <p:cNvSpPr>
            <a:spLocks noGrp="1"/>
          </p:cNvSpPr>
          <p:nvPr>
            <p:ph type="body" sz="quarter" idx="54"/>
          </p:nvPr>
        </p:nvSpPr>
        <p:spPr>
          <a:xfrm>
            <a:off x="6080742" y="6121335"/>
            <a:ext cx="1294597" cy="204276"/>
          </a:xfrm>
        </p:spPr>
        <p:txBody>
          <a:bodyPr lIns="0" tIns="0" rIns="0" bIns="0">
            <a:normAutofit/>
          </a:bodyPr>
          <a:lstStyle>
            <a:lvl1pPr marL="0" indent="0" algn="ctr">
              <a:buNone/>
              <a:defRPr sz="1500" b="0" i="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103" name="Text Placeholder 7"/>
          <p:cNvSpPr>
            <a:spLocks noGrp="1"/>
          </p:cNvSpPr>
          <p:nvPr>
            <p:ph type="body" sz="quarter" idx="55"/>
          </p:nvPr>
        </p:nvSpPr>
        <p:spPr>
          <a:xfrm>
            <a:off x="6080742" y="6303786"/>
            <a:ext cx="1294597"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单击此处编辑母版文本样式</a:t>
            </a:r>
            <a:endParaRPr lang="zh-CN" altLang="en-US" smtClean="0"/>
          </a:p>
        </p:txBody>
      </p:sp>
      <p:sp>
        <p:nvSpPr>
          <p:cNvPr id="110" name="Text Placeholder 42"/>
          <p:cNvSpPr>
            <a:spLocks noGrp="1"/>
          </p:cNvSpPr>
          <p:nvPr>
            <p:ph type="body" sz="quarter" idx="58"/>
          </p:nvPr>
        </p:nvSpPr>
        <p:spPr>
          <a:xfrm>
            <a:off x="7720074" y="4973439"/>
            <a:ext cx="783000" cy="1044000"/>
          </a:xfrm>
          <a:prstGeom prst="ellipse">
            <a:avLst/>
          </a:prstGeom>
          <a:solidFill>
            <a:schemeClr val="accent5"/>
          </a:solidFill>
          <a:ln w="72390">
            <a:solidFill>
              <a:schemeClr val="bg1"/>
            </a:solidFill>
          </a:ln>
        </p:spPr>
        <p:txBody>
          <a:bodyPr lIns="0" tIns="0" rIns="0" bIns="0" anchor="ctr">
            <a:normAutofit/>
          </a:bodyPr>
          <a:lstStyle>
            <a:lvl1pPr marL="0" indent="0" algn="ctr">
              <a:buNone/>
              <a:defRPr lang="ru-RU" sz="2200" kern="1200" dirty="0">
                <a:solidFill>
                  <a:srgbClr val="454D55"/>
                </a:solidFill>
                <a:latin typeface="+mj-lt"/>
                <a:ea typeface="+mn-ea"/>
                <a:cs typeface="+mn-cs"/>
              </a:defRPr>
            </a:lvl1pPr>
          </a:lstStyle>
          <a:p>
            <a:pPr lvl="0"/>
            <a:r>
              <a:rPr lang="zh-CN" altLang="en-US" smtClean="0"/>
              <a:t>单击此处编辑母版文本样式</a:t>
            </a:r>
            <a:endParaRPr lang="zh-CN" altLang="en-US" smtClean="0"/>
          </a:p>
        </p:txBody>
      </p:sp>
      <p:sp>
        <p:nvSpPr>
          <p:cNvPr id="17" name="Footer Placeholder 4"/>
          <p:cNvSpPr>
            <a:spLocks noGrp="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ru-RU" sz="1200" b="0" i="0" u="none" strike="noStrike" kern="1200" cap="none" spc="0" normalizeH="0" baseline="0" noProof="0">
              <a:ln>
                <a:noFill/>
              </a:ln>
              <a:solidFill>
                <a:schemeClr val="tx1"/>
              </a:solidFill>
              <a:effectLst/>
              <a:uLnTx/>
              <a:uFillTx/>
              <a:latin typeface="+mj-lt"/>
              <a:ea typeface="+mn-ea"/>
              <a:cs typeface="+mn-cs"/>
            </a:endParaRPr>
          </a:p>
        </p:txBody>
      </p:sp>
      <p:sp>
        <p:nvSpPr>
          <p:cNvPr id="18" name="Date Placeholder 3"/>
          <p:cNvSpPr>
            <a:spLocks noGrp="1"/>
          </p:cNvSpPr>
          <p:nvPr>
            <p:ph type="dt" sz="half" idx="2"/>
          </p:nvPr>
        </p:nvSpPr>
        <p:spPr bwMode="auto">
          <a:xfrm>
            <a:off x="6754813" y="550863"/>
            <a:ext cx="2057400" cy="176213"/>
          </a:xfrm>
          <a:prstGeom prst="rect">
            <a:avLst/>
          </a:prstGeom>
          <a:ln>
            <a:miter lim="800000"/>
          </a:ln>
        </p:spPr>
        <p:txBody>
          <a:bodyPr vert="horz" wrap="square" lIns="91440" tIns="45720" rIns="91440" bIns="45720" numCol="1" anchor="b"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DF2A3571-921E-4DB7-BF59-24E1CB5F5780}"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ru-RU" sz="1200" b="0" i="0" u="none" strike="noStrike" kern="1200" cap="none" spc="0" normalizeH="0" baseline="0" noProof="0">
              <a:ln>
                <a:noFill/>
              </a:ln>
              <a:solidFill>
                <a:schemeClr val="tx1"/>
              </a:solidFill>
              <a:effectLst/>
              <a:uLnTx/>
              <a:uFillTx/>
              <a:latin typeface="+mj-lt"/>
              <a:ea typeface="+mn-ea"/>
              <a:cs typeface="+mn-cs"/>
            </a:endParaRPr>
          </a:p>
        </p:txBody>
      </p:sp>
      <p:sp>
        <p:nvSpPr>
          <p:cNvPr id="19" name="Slide Number Placeholder 5"/>
          <p:cNvSpPr>
            <a:spLocks noGrp="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ru-RU" altLang="zh-CN" dirty="0">
                <a:latin typeface="Garamond" panose="02020404030301010803" pitchFamily="18" charset="0"/>
                <a:ea typeface="宋体" panose="02010600030101010101" pitchFamily="2" charset="-122"/>
              </a:rPr>
            </a:fld>
            <a:endParaRPr lang="ru-RU" altLang="zh-CN" dirty="0">
              <a:latin typeface="Garamond" panose="02020404030301010803" pitchFamily="18" charset="0"/>
              <a:ea typeface="宋体" panose="02010600030101010101" pitchFamily="2" charset="-122"/>
            </a:endParaRPr>
          </a:p>
        </p:txBody>
      </p:sp>
    </p:spTree>
  </p:cSld>
  <p:clrMapOvr>
    <a:masterClrMapping/>
  </p:clrMapOvr>
  <p:transition>
    <p:blinds/>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D4745F-C8F9-41E4-8494-DF40C49189F8}"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04599C4-4979-4D04-BCB2-D78918EA54E4}"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5AB90B4F-BF28-4611-B100-EFEF03664E74}"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7DC664E-AEB6-4297-BFFB-0A8E9A1099C1}"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4E26EB69-0303-4C3A-8F8A-C04454943B75}"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0C2572E-ECD9-4973-9D51-5D8DAC7EAED9}"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66A1457-905C-41A3-81F3-692E701FE352}"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p:cNvSpPr>
          <p:nvPr>
            <p:ph type="title"/>
          </p:nvPr>
        </p:nvSpPr>
        <p:spPr>
          <a:xfrm>
            <a:off x="457200" y="277813"/>
            <a:ext cx="8229600" cy="1139825"/>
          </a:xfrm>
          <a:prstGeom prst="rect">
            <a:avLst/>
          </a:prstGeom>
          <a:noFill/>
          <a:ln w="9525">
            <a:noFill/>
          </a:ln>
        </p:spPr>
        <p:txBody>
          <a:bodyPr/>
          <a:lstStyle/>
          <a:p>
            <a:pPr lvl="0"/>
            <a:r>
              <a:rPr lang="zh-CN" altLang="en-US" dirty="0"/>
              <a:t>单击此处编辑母版标题样式</a:t>
            </a:r>
            <a:endParaRPr lang="zh-CN" altLang="en-US" dirty="0"/>
          </a:p>
        </p:txBody>
      </p:sp>
      <p:sp>
        <p:nvSpPr>
          <p:cNvPr id="133123" name="Rectangle 3"/>
          <p:cNvSpPr>
            <a:spLocks noGrp="1"/>
          </p:cNvSpPr>
          <p:nvPr>
            <p:ph type="body" idx="1"/>
          </p:nvPr>
        </p:nvSpPr>
        <p:spPr>
          <a:xfrm>
            <a:off x="457200" y="1600200"/>
            <a:ext cx="8229600" cy="453072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312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smtClean="0">
                <a:latin typeface="+mj-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F14339D-47FD-4B6E-9CA1-CB0EB1CDF446}"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312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312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ea typeface="宋体" panose="02010600030101010101" pitchFamily="2" charset="-122"/>
              </a:defRPr>
            </a:lvl1pPr>
          </a:lstStyle>
          <a:p>
            <a:pPr lvl="0" eaLnBrk="1" hangingPunct="1">
              <a:buNone/>
            </a:pPr>
            <a:fld id="{9A0DB2DC-4C9A-4742-B13C-FB6460FD3503}" type="slidenum">
              <a:rPr lang="en-US" altLang="zh-CN" dirty="0"/>
            </a:fld>
            <a:endParaRPr lang="en-US" altLang="zh-CN" dirty="0"/>
          </a:p>
        </p:txBody>
      </p:sp>
      <p:sp>
        <p:nvSpPr>
          <p:cNvPr id="2055" name="Freeform 7"/>
          <p:cNvSpPr/>
          <p:nvPr/>
        </p:nvSpPr>
        <p:spPr>
          <a:xfrm>
            <a:off x="381000" y="228600"/>
            <a:ext cx="8229600" cy="6096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2056"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p:cTn id="7" dur="500" fill="hold"/>
                                        <p:tgtEl>
                                          <p:spTgt spid="133122"/>
                                        </p:tgtEl>
                                        <p:attrNameLst>
                                          <p:attrName>ppt_w</p:attrName>
                                        </p:attrNameLst>
                                      </p:cBhvr>
                                      <p:tavLst>
                                        <p:tav tm="0">
                                          <p:val>
                                            <p:fltVal val="0"/>
                                          </p:val>
                                        </p:tav>
                                        <p:tav tm="100000">
                                          <p:val>
                                            <p:strVal val="#ppt_w"/>
                                          </p:val>
                                        </p:tav>
                                      </p:tavLst>
                                    </p:anim>
                                    <p:anim calcmode="lin" valueType="num">
                                      <p:cBhvr>
                                        <p:cTn id="8" dur="500" fill="hold"/>
                                        <p:tgtEl>
                                          <p:spTgt spid="133122"/>
                                        </p:tgtEl>
                                        <p:attrNameLst>
                                          <p:attrName>ppt_h</p:attrName>
                                        </p:attrNameLst>
                                      </p:cBhvr>
                                      <p:tavLst>
                                        <p:tav tm="0">
                                          <p:val>
                                            <p:fltVal val="0"/>
                                          </p:val>
                                        </p:tav>
                                        <p:tav tm="100000">
                                          <p:val>
                                            <p:strVal val="#ppt_h"/>
                                          </p:val>
                                        </p:tav>
                                      </p:tavLst>
                                    </p:anim>
                                    <p:animEffect transition="in" filter="fade">
                                      <p:cBhvr>
                                        <p:cTn id="9" dur="500"/>
                                        <p:tgtEl>
                                          <p:spTgt spid="13312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23">
                                            <p:txEl>
                                              <p:pRg st="0" end="0"/>
                                            </p:txEl>
                                          </p:spTgt>
                                        </p:tgtEl>
                                        <p:attrNameLst>
                                          <p:attrName>style.visibility</p:attrName>
                                        </p:attrNameLst>
                                      </p:cBhvr>
                                      <p:to>
                                        <p:strVal val="visible"/>
                                      </p:to>
                                    </p:set>
                                    <p:animEffect transition="in" filter="fade">
                                      <p:cBhvr>
                                        <p:cTn id="14" dur="1000">
                                          <p:stCondLst>
                                            <p:cond delay="0"/>
                                          </p:stCondLst>
                                        </p:cTn>
                                        <p:tgtEl>
                                          <p:spTgt spid="13312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3123">
                                            <p:txEl>
                                              <p:pRg st="1" end="1"/>
                                            </p:txEl>
                                          </p:spTgt>
                                        </p:tgtEl>
                                        <p:attrNameLst>
                                          <p:attrName>style.visibility</p:attrName>
                                        </p:attrNameLst>
                                      </p:cBhvr>
                                      <p:to>
                                        <p:strVal val="visible"/>
                                      </p:to>
                                    </p:set>
                                    <p:animEffect transition="in" filter="fade">
                                      <p:cBhvr>
                                        <p:cTn id="17" dur="1000">
                                          <p:stCondLst>
                                            <p:cond delay="0"/>
                                          </p:stCondLst>
                                        </p:cTn>
                                        <p:tgtEl>
                                          <p:spTgt spid="13312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3123">
                                            <p:txEl>
                                              <p:pRg st="2" end="2"/>
                                            </p:txEl>
                                          </p:spTgt>
                                        </p:tgtEl>
                                        <p:attrNameLst>
                                          <p:attrName>style.visibility</p:attrName>
                                        </p:attrNameLst>
                                      </p:cBhvr>
                                      <p:to>
                                        <p:strVal val="visible"/>
                                      </p:to>
                                    </p:set>
                                    <p:animEffect transition="in" filter="fade">
                                      <p:cBhvr>
                                        <p:cTn id="20" dur="1000">
                                          <p:stCondLst>
                                            <p:cond delay="0"/>
                                          </p:stCondLst>
                                        </p:cTn>
                                        <p:tgtEl>
                                          <p:spTgt spid="13312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3123">
                                            <p:txEl>
                                              <p:pRg st="3" end="3"/>
                                            </p:txEl>
                                          </p:spTgt>
                                        </p:tgtEl>
                                        <p:attrNameLst>
                                          <p:attrName>style.visibility</p:attrName>
                                        </p:attrNameLst>
                                      </p:cBhvr>
                                      <p:to>
                                        <p:strVal val="visible"/>
                                      </p:to>
                                    </p:set>
                                    <p:animEffect transition="in" filter="fade">
                                      <p:cBhvr>
                                        <p:cTn id="23" dur="1000">
                                          <p:stCondLst>
                                            <p:cond delay="0"/>
                                          </p:stCondLst>
                                        </p:cTn>
                                        <p:tgtEl>
                                          <p:spTgt spid="13312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3123">
                                            <p:txEl>
                                              <p:pRg st="4" end="4"/>
                                            </p:txEl>
                                          </p:spTgt>
                                        </p:tgtEl>
                                        <p:attrNameLst>
                                          <p:attrName>style.visibility</p:attrName>
                                        </p:attrNameLst>
                                      </p:cBhvr>
                                      <p:to>
                                        <p:strVal val="visible"/>
                                      </p:to>
                                    </p:set>
                                    <p:animEffect transition="in" filter="fade">
                                      <p:cBhvr>
                                        <p:cTn id="26" dur="1000">
                                          <p:stCondLst>
                                            <p:cond delay="0"/>
                                          </p:stCondLst>
                                        </p:cTn>
                                        <p:tgtEl>
                                          <p:spTgt spid="133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p:bldP spid="133123" grpId="0" uiExpand="1" build="p">
        <p:tmplLst>
          <p:tmpl lvl="1">
            <p:tnLst>
              <p:par>
                <p:cTn presetID="10" presetClass="entr" presetSubtype="0" fill="hold" nodeType="click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Lst>
      </p:bldP>
    </p:bld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p:cNvSpPr>
          <p:nvPr>
            <p:ph type="title"/>
          </p:nvPr>
        </p:nvSpPr>
        <p:spPr>
          <a:xfrm>
            <a:off x="457200" y="277813"/>
            <a:ext cx="8229600" cy="1139825"/>
          </a:xfrm>
          <a:prstGeom prst="rect">
            <a:avLst/>
          </a:prstGeom>
          <a:noFill/>
          <a:ln w="9525">
            <a:noFill/>
          </a:ln>
        </p:spPr>
        <p:txBody>
          <a:bodyPr/>
          <a:lstStyle/>
          <a:p>
            <a:pPr lvl="0"/>
            <a:r>
              <a:rPr lang="zh-CN" altLang="en-US" dirty="0"/>
              <a:t>单击此处编辑母版标题样式</a:t>
            </a:r>
            <a:endParaRPr lang="zh-CN" altLang="en-US" dirty="0"/>
          </a:p>
        </p:txBody>
      </p:sp>
      <p:sp>
        <p:nvSpPr>
          <p:cNvPr id="133123" name="Rectangle 3"/>
          <p:cNvSpPr>
            <a:spLocks noGrp="1"/>
          </p:cNvSpPr>
          <p:nvPr>
            <p:ph type="body" idx="1"/>
          </p:nvPr>
        </p:nvSpPr>
        <p:spPr>
          <a:xfrm>
            <a:off x="457200" y="1600200"/>
            <a:ext cx="8229600" cy="453072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312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smtClean="0">
                <a:latin typeface="+mj-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A82EF97-0CB4-4A76-B81B-7C5B5731B744}" type="datetime10">
              <a:rPr kumimoji="0" lang="zh-CN" altLang="en-US" sz="1200" b="0" i="0" u="none" strike="noStrike" kern="1200" cap="none" spc="0" normalizeH="0" baseline="0" noProof="0" smtClean="0">
                <a:ln>
                  <a:noFill/>
                </a:ln>
                <a:solidFill>
                  <a:schemeClr val="tx1"/>
                </a:solidFill>
                <a:effectLst/>
                <a:uLnTx/>
                <a:uFillTx/>
                <a:latin typeface="+mj-lt"/>
                <a:ea typeface="+mn-ea"/>
                <a:cs typeface="+mn-cs"/>
              </a:rPr>
            </a:fld>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312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mn-ea"/>
              <a:cs typeface="+mn-cs"/>
            </a:endParaRPr>
          </a:p>
        </p:txBody>
      </p:sp>
      <p:sp>
        <p:nvSpPr>
          <p:cNvPr id="13312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ea typeface="宋体" panose="02010600030101010101" pitchFamily="2" charset="-122"/>
              </a:defRPr>
            </a:lvl1pPr>
          </a:lstStyle>
          <a:p>
            <a:pPr lvl="0" eaLnBrk="1" hangingPunct="1">
              <a:buNone/>
            </a:pPr>
            <a:fld id="{9A0DB2DC-4C9A-4742-B13C-FB6460FD3503}" type="slidenum">
              <a:rPr lang="en-US" altLang="zh-CN" dirty="0"/>
            </a:fld>
            <a:endParaRPr lang="en-US" altLang="zh-CN" dirty="0"/>
          </a:p>
        </p:txBody>
      </p:sp>
      <p:sp>
        <p:nvSpPr>
          <p:cNvPr id="2055" name="Freeform 7"/>
          <p:cNvSpPr/>
          <p:nvPr/>
        </p:nvSpPr>
        <p:spPr>
          <a:xfrm>
            <a:off x="381000" y="228600"/>
            <a:ext cx="8229600" cy="6096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2056"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p:cTn id="7" dur="500" fill="hold"/>
                                        <p:tgtEl>
                                          <p:spTgt spid="133122"/>
                                        </p:tgtEl>
                                        <p:attrNameLst>
                                          <p:attrName>ppt_w</p:attrName>
                                        </p:attrNameLst>
                                      </p:cBhvr>
                                      <p:tavLst>
                                        <p:tav tm="0">
                                          <p:val>
                                            <p:fltVal val="0"/>
                                          </p:val>
                                        </p:tav>
                                        <p:tav tm="100000">
                                          <p:val>
                                            <p:strVal val="#ppt_w"/>
                                          </p:val>
                                        </p:tav>
                                      </p:tavLst>
                                    </p:anim>
                                    <p:anim calcmode="lin" valueType="num">
                                      <p:cBhvr>
                                        <p:cTn id="8" dur="500" fill="hold"/>
                                        <p:tgtEl>
                                          <p:spTgt spid="133122"/>
                                        </p:tgtEl>
                                        <p:attrNameLst>
                                          <p:attrName>ppt_h</p:attrName>
                                        </p:attrNameLst>
                                      </p:cBhvr>
                                      <p:tavLst>
                                        <p:tav tm="0">
                                          <p:val>
                                            <p:fltVal val="0"/>
                                          </p:val>
                                        </p:tav>
                                        <p:tav tm="100000">
                                          <p:val>
                                            <p:strVal val="#ppt_h"/>
                                          </p:val>
                                        </p:tav>
                                      </p:tavLst>
                                    </p:anim>
                                    <p:animEffect transition="in" filter="fade">
                                      <p:cBhvr>
                                        <p:cTn id="9" dur="500"/>
                                        <p:tgtEl>
                                          <p:spTgt spid="13312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23">
                                            <p:txEl>
                                              <p:pRg st="0" end="0"/>
                                            </p:txEl>
                                          </p:spTgt>
                                        </p:tgtEl>
                                        <p:attrNameLst>
                                          <p:attrName>style.visibility</p:attrName>
                                        </p:attrNameLst>
                                      </p:cBhvr>
                                      <p:to>
                                        <p:strVal val="visible"/>
                                      </p:to>
                                    </p:set>
                                    <p:animEffect transition="in" filter="fade">
                                      <p:cBhvr>
                                        <p:cTn id="14" dur="300">
                                          <p:stCondLst>
                                            <p:cond delay="0"/>
                                          </p:stCondLst>
                                        </p:cTn>
                                        <p:tgtEl>
                                          <p:spTgt spid="13312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3123">
                                            <p:txEl>
                                              <p:pRg st="1" end="1"/>
                                            </p:txEl>
                                          </p:spTgt>
                                        </p:tgtEl>
                                        <p:attrNameLst>
                                          <p:attrName>style.visibility</p:attrName>
                                        </p:attrNameLst>
                                      </p:cBhvr>
                                      <p:to>
                                        <p:strVal val="visible"/>
                                      </p:to>
                                    </p:set>
                                    <p:animEffect transition="in" filter="fade">
                                      <p:cBhvr>
                                        <p:cTn id="17" dur="1000">
                                          <p:stCondLst>
                                            <p:cond delay="0"/>
                                          </p:stCondLst>
                                        </p:cTn>
                                        <p:tgtEl>
                                          <p:spTgt spid="13312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3123">
                                            <p:txEl>
                                              <p:pRg st="2" end="2"/>
                                            </p:txEl>
                                          </p:spTgt>
                                        </p:tgtEl>
                                        <p:attrNameLst>
                                          <p:attrName>style.visibility</p:attrName>
                                        </p:attrNameLst>
                                      </p:cBhvr>
                                      <p:to>
                                        <p:strVal val="visible"/>
                                      </p:to>
                                    </p:set>
                                    <p:animEffect transition="in" filter="fade">
                                      <p:cBhvr>
                                        <p:cTn id="20" dur="1000">
                                          <p:stCondLst>
                                            <p:cond delay="0"/>
                                          </p:stCondLst>
                                        </p:cTn>
                                        <p:tgtEl>
                                          <p:spTgt spid="13312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3123">
                                            <p:txEl>
                                              <p:pRg st="3" end="3"/>
                                            </p:txEl>
                                          </p:spTgt>
                                        </p:tgtEl>
                                        <p:attrNameLst>
                                          <p:attrName>style.visibility</p:attrName>
                                        </p:attrNameLst>
                                      </p:cBhvr>
                                      <p:to>
                                        <p:strVal val="visible"/>
                                      </p:to>
                                    </p:set>
                                    <p:animEffect transition="in" filter="fade">
                                      <p:cBhvr>
                                        <p:cTn id="23" dur="1000">
                                          <p:stCondLst>
                                            <p:cond delay="0"/>
                                          </p:stCondLst>
                                        </p:cTn>
                                        <p:tgtEl>
                                          <p:spTgt spid="13312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3123">
                                            <p:txEl>
                                              <p:pRg st="4" end="4"/>
                                            </p:txEl>
                                          </p:spTgt>
                                        </p:tgtEl>
                                        <p:attrNameLst>
                                          <p:attrName>style.visibility</p:attrName>
                                        </p:attrNameLst>
                                      </p:cBhvr>
                                      <p:to>
                                        <p:strVal val="visible"/>
                                      </p:to>
                                    </p:set>
                                    <p:animEffect transition="in" filter="fade">
                                      <p:cBhvr>
                                        <p:cTn id="26" dur="1000">
                                          <p:stCondLst>
                                            <p:cond delay="0"/>
                                          </p:stCondLst>
                                        </p:cTn>
                                        <p:tgtEl>
                                          <p:spTgt spid="133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p:bldP spid="133123" grpId="0" uiExpand="1" build="p">
        <p:tmplLst>
          <p:tmpl lvl="1">
            <p:tnLst>
              <p:par>
                <p:cTn presetID="10" presetClass="entr" presetSubtype="0" fill="hold" nodeType="click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300">
                          <p:stCondLst>
                            <p:cond delay="0"/>
                          </p:stCondLst>
                        </p:cTn>
                        <p:tgtEl>
                          <p:spTgt spid="13312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33123"/>
                        </p:tgtEl>
                        <p:attrNameLst>
                          <p:attrName>style.visibility</p:attrName>
                        </p:attrNameLst>
                      </p:cBhvr>
                      <p:to>
                        <p:strVal val="visible"/>
                      </p:to>
                    </p:set>
                    <p:animEffect transition="in" filter="fade">
                      <p:cBhvr>
                        <p:cTn dur="1000">
                          <p:stCondLst>
                            <p:cond delay="0"/>
                          </p:stCondLst>
                        </p:cTn>
                        <p:tgtEl>
                          <p:spTgt spid="133123"/>
                        </p:tgtEl>
                      </p:cBhvr>
                    </p:animEffect>
                  </p:childTnLst>
                </p:cTn>
              </p:par>
            </p:tnLst>
          </p:tmpl>
        </p:tmplLst>
      </p:bldP>
    </p:bld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4.png"/><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svg"/><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9.jpeg"/><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5.jpeg"/><Relationship Id="rId1" Type="http://schemas.openxmlformats.org/officeDocument/2006/relationships/image" Target="../media/image24.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7.jpeg"/><Relationship Id="rId1" Type="http://schemas.openxmlformats.org/officeDocument/2006/relationships/image" Target="../media/image26.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9.jpeg"/><Relationship Id="rId1" Type="http://schemas.openxmlformats.org/officeDocument/2006/relationships/image" Target="../media/image2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3.jpeg"/><Relationship Id="rId1" Type="http://schemas.openxmlformats.org/officeDocument/2006/relationships/image" Target="../media/image32.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5.jpeg"/><Relationship Id="rId1" Type="http://schemas.openxmlformats.org/officeDocument/2006/relationships/image" Target="../media/image34.jpe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9.jpeg"/><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jpeg"/><Relationship Id="rId1" Type="http://schemas.openxmlformats.org/officeDocument/2006/relationships/image" Target="../media/image4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w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wmf"/></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79874" name="Rectangle 2"/>
          <p:cNvSpPr>
            <a:spLocks noGrp="1" noChangeArrowheads="1"/>
          </p:cNvSpPr>
          <p:nvPr>
            <p:ph type="ctrTitle"/>
          </p:nvPr>
        </p:nvSpPr>
        <p:spPr>
          <a:xfrm>
            <a:off x="229870" y="1112520"/>
            <a:ext cx="8684895" cy="2951480"/>
          </a:xfrm>
          <a:gradFill rotWithShape="1">
            <a:gsLst>
              <a:gs pos="0">
                <a:srgbClr val="B6C400"/>
              </a:gs>
              <a:gs pos="100000">
                <a:srgbClr val="FFFF00">
                  <a:alpha val="94000"/>
                </a:srgbClr>
              </a:gs>
            </a:gsLst>
            <a:lin ang="0" scaled="1"/>
          </a:gradFill>
        </p:spPr>
        <p:txBody>
          <a:bodyPr vert="horz" wrap="square" lIns="91440" tIns="45720" rIns="91440" bIns="45720" numCol="1" anchor="t" anchorCtr="0" compatLnSpc="1"/>
          <a:lstStyle/>
          <a:p>
            <a:pPr marL="0" marR="0" lvl="0" indent="0" algn="ctr" defTabSz="914400" rtl="0" eaLnBrk="1" fontAlgn="base" latinLnBrk="0" hangingPunct="1">
              <a:lnSpc>
                <a:spcPct val="200000"/>
              </a:lnSpc>
              <a:spcBef>
                <a:spcPct val="45000"/>
              </a:spcBef>
              <a:spcAft>
                <a:spcPct val="0"/>
              </a:spcAft>
              <a:buClrTx/>
              <a:buSzTx/>
              <a:buFontTx/>
              <a:buNone/>
              <a:defRPr/>
            </a:pPr>
            <a:r>
              <a:rPr kumimoji="0" lang="zh-CN" altLang="en-US" sz="6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文化与价值观</a:t>
            </a:r>
            <a:endParaRPr kumimoji="0" lang="zh-CN" altLang="en-US" sz="6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7" name="矩形 6"/>
          <p:cNvSpPr/>
          <p:nvPr/>
        </p:nvSpPr>
        <p:spPr>
          <a:xfrm>
            <a:off x="722313" y="347028"/>
            <a:ext cx="4929188" cy="521970"/>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工业社会学</a:t>
            </a:r>
            <a:r>
              <a:rPr kumimoji="0" lang="en-US" altLang="zh-CN" sz="2800" b="1" i="0" u="none" strike="noStrike" kern="1200" cap="none" spc="0" normalizeH="0" baseline="0" noProof="0" dirty="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第六讲</a:t>
            </a:r>
            <a:endPar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Rectangle 4"/>
          <p:cNvSpPr>
            <a:spLocks noGrp="1"/>
          </p:cNvSpPr>
          <p:nvPr/>
        </p:nvSpPr>
        <p:spPr>
          <a:xfrm>
            <a:off x="1259840" y="3676015"/>
            <a:ext cx="6553200" cy="2640965"/>
          </a:xfrm>
          <a:prstGeom prst="rect">
            <a:avLst/>
          </a:prstGeom>
          <a:gradFill rotWithShape="1">
            <a:gsLst>
              <a:gs pos="0">
                <a:srgbClr val="005E76">
                  <a:alpha val="100000"/>
                </a:srgbClr>
              </a:gs>
              <a:gs pos="100000">
                <a:srgbClr val="00CCFF">
                  <a:alpha val="100000"/>
                </a:srgbClr>
              </a:gs>
            </a:gsLst>
            <a:lin ang="0" scaled="1"/>
            <a:tileRect/>
          </a:gradFill>
          <a:ln w="9525">
            <a:noFill/>
          </a:ln>
        </p:spPr>
        <p:txBody>
          <a:bodyPr vert="horz" wrap="square" lIns="91440" tIns="45720" rIns="91440" bIns="45720" anchor="t"/>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algn="ctr" eaLnBrk="1" hangingPunct="1">
              <a:buSzPct val="65000"/>
            </a:pPr>
            <a:r>
              <a:rPr lang="zh-CN" altLang="zh-CN" sz="3600" b="1" dirty="0">
                <a:solidFill>
                  <a:srgbClr val="002060"/>
                </a:solidFill>
                <a:latin typeface="微软雅黑" panose="020B0503020204020204" pitchFamily="34" charset="-122"/>
                <a:ea typeface="微软雅黑" panose="020B0503020204020204" pitchFamily="34" charset="-122"/>
                <a:cs typeface="+mn-cs"/>
              </a:rPr>
              <a:t>陈天宁</a:t>
            </a:r>
            <a:endParaRPr lang="zh-CN" altLang="zh-CN" sz="3600" dirty="0">
              <a:latin typeface="+mn-lt"/>
              <a:ea typeface="+mn-ea"/>
              <a:cs typeface="+mn-cs"/>
            </a:endParaRPr>
          </a:p>
          <a:p>
            <a:pPr algn="ctr" eaLnBrk="1" hangingPunct="1">
              <a:buSzPct val="65000"/>
            </a:pPr>
            <a:r>
              <a:rPr lang="en-US" altLang="zh-CN" sz="3600" b="1" dirty="0">
                <a:solidFill>
                  <a:srgbClr val="002060"/>
                </a:solidFill>
                <a:latin typeface="+mn-lt"/>
                <a:ea typeface="+mn-ea"/>
                <a:cs typeface="+mn-cs"/>
              </a:rPr>
              <a:t>13991861066</a:t>
            </a:r>
            <a:endParaRPr lang="en-US" altLang="zh-CN" sz="3600" b="1" dirty="0">
              <a:solidFill>
                <a:srgbClr val="002060"/>
              </a:solidFill>
              <a:latin typeface="+mn-lt"/>
              <a:ea typeface="+mn-ea"/>
              <a:cs typeface="+mn-cs"/>
            </a:endParaRPr>
          </a:p>
          <a:p>
            <a:pPr algn="ctr" eaLnBrk="1" hangingPunct="1">
              <a:buSzPct val="65000"/>
            </a:pPr>
            <a:r>
              <a:rPr lang="en-US" altLang="zh-CN" sz="3600" b="1" dirty="0">
                <a:solidFill>
                  <a:srgbClr val="002060"/>
                </a:solidFill>
                <a:latin typeface="+mn-lt"/>
                <a:ea typeface="+mn-ea"/>
                <a:cs typeface="+mn-cs"/>
              </a:rPr>
              <a:t>tnchen@mail.xjtu.edu.cn</a:t>
            </a:r>
            <a:endParaRPr lang="zh-CN" altLang="zh-CN" sz="3600" dirty="0">
              <a:solidFill>
                <a:srgbClr val="002060"/>
              </a:solidFill>
              <a:latin typeface="+mn-lt"/>
              <a:ea typeface="+mn-ea"/>
              <a:cs typeface="+mn-cs"/>
            </a:endParaRPr>
          </a:p>
          <a:p>
            <a:pPr algn="ctr" eaLnBrk="1" hangingPunct="1">
              <a:buSzPct val="65000"/>
            </a:pPr>
            <a:r>
              <a:rPr lang="zh-CN"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2019年11月24日</a:t>
            </a:r>
            <a:endParaRPr lang="zh-CN"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p:nvPr/>
        </p:nvSpPr>
        <p:spPr>
          <a:xfrm>
            <a:off x="264160" y="1383665"/>
            <a:ext cx="8679815" cy="505079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buClr>
                <a:srgbClr val="C00000"/>
              </a:buClr>
              <a:buSzPct val="90000"/>
              <a:buFont typeface="Wingdings" panose="05000000000000000000" charset="0"/>
              <a:buChar char="p"/>
            </a:pPr>
            <a:r>
              <a:rPr lang="zh-CN" altLang="en-US" sz="2000" b="1" dirty="0">
                <a:latin typeface="Times New Roman" panose="02020603050405020304" pitchFamily="18" charset="0"/>
                <a:ea typeface="楷体_GB2312" pitchFamily="49" charset="-122"/>
              </a:rPr>
              <a:t> </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价值观</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念包含了人生观和世界观，</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因此决定了一个人的人生观和世界观。尤其是一个人的信念、信仰、人生态度、生活目的、工作态度。</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buClr>
                <a:srgbClr val="C00000"/>
              </a:buClr>
              <a:buSzPct val="90000"/>
              <a:buFont typeface="Wingdings" panose="05000000000000000000" charset="0"/>
              <a:buChar char="p"/>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价值观念决定了人际之间是否有共同语言</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。如果社会或群体的核心价值观念很分散，就表现为对同一重要问题存在大量不同观点，缺乏共同语言。</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buClr>
                <a:srgbClr val="C00000"/>
              </a:buClr>
              <a:buSzPct val="90000"/>
              <a:buFont typeface="Wingdings" panose="05000000000000000000" charset="0"/>
              <a:buChar char="p"/>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价值观念是团结的基础。</a:t>
            </a:r>
            <a:endPar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l" latinLnBrk="1">
              <a:buClr>
                <a:srgbClr val="C00000"/>
              </a:buClr>
              <a:buSzPct val="90000"/>
              <a:buFont typeface="Wingdings" panose="05000000000000000000" charset="0"/>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任何国家、企业、家庭都把团结和睦作为重要建设目标和工作内容。</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l" latinLnBrk="1">
              <a:buClr>
                <a:srgbClr val="C00000"/>
              </a:buClr>
              <a:buSzPct val="90000"/>
              <a:buFont typeface="Wingdings" panose="05000000000000000000" charset="0"/>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社会和群体保持团结安定的最重要基础是保持核心价值观念的基本一致。</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l" latinLnBrk="1">
              <a:buClr>
                <a:srgbClr val="C00000"/>
              </a:buClr>
              <a:buSzPct val="90000"/>
              <a:buFont typeface="Wingdings" panose="05000000000000000000" charset="0"/>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我国幅员辽阔、民族众多、文化丰富，核心价值观念的一致性尤为重要。</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latinLnBrk="1">
              <a:buClr>
                <a:srgbClr val="C00000"/>
              </a:buClr>
              <a:buSzPct val="90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价值观念是家庭生活的基础。</a:t>
            </a:r>
            <a:endPar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l" latinLnBrk="1">
              <a:buClr>
                <a:srgbClr val="C00000"/>
              </a:buClr>
              <a:buSzPct val="90000"/>
              <a:buFont typeface="Wingdings" panose="05000000000000000000" charset="0"/>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任何家庭都会出现矛盾。只有把家庭作为核心价值时，才会有家庭责任感，才能够全力维护家庭，尽力设法解决矛盾。</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l" latinLnBrk="1">
              <a:buClr>
                <a:srgbClr val="C00000"/>
              </a:buClr>
              <a:buSzPct val="90000"/>
              <a:buFont typeface="Wingdings" panose="05000000000000000000" charset="0"/>
              <a:buChar char="u"/>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在谈恋爱论婚姻时，首先要识别是否把家庭当作核心价值观念，而不是强调结婚自由和离婚自由。</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1" name="Rectangle 2"/>
          <p:cNvSpPr>
            <a:spLocks noChangeArrowheads="1"/>
          </p:cNvSpPr>
          <p:nvPr/>
        </p:nvSpPr>
        <p:spPr bwMode="auto">
          <a:xfrm>
            <a:off x="241935" y="223520"/>
            <a:ext cx="8659495"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价值观念的作用</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10947">
                                            <p:bg/>
                                          </p:spTgt>
                                        </p:tgtEl>
                                        <p:attrNameLst>
                                          <p:attrName>style.visibility</p:attrName>
                                        </p:attrNameLst>
                                      </p:cBhvr>
                                      <p:to>
                                        <p:strVal val="visible"/>
                                      </p:to>
                                    </p:set>
                                    <p:animEffect transition="in" filter="blinds(vertical)">
                                      <p:cBhvr>
                                        <p:cTn id="7" dur="500"/>
                                        <p:tgtEl>
                                          <p:spTgt spid="210947">
                                            <p:bg/>
                                          </p:spTgt>
                                        </p:tgtEl>
                                      </p:cBhvr>
                                    </p:animEffect>
                                  </p:childTnLst>
                                </p:cTn>
                              </p:par>
                              <p:par>
                                <p:cTn id="8" presetID="3" presetClass="entr" presetSubtype="5" fill="hold" grpId="0" nodeType="withEffect">
                                  <p:stCondLst>
                                    <p:cond delay="0"/>
                                  </p:stCondLst>
                                  <p:childTnLst>
                                    <p:set>
                                      <p:cBhvr>
                                        <p:cTn id="9" dur="1" fill="hold">
                                          <p:stCondLst>
                                            <p:cond delay="0"/>
                                          </p:stCondLst>
                                        </p:cTn>
                                        <p:tgtEl>
                                          <p:spTgt spid="210947">
                                            <p:txEl>
                                              <p:pRg st="0" end="0"/>
                                            </p:txEl>
                                          </p:spTgt>
                                        </p:tgtEl>
                                        <p:attrNameLst>
                                          <p:attrName>style.visibility</p:attrName>
                                        </p:attrNameLst>
                                      </p:cBhvr>
                                      <p:to>
                                        <p:strVal val="visible"/>
                                      </p:to>
                                    </p:set>
                                    <p:animEffect transition="in" filter="blinds(vertical)">
                                      <p:cBhvr>
                                        <p:cTn id="10" dur="500"/>
                                        <p:tgtEl>
                                          <p:spTgt spid="210947">
                                            <p:txEl>
                                              <p:pRg st="0" end="0"/>
                                            </p:txEl>
                                          </p:spTgt>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210947">
                                            <p:txEl>
                                              <p:pRg st="1" end="1"/>
                                            </p:txEl>
                                          </p:spTgt>
                                        </p:tgtEl>
                                        <p:attrNameLst>
                                          <p:attrName>style.visibility</p:attrName>
                                        </p:attrNameLst>
                                      </p:cBhvr>
                                      <p:to>
                                        <p:strVal val="visible"/>
                                      </p:to>
                                    </p:set>
                                    <p:animEffect transition="in" filter="blinds(vertical)">
                                      <p:cBhvr>
                                        <p:cTn id="13" dur="500"/>
                                        <p:tgtEl>
                                          <p:spTgt spid="210947">
                                            <p:txEl>
                                              <p:pRg st="1" end="1"/>
                                            </p:txEl>
                                          </p:spTgt>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210947">
                                            <p:txEl>
                                              <p:pRg st="2" end="2"/>
                                            </p:txEl>
                                          </p:spTgt>
                                        </p:tgtEl>
                                        <p:attrNameLst>
                                          <p:attrName>style.visibility</p:attrName>
                                        </p:attrNameLst>
                                      </p:cBhvr>
                                      <p:to>
                                        <p:strVal val="visible"/>
                                      </p:to>
                                    </p:set>
                                    <p:animEffect transition="in" filter="blinds(vertical)">
                                      <p:cBhvr>
                                        <p:cTn id="16" dur="500"/>
                                        <p:tgtEl>
                                          <p:spTgt spid="210947">
                                            <p:txEl>
                                              <p:pRg st="2" end="2"/>
                                            </p:txEl>
                                          </p:spTgt>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210947">
                                            <p:txEl>
                                              <p:pRg st="3" end="3"/>
                                            </p:txEl>
                                          </p:spTgt>
                                        </p:tgtEl>
                                        <p:attrNameLst>
                                          <p:attrName>style.visibility</p:attrName>
                                        </p:attrNameLst>
                                      </p:cBhvr>
                                      <p:to>
                                        <p:strVal val="visible"/>
                                      </p:to>
                                    </p:set>
                                    <p:animEffect transition="in" filter="blinds(vertical)">
                                      <p:cBhvr>
                                        <p:cTn id="19" dur="500"/>
                                        <p:tgtEl>
                                          <p:spTgt spid="210947">
                                            <p:txEl>
                                              <p:pRg st="3" end="3"/>
                                            </p:txEl>
                                          </p:spTgt>
                                        </p:tgtEl>
                                      </p:cBhvr>
                                    </p:animEffect>
                                  </p:childTnLst>
                                </p:cTn>
                              </p:par>
                              <p:par>
                                <p:cTn id="20" presetID="3" presetClass="entr" presetSubtype="5" fill="hold" grpId="0" nodeType="withEffect">
                                  <p:stCondLst>
                                    <p:cond delay="0"/>
                                  </p:stCondLst>
                                  <p:childTnLst>
                                    <p:set>
                                      <p:cBhvr>
                                        <p:cTn id="21" dur="1" fill="hold">
                                          <p:stCondLst>
                                            <p:cond delay="0"/>
                                          </p:stCondLst>
                                        </p:cTn>
                                        <p:tgtEl>
                                          <p:spTgt spid="210947">
                                            <p:txEl>
                                              <p:pRg st="4" end="4"/>
                                            </p:txEl>
                                          </p:spTgt>
                                        </p:tgtEl>
                                        <p:attrNameLst>
                                          <p:attrName>style.visibility</p:attrName>
                                        </p:attrNameLst>
                                      </p:cBhvr>
                                      <p:to>
                                        <p:strVal val="visible"/>
                                      </p:to>
                                    </p:set>
                                    <p:animEffect transition="in" filter="blinds(vertical)">
                                      <p:cBhvr>
                                        <p:cTn id="22" dur="500"/>
                                        <p:tgtEl>
                                          <p:spTgt spid="210947">
                                            <p:txEl>
                                              <p:pRg st="4" end="4"/>
                                            </p:txEl>
                                          </p:spTgt>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210947">
                                            <p:txEl>
                                              <p:pRg st="5" end="5"/>
                                            </p:txEl>
                                          </p:spTgt>
                                        </p:tgtEl>
                                        <p:attrNameLst>
                                          <p:attrName>style.visibility</p:attrName>
                                        </p:attrNameLst>
                                      </p:cBhvr>
                                      <p:to>
                                        <p:strVal val="visible"/>
                                      </p:to>
                                    </p:set>
                                    <p:animEffect transition="in" filter="blinds(vertical)">
                                      <p:cBhvr>
                                        <p:cTn id="25" dur="500"/>
                                        <p:tgtEl>
                                          <p:spTgt spid="210947">
                                            <p:txEl>
                                              <p:pRg st="5" end="5"/>
                                            </p:txEl>
                                          </p:spTgt>
                                        </p:tgtEl>
                                      </p:cBhvr>
                                    </p:animEffect>
                                  </p:childTnLst>
                                </p:cTn>
                              </p:par>
                              <p:par>
                                <p:cTn id="26" presetID="3" presetClass="entr" presetSubtype="5" fill="hold" grpId="0" nodeType="withEffect">
                                  <p:stCondLst>
                                    <p:cond delay="0"/>
                                  </p:stCondLst>
                                  <p:childTnLst>
                                    <p:set>
                                      <p:cBhvr>
                                        <p:cTn id="27" dur="1" fill="hold">
                                          <p:stCondLst>
                                            <p:cond delay="0"/>
                                          </p:stCondLst>
                                        </p:cTn>
                                        <p:tgtEl>
                                          <p:spTgt spid="210947">
                                            <p:txEl>
                                              <p:pRg st="6" end="6"/>
                                            </p:txEl>
                                          </p:spTgt>
                                        </p:tgtEl>
                                        <p:attrNameLst>
                                          <p:attrName>style.visibility</p:attrName>
                                        </p:attrNameLst>
                                      </p:cBhvr>
                                      <p:to>
                                        <p:strVal val="visible"/>
                                      </p:to>
                                    </p:set>
                                    <p:animEffect transition="in" filter="blinds(vertical)">
                                      <p:cBhvr>
                                        <p:cTn id="28" dur="500"/>
                                        <p:tgtEl>
                                          <p:spTgt spid="210947">
                                            <p:txEl>
                                              <p:pRg st="6" end="6"/>
                                            </p:txEl>
                                          </p:spTgt>
                                        </p:tgtEl>
                                      </p:cBhvr>
                                    </p:animEffect>
                                  </p:childTnLst>
                                </p:cTn>
                              </p:par>
                              <p:par>
                                <p:cTn id="29" presetID="3" presetClass="entr" presetSubtype="5" fill="hold" grpId="0" nodeType="withEffect">
                                  <p:stCondLst>
                                    <p:cond delay="0"/>
                                  </p:stCondLst>
                                  <p:childTnLst>
                                    <p:set>
                                      <p:cBhvr>
                                        <p:cTn id="30" dur="1" fill="hold">
                                          <p:stCondLst>
                                            <p:cond delay="0"/>
                                          </p:stCondLst>
                                        </p:cTn>
                                        <p:tgtEl>
                                          <p:spTgt spid="210947">
                                            <p:txEl>
                                              <p:pRg st="7" end="7"/>
                                            </p:txEl>
                                          </p:spTgt>
                                        </p:tgtEl>
                                        <p:attrNameLst>
                                          <p:attrName>style.visibility</p:attrName>
                                        </p:attrNameLst>
                                      </p:cBhvr>
                                      <p:to>
                                        <p:strVal val="visible"/>
                                      </p:to>
                                    </p:set>
                                    <p:animEffect transition="in" filter="blinds(vertical)">
                                      <p:cBhvr>
                                        <p:cTn id="31" dur="500"/>
                                        <p:tgtEl>
                                          <p:spTgt spid="210947">
                                            <p:txEl>
                                              <p:pRg st="7" end="7"/>
                                            </p:txEl>
                                          </p:spTgt>
                                        </p:tgtEl>
                                      </p:cBhvr>
                                    </p:animEffect>
                                  </p:childTnLst>
                                </p:cTn>
                              </p:par>
                              <p:par>
                                <p:cTn id="32" presetID="3" presetClass="entr" presetSubtype="5" fill="hold" grpId="0" nodeType="withEffect">
                                  <p:stCondLst>
                                    <p:cond delay="0"/>
                                  </p:stCondLst>
                                  <p:childTnLst>
                                    <p:set>
                                      <p:cBhvr>
                                        <p:cTn id="33" dur="1" fill="hold">
                                          <p:stCondLst>
                                            <p:cond delay="0"/>
                                          </p:stCondLst>
                                        </p:cTn>
                                        <p:tgtEl>
                                          <p:spTgt spid="210947">
                                            <p:txEl>
                                              <p:pRg st="8" end="8"/>
                                            </p:txEl>
                                          </p:spTgt>
                                        </p:tgtEl>
                                        <p:attrNameLst>
                                          <p:attrName>style.visibility</p:attrName>
                                        </p:attrNameLst>
                                      </p:cBhvr>
                                      <p:to>
                                        <p:strVal val="visible"/>
                                      </p:to>
                                    </p:set>
                                    <p:animEffect transition="in" filter="blinds(vertical)">
                                      <p:cBhvr>
                                        <p:cTn id="34" dur="500"/>
                                        <p:tgtEl>
                                          <p:spTgt spid="210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nimBg="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9" name="Picture 5" descr="56个少数民族合影-1"/>
          <p:cNvPicPr>
            <a:picLocks noChangeAspect="1"/>
          </p:cNvPicPr>
          <p:nvPr/>
        </p:nvPicPr>
        <p:blipFill>
          <a:blip r:embed="rId1"/>
          <a:stretch>
            <a:fillRect/>
          </a:stretch>
        </p:blipFill>
        <p:spPr>
          <a:xfrm>
            <a:off x="2048510" y="987425"/>
            <a:ext cx="4761230" cy="3114040"/>
          </a:xfrm>
          <a:prstGeom prst="rect">
            <a:avLst/>
          </a:prstGeom>
          <a:noFill/>
          <a:ln w="9525">
            <a:noFill/>
          </a:ln>
        </p:spPr>
      </p:pic>
      <p:pic>
        <p:nvPicPr>
          <p:cNvPr id="210950" name="Picture 6" descr="56个少数民族合影-3"/>
          <p:cNvPicPr>
            <a:picLocks noChangeAspect="1"/>
          </p:cNvPicPr>
          <p:nvPr/>
        </p:nvPicPr>
        <p:blipFill>
          <a:blip r:embed="rId2"/>
          <a:stretch>
            <a:fillRect/>
          </a:stretch>
        </p:blipFill>
        <p:spPr>
          <a:xfrm>
            <a:off x="4793615" y="3783965"/>
            <a:ext cx="4178300" cy="2877185"/>
          </a:xfrm>
          <a:prstGeom prst="rect">
            <a:avLst/>
          </a:prstGeom>
          <a:noFill/>
          <a:ln w="9525">
            <a:noFill/>
          </a:ln>
        </p:spPr>
      </p:pic>
      <p:sp>
        <p:nvSpPr>
          <p:cNvPr id="22531" name="Rectangle 2"/>
          <p:cNvSpPr>
            <a:spLocks noChangeArrowheads="1"/>
          </p:cNvSpPr>
          <p:nvPr/>
        </p:nvSpPr>
        <p:spPr bwMode="auto">
          <a:xfrm>
            <a:off x="241935" y="223520"/>
            <a:ext cx="8659495"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价值观念的作用</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2" name="Picture 4" descr="56个少数民族合影"/>
          <p:cNvPicPr>
            <a:picLocks noChangeAspect="1"/>
          </p:cNvPicPr>
          <p:nvPr/>
        </p:nvPicPr>
        <p:blipFill>
          <a:blip r:embed="rId3"/>
          <a:stretch>
            <a:fillRect/>
          </a:stretch>
        </p:blipFill>
        <p:spPr>
          <a:xfrm>
            <a:off x="136525" y="3783965"/>
            <a:ext cx="4189730" cy="2777490"/>
          </a:xfrm>
          <a:prstGeom prst="rect">
            <a:avLst/>
          </a:prstGeom>
          <a:noFill/>
          <a:ln w="9525">
            <a:noFill/>
          </a:ln>
        </p:spPr>
      </p:pic>
      <p:sp>
        <p:nvSpPr>
          <p:cNvPr id="3" name="灯片编号占位符 2"/>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0949"/>
                                        </p:tgtEl>
                                        <p:attrNameLst>
                                          <p:attrName>style.visibility</p:attrName>
                                        </p:attrNameLst>
                                      </p:cBhvr>
                                      <p:to>
                                        <p:strVal val="visible"/>
                                      </p:to>
                                    </p:set>
                                    <p:animEffect transition="in" filter="blinds(horizontal)">
                                      <p:cBhvr>
                                        <p:cTn id="7" dur="500"/>
                                        <p:tgtEl>
                                          <p:spTgt spid="21094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10950"/>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ph type="sldNum" sz="quarter" idx="10"/>
          </p:nvPr>
        </p:nvSpPr>
        <p:spPr>
          <a:xfrm>
            <a:off x="7920038" y="6597650"/>
            <a:ext cx="1223962" cy="260350"/>
          </a:xfrm>
        </p:spPr>
        <p:txBody>
          <a:bodyPr lIns="18000" rIns="18000"/>
          <a:lstStyle>
            <a:lvl1pPr marL="0" lvl="0"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defRPr>
            </a:lvl1pPr>
            <a:lvl2pPr marL="457200" lvl="1"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cs typeface="+mn-cs"/>
              </a:defRPr>
            </a:lvl2pPr>
            <a:lvl3pPr marL="914400" lvl="2"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cs typeface="+mn-cs"/>
              </a:defRPr>
            </a:lvl3pPr>
            <a:lvl4pPr marL="1371600" lvl="3"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cs typeface="+mn-cs"/>
              </a:defRPr>
            </a:lvl4pPr>
            <a:lvl5pPr marL="1828800" lvl="4"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cs typeface="+mn-cs"/>
              </a:defRPr>
            </a:lvl5pPr>
          </a:lstStyle>
          <a:p>
            <a:pPr lvl="0" eaLnBrk="1" fontAlgn="base" hangingPunct="1">
              <a:lnSpc>
                <a:spcPct val="100000"/>
              </a:lnSpc>
            </a:pPr>
            <a:r>
              <a:rPr lang="zh-CN" altLang="en-US" sz="1200" b="1" dirty="0">
                <a:solidFill>
                  <a:srgbClr val="1A1A4E"/>
                </a:solidFill>
                <a:latin typeface="楷体_GB2312" pitchFamily="49" charset="-122"/>
                <a:ea typeface="楷体_GB2312" pitchFamily="49" charset="-122"/>
              </a:rPr>
              <a:t>第</a:t>
            </a:r>
            <a:fld id="{9A0DB2DC-4C9A-4742-B13C-FB6460FD3503}" type="slidenum">
              <a:rPr lang="zh-CN" altLang="en-US" sz="1200" b="1" dirty="0">
                <a:solidFill>
                  <a:srgbClr val="1A1A4E"/>
                </a:solidFill>
                <a:latin typeface="楷体_GB2312" pitchFamily="49" charset="-122"/>
                <a:ea typeface="楷体_GB2312" pitchFamily="49" charset="-122"/>
              </a:rPr>
            </a:fld>
            <a:r>
              <a:rPr lang="zh-CN" altLang="en-US" sz="1200" b="1" dirty="0">
                <a:solidFill>
                  <a:srgbClr val="1A1A4E"/>
                </a:solidFill>
                <a:latin typeface="楷体_GB2312" pitchFamily="49" charset="-122"/>
                <a:ea typeface="楷体_GB2312" pitchFamily="49" charset="-122"/>
              </a:rPr>
              <a:t>页，共</a:t>
            </a:r>
            <a:r>
              <a:rPr lang="en-US" altLang="zh-CN" sz="1200" b="1" dirty="0">
                <a:solidFill>
                  <a:srgbClr val="1A1A4E"/>
                </a:solidFill>
                <a:latin typeface="楷体_GB2312" pitchFamily="49" charset="-122"/>
                <a:ea typeface="楷体_GB2312" pitchFamily="49" charset="-122"/>
              </a:rPr>
              <a:t>28</a:t>
            </a:r>
            <a:r>
              <a:rPr lang="zh-CN" altLang="en-US" sz="1200" b="1" dirty="0">
                <a:solidFill>
                  <a:srgbClr val="1A1A4E"/>
                </a:solidFill>
                <a:latin typeface="楷体_GB2312" pitchFamily="49" charset="-122"/>
                <a:ea typeface="楷体_GB2312" pitchFamily="49" charset="-122"/>
              </a:rPr>
              <a:t>页</a:t>
            </a:r>
            <a:endParaRPr lang="zh-CN" altLang="en-US" sz="1200" b="1" dirty="0">
              <a:solidFill>
                <a:srgbClr val="1A1A4E"/>
              </a:solidFill>
              <a:latin typeface="楷体_GB2312" pitchFamily="49" charset="-122"/>
              <a:ea typeface="楷体_GB2312" pitchFamily="49" charset="-122"/>
            </a:endParaRPr>
          </a:p>
        </p:txBody>
      </p:sp>
      <p:pic>
        <p:nvPicPr>
          <p:cNvPr id="210951" name="Picture 7" descr="婚礼-4"/>
          <p:cNvPicPr>
            <a:picLocks noChangeAspect="1"/>
          </p:cNvPicPr>
          <p:nvPr/>
        </p:nvPicPr>
        <p:blipFill>
          <a:blip r:embed="rId1"/>
          <a:stretch>
            <a:fillRect/>
          </a:stretch>
        </p:blipFill>
        <p:spPr>
          <a:xfrm>
            <a:off x="108903" y="3465195"/>
            <a:ext cx="3095625" cy="4032250"/>
          </a:xfrm>
          <a:prstGeom prst="rect">
            <a:avLst/>
          </a:prstGeom>
          <a:noFill/>
          <a:ln w="9525">
            <a:noFill/>
          </a:ln>
        </p:spPr>
      </p:pic>
      <p:pic>
        <p:nvPicPr>
          <p:cNvPr id="210952" name="Picture 8" descr="婚礼-5"/>
          <p:cNvPicPr>
            <a:picLocks noChangeAspect="1"/>
          </p:cNvPicPr>
          <p:nvPr/>
        </p:nvPicPr>
        <p:blipFill>
          <a:blip r:embed="rId2"/>
          <a:stretch>
            <a:fillRect/>
          </a:stretch>
        </p:blipFill>
        <p:spPr>
          <a:xfrm>
            <a:off x="6276658" y="1155065"/>
            <a:ext cx="2808287" cy="4176713"/>
          </a:xfrm>
          <a:prstGeom prst="rect">
            <a:avLst/>
          </a:prstGeom>
          <a:noFill/>
          <a:ln w="9525">
            <a:noFill/>
          </a:ln>
        </p:spPr>
      </p:pic>
      <p:pic>
        <p:nvPicPr>
          <p:cNvPr id="210953" name="Picture 9" descr="婚礼-1"/>
          <p:cNvPicPr>
            <a:picLocks noChangeAspect="1"/>
          </p:cNvPicPr>
          <p:nvPr/>
        </p:nvPicPr>
        <p:blipFill>
          <a:blip r:embed="rId3"/>
          <a:stretch>
            <a:fillRect/>
          </a:stretch>
        </p:blipFill>
        <p:spPr>
          <a:xfrm>
            <a:off x="3084513" y="1231265"/>
            <a:ext cx="3333750" cy="2076450"/>
          </a:xfrm>
          <a:prstGeom prst="rect">
            <a:avLst/>
          </a:prstGeom>
          <a:noFill/>
          <a:ln w="9525">
            <a:noFill/>
          </a:ln>
        </p:spPr>
      </p:pic>
      <p:pic>
        <p:nvPicPr>
          <p:cNvPr id="210954" name="Picture 10" descr="婚礼-3"/>
          <p:cNvPicPr>
            <a:picLocks noChangeAspect="1"/>
          </p:cNvPicPr>
          <p:nvPr/>
        </p:nvPicPr>
        <p:blipFill>
          <a:blip r:embed="rId4"/>
          <a:stretch>
            <a:fillRect/>
          </a:stretch>
        </p:blipFill>
        <p:spPr>
          <a:xfrm>
            <a:off x="109220" y="1155065"/>
            <a:ext cx="3333750" cy="2228850"/>
          </a:xfrm>
          <a:prstGeom prst="rect">
            <a:avLst/>
          </a:prstGeom>
          <a:noFill/>
          <a:ln w="9525">
            <a:noFill/>
          </a:ln>
        </p:spPr>
      </p:pic>
      <p:pic>
        <p:nvPicPr>
          <p:cNvPr id="210955" name="Picture 11" descr="文章马伊琍"/>
          <p:cNvPicPr>
            <a:picLocks noChangeAspect="1"/>
          </p:cNvPicPr>
          <p:nvPr/>
        </p:nvPicPr>
        <p:blipFill>
          <a:blip r:embed="rId5"/>
          <a:stretch>
            <a:fillRect/>
          </a:stretch>
        </p:blipFill>
        <p:spPr>
          <a:xfrm>
            <a:off x="3901440" y="3649980"/>
            <a:ext cx="5183188" cy="3600450"/>
          </a:xfrm>
          <a:prstGeom prst="rect">
            <a:avLst/>
          </a:prstGeom>
          <a:noFill/>
          <a:ln w="34925" cap="flat" cmpd="sng">
            <a:solidFill>
              <a:srgbClr val="00CCFF"/>
            </a:solidFill>
            <a:prstDash val="solid"/>
            <a:miter/>
            <a:headEnd type="none" w="med" len="med"/>
            <a:tailEnd type="none" w="med" len="med"/>
          </a:ln>
        </p:spPr>
      </p:pic>
      <p:pic>
        <p:nvPicPr>
          <p:cNvPr id="210956" name="Picture 12" descr="文章姚笛"/>
          <p:cNvPicPr>
            <a:picLocks noChangeAspect="1"/>
          </p:cNvPicPr>
          <p:nvPr/>
        </p:nvPicPr>
        <p:blipFill>
          <a:blip r:embed="rId6"/>
          <a:stretch>
            <a:fillRect/>
          </a:stretch>
        </p:blipFill>
        <p:spPr>
          <a:xfrm>
            <a:off x="80645" y="3719830"/>
            <a:ext cx="4196080" cy="3460750"/>
          </a:xfrm>
          <a:prstGeom prst="rect">
            <a:avLst/>
          </a:prstGeom>
          <a:noFill/>
          <a:ln w="34925" cap="flat" cmpd="sng">
            <a:solidFill>
              <a:srgbClr val="FFCC99"/>
            </a:solidFill>
            <a:prstDash val="solid"/>
            <a:miter/>
            <a:headEnd type="none" w="med" len="med"/>
            <a:tailEnd type="none" w="med" len="med"/>
          </a:ln>
        </p:spPr>
      </p:pic>
      <p:sp>
        <p:nvSpPr>
          <p:cNvPr id="22531" name="Rectangle 2"/>
          <p:cNvSpPr>
            <a:spLocks noChangeArrowheads="1"/>
          </p:cNvSpPr>
          <p:nvPr/>
        </p:nvSpPr>
        <p:spPr bwMode="auto">
          <a:xfrm>
            <a:off x="241935" y="223520"/>
            <a:ext cx="8659495"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价值观念的作用</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2" name="Picture 16" descr="问题来了"/>
          <p:cNvPicPr>
            <a:picLocks noChangeAspect="1"/>
          </p:cNvPicPr>
          <p:nvPr/>
        </p:nvPicPr>
        <p:blipFill>
          <a:blip r:embed="rId7"/>
          <a:stretch>
            <a:fillRect/>
          </a:stretch>
        </p:blipFill>
        <p:spPr>
          <a:xfrm>
            <a:off x="7659688" y="337185"/>
            <a:ext cx="1087437" cy="1512888"/>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0951"/>
                                        </p:tgtEl>
                                        <p:attrNameLst>
                                          <p:attrName>style.visibility</p:attrName>
                                        </p:attrNameLst>
                                      </p:cBhvr>
                                      <p:to>
                                        <p:strVal val="visible"/>
                                      </p:to>
                                    </p:set>
                                    <p:anim calcmode="lin" valueType="num">
                                      <p:cBhvr additive="base">
                                        <p:cTn id="7" dur="500" fill="hold"/>
                                        <p:tgtEl>
                                          <p:spTgt spid="210951"/>
                                        </p:tgtEl>
                                        <p:attrNameLst>
                                          <p:attrName>ppt_x</p:attrName>
                                        </p:attrNameLst>
                                      </p:cBhvr>
                                      <p:tavLst>
                                        <p:tav tm="0">
                                          <p:val>
                                            <p:strVal val="0-#ppt_w/2"/>
                                          </p:val>
                                        </p:tav>
                                        <p:tav tm="100000">
                                          <p:val>
                                            <p:strVal val="#ppt_x"/>
                                          </p:val>
                                        </p:tav>
                                      </p:tavLst>
                                    </p:anim>
                                    <p:anim calcmode="lin" valueType="num">
                                      <p:cBhvr additive="base">
                                        <p:cTn id="8" dur="500" fill="hold"/>
                                        <p:tgtEl>
                                          <p:spTgt spid="2109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10952"/>
                                        </p:tgtEl>
                                        <p:attrNameLst>
                                          <p:attrName>style.visibility</p:attrName>
                                        </p:attrNameLst>
                                      </p:cBhvr>
                                      <p:to>
                                        <p:strVal val="visible"/>
                                      </p:to>
                                    </p:set>
                                    <p:anim calcmode="lin" valueType="num">
                                      <p:cBhvr additive="base">
                                        <p:cTn id="12" dur="500" fill="hold"/>
                                        <p:tgtEl>
                                          <p:spTgt spid="210952"/>
                                        </p:tgtEl>
                                        <p:attrNameLst>
                                          <p:attrName>ppt_x</p:attrName>
                                        </p:attrNameLst>
                                      </p:cBhvr>
                                      <p:tavLst>
                                        <p:tav tm="0">
                                          <p:val>
                                            <p:strVal val="1+#ppt_w/2"/>
                                          </p:val>
                                        </p:tav>
                                        <p:tav tm="100000">
                                          <p:val>
                                            <p:strVal val="#ppt_x"/>
                                          </p:val>
                                        </p:tav>
                                      </p:tavLst>
                                    </p:anim>
                                    <p:anim calcmode="lin" valueType="num">
                                      <p:cBhvr additive="base">
                                        <p:cTn id="13" dur="500" fill="hold"/>
                                        <p:tgtEl>
                                          <p:spTgt spid="21095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10954"/>
                                        </p:tgtEl>
                                        <p:attrNameLst>
                                          <p:attrName>style.visibility</p:attrName>
                                        </p:attrNameLst>
                                      </p:cBhvr>
                                      <p:to>
                                        <p:strVal val="visible"/>
                                      </p:to>
                                    </p:set>
                                    <p:anim calcmode="lin" valueType="num">
                                      <p:cBhvr additive="base">
                                        <p:cTn id="17" dur="500" fill="hold"/>
                                        <p:tgtEl>
                                          <p:spTgt spid="210954"/>
                                        </p:tgtEl>
                                        <p:attrNameLst>
                                          <p:attrName>ppt_x</p:attrName>
                                        </p:attrNameLst>
                                      </p:cBhvr>
                                      <p:tavLst>
                                        <p:tav tm="0">
                                          <p:val>
                                            <p:strVal val="#ppt_x"/>
                                          </p:val>
                                        </p:tav>
                                        <p:tav tm="100000">
                                          <p:val>
                                            <p:strVal val="#ppt_x"/>
                                          </p:val>
                                        </p:tav>
                                      </p:tavLst>
                                    </p:anim>
                                    <p:anim calcmode="lin" valueType="num">
                                      <p:cBhvr additive="base">
                                        <p:cTn id="18" dur="500" fill="hold"/>
                                        <p:tgtEl>
                                          <p:spTgt spid="21095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210953"/>
                                        </p:tgtEl>
                                        <p:attrNameLst>
                                          <p:attrName>style.visibility</p:attrName>
                                        </p:attrNameLst>
                                      </p:cBhvr>
                                      <p:to>
                                        <p:strVal val="visible"/>
                                      </p:to>
                                    </p:set>
                                    <p:anim calcmode="lin" valueType="num">
                                      <p:cBhvr additive="base">
                                        <p:cTn id="22" dur="500" fill="hold"/>
                                        <p:tgtEl>
                                          <p:spTgt spid="210953"/>
                                        </p:tgtEl>
                                        <p:attrNameLst>
                                          <p:attrName>ppt_x</p:attrName>
                                        </p:attrNameLst>
                                      </p:cBhvr>
                                      <p:tavLst>
                                        <p:tav tm="0">
                                          <p:val>
                                            <p:strVal val="#ppt_x"/>
                                          </p:val>
                                        </p:tav>
                                        <p:tav tm="100000">
                                          <p:val>
                                            <p:strVal val="#ppt_x"/>
                                          </p:val>
                                        </p:tav>
                                      </p:tavLst>
                                    </p:anim>
                                    <p:anim calcmode="lin" valueType="num">
                                      <p:cBhvr additive="base">
                                        <p:cTn id="23" dur="500" fill="hold"/>
                                        <p:tgtEl>
                                          <p:spTgt spid="210953"/>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10955"/>
                                        </p:tgtEl>
                                        <p:attrNameLst>
                                          <p:attrName>style.visibility</p:attrName>
                                        </p:attrNameLst>
                                      </p:cBhvr>
                                      <p:to>
                                        <p:strVal val="visible"/>
                                      </p:to>
                                    </p:set>
                                    <p:anim calcmode="lin" valueType="num">
                                      <p:cBhvr additive="base">
                                        <p:cTn id="27" dur="500" fill="hold"/>
                                        <p:tgtEl>
                                          <p:spTgt spid="210955"/>
                                        </p:tgtEl>
                                        <p:attrNameLst>
                                          <p:attrName>ppt_x</p:attrName>
                                        </p:attrNameLst>
                                      </p:cBhvr>
                                      <p:tavLst>
                                        <p:tav tm="0">
                                          <p:val>
                                            <p:strVal val="0-#ppt_w/2"/>
                                          </p:val>
                                        </p:tav>
                                        <p:tav tm="100000">
                                          <p:val>
                                            <p:strVal val="#ppt_x"/>
                                          </p:val>
                                        </p:tav>
                                      </p:tavLst>
                                    </p:anim>
                                    <p:anim calcmode="lin" valueType="num">
                                      <p:cBhvr additive="base">
                                        <p:cTn id="28" dur="500" fill="hold"/>
                                        <p:tgtEl>
                                          <p:spTgt spid="21095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210956"/>
                                        </p:tgtEl>
                                        <p:attrNameLst>
                                          <p:attrName>style.visibility</p:attrName>
                                        </p:attrNameLst>
                                      </p:cBhvr>
                                      <p:to>
                                        <p:strVal val="visible"/>
                                      </p:to>
                                    </p:set>
                                    <p:anim calcmode="lin" valueType="num">
                                      <p:cBhvr additive="base">
                                        <p:cTn id="32" dur="500" fill="hold"/>
                                        <p:tgtEl>
                                          <p:spTgt spid="210956"/>
                                        </p:tgtEl>
                                        <p:attrNameLst>
                                          <p:attrName>ppt_x</p:attrName>
                                        </p:attrNameLst>
                                      </p:cBhvr>
                                      <p:tavLst>
                                        <p:tav tm="0">
                                          <p:val>
                                            <p:strVal val="1+#ppt_w/2"/>
                                          </p:val>
                                        </p:tav>
                                        <p:tav tm="100000">
                                          <p:val>
                                            <p:strVal val="#ppt_x"/>
                                          </p:val>
                                        </p:tav>
                                      </p:tavLst>
                                    </p:anim>
                                    <p:anim calcmode="lin" valueType="num">
                                      <p:cBhvr additive="base">
                                        <p:cTn id="33" dur="500" fill="hold"/>
                                        <p:tgtEl>
                                          <p:spTgt spid="21095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93538" name="Rectangle 2"/>
          <p:cNvSpPr>
            <a:spLocks noGrp="1" noChangeArrowheads="1"/>
          </p:cNvSpPr>
          <p:nvPr>
            <p:ph type="title"/>
          </p:nvPr>
        </p:nvSpPr>
        <p:spPr>
          <a:xfrm>
            <a:off x="457200" y="115888"/>
            <a:ext cx="8229600" cy="847725"/>
          </a:xfrm>
          <a:solidFill>
            <a:srgbClr val="808000"/>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66"/>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价值观念是文化的核心</a:t>
            </a:r>
            <a:endParaRPr kumimoji="0" lang="zh-CN" altLang="en-US" sz="4400" b="1" i="0" u="none" strike="noStrike" kern="0" cap="none" spc="0" normalizeH="0" baseline="0" noProof="0" dirty="0" smtClean="0">
              <a:ln>
                <a:noFill/>
              </a:ln>
              <a:solidFill>
                <a:srgbClr val="FFFF66"/>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93539" name="Rectangle 3"/>
          <p:cNvSpPr>
            <a:spLocks noGrp="1"/>
          </p:cNvSpPr>
          <p:nvPr>
            <p:ph idx="1"/>
          </p:nvPr>
        </p:nvSpPr>
        <p:spPr>
          <a:xfrm>
            <a:off x="457200" y="1052513"/>
            <a:ext cx="8229600" cy="5329237"/>
          </a:xfrm>
          <a:gradFill rotWithShape="1">
            <a:gsLst>
              <a:gs pos="0">
                <a:schemeClr val="bg1">
                  <a:alpha val="100000"/>
                </a:schemeClr>
              </a:gs>
              <a:gs pos="100000">
                <a:srgbClr val="FFFF00">
                  <a:alpha val="100000"/>
                </a:srgbClr>
              </a:gs>
            </a:gsLst>
            <a:lin ang="5400000" scaled="1"/>
            <a:tileRect/>
          </a:gradFill>
        </p:spPr>
        <p:txBody>
          <a:bodyPr vert="horz" wrap="square" lIns="91440" tIns="45720" rIns="91440" bIns="45720" anchor="t"/>
          <a:lstStyle/>
          <a:p>
            <a:pPr eaLnBrk="1" hangingPunct="1">
              <a:spcBef>
                <a:spcPct val="25000"/>
              </a:spcBef>
            </a:pPr>
            <a:r>
              <a:rPr lang="zh-CN" altLang="en-US" sz="2000" b="1" dirty="0" smtClean="0">
                <a:solidFill>
                  <a:srgbClr val="008000"/>
                </a:solidFill>
                <a:latin typeface="微软雅黑" panose="020B0503020204020204" pitchFamily="34" charset="-122"/>
                <a:ea typeface="微软雅黑" panose="020B0503020204020204" pitchFamily="34" charset="-122"/>
              </a:rPr>
              <a:t>价值</a:t>
            </a:r>
            <a:r>
              <a:rPr lang="zh-CN" altLang="en-US" sz="2000" b="1" dirty="0">
                <a:solidFill>
                  <a:srgbClr val="008000"/>
                </a:solidFill>
                <a:latin typeface="微软雅黑" panose="020B0503020204020204" pitchFamily="34" charset="-122"/>
                <a:ea typeface="微软雅黑" panose="020B0503020204020204" pitchFamily="34" charset="-122"/>
              </a:rPr>
              <a:t>决定道德，道德决定情感。</a:t>
            </a:r>
            <a:r>
              <a:rPr lang="zh-CN" altLang="en-US" sz="2000" b="1" dirty="0">
                <a:latin typeface="微软雅黑" panose="020B0503020204020204" pitchFamily="34" charset="-122"/>
                <a:ea typeface="微软雅黑" panose="020B0503020204020204" pitchFamily="34" charset="-122"/>
              </a:rPr>
              <a:t>缺乏价值道德体系，造成双重人格，</a:t>
            </a:r>
            <a:r>
              <a:rPr lang="zh-CN" altLang="en-US" sz="2000" dirty="0">
                <a:latin typeface="微软雅黑" panose="020B0503020204020204" pitchFamily="34" charset="-122"/>
                <a:ea typeface="微软雅黑" panose="020B0503020204020204" pitchFamily="34" charset="-122"/>
              </a:rPr>
              <a:t>自我冲突。情感有生理性的，社会性的。</a:t>
            </a:r>
            <a:endParaRPr lang="zh-CN" altLang="en-US" sz="2000" dirty="0">
              <a:solidFill>
                <a:srgbClr val="0033CC"/>
              </a:solidFill>
              <a:latin typeface="微软雅黑" panose="020B0503020204020204" pitchFamily="34" charset="-122"/>
              <a:ea typeface="微软雅黑" panose="020B0503020204020204" pitchFamily="34" charset="-122"/>
            </a:endParaRPr>
          </a:p>
          <a:p>
            <a:pPr eaLnBrk="1" hangingPunct="1">
              <a:spcBef>
                <a:spcPct val="25000"/>
              </a:spcBef>
            </a:pPr>
            <a:r>
              <a:rPr lang="zh-CN" altLang="en-US" sz="2000" b="1" dirty="0">
                <a:solidFill>
                  <a:srgbClr val="008000"/>
                </a:solidFill>
                <a:latin typeface="微软雅黑" panose="020B0503020204020204" pitchFamily="34" charset="-122"/>
                <a:ea typeface="微软雅黑" panose="020B0503020204020204" pitchFamily="34" charset="-122"/>
              </a:rPr>
              <a:t>价值观念决定人生观</a:t>
            </a:r>
            <a:r>
              <a:rPr lang="zh-CN" altLang="en-US" sz="2000" dirty="0">
                <a:solidFill>
                  <a:srgbClr val="002060"/>
                </a:solidFill>
                <a:latin typeface="微软雅黑" panose="020B0503020204020204" pitchFamily="34" charset="-122"/>
                <a:ea typeface="微软雅黑" panose="020B0503020204020204" pitchFamily="34" charset="-122"/>
              </a:rPr>
              <a:t>（生活态度、生活方式、家庭态度、对现代化的看法等）</a:t>
            </a:r>
            <a:r>
              <a:rPr lang="zh-CN" altLang="en-US" sz="2000" b="1" dirty="0">
                <a:solidFill>
                  <a:srgbClr val="008000"/>
                </a:solidFill>
                <a:latin typeface="微软雅黑" panose="020B0503020204020204" pitchFamily="34" charset="-122"/>
                <a:ea typeface="微软雅黑" panose="020B0503020204020204" pitchFamily="34" charset="-122"/>
              </a:rPr>
              <a:t>和世界观</a:t>
            </a:r>
            <a:r>
              <a:rPr lang="zh-CN" altLang="en-US" sz="2000" dirty="0">
                <a:solidFill>
                  <a:srgbClr val="002060"/>
                </a:solidFill>
                <a:latin typeface="微软雅黑" panose="020B0503020204020204" pitchFamily="34" charset="-122"/>
                <a:ea typeface="微软雅黑" panose="020B0503020204020204" pitchFamily="34" charset="-122"/>
              </a:rPr>
              <a:t>（对宇宙、世界的观念等）。</a:t>
            </a:r>
            <a:endParaRPr lang="zh-CN" altLang="en-US" sz="2000" dirty="0">
              <a:solidFill>
                <a:srgbClr val="002060"/>
              </a:solidFill>
              <a:latin typeface="微软雅黑" panose="020B0503020204020204" pitchFamily="34" charset="-122"/>
              <a:ea typeface="微软雅黑" panose="020B0503020204020204" pitchFamily="34" charset="-122"/>
            </a:endParaRPr>
          </a:p>
          <a:p>
            <a:pPr eaLnBrk="1" hangingPunct="1">
              <a:spcBef>
                <a:spcPct val="25000"/>
              </a:spcBef>
            </a:pPr>
            <a:r>
              <a:rPr lang="zh-CN" altLang="en-US" sz="2000" b="1" dirty="0">
                <a:solidFill>
                  <a:srgbClr val="008000"/>
                </a:solidFill>
                <a:latin typeface="微软雅黑" panose="020B0503020204020204" pitchFamily="34" charset="-122"/>
                <a:ea typeface="微软雅黑" panose="020B0503020204020204" pitchFamily="34" charset="-122"/>
              </a:rPr>
              <a:t>核心价值一致才能保持群体和睦。</a:t>
            </a:r>
            <a:r>
              <a:rPr lang="zh-CN" altLang="en-US" sz="2000" dirty="0">
                <a:solidFill>
                  <a:srgbClr val="002060"/>
                </a:solidFill>
                <a:latin typeface="微软雅黑" panose="020B0503020204020204" pitchFamily="34" charset="-122"/>
                <a:ea typeface="微软雅黑" panose="020B0503020204020204" pitchFamily="34" charset="-122"/>
              </a:rPr>
              <a:t>核心价值不一致，家庭和社会群体就会出现不稳定。</a:t>
            </a:r>
            <a:endParaRPr lang="zh-CN" altLang="en-US" sz="2000" dirty="0">
              <a:solidFill>
                <a:srgbClr val="002060"/>
              </a:solidFill>
              <a:latin typeface="微软雅黑" panose="020B0503020204020204" pitchFamily="34" charset="-122"/>
              <a:ea typeface="微软雅黑" panose="020B0503020204020204" pitchFamily="34" charset="-122"/>
            </a:endParaRPr>
          </a:p>
          <a:p>
            <a:pPr eaLnBrk="1" hangingPunct="1">
              <a:spcBef>
                <a:spcPct val="25000"/>
              </a:spcBef>
            </a:pPr>
            <a:r>
              <a:rPr lang="zh-CN" altLang="en-US" sz="2000" b="1" dirty="0">
                <a:solidFill>
                  <a:srgbClr val="008000"/>
                </a:solidFill>
                <a:latin typeface="微软雅黑" panose="020B0503020204020204" pitchFamily="34" charset="-122"/>
                <a:ea typeface="微软雅黑" panose="020B0503020204020204" pitchFamily="34" charset="-122"/>
              </a:rPr>
              <a:t>一般人在</a:t>
            </a:r>
            <a:r>
              <a:rPr lang="en-US" altLang="zh-CN" sz="2000" b="1" dirty="0">
                <a:solidFill>
                  <a:srgbClr val="008000"/>
                </a:solidFill>
                <a:latin typeface="微软雅黑" panose="020B0503020204020204" pitchFamily="34" charset="-122"/>
                <a:ea typeface="微软雅黑" panose="020B0503020204020204" pitchFamily="34" charset="-122"/>
              </a:rPr>
              <a:t>15</a:t>
            </a:r>
            <a:r>
              <a:rPr lang="zh-CN" altLang="en-US" sz="2000" b="1" dirty="0">
                <a:solidFill>
                  <a:srgbClr val="008000"/>
                </a:solidFill>
                <a:latin typeface="微软雅黑" panose="020B0503020204020204" pitchFamily="34" charset="-122"/>
                <a:ea typeface="微软雅黑" panose="020B0503020204020204" pitchFamily="34" charset="-122"/>
              </a:rPr>
              <a:t>岁到</a:t>
            </a:r>
            <a:r>
              <a:rPr lang="en-US" altLang="zh-CN" sz="2000" b="1" dirty="0">
                <a:solidFill>
                  <a:srgbClr val="008000"/>
                </a:solidFill>
                <a:latin typeface="微软雅黑" panose="020B0503020204020204" pitchFamily="34" charset="-122"/>
                <a:ea typeface="微软雅黑" panose="020B0503020204020204" pitchFamily="34" charset="-122"/>
              </a:rPr>
              <a:t>23</a:t>
            </a:r>
            <a:r>
              <a:rPr lang="zh-CN" altLang="en-US" sz="2000" b="1" dirty="0">
                <a:solidFill>
                  <a:srgbClr val="008000"/>
                </a:solidFill>
                <a:latin typeface="微软雅黑" panose="020B0503020204020204" pitchFamily="34" charset="-122"/>
                <a:ea typeface="微软雅黑" panose="020B0503020204020204" pitchFamily="34" charset="-122"/>
              </a:rPr>
              <a:t>岁（参加工作之前）形成核心价值观念。</a:t>
            </a:r>
            <a:r>
              <a:rPr lang="zh-CN" altLang="en-US" sz="2000" b="1" dirty="0">
                <a:solidFill>
                  <a:srgbClr val="0033CC"/>
                </a:solidFill>
                <a:latin typeface="微软雅黑" panose="020B0503020204020204" pitchFamily="34" charset="-122"/>
                <a:ea typeface="微软雅黑" panose="020B0503020204020204" pitchFamily="34" charset="-122"/>
              </a:rPr>
              <a:t>因此在这一阶段，教育的重要作用是帮助建立价值观念。</a:t>
            </a:r>
            <a:endParaRPr lang="zh-CN" altLang="en-US" sz="2000" b="1" dirty="0">
              <a:solidFill>
                <a:srgbClr val="0033CC"/>
              </a:solidFill>
              <a:latin typeface="微软雅黑" panose="020B0503020204020204" pitchFamily="34" charset="-122"/>
              <a:ea typeface="微软雅黑" panose="020B0503020204020204" pitchFamily="34" charset="-122"/>
            </a:endParaRPr>
          </a:p>
          <a:p>
            <a:pPr eaLnBrk="1" hangingPunct="1">
              <a:spcBef>
                <a:spcPct val="25000"/>
              </a:spcBef>
            </a:pPr>
            <a:r>
              <a:rPr lang="zh-CN" altLang="en-US" sz="2400" b="1" dirty="0" smtClean="0">
                <a:solidFill>
                  <a:srgbClr val="008000"/>
                </a:solidFill>
                <a:latin typeface="微软雅黑" panose="020B0503020204020204" pitchFamily="34" charset="-122"/>
                <a:ea typeface="微软雅黑" panose="020B0503020204020204" pitchFamily="34" charset="-122"/>
              </a:rPr>
              <a:t>价值</a:t>
            </a:r>
            <a:r>
              <a:rPr lang="zh-CN" altLang="en-US" sz="2400" b="1" dirty="0">
                <a:solidFill>
                  <a:srgbClr val="008000"/>
                </a:solidFill>
                <a:latin typeface="微软雅黑" panose="020B0503020204020204" pitchFamily="34" charset="-122"/>
                <a:ea typeface="微软雅黑" panose="020B0503020204020204" pitchFamily="34" charset="-122"/>
              </a:rPr>
              <a:t>观念一旦形成后，就很难改变。</a:t>
            </a:r>
            <a:endParaRPr lang="zh-CN" altLang="en-US" sz="2400" b="1" dirty="0">
              <a:solidFill>
                <a:srgbClr val="008000"/>
              </a:solidFill>
              <a:latin typeface="微软雅黑" panose="020B0503020204020204" pitchFamily="34" charset="-122"/>
              <a:ea typeface="微软雅黑" panose="020B0503020204020204" pitchFamily="34" charset="-122"/>
            </a:endParaRPr>
          </a:p>
          <a:p>
            <a:pPr eaLnBrk="1" hangingPunct="1">
              <a:spcBef>
                <a:spcPct val="25000"/>
              </a:spcBef>
            </a:pPr>
            <a:r>
              <a:rPr lang="zh-CN" altLang="en-US" sz="2000" b="1" dirty="0">
                <a:solidFill>
                  <a:srgbClr val="002060"/>
                </a:solidFill>
                <a:latin typeface="微软雅黑" panose="020B0503020204020204" pitchFamily="34" charset="-122"/>
                <a:ea typeface="微软雅黑" panose="020B0503020204020204" pitchFamily="34" charset="-122"/>
              </a:rPr>
              <a:t>你能轻易改变自己的价值观念吗？</a:t>
            </a:r>
            <a:r>
              <a:rPr lang="zh-CN" altLang="en-US" sz="2000" b="1" dirty="0">
                <a:solidFill>
                  <a:srgbClr val="008000"/>
                </a:solidFill>
                <a:latin typeface="微软雅黑" panose="020B0503020204020204" pitchFamily="34" charset="-122"/>
                <a:ea typeface="微软雅黑" panose="020B0503020204020204" pitchFamily="34" charset="-122"/>
              </a:rPr>
              <a:t>如果不能改变自己，就不要试图改变别人。</a:t>
            </a:r>
            <a:endParaRPr lang="zh-CN" altLang="en-US" sz="2000" b="1" dirty="0">
              <a:solidFill>
                <a:srgbClr val="008000"/>
              </a:solidFill>
              <a:latin typeface="微软雅黑" panose="020B0503020204020204" pitchFamily="34" charset="-122"/>
              <a:ea typeface="微软雅黑" panose="020B0503020204020204" pitchFamily="34" charset="-122"/>
            </a:endParaRPr>
          </a:p>
          <a:p>
            <a:pPr eaLnBrk="1" hangingPunct="1">
              <a:spcBef>
                <a:spcPct val="25000"/>
              </a:spcBef>
            </a:pPr>
            <a:r>
              <a:rPr lang="zh-CN" altLang="en-US" sz="2000" b="1" dirty="0">
                <a:solidFill>
                  <a:srgbClr val="002060"/>
                </a:solidFill>
                <a:latin typeface="微软雅黑" panose="020B0503020204020204" pitchFamily="34" charset="-122"/>
                <a:ea typeface="微软雅黑" panose="020B0503020204020204" pitchFamily="34" charset="-122"/>
              </a:rPr>
              <a:t>如何看人？</a:t>
            </a:r>
            <a:r>
              <a:rPr lang="zh-CN" altLang="en-US" sz="2000" b="1" i="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8000"/>
                </a:solidFill>
                <a:latin typeface="微软雅黑" panose="020B0503020204020204" pitchFamily="34" charset="-122"/>
                <a:ea typeface="微软雅黑" panose="020B0503020204020204" pitchFamily="34" charset="-122"/>
              </a:rPr>
              <a:t>价值观念！</a:t>
            </a:r>
            <a:r>
              <a:rPr lang="zh-CN" altLang="en-US" sz="2000" b="1" dirty="0">
                <a:solidFill>
                  <a:srgbClr val="002060"/>
                </a:solidFill>
                <a:latin typeface="微软雅黑" panose="020B0503020204020204" pitchFamily="34" charset="-122"/>
                <a:ea typeface="微软雅黑" panose="020B0503020204020204" pitchFamily="34" charset="-122"/>
              </a:rPr>
              <a:t>如何选择朋友？</a:t>
            </a:r>
            <a:r>
              <a:rPr lang="zh-CN" altLang="en-US" sz="2000" b="1" i="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8000"/>
                </a:solidFill>
                <a:latin typeface="微软雅黑" panose="020B0503020204020204" pitchFamily="34" charset="-122"/>
                <a:ea typeface="微软雅黑" panose="020B0503020204020204" pitchFamily="34" charset="-122"/>
              </a:rPr>
              <a:t>价值观念！</a:t>
            </a:r>
            <a:r>
              <a:rPr lang="zh-CN" altLang="en-US" sz="2000" dirty="0">
                <a:solidFill>
                  <a:srgbClr val="002060"/>
                </a:solidFill>
                <a:latin typeface="微软雅黑" panose="020B0503020204020204" pitchFamily="34" charset="-122"/>
                <a:ea typeface="微软雅黑" panose="020B0503020204020204" pitchFamily="34" charset="-122"/>
              </a:rPr>
              <a:t>而不是选择性格一致、同乡、听话、吃喝朋友。</a:t>
            </a:r>
            <a:endParaRPr lang="zh-CN" altLang="en-US" sz="2000" dirty="0">
              <a:solidFill>
                <a:srgbClr val="002060"/>
              </a:solidFill>
              <a:latin typeface="微软雅黑" panose="020B0503020204020204" pitchFamily="34" charset="-122"/>
              <a:ea typeface="微软雅黑" panose="020B0503020204020204" pitchFamily="34" charset="-122"/>
            </a:endParaRPr>
          </a:p>
          <a:p>
            <a:pPr eaLnBrk="1" hangingPunct="1">
              <a:spcBef>
                <a:spcPct val="25000"/>
              </a:spcBef>
            </a:pPr>
            <a:r>
              <a:rPr lang="zh-CN" altLang="en-US" sz="2000" b="1" dirty="0">
                <a:solidFill>
                  <a:srgbClr val="002060"/>
                </a:solidFill>
                <a:latin typeface="微软雅黑" panose="020B0503020204020204" pitchFamily="34" charset="-122"/>
                <a:ea typeface="微软雅黑" panose="020B0503020204020204" pitchFamily="34" charset="-122"/>
              </a:rPr>
              <a:t>在社会里能否自动孕育出正确的价值观念？</a:t>
            </a:r>
            <a:r>
              <a:rPr lang="zh-CN" altLang="en-US" sz="2000" b="1" i="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8000"/>
                </a:solidFill>
                <a:latin typeface="微软雅黑" panose="020B0503020204020204" pitchFamily="34" charset="-122"/>
                <a:ea typeface="微软雅黑" panose="020B0503020204020204" pitchFamily="34" charset="-122"/>
              </a:rPr>
              <a:t>超越自我，超越时代</a:t>
            </a:r>
            <a:r>
              <a:rPr lang="zh-CN" altLang="en-US" sz="2000" b="1" i="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人从哪里来？往哪里去？</a:t>
            </a:r>
            <a:r>
              <a:rPr lang="zh-CN" altLang="en-US" sz="2000" b="1" dirty="0">
                <a:solidFill>
                  <a:srgbClr val="3333CC"/>
                </a:solidFill>
                <a:latin typeface="微软雅黑" panose="020B0503020204020204" pitchFamily="34" charset="-122"/>
                <a:ea typeface="微软雅黑" panose="020B0503020204020204" pitchFamily="34" charset="-122"/>
              </a:rPr>
              <a:t>人工智能，反宗教。</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193538"/>
                                        </p:tgtEl>
                                        <p:attrNameLst>
                                          <p:attrName>style.visibility</p:attrName>
                                        </p:attrNameLst>
                                      </p:cBhvr>
                                      <p:to>
                                        <p:strVal val="visible"/>
                                      </p:to>
                                    </p:set>
                                    <p:anim calcmode="lin" valueType="num">
                                      <p:cBhvr>
                                        <p:cTn id="7" dur="500" fill="hold"/>
                                        <p:tgtEl>
                                          <p:spTgt spid="193538"/>
                                        </p:tgtEl>
                                        <p:attrNameLst>
                                          <p:attrName>ppt_w</p:attrName>
                                        </p:attrNameLst>
                                      </p:cBhvr>
                                      <p:tavLst>
                                        <p:tav tm="0">
                                          <p:val>
                                            <p:fltVal val="0"/>
                                          </p:val>
                                        </p:tav>
                                        <p:tav tm="100000">
                                          <p:val>
                                            <p:strVal val="#ppt_w"/>
                                          </p:val>
                                        </p:tav>
                                      </p:tavLst>
                                    </p:anim>
                                    <p:anim calcmode="lin" valueType="num">
                                      <p:cBhvr>
                                        <p:cTn id="8" dur="500" fill="hold"/>
                                        <p:tgtEl>
                                          <p:spTgt spid="193538"/>
                                        </p:tgtEl>
                                        <p:attrNameLst>
                                          <p:attrName>ppt_h</p:attrName>
                                        </p:attrNameLst>
                                      </p:cBhvr>
                                      <p:tavLst>
                                        <p:tav tm="0">
                                          <p:val>
                                            <p:fltVal val="0"/>
                                          </p:val>
                                        </p:tav>
                                        <p:tav tm="100000">
                                          <p:val>
                                            <p:strVal val="#ppt_h"/>
                                          </p:val>
                                        </p:tav>
                                      </p:tavLst>
                                    </p:anim>
                                    <p:animEffect transition="in" filter="fade">
                                      <p:cBhvr>
                                        <p:cTn id="9" dur="500"/>
                                        <p:tgtEl>
                                          <p:spTgt spid="193538"/>
                                        </p:tgtEl>
                                      </p:cBhvr>
                                    </p:animEffect>
                                  </p:childTnLst>
                                </p:cTn>
                              </p:par>
                            </p:childTnLst>
                          </p:cTn>
                        </p:par>
                        <p:par>
                          <p:cTn id="10" fill="hold">
                            <p:stCondLst>
                              <p:cond delay="500"/>
                            </p:stCondLst>
                            <p:childTnLst>
                              <p:par>
                                <p:cTn id="11" presetID="10" presetClass="entr" presetSubtype="0" fill="hold" grpId="1" nodeType="afterEffect">
                                  <p:stCondLst>
                                    <p:cond delay="0"/>
                                  </p:stCondLst>
                                  <p:childTnLst>
                                    <p:set>
                                      <p:cBhvr>
                                        <p:cTn id="12" dur="1" fill="hold">
                                          <p:stCondLst>
                                            <p:cond delay="0"/>
                                          </p:stCondLst>
                                        </p:cTn>
                                        <p:tgtEl>
                                          <p:spTgt spid="193539">
                                            <p:bg/>
                                          </p:spTgt>
                                        </p:tgtEl>
                                        <p:attrNameLst>
                                          <p:attrName>style.visibility</p:attrName>
                                        </p:attrNameLst>
                                      </p:cBhvr>
                                      <p:to>
                                        <p:strVal val="visible"/>
                                      </p:to>
                                    </p:set>
                                    <p:animEffect transition="in" filter="fade">
                                      <p:cBhvr>
                                        <p:cTn id="13" dur="1000">
                                          <p:stCondLst>
                                            <p:cond delay="0"/>
                                          </p:stCondLst>
                                        </p:cTn>
                                        <p:tgtEl>
                                          <p:spTgt spid="193539">
                                            <p:bg/>
                                          </p:spTgt>
                                        </p:tgtEl>
                                      </p:cBhvr>
                                    </p:animEffect>
                                  </p:childTnLst>
                                </p:cTn>
                              </p:par>
                            </p:childTnLst>
                          </p:cTn>
                        </p:par>
                        <p:par>
                          <p:cTn id="14" fill="hold">
                            <p:stCondLst>
                              <p:cond delay="1500"/>
                            </p:stCondLst>
                            <p:childTnLst>
                              <p:par>
                                <p:cTn id="15" presetID="10" presetClass="entr" presetSubtype="0" fill="hold" grpId="1" nodeType="afterEffect">
                                  <p:stCondLst>
                                    <p:cond delay="0"/>
                                  </p:stCondLst>
                                  <p:childTnLst>
                                    <p:set>
                                      <p:cBhvr>
                                        <p:cTn id="16" dur="1" fill="hold">
                                          <p:stCondLst>
                                            <p:cond delay="0"/>
                                          </p:stCondLst>
                                        </p:cTn>
                                        <p:tgtEl>
                                          <p:spTgt spid="193539">
                                            <p:bg/>
                                          </p:spTgt>
                                        </p:tgtEl>
                                        <p:attrNameLst>
                                          <p:attrName>style.visibility</p:attrName>
                                        </p:attrNameLst>
                                      </p:cBhvr>
                                      <p:to>
                                        <p:strVal val="visible"/>
                                      </p:to>
                                    </p:set>
                                    <p:animEffect transition="in" filter="fade">
                                      <p:cBhvr>
                                        <p:cTn id="17" dur="1000">
                                          <p:stCondLst>
                                            <p:cond delay="0"/>
                                          </p:stCondLst>
                                        </p:cTn>
                                        <p:tgtEl>
                                          <p:spTgt spid="193539">
                                            <p:bg/>
                                          </p:spTgt>
                                        </p:tgtEl>
                                      </p:cBhvr>
                                    </p:animEffect>
                                  </p:childTnLst>
                                </p:cTn>
                              </p:par>
                            </p:childTnLst>
                          </p:cTn>
                        </p:par>
                        <p:par>
                          <p:cTn id="18" fill="hold">
                            <p:stCondLst>
                              <p:cond delay="2500"/>
                            </p:stCondLst>
                            <p:childTnLst>
                              <p:par>
                                <p:cTn id="19" presetID="10" presetClass="entr" presetSubtype="0" fill="hold" grpId="1" nodeType="afterEffect">
                                  <p:stCondLst>
                                    <p:cond delay="0"/>
                                  </p:stCondLst>
                                  <p:childTnLst>
                                    <p:set>
                                      <p:cBhvr>
                                        <p:cTn id="20" dur="1" fill="hold">
                                          <p:stCondLst>
                                            <p:cond delay="0"/>
                                          </p:stCondLst>
                                        </p:cTn>
                                        <p:tgtEl>
                                          <p:spTgt spid="193539">
                                            <p:bg/>
                                          </p:spTgt>
                                        </p:tgtEl>
                                        <p:attrNameLst>
                                          <p:attrName>style.visibility</p:attrName>
                                        </p:attrNameLst>
                                      </p:cBhvr>
                                      <p:to>
                                        <p:strVal val="visible"/>
                                      </p:to>
                                    </p:set>
                                    <p:animEffect transition="in" filter="fade">
                                      <p:cBhvr>
                                        <p:cTn id="21" dur="1000">
                                          <p:stCondLst>
                                            <p:cond delay="0"/>
                                          </p:stCondLst>
                                        </p:cTn>
                                        <p:tgtEl>
                                          <p:spTgt spid="193539">
                                            <p:bg/>
                                          </p:spTgt>
                                        </p:tgtEl>
                                      </p:cBhvr>
                                    </p:animEffect>
                                  </p:childTnLst>
                                </p:cTn>
                              </p:par>
                            </p:childTnLst>
                          </p:cTn>
                        </p:par>
                        <p:par>
                          <p:cTn id="22" fill="hold">
                            <p:stCondLst>
                              <p:cond delay="3500"/>
                            </p:stCondLst>
                            <p:childTnLst>
                              <p:par>
                                <p:cTn id="23" presetID="10" presetClass="entr" presetSubtype="0" fill="hold" grpId="1" nodeType="afterEffect">
                                  <p:stCondLst>
                                    <p:cond delay="0"/>
                                  </p:stCondLst>
                                  <p:childTnLst>
                                    <p:set>
                                      <p:cBhvr>
                                        <p:cTn id="24" dur="1" fill="hold">
                                          <p:stCondLst>
                                            <p:cond delay="0"/>
                                          </p:stCondLst>
                                        </p:cTn>
                                        <p:tgtEl>
                                          <p:spTgt spid="193539">
                                            <p:bg/>
                                          </p:spTgt>
                                        </p:tgtEl>
                                        <p:attrNameLst>
                                          <p:attrName>style.visibility</p:attrName>
                                        </p:attrNameLst>
                                      </p:cBhvr>
                                      <p:to>
                                        <p:strVal val="visible"/>
                                      </p:to>
                                    </p:set>
                                    <p:animEffect transition="in" filter="fade">
                                      <p:cBhvr>
                                        <p:cTn id="25" dur="1000">
                                          <p:stCondLst>
                                            <p:cond delay="0"/>
                                          </p:stCondLst>
                                        </p:cTn>
                                        <p:tgtEl>
                                          <p:spTgt spid="193539">
                                            <p:bg/>
                                          </p:spTgt>
                                        </p:tgtEl>
                                      </p:cBhvr>
                                    </p:animEffect>
                                  </p:childTnLst>
                                </p:cTn>
                              </p:par>
                            </p:childTnLst>
                          </p:cTn>
                        </p:par>
                        <p:par>
                          <p:cTn id="26" fill="hold">
                            <p:stCondLst>
                              <p:cond delay="4500"/>
                            </p:stCondLst>
                            <p:childTnLst>
                              <p:par>
                                <p:cTn id="27" presetID="10" presetClass="entr" presetSubtype="0" fill="hold" grpId="1" nodeType="afterEffect">
                                  <p:stCondLst>
                                    <p:cond delay="0"/>
                                  </p:stCondLst>
                                  <p:childTnLst>
                                    <p:set>
                                      <p:cBhvr>
                                        <p:cTn id="28" dur="1" fill="hold">
                                          <p:stCondLst>
                                            <p:cond delay="0"/>
                                          </p:stCondLst>
                                        </p:cTn>
                                        <p:tgtEl>
                                          <p:spTgt spid="193539">
                                            <p:bg/>
                                          </p:spTgt>
                                        </p:tgtEl>
                                        <p:attrNameLst>
                                          <p:attrName>style.visibility</p:attrName>
                                        </p:attrNameLst>
                                      </p:cBhvr>
                                      <p:to>
                                        <p:strVal val="visible"/>
                                      </p:to>
                                    </p:set>
                                    <p:animEffect transition="in" filter="fade">
                                      <p:cBhvr>
                                        <p:cTn id="29" dur="1000">
                                          <p:stCondLst>
                                            <p:cond delay="0"/>
                                          </p:stCondLst>
                                        </p:cTn>
                                        <p:tgtEl>
                                          <p:spTgt spid="193539">
                                            <p:bg/>
                                          </p:spTgt>
                                        </p:tgtEl>
                                      </p:cBhvr>
                                    </p:animEffect>
                                  </p:childTnLst>
                                </p:cTn>
                              </p:par>
                            </p:childTnLst>
                          </p:cTn>
                        </p:par>
                        <p:par>
                          <p:cTn id="30" fill="hold">
                            <p:stCondLst>
                              <p:cond delay="5500"/>
                            </p:stCondLst>
                            <p:childTnLst>
                              <p:par>
                                <p:cTn id="31" presetID="10" presetClass="entr" presetSubtype="0" fill="hold" grpId="1" nodeType="afterEffect">
                                  <p:stCondLst>
                                    <p:cond delay="0"/>
                                  </p:stCondLst>
                                  <p:childTnLst>
                                    <p:set>
                                      <p:cBhvr>
                                        <p:cTn id="32" dur="1" fill="hold">
                                          <p:stCondLst>
                                            <p:cond delay="0"/>
                                          </p:stCondLst>
                                        </p:cTn>
                                        <p:tgtEl>
                                          <p:spTgt spid="193539">
                                            <p:bg/>
                                          </p:spTgt>
                                        </p:tgtEl>
                                        <p:attrNameLst>
                                          <p:attrName>style.visibility</p:attrName>
                                        </p:attrNameLst>
                                      </p:cBhvr>
                                      <p:to>
                                        <p:strVal val="visible"/>
                                      </p:to>
                                    </p:set>
                                    <p:animEffect transition="in" filter="fade">
                                      <p:cBhvr>
                                        <p:cTn id="33" dur="1000">
                                          <p:stCondLst>
                                            <p:cond delay="0"/>
                                          </p:stCondLst>
                                        </p:cTn>
                                        <p:tgtEl>
                                          <p:spTgt spid="193539">
                                            <p:bg/>
                                          </p:spTgt>
                                        </p:tgtEl>
                                      </p:cBhvr>
                                    </p:animEffect>
                                  </p:childTnLst>
                                </p:cTn>
                              </p:par>
                            </p:childTnLst>
                          </p:cTn>
                        </p:par>
                        <p:par>
                          <p:cTn id="34" fill="hold">
                            <p:stCondLst>
                              <p:cond delay="6500"/>
                            </p:stCondLst>
                            <p:childTnLst>
                              <p:par>
                                <p:cTn id="35" presetID="10" presetClass="entr" presetSubtype="0" fill="hold" grpId="1" nodeType="afterEffect">
                                  <p:stCondLst>
                                    <p:cond delay="0"/>
                                  </p:stCondLst>
                                  <p:childTnLst>
                                    <p:set>
                                      <p:cBhvr>
                                        <p:cTn id="36" dur="1" fill="hold">
                                          <p:stCondLst>
                                            <p:cond delay="0"/>
                                          </p:stCondLst>
                                        </p:cTn>
                                        <p:tgtEl>
                                          <p:spTgt spid="193539">
                                            <p:bg/>
                                          </p:spTgt>
                                        </p:tgtEl>
                                        <p:attrNameLst>
                                          <p:attrName>style.visibility</p:attrName>
                                        </p:attrNameLst>
                                      </p:cBhvr>
                                      <p:to>
                                        <p:strVal val="visible"/>
                                      </p:to>
                                    </p:set>
                                    <p:animEffect transition="in" filter="fade">
                                      <p:cBhvr>
                                        <p:cTn id="37" dur="1000">
                                          <p:stCondLst>
                                            <p:cond delay="0"/>
                                          </p:stCondLst>
                                        </p:cTn>
                                        <p:tgtEl>
                                          <p:spTgt spid="193539">
                                            <p:bg/>
                                          </p:spTgt>
                                        </p:tgtEl>
                                      </p:cBhvr>
                                    </p:animEffect>
                                  </p:childTnLst>
                                </p:cTn>
                              </p:par>
                            </p:childTnLst>
                          </p:cTn>
                        </p:par>
                        <p:par>
                          <p:cTn id="38" fill="hold">
                            <p:stCondLst>
                              <p:cond delay="7500"/>
                            </p:stCondLst>
                            <p:childTnLst>
                              <p:par>
                                <p:cTn id="39" presetID="10" presetClass="entr" presetSubtype="0" fill="hold" grpId="1" nodeType="afterEffect">
                                  <p:stCondLst>
                                    <p:cond delay="0"/>
                                  </p:stCondLst>
                                  <p:childTnLst>
                                    <p:set>
                                      <p:cBhvr>
                                        <p:cTn id="40" dur="1" fill="hold">
                                          <p:stCondLst>
                                            <p:cond delay="0"/>
                                          </p:stCondLst>
                                        </p:cTn>
                                        <p:tgtEl>
                                          <p:spTgt spid="193539">
                                            <p:bg/>
                                          </p:spTgt>
                                        </p:tgtEl>
                                        <p:attrNameLst>
                                          <p:attrName>style.visibility</p:attrName>
                                        </p:attrNameLst>
                                      </p:cBhvr>
                                      <p:to>
                                        <p:strVal val="visible"/>
                                      </p:to>
                                    </p:set>
                                    <p:animEffect transition="in" filter="fade">
                                      <p:cBhvr>
                                        <p:cTn id="41" dur="1000">
                                          <p:stCondLst>
                                            <p:cond delay="0"/>
                                          </p:stCondLst>
                                        </p:cTn>
                                        <p:tgtEl>
                                          <p:spTgt spid="193539">
                                            <p:bg/>
                                          </p:spTgt>
                                        </p:tgtEl>
                                      </p:cBhvr>
                                    </p:animEffect>
                                  </p:childTnLst>
                                </p:cTn>
                              </p:par>
                            </p:childTnLst>
                          </p:cTn>
                        </p:par>
                        <p:par>
                          <p:cTn id="42" fill="hold">
                            <p:stCondLst>
                              <p:cond delay="8500"/>
                            </p:stCondLst>
                            <p:childTnLst>
                              <p:par>
                                <p:cTn id="43" presetID="53" presetClass="entr" presetSubtype="16" fill="hold" grpId="0" nodeType="afterEffect">
                                  <p:stCondLst>
                                    <p:cond delay="0"/>
                                  </p:stCondLst>
                                  <p:childTnLst>
                                    <p:set>
                                      <p:cBhvr>
                                        <p:cTn id="44" dur="1" fill="hold">
                                          <p:stCondLst>
                                            <p:cond delay="0"/>
                                          </p:stCondLst>
                                        </p:cTn>
                                        <p:tgtEl>
                                          <p:spTgt spid="193538"/>
                                        </p:tgtEl>
                                        <p:attrNameLst>
                                          <p:attrName>style.visibility</p:attrName>
                                        </p:attrNameLst>
                                      </p:cBhvr>
                                      <p:to>
                                        <p:strVal val="visible"/>
                                      </p:to>
                                    </p:set>
                                    <p:anim calcmode="lin" valueType="num">
                                      <p:cBhvr>
                                        <p:cTn id="45" dur="500" fill="hold"/>
                                        <p:tgtEl>
                                          <p:spTgt spid="193538"/>
                                        </p:tgtEl>
                                        <p:attrNameLst>
                                          <p:attrName>ppt_w</p:attrName>
                                        </p:attrNameLst>
                                      </p:cBhvr>
                                      <p:tavLst>
                                        <p:tav tm="0">
                                          <p:val>
                                            <p:fltVal val="0"/>
                                          </p:val>
                                        </p:tav>
                                        <p:tav tm="100000">
                                          <p:val>
                                            <p:strVal val="#ppt_w"/>
                                          </p:val>
                                        </p:tav>
                                      </p:tavLst>
                                    </p:anim>
                                    <p:anim calcmode="lin" valueType="num">
                                      <p:cBhvr>
                                        <p:cTn id="46" dur="500" fill="hold"/>
                                        <p:tgtEl>
                                          <p:spTgt spid="193538"/>
                                        </p:tgtEl>
                                        <p:attrNameLst>
                                          <p:attrName>ppt_h</p:attrName>
                                        </p:attrNameLst>
                                      </p:cBhvr>
                                      <p:tavLst>
                                        <p:tav tm="0">
                                          <p:val>
                                            <p:fltVal val="0"/>
                                          </p:val>
                                        </p:tav>
                                        <p:tav tm="100000">
                                          <p:val>
                                            <p:strVal val="#ppt_h"/>
                                          </p:val>
                                        </p:tav>
                                      </p:tavLst>
                                    </p:anim>
                                    <p:animEffect transition="in" filter="fade">
                                      <p:cBhvr>
                                        <p:cTn id="47" dur="500"/>
                                        <p:tgtEl>
                                          <p:spTgt spid="193538"/>
                                        </p:tgtEl>
                                      </p:cBhvr>
                                    </p:animEffect>
                                  </p:childTnLst>
                                </p:cTn>
                              </p:par>
                            </p:childTnLst>
                          </p:cTn>
                        </p:par>
                        <p:par>
                          <p:cTn id="48" fill="hold">
                            <p:stCondLst>
                              <p:cond delay="9000"/>
                            </p:stCondLst>
                            <p:childTnLst>
                              <p:par>
                                <p:cTn id="49" presetID="10" presetClass="entr" presetSubtype="0" fill="hold" grpId="0" nodeType="afterEffect">
                                  <p:stCondLst>
                                    <p:cond delay="0"/>
                                  </p:stCondLst>
                                  <p:childTnLst>
                                    <p:set>
                                      <p:cBhvr>
                                        <p:cTn id="50" dur="1" fill="hold">
                                          <p:stCondLst>
                                            <p:cond delay="0"/>
                                          </p:stCondLst>
                                        </p:cTn>
                                        <p:tgtEl>
                                          <p:spTgt spid="193539">
                                            <p:bg/>
                                          </p:spTgt>
                                        </p:tgtEl>
                                        <p:attrNameLst>
                                          <p:attrName>style.visibility</p:attrName>
                                        </p:attrNameLst>
                                      </p:cBhvr>
                                      <p:to>
                                        <p:strVal val="visible"/>
                                      </p:to>
                                    </p:set>
                                    <p:animEffect transition="in" filter="fade">
                                      <p:cBhvr>
                                        <p:cTn id="51" dur="1000">
                                          <p:stCondLst>
                                            <p:cond delay="0"/>
                                          </p:stCondLst>
                                        </p:cTn>
                                        <p:tgtEl>
                                          <p:spTgt spid="193539">
                                            <p:bg/>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93539">
                                            <p:txEl>
                                              <p:pRg st="0" end="0"/>
                                            </p:txEl>
                                          </p:spTgt>
                                        </p:tgtEl>
                                        <p:attrNameLst>
                                          <p:attrName>style.visibility</p:attrName>
                                        </p:attrNameLst>
                                      </p:cBhvr>
                                      <p:to>
                                        <p:strVal val="visible"/>
                                      </p:to>
                                    </p:set>
                                    <p:animEffect transition="in" filter="fade">
                                      <p:cBhvr>
                                        <p:cTn id="56" dur="1000">
                                          <p:stCondLst>
                                            <p:cond delay="0"/>
                                          </p:stCondLst>
                                        </p:cTn>
                                        <p:tgtEl>
                                          <p:spTgt spid="193539">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93539">
                                            <p:txEl>
                                              <p:pRg st="1" end="1"/>
                                            </p:txEl>
                                          </p:spTgt>
                                        </p:tgtEl>
                                        <p:attrNameLst>
                                          <p:attrName>style.visibility</p:attrName>
                                        </p:attrNameLst>
                                      </p:cBhvr>
                                      <p:to>
                                        <p:strVal val="visible"/>
                                      </p:to>
                                    </p:set>
                                    <p:animEffect transition="in" filter="fade">
                                      <p:cBhvr>
                                        <p:cTn id="61" dur="1000">
                                          <p:stCondLst>
                                            <p:cond delay="0"/>
                                          </p:stCondLst>
                                        </p:cTn>
                                        <p:tgtEl>
                                          <p:spTgt spid="193539">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93539">
                                            <p:txEl>
                                              <p:pRg st="2" end="2"/>
                                            </p:txEl>
                                          </p:spTgt>
                                        </p:tgtEl>
                                        <p:attrNameLst>
                                          <p:attrName>style.visibility</p:attrName>
                                        </p:attrNameLst>
                                      </p:cBhvr>
                                      <p:to>
                                        <p:strVal val="visible"/>
                                      </p:to>
                                    </p:set>
                                    <p:animEffect transition="in" filter="fade">
                                      <p:cBhvr>
                                        <p:cTn id="66" dur="1000">
                                          <p:stCondLst>
                                            <p:cond delay="0"/>
                                          </p:stCondLst>
                                        </p:cTn>
                                        <p:tgtEl>
                                          <p:spTgt spid="193539">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93539">
                                            <p:txEl>
                                              <p:pRg st="3" end="3"/>
                                            </p:txEl>
                                          </p:spTgt>
                                        </p:tgtEl>
                                        <p:attrNameLst>
                                          <p:attrName>style.visibility</p:attrName>
                                        </p:attrNameLst>
                                      </p:cBhvr>
                                      <p:to>
                                        <p:strVal val="visible"/>
                                      </p:to>
                                    </p:set>
                                    <p:animEffect transition="in" filter="fade">
                                      <p:cBhvr>
                                        <p:cTn id="71" dur="1000">
                                          <p:stCondLst>
                                            <p:cond delay="0"/>
                                          </p:stCondLst>
                                        </p:cTn>
                                        <p:tgtEl>
                                          <p:spTgt spid="193539">
                                            <p:txEl>
                                              <p:pRg st="3" end="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93539">
                                            <p:txEl>
                                              <p:pRg st="4" end="4"/>
                                            </p:txEl>
                                          </p:spTgt>
                                        </p:tgtEl>
                                        <p:attrNameLst>
                                          <p:attrName>style.visibility</p:attrName>
                                        </p:attrNameLst>
                                      </p:cBhvr>
                                      <p:to>
                                        <p:strVal val="visible"/>
                                      </p:to>
                                    </p:set>
                                    <p:animEffect transition="in" filter="fade">
                                      <p:cBhvr>
                                        <p:cTn id="76" dur="1000">
                                          <p:stCondLst>
                                            <p:cond delay="0"/>
                                          </p:stCondLst>
                                        </p:cTn>
                                        <p:tgtEl>
                                          <p:spTgt spid="193539">
                                            <p:txEl>
                                              <p:pRg st="4" end="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93539">
                                            <p:txEl>
                                              <p:pRg st="5" end="5"/>
                                            </p:txEl>
                                          </p:spTgt>
                                        </p:tgtEl>
                                        <p:attrNameLst>
                                          <p:attrName>style.visibility</p:attrName>
                                        </p:attrNameLst>
                                      </p:cBhvr>
                                      <p:to>
                                        <p:strVal val="visible"/>
                                      </p:to>
                                    </p:set>
                                    <p:animEffect transition="in" filter="fade">
                                      <p:cBhvr>
                                        <p:cTn id="81" dur="1000">
                                          <p:stCondLst>
                                            <p:cond delay="0"/>
                                          </p:stCondLst>
                                        </p:cTn>
                                        <p:tgtEl>
                                          <p:spTgt spid="193539">
                                            <p:txEl>
                                              <p:pRg st="5" end="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93539">
                                            <p:txEl>
                                              <p:pRg st="6" end="6"/>
                                            </p:txEl>
                                          </p:spTgt>
                                        </p:tgtEl>
                                        <p:attrNameLst>
                                          <p:attrName>style.visibility</p:attrName>
                                        </p:attrNameLst>
                                      </p:cBhvr>
                                      <p:to>
                                        <p:strVal val="visible"/>
                                      </p:to>
                                    </p:set>
                                    <p:animEffect transition="in" filter="fade">
                                      <p:cBhvr>
                                        <p:cTn id="86" dur="1000">
                                          <p:stCondLst>
                                            <p:cond delay="0"/>
                                          </p:stCondLst>
                                        </p:cTn>
                                        <p:tgtEl>
                                          <p:spTgt spid="193539">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93539">
                                            <p:txEl>
                                              <p:pRg st="7" end="7"/>
                                            </p:txEl>
                                          </p:spTgt>
                                        </p:tgtEl>
                                        <p:attrNameLst>
                                          <p:attrName>style.visibility</p:attrName>
                                        </p:attrNameLst>
                                      </p:cBhvr>
                                      <p:to>
                                        <p:strVal val="visible"/>
                                      </p:to>
                                    </p:set>
                                    <p:animEffect transition="in" filter="fade">
                                      <p:cBhvr>
                                        <p:cTn id="91" dur="1000">
                                          <p:stCondLst>
                                            <p:cond delay="0"/>
                                          </p:stCondLst>
                                        </p:cTn>
                                        <p:tgtEl>
                                          <p:spTgt spid="193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ldLvl="0" animBg="1"/>
      <p:bldP spid="193538" grpId="1" animBg="1"/>
      <p:bldP spid="193539" grpId="0" animBg="1" uiExpand="1" build="p"/>
      <p:bldP spid="193539" grpId="1"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4579" name="Rectangle 3"/>
          <p:cNvSpPr>
            <a:spLocks noGrp="1"/>
          </p:cNvSpPr>
          <p:nvPr>
            <p:ph idx="1"/>
          </p:nvPr>
        </p:nvSpPr>
        <p:spPr>
          <a:xfrm>
            <a:off x="539750" y="1355090"/>
            <a:ext cx="8064500" cy="4955540"/>
          </a:xfrm>
          <a:solidFill>
            <a:srgbClr val="FFFF00">
              <a:alpha val="100000"/>
            </a:srgbClr>
          </a:solidFill>
        </p:spPr>
        <p:txBody>
          <a:bodyPr vert="horz" wrap="square" lIns="91440" tIns="45720" rIns="91440" bIns="45720" anchor="t"/>
          <a:lstStyle/>
          <a:p>
            <a:pPr lvl="1" eaLnBrk="1" hangingPunct="1">
              <a:lnSpc>
                <a:spcPct val="115000"/>
              </a:lnSpc>
              <a:spcBef>
                <a:spcPts val="1800"/>
              </a:spcBef>
            </a:pPr>
            <a:endParaRPr lang="en-US" altLang="zh-CN" sz="600" b="1" dirty="0">
              <a:solidFill>
                <a:srgbClr val="3333CC"/>
              </a:solidFill>
              <a:latin typeface="微软雅黑" panose="020B0503020204020204" pitchFamily="34" charset="-122"/>
              <a:ea typeface="微软雅黑" panose="020B0503020204020204" pitchFamily="34" charset="-122"/>
            </a:endParaRPr>
          </a:p>
          <a:p>
            <a:pPr lvl="1" eaLnBrk="1" hangingPunct="1">
              <a:lnSpc>
                <a:spcPct val="115000"/>
              </a:lnSpc>
              <a:spcBef>
                <a:spcPts val="1800"/>
              </a:spcBef>
            </a:pPr>
            <a:r>
              <a:rPr lang="zh-CN" altLang="en-US" sz="40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科学</a:t>
            </a:r>
            <a:r>
              <a:rPr lang="zh-CN" altLang="en-US" sz="4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知识能够维持人类的生存和持续发展吗？</a:t>
            </a:r>
            <a:endParaRPr lang="zh-CN" altLang="en-US" sz="4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lnSpc>
                <a:spcPct val="115000"/>
              </a:lnSpc>
              <a:spcBef>
                <a:spcPts val="1800"/>
              </a:spcBef>
            </a:pPr>
            <a:r>
              <a:rPr lang="zh-CN" altLang="en-US" sz="4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科学知识能弥补精神需要吗？</a:t>
            </a:r>
            <a:endParaRPr lang="zh-CN" altLang="en-US" sz="4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lnSpc>
                <a:spcPct val="115000"/>
              </a:lnSpc>
              <a:spcBef>
                <a:spcPts val="1800"/>
              </a:spcBef>
            </a:pPr>
            <a:r>
              <a:rPr lang="zh-CN" altLang="en-US" sz="40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科学知识能</a:t>
            </a:r>
            <a:r>
              <a:rPr lang="zh-CN" altLang="en-US" sz="4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代替信念、信仰吗？</a:t>
            </a:r>
            <a:endParaRPr lang="zh-CN" altLang="en-US" sz="4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lnSpc>
                <a:spcPct val="115000"/>
              </a:lnSpc>
              <a:spcBef>
                <a:spcPts val="1800"/>
              </a:spcBef>
            </a:pPr>
            <a:r>
              <a:rPr lang="zh-CN" altLang="en-US" sz="4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科学知识能代替道德吗？</a:t>
            </a:r>
            <a:endParaRPr lang="zh-CN" altLang="en-US" sz="4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lnSpc>
                <a:spcPct val="115000"/>
              </a:lnSpc>
              <a:spcBef>
                <a:spcPct val="35000"/>
              </a:spcBef>
            </a:pPr>
            <a:endParaRPr lang="zh-CN" altLang="en-US" sz="4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39750" y="392430"/>
            <a:ext cx="8028305" cy="829945"/>
          </a:xfrm>
          <a:prstGeom prst="rect">
            <a:avLst/>
          </a:prstGeom>
          <a:solidFill>
            <a:srgbClr val="C2D89A"/>
          </a:solidFill>
        </p:spPr>
        <p:txBody>
          <a:bodyPr wrap="square" rtlCol="0">
            <a:spAutoFit/>
          </a:bodyPr>
          <a:lstStyle/>
          <a:p>
            <a:r>
              <a:rPr lang="zh-CN" altLang="en-US" sz="4800" b="1" i="1">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思考：</a:t>
            </a:r>
            <a:endParaRPr lang="zh-CN" altLang="en-US" sz="4800" b="1" i="1">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2"/>
          </p:nvPr>
        </p:nvSpPr>
        <p:spPr>
          <a:xfrm>
            <a:off x="457200" y="6243638"/>
            <a:ext cx="213360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eaLnBrk="1" hangingPunct="1"/>
            <a:r>
              <a:rPr lang="zh-CN" altLang="en-US" sz="1200" dirty="0">
                <a:solidFill>
                  <a:srgbClr val="1A1A4E"/>
                </a:solidFill>
                <a:latin typeface="楷体_GB2312" pitchFamily="49" charset="-122"/>
                <a:ea typeface="楷体_GB2312" pitchFamily="49" charset="-122"/>
              </a:rPr>
              <a:t>第</a:t>
            </a:r>
            <a:fld id="{9A0DB2DC-4C9A-4742-B13C-FB6460FD3503}" type="slidenum">
              <a:rPr lang="zh-CN" altLang="en-US" sz="1200" dirty="0">
                <a:solidFill>
                  <a:srgbClr val="1A1A4E"/>
                </a:solidFill>
                <a:latin typeface="楷体_GB2312" pitchFamily="49" charset="-122"/>
                <a:ea typeface="楷体_GB2312" pitchFamily="49" charset="-122"/>
              </a:rPr>
            </a:fld>
            <a:r>
              <a:rPr lang="zh-CN" altLang="en-US" sz="1200" dirty="0">
                <a:solidFill>
                  <a:srgbClr val="1A1A4E"/>
                </a:solidFill>
                <a:latin typeface="楷体_GB2312" pitchFamily="49" charset="-122"/>
                <a:ea typeface="楷体_GB2312" pitchFamily="49" charset="-122"/>
              </a:rPr>
              <a:t>页，共</a:t>
            </a:r>
            <a:r>
              <a:rPr lang="en-US" altLang="zh-CN" sz="1200" dirty="0">
                <a:solidFill>
                  <a:srgbClr val="1A1A4E"/>
                </a:solidFill>
                <a:latin typeface="楷体_GB2312" pitchFamily="49" charset="-122"/>
                <a:ea typeface="楷体_GB2312" pitchFamily="49" charset="-122"/>
              </a:rPr>
              <a:t>28</a:t>
            </a:r>
            <a:r>
              <a:rPr lang="zh-CN" altLang="en-US" sz="1200" dirty="0">
                <a:solidFill>
                  <a:srgbClr val="1A1A4E"/>
                </a:solidFill>
                <a:latin typeface="楷体_GB2312" pitchFamily="49" charset="-122"/>
                <a:ea typeface="楷体_GB2312" pitchFamily="49" charset="-122"/>
              </a:rPr>
              <a:t>页</a:t>
            </a:r>
            <a:endParaRPr lang="zh-CN" altLang="en-US" sz="1200" dirty="0">
              <a:solidFill>
                <a:srgbClr val="1A1A4E"/>
              </a:solidFill>
              <a:latin typeface="楷体_GB2312" pitchFamily="49" charset="-122"/>
              <a:ea typeface="楷体_GB2312" pitchFamily="49" charset="-122"/>
            </a:endParaRPr>
          </a:p>
        </p:txBody>
      </p:sp>
      <p:sp>
        <p:nvSpPr>
          <p:cNvPr id="8195" name="Rectangle 2"/>
          <p:cNvSpPr/>
          <p:nvPr/>
        </p:nvSpPr>
        <p:spPr>
          <a:xfrm>
            <a:off x="285750" y="260350"/>
            <a:ext cx="8424863" cy="1008063"/>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800" b="1" dirty="0">
                <a:solidFill>
                  <a:schemeClr val="bg1"/>
                </a:solidFill>
                <a:latin typeface="微软雅黑" panose="020B0503020204020204" pitchFamily="34" charset="-122"/>
                <a:ea typeface="微软雅黑" panose="020B0503020204020204" pitchFamily="34" charset="-122"/>
              </a:rPr>
              <a:t>价值观念与价值体系</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203779" name="Rectangle 3"/>
          <p:cNvSpPr/>
          <p:nvPr/>
        </p:nvSpPr>
        <p:spPr>
          <a:xfrm>
            <a:off x="250825" y="1412875"/>
            <a:ext cx="8642350" cy="5256213"/>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latinLnBrk="1">
              <a:lnSpc>
                <a:spcPct val="120000"/>
              </a:lnSpc>
              <a:buFont typeface="Wingdings" panose="05000000000000000000" pitchFamily="2" charset="2"/>
              <a:buChar char="Ø"/>
            </a:pPr>
            <a:r>
              <a:rPr lang="zh-CN" altLang="en-US" b="1" dirty="0">
                <a:latin typeface="Times New Roman" panose="02020603050405020304" pitchFamily="18" charset="0"/>
                <a:ea typeface="楷体_GB2312" pitchFamily="49" charset="-122"/>
              </a:rPr>
              <a:t> </a:t>
            </a:r>
            <a:r>
              <a:rPr lang="zh-CN" altLang="en-US" sz="2000" b="1" dirty="0">
                <a:latin typeface="微软雅黑" panose="020B0503020204020204" pitchFamily="34" charset="-122"/>
                <a:ea typeface="微软雅黑" panose="020B0503020204020204" pitchFamily="34" charset="-122"/>
              </a:rPr>
              <a:t>对政治、道德、金钱等事物的舍取与否进行主观判断，形成</a:t>
            </a:r>
            <a:r>
              <a:rPr lang="zh-CN" altLang="en-US" sz="2400" b="1" dirty="0">
                <a:solidFill>
                  <a:srgbClr val="C00000"/>
                </a:solidFill>
                <a:latin typeface="微软雅黑" panose="020B0503020204020204" pitchFamily="34" charset="-122"/>
                <a:ea typeface="微软雅黑" panose="020B0503020204020204" pitchFamily="34" charset="-122"/>
              </a:rPr>
              <a:t>价值观念</a:t>
            </a:r>
            <a:r>
              <a:rPr lang="zh-CN" altLang="en-US"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a:p>
            <a:pPr latinLnBrk="1">
              <a:lnSpc>
                <a:spcPct val="120000"/>
              </a:lnSpc>
              <a:buFont typeface="Wingdings" panose="05000000000000000000" pitchFamily="2" charset="2"/>
              <a:buChar char="Ø"/>
            </a:pPr>
            <a:r>
              <a:rPr lang="zh-CN" altLang="en-US" sz="2000" b="1" dirty="0">
                <a:solidFill>
                  <a:srgbClr val="FF0000"/>
                </a:solidFill>
                <a:latin typeface="微软雅黑" panose="020B0503020204020204" pitchFamily="34" charset="-122"/>
                <a:ea typeface="微软雅黑" panose="020B0503020204020204" pitchFamily="34" charset="-122"/>
              </a:rPr>
              <a:t>价值观念</a:t>
            </a:r>
            <a:r>
              <a:rPr lang="zh-CN" altLang="en-US" sz="2000" b="1" dirty="0">
                <a:latin typeface="微软雅黑" panose="020B0503020204020204" pitchFamily="34" charset="-122"/>
                <a:ea typeface="微软雅黑" panose="020B0503020204020204" pitchFamily="34" charset="-122"/>
              </a:rPr>
              <a:t>是在</a:t>
            </a:r>
            <a:r>
              <a:rPr lang="zh-CN" altLang="en-US" sz="2000" b="1" dirty="0">
                <a:solidFill>
                  <a:srgbClr val="FF0000"/>
                </a:solidFill>
                <a:latin typeface="微软雅黑" panose="020B0503020204020204" pitchFamily="34" charset="-122"/>
                <a:ea typeface="微软雅黑" panose="020B0503020204020204" pitchFamily="34" charset="-122"/>
              </a:rPr>
              <a:t>人生观</a:t>
            </a:r>
            <a:r>
              <a:rPr lang="zh-CN" altLang="en-US" sz="2000" b="1" dirty="0">
                <a:latin typeface="微软雅黑" panose="020B0503020204020204" pitchFamily="34" charset="-122"/>
                <a:ea typeface="微软雅黑" panose="020B0503020204020204" pitchFamily="34" charset="-122"/>
              </a:rPr>
              <a:t>和</a:t>
            </a:r>
            <a:r>
              <a:rPr lang="zh-CN" altLang="en-US" sz="2000" b="1" dirty="0">
                <a:solidFill>
                  <a:srgbClr val="FF0000"/>
                </a:solidFill>
                <a:latin typeface="微软雅黑" panose="020B0503020204020204" pitchFamily="34" charset="-122"/>
                <a:ea typeface="微软雅黑" panose="020B0503020204020204" pitchFamily="34" charset="-122"/>
              </a:rPr>
              <a:t>世界观</a:t>
            </a:r>
            <a:r>
              <a:rPr lang="zh-CN" altLang="en-US" sz="2000" b="1" dirty="0">
                <a:latin typeface="微软雅黑" panose="020B0503020204020204" pitchFamily="34" charset="-122"/>
                <a:ea typeface="微软雅黑" panose="020B0503020204020204" pitchFamily="34" charset="-122"/>
              </a:rPr>
              <a:t>的基础上，对各种事物、行为以及可能做出的选择进行评价的标准和据此采取的某种行为的态度及倾向。</a:t>
            </a:r>
            <a:endParaRPr lang="zh-CN" altLang="en-US" sz="2000" b="1" dirty="0">
              <a:latin typeface="微软雅黑" panose="020B0503020204020204" pitchFamily="34" charset="-122"/>
              <a:ea typeface="微软雅黑" panose="020B0503020204020204" pitchFamily="34" charset="-122"/>
            </a:endParaRPr>
          </a:p>
          <a:p>
            <a:pPr latinLnBrk="1">
              <a:lnSpc>
                <a:spcPct val="12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 当零碎的、不完整的</a:t>
            </a:r>
            <a:r>
              <a:rPr lang="zh-CN" altLang="en-US" sz="2000" b="1" dirty="0">
                <a:solidFill>
                  <a:srgbClr val="FF0000"/>
                </a:solidFill>
                <a:latin typeface="微软雅黑" panose="020B0503020204020204" pitchFamily="34" charset="-122"/>
                <a:ea typeface="微软雅黑" panose="020B0503020204020204" pitchFamily="34" charset="-122"/>
              </a:rPr>
              <a:t>价值观念</a:t>
            </a:r>
            <a:r>
              <a:rPr lang="zh-CN" altLang="en-US" sz="2000" b="1" dirty="0">
                <a:latin typeface="微软雅黑" panose="020B0503020204020204" pitchFamily="34" charset="-122"/>
                <a:ea typeface="微软雅黑" panose="020B0503020204020204" pitchFamily="34" charset="-122"/>
              </a:rPr>
              <a:t>形成了理性的、系统的观点时，一个人就拥有了自己的</a:t>
            </a:r>
            <a:r>
              <a:rPr lang="zh-CN" altLang="en-US" sz="2400" b="1" dirty="0">
                <a:solidFill>
                  <a:srgbClr val="C00000"/>
                </a:solidFill>
                <a:latin typeface="微软雅黑" panose="020B0503020204020204" pitchFamily="34" charset="-122"/>
                <a:ea typeface="微软雅黑" panose="020B0503020204020204" pitchFamily="34" charset="-122"/>
              </a:rPr>
              <a:t>价值观</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800100" lvl="1" indent="-342900" latinLnBrk="1">
              <a:lnSpc>
                <a:spcPct val="120000"/>
              </a:lnSpc>
              <a:buClr>
                <a:srgbClr val="C00000"/>
              </a:buClr>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rPr>
              <a:t>价值观念</a:t>
            </a:r>
            <a:r>
              <a:rPr lang="zh-CN" altLang="en-US" sz="2000" b="1" dirty="0">
                <a:solidFill>
                  <a:srgbClr val="0F0066"/>
                </a:solidFill>
                <a:latin typeface="微软雅黑" panose="020B0503020204020204" pitchFamily="34" charset="-122"/>
                <a:ea typeface="微软雅黑" panose="020B0503020204020204" pitchFamily="34" charset="-122"/>
              </a:rPr>
              <a:t>的高级形式就是</a:t>
            </a:r>
            <a:r>
              <a:rPr lang="zh-CN" altLang="en-US" sz="2000" b="1" dirty="0">
                <a:solidFill>
                  <a:srgbClr val="C00000"/>
                </a:solidFill>
                <a:latin typeface="微软雅黑" panose="020B0503020204020204" pitchFamily="34" charset="-122"/>
                <a:ea typeface="微软雅黑" panose="020B0503020204020204" pitchFamily="34" charset="-122"/>
              </a:rPr>
              <a:t>价值观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800100" lvl="1" indent="-342900" latinLnBrk="1">
              <a:lnSpc>
                <a:spcPct val="120000"/>
              </a:lnSpc>
              <a:buClr>
                <a:srgbClr val="C00000"/>
              </a:buClr>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 </a:t>
            </a:r>
            <a:r>
              <a:rPr lang="zh-CN" altLang="en-US" sz="2000" b="1" dirty="0">
                <a:solidFill>
                  <a:srgbClr val="0F0066"/>
                </a:solidFill>
                <a:latin typeface="微软雅黑" panose="020B0503020204020204" pitchFamily="34" charset="-122"/>
                <a:ea typeface="微软雅黑" panose="020B0503020204020204" pitchFamily="34" charset="-122"/>
              </a:rPr>
              <a:t>人类社会的各种规范，实际上是</a:t>
            </a:r>
            <a:r>
              <a:rPr lang="zh-CN" altLang="en-US" sz="2000" b="1" dirty="0">
                <a:solidFill>
                  <a:srgbClr val="FF0000"/>
                </a:solidFill>
                <a:latin typeface="微软雅黑" panose="020B0503020204020204" pitchFamily="34" charset="-122"/>
                <a:ea typeface="微软雅黑" panose="020B0503020204020204" pitchFamily="34" charset="-122"/>
              </a:rPr>
              <a:t>特定价值观或价值标准</a:t>
            </a:r>
            <a:r>
              <a:rPr lang="zh-CN" altLang="en-US" sz="2000" b="1" dirty="0">
                <a:solidFill>
                  <a:srgbClr val="0F0066"/>
                </a:solidFill>
                <a:latin typeface="微软雅黑" panose="020B0503020204020204" pitchFamily="34" charset="-122"/>
                <a:ea typeface="微软雅黑" panose="020B0503020204020204" pitchFamily="34" charset="-122"/>
              </a:rPr>
              <a:t>的具体体现。</a:t>
            </a:r>
            <a:endParaRPr lang="zh-CN" altLang="en-US" sz="2000" b="1" dirty="0">
              <a:solidFill>
                <a:srgbClr val="0F0066"/>
              </a:solidFill>
              <a:latin typeface="微软雅黑" panose="020B0503020204020204" pitchFamily="34" charset="-122"/>
              <a:ea typeface="微软雅黑" panose="020B0503020204020204" pitchFamily="34" charset="-122"/>
            </a:endParaRPr>
          </a:p>
          <a:p>
            <a:pPr latinLnBrk="1">
              <a:lnSpc>
                <a:spcPct val="12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rPr>
              <a:t>价值观</a:t>
            </a:r>
            <a:r>
              <a:rPr lang="zh-CN" altLang="en-US" sz="2000" b="1" dirty="0">
                <a:latin typeface="微软雅黑" panose="020B0503020204020204" pitchFamily="34" charset="-122"/>
                <a:ea typeface="微软雅黑" panose="020B0503020204020204" pitchFamily="34" charset="-122"/>
              </a:rPr>
              <a:t>是指一个人对周围的客观事物（包括人、事、物）的意义、重要性的总评价和总看法。</a:t>
            </a:r>
            <a:endParaRPr lang="zh-CN" altLang="en-US" sz="2000" b="1" dirty="0">
              <a:latin typeface="微软雅黑" panose="020B0503020204020204" pitchFamily="34" charset="-122"/>
              <a:ea typeface="微软雅黑" panose="020B0503020204020204" pitchFamily="34" charset="-122"/>
            </a:endParaRPr>
          </a:p>
          <a:p>
            <a:pPr marL="800100" lvl="1" indent="-342900" latinLnBrk="1">
              <a:lnSpc>
                <a:spcPct val="120000"/>
              </a:lnSpc>
              <a:buClr>
                <a:srgbClr val="C00000"/>
              </a:buClr>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 </a:t>
            </a:r>
            <a:r>
              <a:rPr lang="zh-CN" altLang="en-US" sz="2000" b="1" dirty="0">
                <a:solidFill>
                  <a:srgbClr val="0F0066"/>
                </a:solidFill>
                <a:latin typeface="微软雅黑" panose="020B0503020204020204" pitchFamily="34" charset="-122"/>
                <a:ea typeface="微软雅黑" panose="020B0503020204020204" pitchFamily="34" charset="-122"/>
              </a:rPr>
              <a:t>一方面表现为</a:t>
            </a:r>
            <a:r>
              <a:rPr lang="zh-CN" altLang="en-US" sz="2000" b="1" dirty="0">
                <a:solidFill>
                  <a:srgbClr val="FF0000"/>
                </a:solidFill>
                <a:latin typeface="微软雅黑" panose="020B0503020204020204" pitchFamily="34" charset="-122"/>
                <a:ea typeface="微软雅黑" panose="020B0503020204020204" pitchFamily="34" charset="-122"/>
              </a:rPr>
              <a:t>价值取向、价值追求，</a:t>
            </a:r>
            <a:r>
              <a:rPr lang="zh-CN" altLang="en-US" sz="2000" b="1" dirty="0">
                <a:solidFill>
                  <a:srgbClr val="0F0066"/>
                </a:solidFill>
                <a:latin typeface="微软雅黑" panose="020B0503020204020204" pitchFamily="34" charset="-122"/>
                <a:ea typeface="微软雅黑" panose="020B0503020204020204" pitchFamily="34" charset="-122"/>
              </a:rPr>
              <a:t>凝结为一定的</a:t>
            </a:r>
            <a:r>
              <a:rPr lang="zh-CN" altLang="en-US" sz="2000" b="1" dirty="0">
                <a:solidFill>
                  <a:srgbClr val="FF0000"/>
                </a:solidFill>
                <a:latin typeface="微软雅黑" panose="020B0503020204020204" pitchFamily="34" charset="-122"/>
                <a:ea typeface="微软雅黑" panose="020B0503020204020204" pitchFamily="34" charset="-122"/>
              </a:rPr>
              <a:t>价值目标</a:t>
            </a:r>
            <a:r>
              <a:rPr lang="zh-CN" altLang="en-US" sz="2000" b="1" dirty="0">
                <a:solidFill>
                  <a:srgbClr val="0F0066"/>
                </a:solidFill>
                <a:latin typeface="微软雅黑" panose="020B0503020204020204" pitchFamily="34" charset="-122"/>
                <a:ea typeface="微软雅黑" panose="020B0503020204020204" pitchFamily="34" charset="-122"/>
              </a:rPr>
              <a:t>；</a:t>
            </a:r>
            <a:endParaRPr lang="zh-CN" altLang="en-US" sz="2000" b="1" dirty="0">
              <a:solidFill>
                <a:srgbClr val="0F0066"/>
              </a:solidFill>
              <a:latin typeface="微软雅黑" panose="020B0503020204020204" pitchFamily="34" charset="-122"/>
              <a:ea typeface="微软雅黑" panose="020B0503020204020204" pitchFamily="34" charset="-122"/>
            </a:endParaRPr>
          </a:p>
          <a:p>
            <a:pPr marL="800100" lvl="1" indent="-342900" latinLnBrk="1">
              <a:lnSpc>
                <a:spcPct val="120000"/>
              </a:lnSpc>
              <a:buClr>
                <a:srgbClr val="C00000"/>
              </a:buClr>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 </a:t>
            </a:r>
            <a:r>
              <a:rPr lang="zh-CN" altLang="en-US" sz="2000" b="1" dirty="0">
                <a:solidFill>
                  <a:srgbClr val="0F0066"/>
                </a:solidFill>
                <a:latin typeface="微软雅黑" panose="020B0503020204020204" pitchFamily="34" charset="-122"/>
                <a:ea typeface="微软雅黑" panose="020B0503020204020204" pitchFamily="34" charset="-122"/>
              </a:rPr>
              <a:t>另一方面表现为价值尺度和准则，成为人们判断价值事物有无价值及价值大小的评价标准。</a:t>
            </a:r>
            <a:endParaRPr lang="zh-CN" altLang="en-US" sz="2000" b="1" dirty="0">
              <a:solidFill>
                <a:srgbClr val="0F0066"/>
              </a:solidFill>
              <a:latin typeface="微软雅黑" panose="020B0503020204020204" pitchFamily="34" charset="-122"/>
              <a:ea typeface="微软雅黑" panose="020B0503020204020204" pitchFamily="34" charset="-122"/>
            </a:endParaRPr>
          </a:p>
          <a:p>
            <a:pPr latinLnBrk="1">
              <a:lnSpc>
                <a:spcPct val="12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 对诸事物的看法和评价在心目中的主次、轻重的排序，构成</a:t>
            </a:r>
            <a:r>
              <a:rPr lang="zh-CN" altLang="en-US" sz="2400" b="1" dirty="0">
                <a:solidFill>
                  <a:srgbClr val="C00000"/>
                </a:solidFill>
                <a:latin typeface="微软雅黑" panose="020B0503020204020204" pitchFamily="34" charset="-122"/>
                <a:ea typeface="微软雅黑" panose="020B0503020204020204" pitchFamily="34" charset="-122"/>
              </a:rPr>
              <a:t>价值体系</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3779">
                                            <p:bg/>
                                          </p:spTgt>
                                        </p:tgtEl>
                                        <p:attrNameLst>
                                          <p:attrName>style.visibility</p:attrName>
                                        </p:attrNameLst>
                                      </p:cBhvr>
                                      <p:to>
                                        <p:strVal val="visible"/>
                                      </p:to>
                                    </p:set>
                                    <p:animEffect transition="in" filter="blinds(vertical)">
                                      <p:cBhvr>
                                        <p:cTn id="7" dur="500"/>
                                        <p:tgtEl>
                                          <p:spTgt spid="203779">
                                            <p:bg/>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3779">
                                            <p:txEl>
                                              <p:pRg st="0" end="0"/>
                                            </p:txEl>
                                          </p:spTgt>
                                        </p:tgtEl>
                                        <p:attrNameLst>
                                          <p:attrName>style.visibility</p:attrName>
                                        </p:attrNameLst>
                                      </p:cBhvr>
                                      <p:to>
                                        <p:strVal val="visible"/>
                                      </p:to>
                                    </p:set>
                                    <p:animEffect transition="in" filter="blinds(horizontal)">
                                      <p:cBhvr>
                                        <p:cTn id="11" dur="500"/>
                                        <p:tgtEl>
                                          <p:spTgt spid="20377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03779">
                                            <p:txEl>
                                              <p:pRg st="1" end="1"/>
                                            </p:txEl>
                                          </p:spTgt>
                                        </p:tgtEl>
                                        <p:attrNameLst>
                                          <p:attrName>style.visibility</p:attrName>
                                        </p:attrNameLst>
                                      </p:cBhvr>
                                      <p:to>
                                        <p:strVal val="visible"/>
                                      </p:to>
                                    </p:set>
                                    <p:animEffect transition="in" filter="blinds(horizontal)">
                                      <p:cBhvr>
                                        <p:cTn id="16" dur="500"/>
                                        <p:tgtEl>
                                          <p:spTgt spid="20377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3779">
                                            <p:txEl>
                                              <p:pRg st="2" end="2"/>
                                            </p:txEl>
                                          </p:spTgt>
                                        </p:tgtEl>
                                        <p:attrNameLst>
                                          <p:attrName>style.visibility</p:attrName>
                                        </p:attrNameLst>
                                      </p:cBhvr>
                                      <p:to>
                                        <p:strVal val="visible"/>
                                      </p:to>
                                    </p:set>
                                    <p:animEffect transition="in" filter="blinds(horizontal)">
                                      <p:cBhvr>
                                        <p:cTn id="21" dur="500"/>
                                        <p:tgtEl>
                                          <p:spTgt spid="203779">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3779">
                                            <p:txEl>
                                              <p:pRg st="3" end="3"/>
                                            </p:txEl>
                                          </p:spTgt>
                                        </p:tgtEl>
                                        <p:attrNameLst>
                                          <p:attrName>style.visibility</p:attrName>
                                        </p:attrNameLst>
                                      </p:cBhvr>
                                      <p:to>
                                        <p:strVal val="visible"/>
                                      </p:to>
                                    </p:set>
                                    <p:animEffect transition="in" filter="blinds(horizontal)">
                                      <p:cBhvr>
                                        <p:cTn id="24" dur="500"/>
                                        <p:tgtEl>
                                          <p:spTgt spid="203779">
                                            <p:txEl>
                                              <p:pRg st="3" end="3"/>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3779">
                                            <p:txEl>
                                              <p:pRg st="4" end="4"/>
                                            </p:txEl>
                                          </p:spTgt>
                                        </p:tgtEl>
                                        <p:attrNameLst>
                                          <p:attrName>style.visibility</p:attrName>
                                        </p:attrNameLst>
                                      </p:cBhvr>
                                      <p:to>
                                        <p:strVal val="visible"/>
                                      </p:to>
                                    </p:set>
                                    <p:animEffect transition="in" filter="blinds(horizontal)">
                                      <p:cBhvr>
                                        <p:cTn id="27" dur="500"/>
                                        <p:tgtEl>
                                          <p:spTgt spid="203779">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3779">
                                            <p:txEl>
                                              <p:pRg st="5" end="5"/>
                                            </p:txEl>
                                          </p:spTgt>
                                        </p:tgtEl>
                                        <p:attrNameLst>
                                          <p:attrName>style.visibility</p:attrName>
                                        </p:attrNameLst>
                                      </p:cBhvr>
                                      <p:to>
                                        <p:strVal val="visible"/>
                                      </p:to>
                                    </p:set>
                                    <p:animEffect transition="in" filter="blinds(horizontal)">
                                      <p:cBhvr>
                                        <p:cTn id="30" dur="500"/>
                                        <p:tgtEl>
                                          <p:spTgt spid="203779">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03779">
                                            <p:txEl>
                                              <p:pRg st="6" end="6"/>
                                            </p:txEl>
                                          </p:spTgt>
                                        </p:tgtEl>
                                        <p:attrNameLst>
                                          <p:attrName>style.visibility</p:attrName>
                                        </p:attrNameLst>
                                      </p:cBhvr>
                                      <p:to>
                                        <p:strVal val="visible"/>
                                      </p:to>
                                    </p:set>
                                    <p:animEffect transition="in" filter="blinds(horizontal)">
                                      <p:cBhvr>
                                        <p:cTn id="33" dur="500"/>
                                        <p:tgtEl>
                                          <p:spTgt spid="203779">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03779">
                                            <p:txEl>
                                              <p:pRg st="7" end="7"/>
                                            </p:txEl>
                                          </p:spTgt>
                                        </p:tgtEl>
                                        <p:attrNameLst>
                                          <p:attrName>style.visibility</p:attrName>
                                        </p:attrNameLst>
                                      </p:cBhvr>
                                      <p:to>
                                        <p:strVal val="visible"/>
                                      </p:to>
                                    </p:set>
                                    <p:animEffect transition="in" filter="blinds(horizontal)">
                                      <p:cBhvr>
                                        <p:cTn id="36" dur="500"/>
                                        <p:tgtEl>
                                          <p:spTgt spid="203779">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3779">
                                            <p:txEl>
                                              <p:pRg st="8" end="8"/>
                                            </p:txEl>
                                          </p:spTgt>
                                        </p:tgtEl>
                                        <p:attrNameLst>
                                          <p:attrName>style.visibility</p:attrName>
                                        </p:attrNameLst>
                                      </p:cBhvr>
                                      <p:to>
                                        <p:strVal val="visible"/>
                                      </p:to>
                                    </p:set>
                                    <p:animEffect transition="in" filter="blinds(horizontal)">
                                      <p:cBhvr>
                                        <p:cTn id="39" dur="500"/>
                                        <p:tgtEl>
                                          <p:spTgt spid="203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nimBg="1"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1" name="Rectangle 5"/>
          <p:cNvSpPr/>
          <p:nvPr/>
        </p:nvSpPr>
        <p:spPr>
          <a:xfrm>
            <a:off x="251520" y="260648"/>
            <a:ext cx="8640763" cy="6336704"/>
          </a:xfrm>
          <a:prstGeom prst="rect">
            <a:avLst/>
          </a:prstGeom>
          <a:solidFill>
            <a:srgbClr val="CCFFCC"/>
          </a:solidFill>
          <a:ln w="25400" cap="flat" cmpd="sng">
            <a:solidFill>
              <a:srgbClr val="FFCC00"/>
            </a:solidFill>
            <a:prstDash val="solid"/>
            <a:miter/>
            <a:headEnd type="none" w="med" len="med"/>
            <a:tailEnd type="none" w="med" len="med"/>
          </a:ln>
          <a:effectLst>
            <a:outerShdw dist="17961" dir="2699999" algn="ctr" rotWithShape="0">
              <a:srgbClr val="997A00"/>
            </a:outerShdw>
          </a:effectLst>
        </p:spPr>
        <p:txBody>
          <a:bodyPr lIns="18000" rIns="18000"/>
          <a:lstStyle/>
          <a:p>
            <a:pPr marL="285750" indent="-285750" eaLnBrk="1" hangingPunct="1">
              <a:lnSpc>
                <a:spcPct val="140000"/>
              </a:lnSpc>
              <a:buClr>
                <a:srgbClr val="C00000"/>
              </a:buClr>
              <a:buFont typeface="Wingdings" panose="05000000000000000000" charset="0"/>
              <a:buChar char="p"/>
            </a:pPr>
            <a:r>
              <a:rPr lang="zh-CN" altLang="en-US" b="1" dirty="0">
                <a:latin typeface="黑体" panose="02010609060101010101" pitchFamily="2" charset="-122"/>
                <a:ea typeface="楷体_GB2312" pitchFamily="49" charset="-122"/>
              </a:rPr>
              <a:t> </a:t>
            </a:r>
            <a:r>
              <a:rPr lang="zh-CN" altLang="en-US" sz="2400" b="1" dirty="0">
                <a:solidFill>
                  <a:srgbClr val="C00000"/>
                </a:solidFill>
                <a:latin typeface="微软雅黑" panose="020B0503020204020204" pitchFamily="34" charset="-122"/>
                <a:ea typeface="微软雅黑" panose="020B0503020204020204" pitchFamily="34" charset="-122"/>
              </a:rPr>
              <a:t>价值观是一种内心尺度。</a:t>
            </a:r>
            <a:endParaRPr lang="zh-CN" altLang="en-US" sz="2400" b="1" dirty="0">
              <a:solidFill>
                <a:srgbClr val="C00000"/>
              </a:solidFill>
              <a:latin typeface="微软雅黑" panose="020B0503020204020204" pitchFamily="34" charset="-122"/>
              <a:ea typeface="微软雅黑" panose="020B0503020204020204" pitchFamily="34"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 </a:t>
            </a:r>
            <a:r>
              <a:rPr lang="zh-CN" altLang="en-US" b="1" dirty="0">
                <a:solidFill>
                  <a:srgbClr val="0F0066"/>
                </a:solidFill>
                <a:latin typeface="微软雅黑" panose="020B0503020204020204" pitchFamily="34" charset="-122"/>
                <a:ea typeface="微软雅黑" panose="020B0503020204020204" pitchFamily="34" charset="-122"/>
              </a:rPr>
              <a:t>它凌驾于整个人性中，支配着人的行为、态度、观察、信念、理解等；</a:t>
            </a:r>
            <a:endParaRPr lang="zh-CN" altLang="en-US" b="1" dirty="0">
              <a:solidFill>
                <a:srgbClr val="0F0066"/>
              </a:solidFill>
              <a:latin typeface="微软雅黑" panose="020B0503020204020204" pitchFamily="34" charset="-122"/>
              <a:ea typeface="微软雅黑" panose="020B0503020204020204" pitchFamily="34"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solidFill>
                  <a:srgbClr val="0F0066"/>
                </a:solidFill>
                <a:latin typeface="微软雅黑" panose="020B0503020204020204" pitchFamily="34" charset="-122"/>
                <a:ea typeface="微软雅黑" panose="020B0503020204020204" pitchFamily="34" charset="-122"/>
              </a:rPr>
              <a:t> 支配人认识世界、明白事物对自己的意义和自我了解、自我定向、自我设计等；</a:t>
            </a:r>
            <a:endParaRPr lang="zh-CN" altLang="en-US" b="1" dirty="0">
              <a:solidFill>
                <a:srgbClr val="0F0066"/>
              </a:solidFill>
              <a:latin typeface="微软雅黑" panose="020B0503020204020204" pitchFamily="34" charset="-122"/>
              <a:ea typeface="微软雅黑" panose="020B0503020204020204" pitchFamily="34"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solidFill>
                  <a:srgbClr val="0F0066"/>
                </a:solidFill>
                <a:latin typeface="微软雅黑" panose="020B0503020204020204" pitchFamily="34" charset="-122"/>
                <a:ea typeface="微软雅黑" panose="020B0503020204020204" pitchFamily="34" charset="-122"/>
              </a:rPr>
              <a:t> 也为人自认为正当的行为提供充足的理由。</a:t>
            </a:r>
            <a:endParaRPr lang="zh-CN" altLang="en-US" b="1" dirty="0">
              <a:solidFill>
                <a:srgbClr val="0F0066"/>
              </a:solidFill>
              <a:latin typeface="微软雅黑" panose="020B0503020204020204" pitchFamily="34" charset="-122"/>
              <a:ea typeface="微软雅黑" panose="020B0503020204020204" pitchFamily="34" charset="-122"/>
            </a:endParaRPr>
          </a:p>
          <a:p>
            <a:pPr marL="285750" indent="-285750" algn="l" eaLnBrk="1" hangingPunct="1">
              <a:lnSpc>
                <a:spcPct val="140000"/>
              </a:lnSpc>
              <a:buClr>
                <a:srgbClr val="C00000"/>
              </a:buClr>
              <a:buSzTx/>
              <a:buFont typeface="Wingdings" panose="05000000000000000000" charset="0"/>
              <a:buChar char="p"/>
            </a:pPr>
            <a:r>
              <a:rPr lang="zh-CN" altLang="en-US" b="1" dirty="0">
                <a:latin typeface="微软雅黑" panose="020B0503020204020204" pitchFamily="34" charset="-122"/>
                <a:ea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rPr>
              <a:t>价值观代表一系列基本的信念：</a:t>
            </a:r>
            <a:endParaRPr lang="zh-CN" altLang="en-US" sz="2400" b="1" dirty="0">
              <a:latin typeface="黑体" panose="02010609060101010101" pitchFamily="2" charset="-122"/>
              <a:ea typeface="楷体_GB2312" pitchFamily="49"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solidFill>
                  <a:srgbClr val="0F0066"/>
                </a:solidFill>
                <a:latin typeface="微软雅黑" panose="020B0503020204020204" pitchFamily="34" charset="-122"/>
                <a:ea typeface="微软雅黑" panose="020B0503020204020204" pitchFamily="34" charset="-122"/>
              </a:rPr>
              <a:t>从个人或社会的角度来看，某种具体的行为类型或存在状态比与之相反的行为类型或存在状态更可取。</a:t>
            </a:r>
            <a:endParaRPr lang="zh-CN" altLang="en-US" b="1" dirty="0">
              <a:solidFill>
                <a:srgbClr val="0F0066"/>
              </a:solidFill>
              <a:latin typeface="微软雅黑" panose="020B0503020204020204" pitchFamily="34" charset="-122"/>
              <a:ea typeface="微软雅黑" panose="020B0503020204020204" pitchFamily="34"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solidFill>
                  <a:srgbClr val="0F0066"/>
                </a:solidFill>
                <a:latin typeface="微软雅黑" panose="020B0503020204020204" pitchFamily="34" charset="-122"/>
                <a:ea typeface="微软雅黑" panose="020B0503020204020204" pitchFamily="34" charset="-122"/>
              </a:rPr>
              <a:t> 这个定义包含着判断的成分，这些成分反映了一个人关于正确与错误、好与坏、可取与不可取的观念。</a:t>
            </a:r>
            <a:endParaRPr lang="zh-CN" altLang="en-US" b="1" dirty="0">
              <a:solidFill>
                <a:srgbClr val="0F0066"/>
              </a:solidFill>
              <a:latin typeface="微软雅黑" panose="020B0503020204020204" pitchFamily="34" charset="-122"/>
              <a:ea typeface="微软雅黑" panose="020B0503020204020204" pitchFamily="34" charset="-122"/>
            </a:endParaRPr>
          </a:p>
          <a:p>
            <a:pPr marL="285750" indent="-285750" algn="l" eaLnBrk="1" hangingPunct="1">
              <a:lnSpc>
                <a:spcPct val="140000"/>
              </a:lnSpc>
              <a:buClr>
                <a:srgbClr val="C00000"/>
              </a:buClr>
              <a:buSzTx/>
              <a:buFont typeface="Wingdings" panose="05000000000000000000" charset="0"/>
              <a:buChar char="p"/>
            </a:pPr>
            <a:r>
              <a:rPr lang="zh-CN" altLang="en-US" b="1" dirty="0">
                <a:latin typeface="微软雅黑" panose="020B0503020204020204" pitchFamily="34" charset="-122"/>
                <a:ea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rPr>
              <a:t>价值观包括内容和强度两种属性。</a:t>
            </a:r>
            <a:endParaRPr lang="zh-CN" altLang="en-US" sz="2400" b="1" dirty="0">
              <a:solidFill>
                <a:srgbClr val="C00000"/>
              </a:solidFill>
              <a:latin typeface="微软雅黑" panose="020B0503020204020204" pitchFamily="34" charset="-122"/>
              <a:ea typeface="微软雅黑" panose="020B0503020204020204" pitchFamily="34"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 </a:t>
            </a:r>
            <a:r>
              <a:rPr lang="zh-CN" altLang="en-US" b="1" dirty="0">
                <a:solidFill>
                  <a:srgbClr val="0F0066"/>
                </a:solidFill>
                <a:latin typeface="微软雅黑" panose="020B0503020204020204" pitchFamily="34" charset="-122"/>
                <a:ea typeface="微软雅黑" panose="020B0503020204020204" pitchFamily="34" charset="-122"/>
              </a:rPr>
              <a:t>内容属性告诉人们某种方式的行为或存在状态是否重要；</a:t>
            </a:r>
            <a:endParaRPr lang="zh-CN" altLang="en-US" b="1" dirty="0">
              <a:solidFill>
                <a:srgbClr val="0F0066"/>
              </a:solidFill>
              <a:latin typeface="微软雅黑" panose="020B0503020204020204" pitchFamily="34" charset="-122"/>
              <a:ea typeface="微软雅黑" panose="020B0503020204020204" pitchFamily="34"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solidFill>
                  <a:srgbClr val="0F0066"/>
                </a:solidFill>
                <a:latin typeface="微软雅黑" panose="020B0503020204020204" pitchFamily="34" charset="-122"/>
                <a:ea typeface="微软雅黑" panose="020B0503020204020204" pitchFamily="34" charset="-122"/>
              </a:rPr>
              <a:t> 强度属性表明其重要程度；</a:t>
            </a:r>
            <a:endParaRPr lang="zh-CN" altLang="en-US" b="1" dirty="0">
              <a:solidFill>
                <a:srgbClr val="0F0066"/>
              </a:solidFill>
              <a:latin typeface="微软雅黑" panose="020B0503020204020204" pitchFamily="34" charset="-122"/>
              <a:ea typeface="微软雅黑" panose="020B0503020204020204" pitchFamily="34"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solidFill>
                  <a:srgbClr val="0F0066"/>
                </a:solidFill>
                <a:latin typeface="微软雅黑" panose="020B0503020204020204" pitchFamily="34" charset="-122"/>
                <a:ea typeface="微软雅黑" panose="020B0503020204020204" pitchFamily="34" charset="-122"/>
              </a:rPr>
              <a:t> 当根据强度来排列一个人的价值观时，就可以获得一个人的价值系统。</a:t>
            </a:r>
            <a:endParaRPr lang="zh-CN" altLang="en-US" b="1" dirty="0">
              <a:solidFill>
                <a:srgbClr val="0F0066"/>
              </a:solidFill>
              <a:latin typeface="微软雅黑" panose="020B0503020204020204" pitchFamily="34" charset="-122"/>
              <a:ea typeface="微软雅黑" panose="020B0503020204020204" pitchFamily="34"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solidFill>
                  <a:srgbClr val="0F0066"/>
                </a:solidFill>
                <a:latin typeface="微软雅黑" panose="020B0503020204020204" pitchFamily="34" charset="-122"/>
                <a:ea typeface="微软雅黑" panose="020B0503020204020204" pitchFamily="34" charset="-122"/>
              </a:rPr>
              <a:t> 每个人的价值观都是一个层次，这个层次形成了每个人的价值系统。</a:t>
            </a:r>
            <a:endParaRPr lang="zh-CN" altLang="en-US" b="1" dirty="0">
              <a:solidFill>
                <a:srgbClr val="0F0066"/>
              </a:solidFill>
              <a:latin typeface="微软雅黑" panose="020B0503020204020204" pitchFamily="34" charset="-122"/>
              <a:ea typeface="微软雅黑" panose="020B0503020204020204" pitchFamily="34" charset="-122"/>
            </a:endParaRPr>
          </a:p>
          <a:p>
            <a:pPr marL="742950" lvl="1" indent="-285750" eaLnBrk="1" hangingPunct="1">
              <a:lnSpc>
                <a:spcPct val="130000"/>
              </a:lnSpc>
              <a:buClr>
                <a:srgbClr val="C00000"/>
              </a:buClr>
              <a:buFont typeface="Wingdings" panose="05000000000000000000" pitchFamily="2" charset="2"/>
              <a:buChar char="n"/>
            </a:pPr>
            <a:r>
              <a:rPr lang="zh-CN" altLang="en-US" b="1" dirty="0">
                <a:solidFill>
                  <a:srgbClr val="0F0066"/>
                </a:solidFill>
                <a:latin typeface="微软雅黑" panose="020B0503020204020204" pitchFamily="34" charset="-122"/>
                <a:ea typeface="微软雅黑" panose="020B0503020204020204" pitchFamily="34" charset="-122"/>
              </a:rPr>
              <a:t> 这个系统通过所赋予自由、快乐、自尊、诚实、服从、公平等观念的相对重要性的次序而形成层次。</a:t>
            </a:r>
            <a:endParaRPr lang="zh-CN" altLang="en-US" b="1" dirty="0">
              <a:solidFill>
                <a:srgbClr val="0F0066"/>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781">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3781">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03781">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03781">
                                            <p:txEl>
                                              <p:pRg st="2" end="2"/>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037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7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3781">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03781">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3781">
                                            <p:txEl>
                                              <p:pRg st="7" end="7"/>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203781">
                                            <p:txEl>
                                              <p:pRg st="8" end="8"/>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203781">
                                            <p:txEl>
                                              <p:pRg st="9" end="9"/>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203781">
                                            <p:txEl>
                                              <p:pRg st="10" end="10"/>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203781">
                                            <p:txEl>
                                              <p:pRg st="11" end="11"/>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20378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animBg="1"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p:nvPr/>
        </p:nvSpPr>
        <p:spPr>
          <a:xfrm>
            <a:off x="468313" y="333375"/>
            <a:ext cx="8207375" cy="1008063"/>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价值观的特点</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04803" name="Rectangle 3"/>
          <p:cNvSpPr>
            <a:spLocks noChangeArrowheads="1"/>
          </p:cNvSpPr>
          <p:nvPr/>
        </p:nvSpPr>
        <p:spPr bwMode="auto">
          <a:xfrm>
            <a:off x="468313" y="1412875"/>
            <a:ext cx="8207375" cy="5038725"/>
          </a:xfrm>
          <a:prstGeom prst="rect">
            <a:avLst/>
          </a:prstGeom>
          <a:solidFill>
            <a:srgbClr val="00FFFF"/>
          </a:solidFill>
          <a:ln w="22225" algn="ctr">
            <a:solidFill>
              <a:srgbClr val="FFCC00"/>
            </a:solidFill>
            <a:miter lim="800000"/>
          </a:ln>
        </p:spPr>
        <p:txBody>
          <a:bodyPr lIns="54000" rIns="54000" anchor="ctr"/>
          <a:lstStyle/>
          <a:p>
            <a:pPr marL="0" marR="0" lvl="0" indent="0" algn="l" defTabSz="914400" rtl="0" eaLnBrk="0" fontAlgn="base" latinLnBrk="1" hangingPunct="0">
              <a:lnSpc>
                <a:spcPct val="120000"/>
              </a:lnSpc>
              <a:spcBef>
                <a:spcPct val="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价值观具有相对的稳定性和持久性</a:t>
            </a:r>
            <a:endPar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在特定的时间、地点、条件下，人们的价值观总是相对稳定和持久的。比如，对某种事物的好坏总有一个看法和评价，在条件不变的情况下这种看法不会改变。</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n"/>
              <a:defRPr/>
            </a:pPr>
            <a:r>
              <a:rPr lang="zh-CN" altLang="en-US" sz="2000" b="1" noProof="0" dirty="0">
                <a:ln>
                  <a:noFill/>
                </a:ln>
                <a:solidFill>
                  <a:srgbClr val="0F0066"/>
                </a:solidFill>
                <a:effectLst/>
                <a:uLnTx/>
                <a:uFillTx/>
                <a:latin typeface="微软雅黑" panose="020B0503020204020204" pitchFamily="34" charset="-122"/>
                <a:ea typeface="微软雅黑" panose="020B0503020204020204" pitchFamily="34" charset="-122"/>
                <a:sym typeface="+mn-ea"/>
              </a:rPr>
              <a:t>个人所形成一定的价值取向和行为定势，是不易改变的。</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1" hangingPunct="0">
              <a:lnSpc>
                <a:spcPct val="120000"/>
              </a:lnSpc>
              <a:spcBef>
                <a:spcPct val="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价值观具有历史性与选择性</a:t>
            </a:r>
            <a:endPar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n"/>
              <a:defRPr/>
            </a:pPr>
            <a:r>
              <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在不同时代、不同社会生活环境中形成的价值观是不同的。</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 人的价值观从出生开始，在家庭和社会的影响下，逐步形成的。</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 人所处的社会生产方式及其所处的经济地位，对其价值观的形成有决定性的影响。</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 报刊、电视等大众媒体宣传的观点以及父母、老师、朋友和公众名人的观点与行为，对一个人的价值观也有不可忽视的影响。</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1" hangingPunct="0">
              <a:lnSpc>
                <a:spcPct val="120000"/>
              </a:lnSpc>
              <a:spcBef>
                <a:spcPct val="0"/>
              </a:spcBef>
              <a:spcAft>
                <a:spcPct val="0"/>
              </a:spcAft>
              <a:buClrTx/>
              <a:buSzTx/>
              <a:defRPr/>
            </a:pP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4803">
                                            <p:bg/>
                                          </p:spTgt>
                                        </p:tgtEl>
                                        <p:attrNameLst>
                                          <p:attrName>style.visibility</p:attrName>
                                        </p:attrNameLst>
                                      </p:cBhvr>
                                      <p:to>
                                        <p:strVal val="visible"/>
                                      </p:to>
                                    </p:set>
                                    <p:animEffect transition="in" filter="blinds(vertical)">
                                      <p:cBhvr>
                                        <p:cTn id="7" dur="500"/>
                                        <p:tgtEl>
                                          <p:spTgt spid="204803">
                                            <p:bg/>
                                          </p:spTgt>
                                        </p:tgtEl>
                                      </p:cBhvr>
                                    </p:animEffect>
                                  </p:childTnLst>
                                </p:cTn>
                              </p:par>
                              <p:par>
                                <p:cTn id="8" presetID="3" presetClass="entr" presetSubtype="5" fill="hold" grpId="0" nodeType="withEffect">
                                  <p:stCondLst>
                                    <p:cond delay="0"/>
                                  </p:stCondLst>
                                  <p:childTnLst>
                                    <p:set>
                                      <p:cBhvr>
                                        <p:cTn id="9" dur="1" fill="hold">
                                          <p:stCondLst>
                                            <p:cond delay="0"/>
                                          </p:stCondLst>
                                        </p:cTn>
                                        <p:tgtEl>
                                          <p:spTgt spid="204803">
                                            <p:txEl>
                                              <p:pRg st="0" end="0"/>
                                            </p:txEl>
                                          </p:spTgt>
                                        </p:tgtEl>
                                        <p:attrNameLst>
                                          <p:attrName>style.visibility</p:attrName>
                                        </p:attrNameLst>
                                      </p:cBhvr>
                                      <p:to>
                                        <p:strVal val="visible"/>
                                      </p:to>
                                    </p:set>
                                    <p:animEffect transition="in" filter="blinds(vertical)">
                                      <p:cBhvr>
                                        <p:cTn id="10" dur="500"/>
                                        <p:tgtEl>
                                          <p:spTgt spid="204803">
                                            <p:txEl>
                                              <p:pRg st="0" end="0"/>
                                            </p:txEl>
                                          </p:spTgt>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204803">
                                            <p:txEl>
                                              <p:pRg st="1" end="1"/>
                                            </p:txEl>
                                          </p:spTgt>
                                        </p:tgtEl>
                                        <p:attrNameLst>
                                          <p:attrName>style.visibility</p:attrName>
                                        </p:attrNameLst>
                                      </p:cBhvr>
                                      <p:to>
                                        <p:strVal val="visible"/>
                                      </p:to>
                                    </p:set>
                                    <p:animEffect transition="in" filter="blinds(vertical)">
                                      <p:cBhvr>
                                        <p:cTn id="13" dur="500"/>
                                        <p:tgtEl>
                                          <p:spTgt spid="204803">
                                            <p:txEl>
                                              <p:pRg st="1" end="1"/>
                                            </p:txEl>
                                          </p:spTgt>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204803">
                                            <p:txEl>
                                              <p:pRg st="2" end="2"/>
                                            </p:txEl>
                                          </p:spTgt>
                                        </p:tgtEl>
                                        <p:attrNameLst>
                                          <p:attrName>style.visibility</p:attrName>
                                        </p:attrNameLst>
                                      </p:cBhvr>
                                      <p:to>
                                        <p:strVal val="visible"/>
                                      </p:to>
                                    </p:set>
                                    <p:animEffect transition="in" filter="blinds(vertical)">
                                      <p:cBhvr>
                                        <p:cTn id="16" dur="500"/>
                                        <p:tgtEl>
                                          <p:spTgt spid="204803">
                                            <p:txEl>
                                              <p:pRg st="2" end="2"/>
                                            </p:txEl>
                                          </p:spTgt>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204803">
                                            <p:txEl>
                                              <p:pRg st="3" end="3"/>
                                            </p:txEl>
                                          </p:spTgt>
                                        </p:tgtEl>
                                        <p:attrNameLst>
                                          <p:attrName>style.visibility</p:attrName>
                                        </p:attrNameLst>
                                      </p:cBhvr>
                                      <p:to>
                                        <p:strVal val="visible"/>
                                      </p:to>
                                    </p:set>
                                    <p:animEffect transition="in" filter="blinds(vertical)">
                                      <p:cBhvr>
                                        <p:cTn id="19" dur="500"/>
                                        <p:tgtEl>
                                          <p:spTgt spid="204803">
                                            <p:txEl>
                                              <p:pRg st="3" end="3"/>
                                            </p:txEl>
                                          </p:spTgt>
                                        </p:tgtEl>
                                      </p:cBhvr>
                                    </p:animEffect>
                                  </p:childTnLst>
                                </p:cTn>
                              </p:par>
                              <p:par>
                                <p:cTn id="20" presetID="3" presetClass="entr" presetSubtype="5" fill="hold" grpId="0" nodeType="withEffect">
                                  <p:stCondLst>
                                    <p:cond delay="0"/>
                                  </p:stCondLst>
                                  <p:childTnLst>
                                    <p:set>
                                      <p:cBhvr>
                                        <p:cTn id="21" dur="1" fill="hold">
                                          <p:stCondLst>
                                            <p:cond delay="0"/>
                                          </p:stCondLst>
                                        </p:cTn>
                                        <p:tgtEl>
                                          <p:spTgt spid="204803">
                                            <p:txEl>
                                              <p:pRg st="4" end="4"/>
                                            </p:txEl>
                                          </p:spTgt>
                                        </p:tgtEl>
                                        <p:attrNameLst>
                                          <p:attrName>style.visibility</p:attrName>
                                        </p:attrNameLst>
                                      </p:cBhvr>
                                      <p:to>
                                        <p:strVal val="visible"/>
                                      </p:to>
                                    </p:set>
                                    <p:animEffect transition="in" filter="blinds(vertical)">
                                      <p:cBhvr>
                                        <p:cTn id="22" dur="500"/>
                                        <p:tgtEl>
                                          <p:spTgt spid="204803">
                                            <p:txEl>
                                              <p:pRg st="4" end="4"/>
                                            </p:txEl>
                                          </p:spTgt>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204803">
                                            <p:txEl>
                                              <p:pRg st="5" end="5"/>
                                            </p:txEl>
                                          </p:spTgt>
                                        </p:tgtEl>
                                        <p:attrNameLst>
                                          <p:attrName>style.visibility</p:attrName>
                                        </p:attrNameLst>
                                      </p:cBhvr>
                                      <p:to>
                                        <p:strVal val="visible"/>
                                      </p:to>
                                    </p:set>
                                    <p:animEffect transition="in" filter="blinds(vertical)">
                                      <p:cBhvr>
                                        <p:cTn id="25" dur="500"/>
                                        <p:tgtEl>
                                          <p:spTgt spid="204803">
                                            <p:txEl>
                                              <p:pRg st="5" end="5"/>
                                            </p:txEl>
                                          </p:spTgt>
                                        </p:tgtEl>
                                      </p:cBhvr>
                                    </p:animEffect>
                                  </p:childTnLst>
                                </p:cTn>
                              </p:par>
                              <p:par>
                                <p:cTn id="26" presetID="3" presetClass="entr" presetSubtype="5" fill="hold" grpId="0" nodeType="withEffect">
                                  <p:stCondLst>
                                    <p:cond delay="0"/>
                                  </p:stCondLst>
                                  <p:childTnLst>
                                    <p:set>
                                      <p:cBhvr>
                                        <p:cTn id="27" dur="1" fill="hold">
                                          <p:stCondLst>
                                            <p:cond delay="0"/>
                                          </p:stCondLst>
                                        </p:cTn>
                                        <p:tgtEl>
                                          <p:spTgt spid="204803">
                                            <p:txEl>
                                              <p:pRg st="6" end="6"/>
                                            </p:txEl>
                                          </p:spTgt>
                                        </p:tgtEl>
                                        <p:attrNameLst>
                                          <p:attrName>style.visibility</p:attrName>
                                        </p:attrNameLst>
                                      </p:cBhvr>
                                      <p:to>
                                        <p:strVal val="visible"/>
                                      </p:to>
                                    </p:set>
                                    <p:animEffect transition="in" filter="blinds(vertical)">
                                      <p:cBhvr>
                                        <p:cTn id="28" dur="500"/>
                                        <p:tgtEl>
                                          <p:spTgt spid="204803">
                                            <p:txEl>
                                              <p:pRg st="6" end="6"/>
                                            </p:txEl>
                                          </p:spTgt>
                                        </p:tgtEl>
                                      </p:cBhvr>
                                    </p:animEffect>
                                  </p:childTnLst>
                                </p:cTn>
                              </p:par>
                              <p:par>
                                <p:cTn id="29" presetID="3" presetClass="entr" presetSubtype="5" fill="hold" grpId="0" nodeType="withEffect">
                                  <p:stCondLst>
                                    <p:cond delay="0"/>
                                  </p:stCondLst>
                                  <p:childTnLst>
                                    <p:set>
                                      <p:cBhvr>
                                        <p:cTn id="30" dur="1" fill="hold">
                                          <p:stCondLst>
                                            <p:cond delay="0"/>
                                          </p:stCondLst>
                                        </p:cTn>
                                        <p:tgtEl>
                                          <p:spTgt spid="204803">
                                            <p:txEl>
                                              <p:pRg st="7" end="7"/>
                                            </p:txEl>
                                          </p:spTgt>
                                        </p:tgtEl>
                                        <p:attrNameLst>
                                          <p:attrName>style.visibility</p:attrName>
                                        </p:attrNameLst>
                                      </p:cBhvr>
                                      <p:to>
                                        <p:strVal val="visible"/>
                                      </p:to>
                                    </p:set>
                                    <p:animEffect transition="in" filter="blinds(vertical)">
                                      <p:cBhvr>
                                        <p:cTn id="31" dur="500"/>
                                        <p:tgtEl>
                                          <p:spTgt spid="204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nimBg="1"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p:nvPr/>
        </p:nvSpPr>
        <p:spPr>
          <a:xfrm>
            <a:off x="466725" y="260350"/>
            <a:ext cx="8137525" cy="865188"/>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价值观的特点</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04804" name="Rectangle 4"/>
          <p:cNvSpPr>
            <a:spLocks noChangeArrowheads="1"/>
          </p:cNvSpPr>
          <p:nvPr/>
        </p:nvSpPr>
        <p:spPr bwMode="auto">
          <a:xfrm>
            <a:off x="466725" y="1125538"/>
            <a:ext cx="8137525" cy="5256213"/>
          </a:xfrm>
          <a:prstGeom prst="rect">
            <a:avLst/>
          </a:prstGeom>
          <a:solidFill>
            <a:srgbClr val="FFFF99"/>
          </a:solidFill>
          <a:ln w="22225" algn="ctr">
            <a:solidFill>
              <a:srgbClr val="3366FF"/>
            </a:solidFill>
            <a:miter lim="800000"/>
          </a:ln>
        </p:spPr>
        <p:txBody>
          <a:bodyPr lIns="54000" rIns="54000" anchor="ctr"/>
          <a:lstStyle/>
          <a:p>
            <a:pPr marL="0" marR="0" lvl="0" indent="0" algn="l" defTabSz="914400" rtl="0" eaLnBrk="0" fontAlgn="base" latinLnBrk="1" hangingPunct="0">
              <a:lnSpc>
                <a:spcPct val="100000"/>
              </a:lnSpc>
              <a:spcBef>
                <a:spcPts val="600"/>
              </a:spcBef>
              <a:spcAft>
                <a:spcPct val="0"/>
              </a:spcAft>
              <a:buClr>
                <a:srgbClr val="0F0066"/>
              </a:buClr>
              <a:buSzTx/>
              <a:buFont typeface="Wingdings" panose="05000000000000000000" pitchFamily="2" charset="2"/>
              <a:buChar char="Ø"/>
              <a:defRPr/>
            </a:pPr>
            <a:r>
              <a:rPr kumimoji="0" lang="zh-CN"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价值观是后天形成的，是通过社会化培养起来的。</a:t>
            </a:r>
            <a:endParaRPr kumimoji="0" lang="en-US" altLang="zh-CN"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00000"/>
              </a:lnSpc>
              <a:spcBef>
                <a:spcPts val="60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家庭、学校等群体对个人价值观的形成起着关键的作用，其他社会环境也有重要的影响。</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00000"/>
              </a:lnSpc>
              <a:spcBef>
                <a:spcPts val="60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个人价值观形成过程，是随着知识增长和生活经验积累而逐步确立的，其所处的社会生产方式及经济地位的影响具有决定性。</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1" hangingPunct="0">
              <a:lnSpc>
                <a:spcPct val="120000"/>
              </a:lnSpc>
              <a:spcBef>
                <a:spcPct val="0"/>
              </a:spcBef>
              <a:spcAft>
                <a:spcPct val="0"/>
              </a:spcAft>
              <a:buClrTx/>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lang="zh-CN" altLang="en-US" sz="2400" b="1" noProof="0" dirty="0">
                <a:ln>
                  <a:noFill/>
                </a:ln>
                <a:solidFill>
                  <a:srgbClr val="C00000"/>
                </a:solidFill>
                <a:effectLst/>
                <a:uLnTx/>
                <a:uFillTx/>
                <a:latin typeface="微软雅黑" panose="020B0503020204020204" pitchFamily="34" charset="-122"/>
                <a:ea typeface="微软雅黑" panose="020B0503020204020204" pitchFamily="34" charset="-122"/>
                <a:sym typeface="+mn-ea"/>
              </a:rPr>
              <a:t>价值观具有主观性</a:t>
            </a:r>
            <a:endPar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n"/>
              <a:defRPr/>
            </a:pPr>
            <a:r>
              <a:rPr lang="zh-CN" altLang="en-US" sz="2000" b="1" noProof="0" dirty="0">
                <a:ln>
                  <a:noFill/>
                </a:ln>
                <a:solidFill>
                  <a:srgbClr val="0F0066"/>
                </a:solidFill>
                <a:effectLst/>
                <a:uLnTx/>
                <a:uFillTx/>
                <a:latin typeface="微软雅黑" panose="020B0503020204020204" pitchFamily="34" charset="-122"/>
                <a:ea typeface="微软雅黑" panose="020B0503020204020204" pitchFamily="34" charset="-122"/>
                <a:sym typeface="+mn-ea"/>
              </a:rPr>
              <a:t> 区分好与坏的标准是根据个人内心的尺度进行衡量和评价的。</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00000"/>
              </a:lnSpc>
              <a:spcBef>
                <a:spcPts val="60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人在接触任何新事物时都会下意识的运用与之相近的、已有的价值观念对新事物进行评价，然后指导自己的下一步反应。</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0" fontAlgn="base" latinLnBrk="1" hangingPunct="0">
              <a:lnSpc>
                <a:spcPct val="100000"/>
              </a:lnSpc>
              <a:spcBef>
                <a:spcPts val="600"/>
              </a:spcBef>
              <a:spcAft>
                <a:spcPct val="0"/>
              </a:spcAft>
              <a:buClr>
                <a:srgbClr val="0F0066"/>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就社会和群体而言，由于其成员的更替和环境的变化，社会或群体的价值观念又是不断变化着的。</a:t>
            </a:r>
            <a:endPar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00000"/>
              </a:lnSpc>
              <a:spcBef>
                <a:spcPts val="60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传统价值观念会不断地受到新价值观的挑战，这种价值冲突的结果，总的趋势是前者逐步让位于后者。</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00000"/>
              </a:lnSpc>
              <a:spcBef>
                <a:spcPts val="60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价值观念的变化是社会改革的前提，又是社会改革的必然结果。</a:t>
            </a:r>
            <a:endParaRPr kumimoji="0" lang="zh-CN" altLang="en-US" sz="20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04804">
                                            <p:bg/>
                                          </p:spTgt>
                                        </p:tgtEl>
                                        <p:attrNameLst>
                                          <p:attrName>style.visibility</p:attrName>
                                        </p:attrNameLst>
                                      </p:cBhvr>
                                      <p:to>
                                        <p:strVal val="visible"/>
                                      </p:to>
                                    </p:set>
                                    <p:animEffect transition="in" filter="wedge">
                                      <p:cBhvr>
                                        <p:cTn id="7" dur="500"/>
                                        <p:tgtEl>
                                          <p:spTgt spid="204804">
                                            <p:bg/>
                                          </p:spTgt>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204804">
                                            <p:txEl>
                                              <p:pRg st="0" end="0"/>
                                            </p:txEl>
                                          </p:spTgt>
                                        </p:tgtEl>
                                        <p:attrNameLst>
                                          <p:attrName>style.visibility</p:attrName>
                                        </p:attrNameLst>
                                      </p:cBhvr>
                                      <p:to>
                                        <p:strVal val="visible"/>
                                      </p:to>
                                    </p:set>
                                    <p:animEffect transition="in" filter="wedge">
                                      <p:cBhvr>
                                        <p:cTn id="10" dur="500"/>
                                        <p:tgtEl>
                                          <p:spTgt spid="204804">
                                            <p:txEl>
                                              <p:pRg st="0" end="0"/>
                                            </p:txEl>
                                          </p:spTgt>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204804">
                                            <p:txEl>
                                              <p:pRg st="1" end="1"/>
                                            </p:txEl>
                                          </p:spTgt>
                                        </p:tgtEl>
                                        <p:attrNameLst>
                                          <p:attrName>style.visibility</p:attrName>
                                        </p:attrNameLst>
                                      </p:cBhvr>
                                      <p:to>
                                        <p:strVal val="visible"/>
                                      </p:to>
                                    </p:set>
                                    <p:animEffect transition="in" filter="wedge">
                                      <p:cBhvr>
                                        <p:cTn id="13" dur="500"/>
                                        <p:tgtEl>
                                          <p:spTgt spid="204804">
                                            <p:txEl>
                                              <p:pRg st="1" end="1"/>
                                            </p:txEl>
                                          </p:spTgt>
                                        </p:tgtEl>
                                      </p:cBhvr>
                                    </p:animEffect>
                                  </p:childTnLst>
                                </p:cTn>
                              </p:par>
                              <p:par>
                                <p:cTn id="14" presetID="20" presetClass="entr" presetSubtype="0" fill="hold" grpId="0" nodeType="withEffect">
                                  <p:stCondLst>
                                    <p:cond delay="0"/>
                                  </p:stCondLst>
                                  <p:childTnLst>
                                    <p:set>
                                      <p:cBhvr>
                                        <p:cTn id="15" dur="1" fill="hold">
                                          <p:stCondLst>
                                            <p:cond delay="0"/>
                                          </p:stCondLst>
                                        </p:cTn>
                                        <p:tgtEl>
                                          <p:spTgt spid="204804">
                                            <p:txEl>
                                              <p:pRg st="2" end="2"/>
                                            </p:txEl>
                                          </p:spTgt>
                                        </p:tgtEl>
                                        <p:attrNameLst>
                                          <p:attrName>style.visibility</p:attrName>
                                        </p:attrNameLst>
                                      </p:cBhvr>
                                      <p:to>
                                        <p:strVal val="visible"/>
                                      </p:to>
                                    </p:set>
                                    <p:animEffect transition="in" filter="wedge">
                                      <p:cBhvr>
                                        <p:cTn id="16" dur="500"/>
                                        <p:tgtEl>
                                          <p:spTgt spid="204804">
                                            <p:txEl>
                                              <p:pRg st="2" end="2"/>
                                            </p:txEl>
                                          </p:spTgt>
                                        </p:tgtEl>
                                      </p:cBhvr>
                                    </p:animEffect>
                                  </p:childTnLst>
                                </p:cTn>
                              </p:par>
                              <p:par>
                                <p:cTn id="17" presetID="20" presetClass="entr" presetSubtype="0" fill="hold" grpId="0" nodeType="withEffect">
                                  <p:stCondLst>
                                    <p:cond delay="0"/>
                                  </p:stCondLst>
                                  <p:childTnLst>
                                    <p:set>
                                      <p:cBhvr>
                                        <p:cTn id="18" dur="1" fill="hold">
                                          <p:stCondLst>
                                            <p:cond delay="0"/>
                                          </p:stCondLst>
                                        </p:cTn>
                                        <p:tgtEl>
                                          <p:spTgt spid="204804">
                                            <p:txEl>
                                              <p:pRg st="3" end="3"/>
                                            </p:txEl>
                                          </p:spTgt>
                                        </p:tgtEl>
                                        <p:attrNameLst>
                                          <p:attrName>style.visibility</p:attrName>
                                        </p:attrNameLst>
                                      </p:cBhvr>
                                      <p:to>
                                        <p:strVal val="visible"/>
                                      </p:to>
                                    </p:set>
                                    <p:animEffect transition="in" filter="wedge">
                                      <p:cBhvr>
                                        <p:cTn id="19" dur="500"/>
                                        <p:tgtEl>
                                          <p:spTgt spid="204804">
                                            <p:txEl>
                                              <p:pRg st="3" end="3"/>
                                            </p:txEl>
                                          </p:spTgt>
                                        </p:tgtEl>
                                      </p:cBhvr>
                                    </p:animEffect>
                                  </p:childTnLst>
                                </p:cTn>
                              </p:par>
                              <p:par>
                                <p:cTn id="20" presetID="20" presetClass="entr" presetSubtype="0" fill="hold" grpId="0" nodeType="withEffect">
                                  <p:stCondLst>
                                    <p:cond delay="0"/>
                                  </p:stCondLst>
                                  <p:childTnLst>
                                    <p:set>
                                      <p:cBhvr>
                                        <p:cTn id="21" dur="1" fill="hold">
                                          <p:stCondLst>
                                            <p:cond delay="0"/>
                                          </p:stCondLst>
                                        </p:cTn>
                                        <p:tgtEl>
                                          <p:spTgt spid="204804">
                                            <p:txEl>
                                              <p:pRg st="4" end="4"/>
                                            </p:txEl>
                                          </p:spTgt>
                                        </p:tgtEl>
                                        <p:attrNameLst>
                                          <p:attrName>style.visibility</p:attrName>
                                        </p:attrNameLst>
                                      </p:cBhvr>
                                      <p:to>
                                        <p:strVal val="visible"/>
                                      </p:to>
                                    </p:set>
                                    <p:animEffect transition="in" filter="wedge">
                                      <p:cBhvr>
                                        <p:cTn id="22" dur="500"/>
                                        <p:tgtEl>
                                          <p:spTgt spid="204804">
                                            <p:txEl>
                                              <p:pRg st="4" end="4"/>
                                            </p:txEl>
                                          </p:spTgt>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204804">
                                            <p:txEl>
                                              <p:pRg st="5" end="5"/>
                                            </p:txEl>
                                          </p:spTgt>
                                        </p:tgtEl>
                                        <p:attrNameLst>
                                          <p:attrName>style.visibility</p:attrName>
                                        </p:attrNameLst>
                                      </p:cBhvr>
                                      <p:to>
                                        <p:strVal val="visible"/>
                                      </p:to>
                                    </p:set>
                                    <p:animEffect transition="in" filter="wedge">
                                      <p:cBhvr>
                                        <p:cTn id="25" dur="500"/>
                                        <p:tgtEl>
                                          <p:spTgt spid="204804">
                                            <p:txEl>
                                              <p:pRg st="5" end="5"/>
                                            </p:txEl>
                                          </p:spTgt>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204804">
                                            <p:txEl>
                                              <p:pRg st="6" end="6"/>
                                            </p:txEl>
                                          </p:spTgt>
                                        </p:tgtEl>
                                        <p:attrNameLst>
                                          <p:attrName>style.visibility</p:attrName>
                                        </p:attrNameLst>
                                      </p:cBhvr>
                                      <p:to>
                                        <p:strVal val="visible"/>
                                      </p:to>
                                    </p:set>
                                    <p:animEffect transition="in" filter="wedge">
                                      <p:cBhvr>
                                        <p:cTn id="28" dur="500"/>
                                        <p:tgtEl>
                                          <p:spTgt spid="204804">
                                            <p:txEl>
                                              <p:pRg st="6" end="6"/>
                                            </p:txEl>
                                          </p:spTgt>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204804">
                                            <p:txEl>
                                              <p:pRg st="7" end="7"/>
                                            </p:txEl>
                                          </p:spTgt>
                                        </p:tgtEl>
                                        <p:attrNameLst>
                                          <p:attrName>style.visibility</p:attrName>
                                        </p:attrNameLst>
                                      </p:cBhvr>
                                      <p:to>
                                        <p:strVal val="visible"/>
                                      </p:to>
                                    </p:set>
                                    <p:animEffect transition="in" filter="wedge">
                                      <p:cBhvr>
                                        <p:cTn id="31" dur="500"/>
                                        <p:tgtEl>
                                          <p:spTgt spid="204804">
                                            <p:txEl>
                                              <p:pRg st="7" end="7"/>
                                            </p:txEl>
                                          </p:spTgt>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204804">
                                            <p:txEl>
                                              <p:pRg st="8" end="8"/>
                                            </p:txEl>
                                          </p:spTgt>
                                        </p:tgtEl>
                                        <p:attrNameLst>
                                          <p:attrName>style.visibility</p:attrName>
                                        </p:attrNameLst>
                                      </p:cBhvr>
                                      <p:to>
                                        <p:strVal val="visible"/>
                                      </p:to>
                                    </p:set>
                                    <p:animEffect transition="in" filter="wedge">
                                      <p:cBhvr>
                                        <p:cTn id="34" dur="500"/>
                                        <p:tgtEl>
                                          <p:spTgt spid="2048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nimBg="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29378" name="Rectangle 2"/>
          <p:cNvSpPr>
            <a:spLocks noGrp="1" noChangeArrowheads="1"/>
          </p:cNvSpPr>
          <p:nvPr>
            <p:ph type="title"/>
          </p:nvPr>
        </p:nvSpPr>
        <p:spPr>
          <a:xfrm>
            <a:off x="395605" y="185420"/>
            <a:ext cx="8137525" cy="1054100"/>
          </a:xfrm>
          <a:gradFill rotWithShape="0">
            <a:gsLst>
              <a:gs pos="0">
                <a:srgbClr val="FF0000"/>
              </a:gs>
              <a:gs pos="50000">
                <a:srgbClr val="FFFF00"/>
              </a:gs>
              <a:gs pos="100000">
                <a:srgbClr val="FF0000"/>
              </a:gs>
            </a:gsLst>
            <a:lin ang="2700000" scaled="1"/>
          </a:gradFill>
          <a:ln w="31750">
            <a:solidFill>
              <a:srgbClr val="FF0000"/>
            </a:solidFill>
          </a:ln>
        </p:spPr>
        <p:txBody>
          <a:bodyPr vert="horz" wrap="square" lIns="91440" tIns="45720" rIns="91440" bIns="45720" numCol="1" anchor="t" anchorCtr="0" compatLnSpc="1"/>
          <a:lstStyle/>
          <a:p>
            <a:pPr marL="0" marR="0" lvl="0" indent="0" algn="ctr" defTabSz="914400" rtl="0" eaLnBrk="1" fontAlgn="base" latinLnBrk="0" hangingPunct="1">
              <a:lnSpc>
                <a:spcPct val="120000"/>
              </a:lnSpc>
              <a:spcBef>
                <a:spcPts val="0"/>
              </a:spcBef>
              <a:spcAft>
                <a:spcPts val="0"/>
              </a:spcAft>
              <a:buClrTx/>
              <a:buSzTx/>
              <a:buFontTx/>
              <a:buNone/>
              <a:defRPr/>
            </a:pP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价值观的作用</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229379" name="Rectangle 3" descr="大棋盘"/>
          <p:cNvSpPr>
            <a:spLocks noGrp="1" noChangeArrowheads="1"/>
          </p:cNvSpPr>
          <p:nvPr>
            <p:ph idx="1"/>
          </p:nvPr>
        </p:nvSpPr>
        <p:spPr>
          <a:xfrm>
            <a:off x="468313" y="1447824"/>
            <a:ext cx="8136135" cy="4789488"/>
          </a:xfrm>
          <a:pattFill prst="lgCheck">
            <a:fgClr>
              <a:srgbClr val="FFFF99"/>
            </a:fgClr>
            <a:bgClr>
              <a:schemeClr val="bg1"/>
            </a:bgClr>
          </a:pattFill>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提供了人们的感情寄托的基础</a:t>
            </a:r>
            <a:r>
              <a:rPr lang="zh-CN" altLang="en-US" sz="3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个人对各种事物、事件、对象赋予价值，因此有些具有吸引力，有些使人反感；有些使人高兴，有些使人沮丧。</a:t>
            </a:r>
            <a:endPar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被扩展到各种信仰体系中</a:t>
            </a:r>
            <a:r>
              <a:rPr lang="zh-CN" altLang="en-US" sz="3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包括在科学、习俗和宗教各方面的信仰。 </a:t>
            </a:r>
            <a:endPar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为社会行为提供了最高意义的正统合法性</a:t>
            </a:r>
            <a:r>
              <a:rPr lang="zh-CN" altLang="en-US" sz="32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向社会成员提供了精神动力。约束了人们在公众场合下什么不能干，什么可以干，什么必须干。</a:t>
            </a:r>
            <a:endPar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ChangeArrowheads="1"/>
          </p:cNvSpPr>
          <p:nvPr/>
        </p:nvSpPr>
        <p:spPr bwMode="auto">
          <a:xfrm>
            <a:off x="372110" y="227965"/>
            <a:ext cx="8520430"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文化中包含的价值观念</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5827" name="Rectangle 3"/>
          <p:cNvSpPr/>
          <p:nvPr/>
        </p:nvSpPr>
        <p:spPr>
          <a:xfrm>
            <a:off x="288925" y="1179195"/>
            <a:ext cx="8736965" cy="241681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buClr>
                <a:srgbClr val="C00000"/>
              </a:buClr>
              <a:buFont typeface="Wingdings" panose="05000000000000000000" charset="0"/>
              <a:buChar char="p"/>
            </a:pPr>
            <a:r>
              <a:rPr lang="zh-CN" altLang="en-US" sz="1800" b="1" dirty="0">
                <a:latin typeface="Times New Roman" panose="02020603050405020304" pitchFamily="18" charset="0"/>
                <a:ea typeface="楷体_GB2312" pitchFamily="49"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一种文化所包含的价值观念，是该社会或者群体普遍保持的共同信仰或者信念</a:t>
            </a:r>
            <a:r>
              <a:rPr lang="zh-CN" altLang="en-US" sz="2000" b="1" dirty="0" smtClean="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，即认为</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某些目的、关系、活动、情感是重要的。</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价值观念体现在信仰、追求、精神动力和动机方面；</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价值中最重要的因素就是信仰、信念。</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罗克奇：</a:t>
            </a:r>
            <a:r>
              <a:rPr lang="zh-CN" altLang="en-US" sz="200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价值是人需要和社会要求的认识表现，是关于期望的行动目的和行为方式规定的信仰或者面向未来的信仰。常见的价值观念有</a:t>
            </a:r>
            <a:r>
              <a:rPr lang="en-US" altLang="zh-CN" sz="200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rgbClr val="7030A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5828" name="Rectangle 4"/>
          <p:cNvSpPr/>
          <p:nvPr/>
        </p:nvSpPr>
        <p:spPr>
          <a:xfrm>
            <a:off x="200660" y="3659505"/>
            <a:ext cx="8887460" cy="3013710"/>
          </a:xfrm>
          <a:prstGeom prst="rect">
            <a:avLst/>
          </a:prstGeom>
          <a:solidFill>
            <a:srgbClr val="FFFF99"/>
          </a:solidFill>
          <a:ln w="22225" cap="flat" cmpd="sng">
            <a:solidFill>
              <a:srgbClr val="3366FF"/>
            </a:solidFill>
            <a:prstDash val="solid"/>
            <a:miter/>
            <a:headEnd type="none" w="med" len="med"/>
            <a:tailEnd type="none" w="med" len="med"/>
          </a:ln>
        </p:spPr>
        <p:txBody>
          <a:bodyPr lIns="54000" rIns="54000" anchor="ctr"/>
          <a:lstStyle/>
          <a:p>
            <a:pPr marL="285750" indent="-285750" algn="l" latinLnBrk="1">
              <a:lnSpc>
                <a:spcPct val="100000"/>
              </a:lnSpc>
              <a:buClr>
                <a:srgbClr val="C00000"/>
              </a:buClr>
              <a:buSzPct val="85000"/>
              <a:buFont typeface="Wingdings" panose="05000000000000000000" charset="0"/>
              <a:buChar char="p"/>
            </a:pPr>
            <a:r>
              <a:rPr lang="zh-CN" altLang="en-US" sz="1800" dirty="0">
                <a:latin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信仰是最高精神需要。</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精神需要重于物质。物质需要重于一切。物质需要不能代替精神需要。</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知识可以代替</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或</a:t>
            </a:r>
            <a:r>
              <a:rPr lang="zh-CN" altLang="en-US"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不能代替信仰信念</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能力可以</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或</a:t>
            </a:r>
            <a:r>
              <a:rPr lang="zh-CN" altLang="en-US"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不可以代替信仰信念</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耐心（忍耐）和期望是人生精神动力。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偶像崇拜是人生信念信念的来源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是缺乏自信的来源。</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金钱、名利、地位、实力是人生最重要的信念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是人生虚幻。</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知识改变命运</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不能改变命运。</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人生而善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人生而有罪。</a:t>
            </a:r>
            <a:r>
              <a:rPr lang="zh-CN" altLang="en-US"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自私是人的天性</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人生而无本性，是后天学的。</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人时而性恶 </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善。人性会改变。（</a:t>
            </a:r>
            <a:r>
              <a:rPr lang="zh-CN" altLang="en-US" sz="2000" b="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人有三性：动物性、人性、超越性。</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5827">
                                            <p:bg/>
                                          </p:spTgt>
                                        </p:tgtEl>
                                        <p:attrNameLst>
                                          <p:attrName>style.visibility</p:attrName>
                                        </p:attrNameLst>
                                      </p:cBhvr>
                                      <p:to>
                                        <p:strVal val="visible"/>
                                      </p:to>
                                    </p:set>
                                    <p:animEffect transition="in" filter="blinds(vertical)">
                                      <p:cBhvr>
                                        <p:cTn id="7" dur="500"/>
                                        <p:tgtEl>
                                          <p:spTgt spid="205827">
                                            <p:bg/>
                                          </p:spTgt>
                                        </p:tgtEl>
                                      </p:cBhvr>
                                    </p:animEffect>
                                  </p:childTnLst>
                                </p:cTn>
                              </p:par>
                              <p:par>
                                <p:cTn id="8" presetID="3" presetClass="entr" presetSubtype="5" fill="hold" grpId="0" nodeType="withEffect">
                                  <p:stCondLst>
                                    <p:cond delay="0"/>
                                  </p:stCondLst>
                                  <p:childTnLst>
                                    <p:set>
                                      <p:cBhvr>
                                        <p:cTn id="9" dur="1" fill="hold">
                                          <p:stCondLst>
                                            <p:cond delay="0"/>
                                          </p:stCondLst>
                                        </p:cTn>
                                        <p:tgtEl>
                                          <p:spTgt spid="205827">
                                            <p:txEl>
                                              <p:pRg st="0" end="0"/>
                                            </p:txEl>
                                          </p:spTgt>
                                        </p:tgtEl>
                                        <p:attrNameLst>
                                          <p:attrName>style.visibility</p:attrName>
                                        </p:attrNameLst>
                                      </p:cBhvr>
                                      <p:to>
                                        <p:strVal val="visible"/>
                                      </p:to>
                                    </p:set>
                                    <p:animEffect transition="in" filter="blinds(vertical)">
                                      <p:cBhvr>
                                        <p:cTn id="10" dur="500"/>
                                        <p:tgtEl>
                                          <p:spTgt spid="205827">
                                            <p:txEl>
                                              <p:pRg st="0" end="0"/>
                                            </p:txEl>
                                          </p:spTgt>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205827">
                                            <p:txEl>
                                              <p:pRg st="1" end="1"/>
                                            </p:txEl>
                                          </p:spTgt>
                                        </p:tgtEl>
                                        <p:attrNameLst>
                                          <p:attrName>style.visibility</p:attrName>
                                        </p:attrNameLst>
                                      </p:cBhvr>
                                      <p:to>
                                        <p:strVal val="visible"/>
                                      </p:to>
                                    </p:set>
                                    <p:animEffect transition="in" filter="blinds(vertical)">
                                      <p:cBhvr>
                                        <p:cTn id="13" dur="500"/>
                                        <p:tgtEl>
                                          <p:spTgt spid="205827">
                                            <p:txEl>
                                              <p:pRg st="1" end="1"/>
                                            </p:txEl>
                                          </p:spTgt>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205827">
                                            <p:txEl>
                                              <p:pRg st="2" end="2"/>
                                            </p:txEl>
                                          </p:spTgt>
                                        </p:tgtEl>
                                        <p:attrNameLst>
                                          <p:attrName>style.visibility</p:attrName>
                                        </p:attrNameLst>
                                      </p:cBhvr>
                                      <p:to>
                                        <p:strVal val="visible"/>
                                      </p:to>
                                    </p:set>
                                    <p:animEffect transition="in" filter="blinds(vertical)">
                                      <p:cBhvr>
                                        <p:cTn id="16" dur="500"/>
                                        <p:tgtEl>
                                          <p:spTgt spid="205827">
                                            <p:txEl>
                                              <p:pRg st="2" end="2"/>
                                            </p:txEl>
                                          </p:spTgt>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205827">
                                            <p:txEl>
                                              <p:pRg st="3" end="3"/>
                                            </p:txEl>
                                          </p:spTgt>
                                        </p:tgtEl>
                                        <p:attrNameLst>
                                          <p:attrName>style.visibility</p:attrName>
                                        </p:attrNameLst>
                                      </p:cBhvr>
                                      <p:to>
                                        <p:strVal val="visible"/>
                                      </p:to>
                                    </p:set>
                                    <p:animEffect transition="in" filter="blinds(vertical)">
                                      <p:cBhvr>
                                        <p:cTn id="19" dur="500"/>
                                        <p:tgtEl>
                                          <p:spTgt spid="20582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205828">
                                            <p:bg/>
                                          </p:spTgt>
                                        </p:tgtEl>
                                        <p:attrNameLst>
                                          <p:attrName>style.visibility</p:attrName>
                                        </p:attrNameLst>
                                      </p:cBhvr>
                                      <p:to>
                                        <p:strVal val="visible"/>
                                      </p:to>
                                    </p:set>
                                    <p:animEffect transition="in" filter="wedge">
                                      <p:cBhvr>
                                        <p:cTn id="24" dur="500"/>
                                        <p:tgtEl>
                                          <p:spTgt spid="205828">
                                            <p:bg/>
                                          </p:spTgt>
                                        </p:tgtEl>
                                      </p:cBhvr>
                                    </p:animEffect>
                                  </p:childTnLst>
                                </p:cTn>
                              </p:par>
                              <p:par>
                                <p:cTn id="25" presetID="20" presetClass="entr" presetSubtype="0" fill="hold" grpId="0" nodeType="withEffect">
                                  <p:stCondLst>
                                    <p:cond delay="0"/>
                                  </p:stCondLst>
                                  <p:childTnLst>
                                    <p:set>
                                      <p:cBhvr>
                                        <p:cTn id="26" dur="1" fill="hold">
                                          <p:stCondLst>
                                            <p:cond delay="0"/>
                                          </p:stCondLst>
                                        </p:cTn>
                                        <p:tgtEl>
                                          <p:spTgt spid="205828">
                                            <p:txEl>
                                              <p:pRg st="0" end="0"/>
                                            </p:txEl>
                                          </p:spTgt>
                                        </p:tgtEl>
                                        <p:attrNameLst>
                                          <p:attrName>style.visibility</p:attrName>
                                        </p:attrNameLst>
                                      </p:cBhvr>
                                      <p:to>
                                        <p:strVal val="visible"/>
                                      </p:to>
                                    </p:set>
                                    <p:animEffect transition="in" filter="wedge">
                                      <p:cBhvr>
                                        <p:cTn id="27" dur="500"/>
                                        <p:tgtEl>
                                          <p:spTgt spid="205828">
                                            <p:txEl>
                                              <p:pRg st="0" end="0"/>
                                            </p:txEl>
                                          </p:spTgt>
                                        </p:tgtEl>
                                      </p:cBhvr>
                                    </p:animEffect>
                                  </p:childTnLst>
                                </p:cTn>
                              </p:par>
                              <p:par>
                                <p:cTn id="28" presetID="20" presetClass="entr" presetSubtype="0" fill="hold" grpId="0" nodeType="withEffect">
                                  <p:stCondLst>
                                    <p:cond delay="0"/>
                                  </p:stCondLst>
                                  <p:childTnLst>
                                    <p:set>
                                      <p:cBhvr>
                                        <p:cTn id="29" dur="1" fill="hold">
                                          <p:stCondLst>
                                            <p:cond delay="0"/>
                                          </p:stCondLst>
                                        </p:cTn>
                                        <p:tgtEl>
                                          <p:spTgt spid="205828">
                                            <p:txEl>
                                              <p:pRg st="1" end="1"/>
                                            </p:txEl>
                                          </p:spTgt>
                                        </p:tgtEl>
                                        <p:attrNameLst>
                                          <p:attrName>style.visibility</p:attrName>
                                        </p:attrNameLst>
                                      </p:cBhvr>
                                      <p:to>
                                        <p:strVal val="visible"/>
                                      </p:to>
                                    </p:set>
                                    <p:animEffect transition="in" filter="wedge">
                                      <p:cBhvr>
                                        <p:cTn id="30" dur="500"/>
                                        <p:tgtEl>
                                          <p:spTgt spid="205828">
                                            <p:txEl>
                                              <p:pRg st="1" end="1"/>
                                            </p:txEl>
                                          </p:spTgt>
                                        </p:tgtEl>
                                      </p:cBhvr>
                                    </p:animEffect>
                                  </p:childTnLst>
                                </p:cTn>
                              </p:par>
                              <p:par>
                                <p:cTn id="31" presetID="20" presetClass="entr" presetSubtype="0" fill="hold" grpId="0" nodeType="withEffect">
                                  <p:stCondLst>
                                    <p:cond delay="0"/>
                                  </p:stCondLst>
                                  <p:childTnLst>
                                    <p:set>
                                      <p:cBhvr>
                                        <p:cTn id="32" dur="1" fill="hold">
                                          <p:stCondLst>
                                            <p:cond delay="0"/>
                                          </p:stCondLst>
                                        </p:cTn>
                                        <p:tgtEl>
                                          <p:spTgt spid="205828">
                                            <p:txEl>
                                              <p:pRg st="2" end="2"/>
                                            </p:txEl>
                                          </p:spTgt>
                                        </p:tgtEl>
                                        <p:attrNameLst>
                                          <p:attrName>style.visibility</p:attrName>
                                        </p:attrNameLst>
                                      </p:cBhvr>
                                      <p:to>
                                        <p:strVal val="visible"/>
                                      </p:to>
                                    </p:set>
                                    <p:animEffect transition="in" filter="wedge">
                                      <p:cBhvr>
                                        <p:cTn id="33" dur="500"/>
                                        <p:tgtEl>
                                          <p:spTgt spid="205828">
                                            <p:txEl>
                                              <p:pRg st="2" end="2"/>
                                            </p:txEl>
                                          </p:spTgt>
                                        </p:tgtEl>
                                      </p:cBhvr>
                                    </p:animEffect>
                                  </p:childTnLst>
                                </p:cTn>
                              </p:par>
                              <p:par>
                                <p:cTn id="34" presetID="20" presetClass="entr" presetSubtype="0" fill="hold" grpId="0" nodeType="withEffect">
                                  <p:stCondLst>
                                    <p:cond delay="0"/>
                                  </p:stCondLst>
                                  <p:childTnLst>
                                    <p:set>
                                      <p:cBhvr>
                                        <p:cTn id="35" dur="1" fill="hold">
                                          <p:stCondLst>
                                            <p:cond delay="0"/>
                                          </p:stCondLst>
                                        </p:cTn>
                                        <p:tgtEl>
                                          <p:spTgt spid="205828">
                                            <p:txEl>
                                              <p:pRg st="3" end="3"/>
                                            </p:txEl>
                                          </p:spTgt>
                                        </p:tgtEl>
                                        <p:attrNameLst>
                                          <p:attrName>style.visibility</p:attrName>
                                        </p:attrNameLst>
                                      </p:cBhvr>
                                      <p:to>
                                        <p:strVal val="visible"/>
                                      </p:to>
                                    </p:set>
                                    <p:animEffect transition="in" filter="wedge">
                                      <p:cBhvr>
                                        <p:cTn id="36" dur="500"/>
                                        <p:tgtEl>
                                          <p:spTgt spid="205828">
                                            <p:txEl>
                                              <p:pRg st="3" end="3"/>
                                            </p:txEl>
                                          </p:spTgt>
                                        </p:tgtEl>
                                      </p:cBhvr>
                                    </p:animEffect>
                                  </p:childTnLst>
                                </p:cTn>
                              </p:par>
                              <p:par>
                                <p:cTn id="37" presetID="20" presetClass="entr" presetSubtype="0" fill="hold" grpId="0" nodeType="withEffect">
                                  <p:stCondLst>
                                    <p:cond delay="0"/>
                                  </p:stCondLst>
                                  <p:childTnLst>
                                    <p:set>
                                      <p:cBhvr>
                                        <p:cTn id="38" dur="1" fill="hold">
                                          <p:stCondLst>
                                            <p:cond delay="0"/>
                                          </p:stCondLst>
                                        </p:cTn>
                                        <p:tgtEl>
                                          <p:spTgt spid="205828">
                                            <p:txEl>
                                              <p:pRg st="4" end="4"/>
                                            </p:txEl>
                                          </p:spTgt>
                                        </p:tgtEl>
                                        <p:attrNameLst>
                                          <p:attrName>style.visibility</p:attrName>
                                        </p:attrNameLst>
                                      </p:cBhvr>
                                      <p:to>
                                        <p:strVal val="visible"/>
                                      </p:to>
                                    </p:set>
                                    <p:animEffect transition="in" filter="wedge">
                                      <p:cBhvr>
                                        <p:cTn id="39" dur="500"/>
                                        <p:tgtEl>
                                          <p:spTgt spid="205828">
                                            <p:txEl>
                                              <p:pRg st="4" end="4"/>
                                            </p:txEl>
                                          </p:spTgt>
                                        </p:tgtEl>
                                      </p:cBhvr>
                                    </p:animEffect>
                                  </p:childTnLst>
                                </p:cTn>
                              </p:par>
                              <p:par>
                                <p:cTn id="40" presetID="20" presetClass="entr" presetSubtype="0" fill="hold" grpId="0" nodeType="withEffect">
                                  <p:stCondLst>
                                    <p:cond delay="0"/>
                                  </p:stCondLst>
                                  <p:childTnLst>
                                    <p:set>
                                      <p:cBhvr>
                                        <p:cTn id="41" dur="1" fill="hold">
                                          <p:stCondLst>
                                            <p:cond delay="0"/>
                                          </p:stCondLst>
                                        </p:cTn>
                                        <p:tgtEl>
                                          <p:spTgt spid="205828">
                                            <p:txEl>
                                              <p:pRg st="5" end="5"/>
                                            </p:txEl>
                                          </p:spTgt>
                                        </p:tgtEl>
                                        <p:attrNameLst>
                                          <p:attrName>style.visibility</p:attrName>
                                        </p:attrNameLst>
                                      </p:cBhvr>
                                      <p:to>
                                        <p:strVal val="visible"/>
                                      </p:to>
                                    </p:set>
                                    <p:animEffect transition="in" filter="wedge">
                                      <p:cBhvr>
                                        <p:cTn id="42" dur="500"/>
                                        <p:tgtEl>
                                          <p:spTgt spid="205828">
                                            <p:txEl>
                                              <p:pRg st="5" end="5"/>
                                            </p:txEl>
                                          </p:spTgt>
                                        </p:tgtEl>
                                      </p:cBhvr>
                                    </p:animEffect>
                                  </p:childTnLst>
                                </p:cTn>
                              </p:par>
                              <p:par>
                                <p:cTn id="43" presetID="20" presetClass="entr" presetSubtype="0" fill="hold" grpId="0" nodeType="withEffect">
                                  <p:stCondLst>
                                    <p:cond delay="0"/>
                                  </p:stCondLst>
                                  <p:childTnLst>
                                    <p:set>
                                      <p:cBhvr>
                                        <p:cTn id="44" dur="1" fill="hold">
                                          <p:stCondLst>
                                            <p:cond delay="0"/>
                                          </p:stCondLst>
                                        </p:cTn>
                                        <p:tgtEl>
                                          <p:spTgt spid="205828">
                                            <p:txEl>
                                              <p:pRg st="6" end="6"/>
                                            </p:txEl>
                                          </p:spTgt>
                                        </p:tgtEl>
                                        <p:attrNameLst>
                                          <p:attrName>style.visibility</p:attrName>
                                        </p:attrNameLst>
                                      </p:cBhvr>
                                      <p:to>
                                        <p:strVal val="visible"/>
                                      </p:to>
                                    </p:set>
                                    <p:animEffect transition="in" filter="wedge">
                                      <p:cBhvr>
                                        <p:cTn id="45" dur="500"/>
                                        <p:tgtEl>
                                          <p:spTgt spid="205828">
                                            <p:txEl>
                                              <p:pRg st="6" end="6"/>
                                            </p:txEl>
                                          </p:spTgt>
                                        </p:tgtEl>
                                      </p:cBhvr>
                                    </p:animEffect>
                                  </p:childTnLst>
                                </p:cTn>
                              </p:par>
                              <p:par>
                                <p:cTn id="46" presetID="20" presetClass="entr" presetSubtype="0" fill="hold" grpId="0" nodeType="withEffect">
                                  <p:stCondLst>
                                    <p:cond delay="0"/>
                                  </p:stCondLst>
                                  <p:childTnLst>
                                    <p:set>
                                      <p:cBhvr>
                                        <p:cTn id="47" dur="1" fill="hold">
                                          <p:stCondLst>
                                            <p:cond delay="0"/>
                                          </p:stCondLst>
                                        </p:cTn>
                                        <p:tgtEl>
                                          <p:spTgt spid="205828">
                                            <p:txEl>
                                              <p:pRg st="7" end="7"/>
                                            </p:txEl>
                                          </p:spTgt>
                                        </p:tgtEl>
                                        <p:attrNameLst>
                                          <p:attrName>style.visibility</p:attrName>
                                        </p:attrNameLst>
                                      </p:cBhvr>
                                      <p:to>
                                        <p:strVal val="visible"/>
                                      </p:to>
                                    </p:set>
                                    <p:animEffect transition="in" filter="wedge">
                                      <p:cBhvr>
                                        <p:cTn id="48" dur="500"/>
                                        <p:tgtEl>
                                          <p:spTgt spid="2058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animBg="1" uiExpand="1" build="allAtOnce"/>
      <p:bldP spid="205828" grpId="0" animBg="1"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2292" name="Rectangle 2"/>
          <p:cNvSpPr>
            <a:spLocks noGrp="1"/>
          </p:cNvSpPr>
          <p:nvPr>
            <p:ph type="title"/>
          </p:nvPr>
        </p:nvSpPr>
        <p:spPr/>
        <p:txBody>
          <a:bodyPr vert="horz" wrap="square" lIns="91440" tIns="45720" rIns="91440" bIns="45720" anchor="t"/>
          <a:lstStyle/>
          <a:p>
            <a:pPr eaLnBrk="1" hangingPunct="1"/>
            <a:endParaRPr lang="zh-CN" altLang="zh-CN" sz="2500" dirty="0">
              <a:ea typeface="楷体_GB2312" pitchFamily="49" charset="-122"/>
            </a:endParaRPr>
          </a:p>
        </p:txBody>
      </p:sp>
      <p:sp>
        <p:nvSpPr>
          <p:cNvPr id="224259" name="Rectangle 3"/>
          <p:cNvSpPr>
            <a:spLocks noGrp="1" noChangeArrowheads="1"/>
          </p:cNvSpPr>
          <p:nvPr>
            <p:ph idx="1"/>
          </p:nvPr>
        </p:nvSpPr>
        <p:spPr bwMode="auto">
          <a:xfrm>
            <a:off x="519113" y="836613"/>
            <a:ext cx="8229600" cy="5545856"/>
          </a:xfrm>
          <a:prstGeom prst="rect">
            <a:avLst/>
          </a:prstGeom>
          <a:gradFill rotWithShape="1">
            <a:gsLst>
              <a:gs pos="0">
                <a:srgbClr val="FF0000"/>
              </a:gs>
              <a:gs pos="50000">
                <a:srgbClr val="FFFF00">
                  <a:alpha val="98000"/>
                </a:srgbClr>
              </a:gs>
              <a:gs pos="100000">
                <a:srgbClr val="FF0000"/>
              </a:gs>
            </a:gsLst>
            <a:lin ang="5400000" scaled="1"/>
          </a:gradFill>
          <a:ln w="9525" cmpd="sng">
            <a:noFill/>
            <a:prstDash val="solid"/>
            <a:miter lim="800000"/>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ctr" defTabSz="914400" rtl="0" eaLnBrk="1" fontAlgn="base" latinLnBrk="0" hangingPunct="1">
              <a:lnSpc>
                <a:spcPct val="120000"/>
              </a:lnSpc>
              <a:spcBef>
                <a:spcPct val="35000"/>
              </a:spcBef>
              <a:spcAft>
                <a:spcPct val="0"/>
              </a:spcAft>
              <a:buClr>
                <a:schemeClr val="accent1"/>
              </a:buClr>
              <a:buSzPct val="65000"/>
              <a:buFont typeface="Wingdings" panose="05000000000000000000" pitchFamily="2" charset="2"/>
              <a:buNone/>
              <a:defRPr/>
            </a:pPr>
            <a:endParaRPr kumimoji="0" lang="en-US" altLang="zh-CN" sz="15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黑体" panose="02010609060101010101" pitchFamily="2" charset="-122"/>
              <a:cs typeface="+mn-cs"/>
            </a:endParaRPr>
          </a:p>
          <a:p>
            <a:pPr marL="342900" marR="0" lvl="0" indent="-342900" algn="l" defTabSz="914400" rtl="0" eaLnBrk="1" fontAlgn="base" latinLnBrk="0" hangingPunct="1">
              <a:lnSpc>
                <a:spcPct val="120000"/>
              </a:lnSpc>
              <a:spcBef>
                <a:spcPct val="35000"/>
              </a:spcBef>
              <a:spcAft>
                <a:spcPct val="0"/>
              </a:spcAft>
              <a:buClr>
                <a:schemeClr val="accent1"/>
              </a:buClr>
              <a:buSzPct val="65000"/>
              <a:buFont typeface="Wingdings" panose="05000000000000000000" pitchFamily="2" charset="2"/>
              <a:buNone/>
              <a:defRPr/>
            </a:pPr>
            <a:r>
              <a:rPr kumimoji="0" lang="zh-CN" altLang="en-US" sz="41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  为</a:t>
            </a:r>
            <a:r>
              <a:rPr kumimoji="0" lang="zh-CN" altLang="en-US" sz="44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什么</a:t>
            </a:r>
            <a:endParaRPr kumimoji="0" lang="zh-CN" altLang="en-US" sz="41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ctr" defTabSz="914400" rtl="0" eaLnBrk="1" fontAlgn="base" latinLnBrk="0" hangingPunct="1">
              <a:lnSpc>
                <a:spcPct val="120000"/>
              </a:lnSpc>
              <a:spcBef>
                <a:spcPct val="35000"/>
              </a:spcBef>
              <a:spcAft>
                <a:spcPct val="0"/>
              </a:spcAft>
              <a:buClr>
                <a:schemeClr val="accent1"/>
              </a:buClr>
              <a:buSzPct val="65000"/>
              <a:buFont typeface="Wingdings" panose="05000000000000000000" pitchFamily="2" charset="2"/>
              <a:buNone/>
              <a:defRPr/>
            </a:pPr>
            <a:r>
              <a:rPr kumimoji="0" lang="zh-CN" altLang="en-US" sz="3700" b="1" i="0" u="none" strike="noStrike" kern="0" cap="none" spc="0" normalizeH="0" baseline="0" noProof="0" dirty="0" smtClean="0">
                <a:ln>
                  <a:noFill/>
                </a:ln>
                <a:solidFill>
                  <a:srgbClr val="0070C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物质丰富不能解决精神</a:t>
            </a:r>
            <a:r>
              <a:rPr kumimoji="0" lang="zh-CN" altLang="en-US" sz="3700" b="1" i="0" u="none" strike="noStrike" kern="0" cap="none" spc="0" normalizeH="0" baseline="0" noProof="0" dirty="0" smtClean="0">
                <a:ln>
                  <a:noFill/>
                </a:ln>
                <a:solidFill>
                  <a:srgbClr val="0070C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问题？</a:t>
            </a:r>
            <a:endParaRPr kumimoji="0" lang="zh-CN" altLang="en-US" sz="37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ctr" defTabSz="914400" rtl="0" eaLnBrk="1" fontAlgn="base" latinLnBrk="0" hangingPunct="1">
              <a:lnSpc>
                <a:spcPct val="120000"/>
              </a:lnSpc>
              <a:spcBef>
                <a:spcPct val="35000"/>
              </a:spcBef>
              <a:spcAft>
                <a:spcPct val="0"/>
              </a:spcAft>
              <a:buClr>
                <a:schemeClr val="accent1"/>
              </a:buClr>
              <a:buSzPct val="65000"/>
              <a:buFont typeface="Wingdings" panose="05000000000000000000" pitchFamily="2" charset="2"/>
              <a:buNone/>
              <a:defRPr/>
            </a:pPr>
            <a:r>
              <a:rPr kumimoji="0" lang="zh-CN" altLang="en-US" sz="3700" b="1" i="0" u="none" strike="noStrike" kern="0" cap="none" spc="0" normalizeH="0" baseline="0" noProof="0" dirty="0" smtClean="0">
                <a:ln>
                  <a:noFill/>
                </a:ln>
                <a:solidFill>
                  <a:srgbClr val="0070C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知识能力不能解决精神</a:t>
            </a:r>
            <a:r>
              <a:rPr kumimoji="0" lang="zh-CN" altLang="en-US" sz="3700" b="1" i="0" u="none" strike="noStrike" kern="0" cap="none" spc="0" normalizeH="0" baseline="0" noProof="0" dirty="0" smtClean="0">
                <a:ln>
                  <a:noFill/>
                </a:ln>
                <a:solidFill>
                  <a:srgbClr val="0070C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问题？</a:t>
            </a:r>
            <a:endParaRPr kumimoji="0" lang="zh-CN" altLang="en-US" sz="37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ctr" defTabSz="914400" rtl="0" eaLnBrk="1" fontAlgn="base" latinLnBrk="0" hangingPunct="1">
              <a:lnSpc>
                <a:spcPct val="120000"/>
              </a:lnSpc>
              <a:spcBef>
                <a:spcPct val="35000"/>
              </a:spcBef>
              <a:spcAft>
                <a:spcPct val="0"/>
              </a:spcAft>
              <a:buClr>
                <a:schemeClr val="accent1"/>
              </a:buClr>
              <a:buSzPct val="65000"/>
              <a:buFont typeface="Wingdings" panose="05000000000000000000" pitchFamily="2" charset="2"/>
              <a:buNone/>
              <a:defRPr/>
            </a:pPr>
            <a:r>
              <a:rPr kumimoji="0" lang="zh-CN" altLang="en-US" sz="37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精神问题的核心是人生目的和信仰！</a:t>
            </a:r>
            <a:endParaRPr kumimoji="0" lang="zh-CN" altLang="en-US" sz="37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ctr" defTabSz="914400" rtl="0" eaLnBrk="1" fontAlgn="base" latinLnBrk="0" hangingPunct="1">
              <a:lnSpc>
                <a:spcPct val="120000"/>
              </a:lnSpc>
              <a:spcBef>
                <a:spcPct val="35000"/>
              </a:spcBef>
              <a:spcAft>
                <a:spcPct val="0"/>
              </a:spcAft>
              <a:buClr>
                <a:schemeClr val="accent1"/>
              </a:buClr>
              <a:buSzPct val="65000"/>
              <a:buFont typeface="Wingdings" panose="05000000000000000000" pitchFamily="2" charset="2"/>
              <a:buNone/>
              <a:defRPr/>
            </a:pPr>
            <a:r>
              <a:rPr kumimoji="0" lang="zh-CN" altLang="en-US" sz="4400" b="1" i="1" u="none" strike="noStrike" kern="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它是</a:t>
            </a:r>
            <a:r>
              <a:rPr kumimoji="0" lang="zh-CN" altLang="en-US" sz="44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价值观的体现！</a:t>
            </a:r>
            <a:endParaRPr kumimoji="0" lang="zh-CN" altLang="en-US" sz="4400" b="1" i="1" u="none" strike="noStrike" kern="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pic>
        <p:nvPicPr>
          <p:cNvPr id="12295" name="Picture 4" descr="j0157995"/>
          <p:cNvPicPr>
            <a:picLocks noChangeAspect="1"/>
          </p:cNvPicPr>
          <p:nvPr/>
        </p:nvPicPr>
        <p:blipFill>
          <a:blip r:embed="rId1"/>
          <a:stretch>
            <a:fillRect/>
          </a:stretch>
        </p:blipFill>
        <p:spPr>
          <a:xfrm>
            <a:off x="395288" y="260350"/>
            <a:ext cx="8353425" cy="647700"/>
          </a:xfrm>
          <a:prstGeom prst="rect">
            <a:avLst/>
          </a:prstGeom>
          <a:noFill/>
          <a:ln w="9525">
            <a:noFill/>
          </a:ln>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12292"/>
                                        </p:tgtEl>
                                        <p:attrNameLst>
                                          <p:attrName>style.visibility</p:attrName>
                                        </p:attrNameLst>
                                      </p:cBhvr>
                                      <p:to>
                                        <p:strVal val="visible"/>
                                      </p:to>
                                    </p:set>
                                    <p:anim calcmode="lin" valueType="num">
                                      <p:cBhvr>
                                        <p:cTn id="7" dur="500" fill="hold"/>
                                        <p:tgtEl>
                                          <p:spTgt spid="12292"/>
                                        </p:tgtEl>
                                        <p:attrNameLst>
                                          <p:attrName>ppt_w</p:attrName>
                                        </p:attrNameLst>
                                      </p:cBhvr>
                                      <p:tavLst>
                                        <p:tav tm="0">
                                          <p:val>
                                            <p:fltVal val="0"/>
                                          </p:val>
                                        </p:tav>
                                        <p:tav tm="100000">
                                          <p:val>
                                            <p:strVal val="#ppt_w"/>
                                          </p:val>
                                        </p:tav>
                                      </p:tavLst>
                                    </p:anim>
                                    <p:anim calcmode="lin" valueType="num">
                                      <p:cBhvr>
                                        <p:cTn id="8" dur="500" fill="hold"/>
                                        <p:tgtEl>
                                          <p:spTgt spid="12292"/>
                                        </p:tgtEl>
                                        <p:attrNameLst>
                                          <p:attrName>ppt_h</p:attrName>
                                        </p:attrNameLst>
                                      </p:cBhvr>
                                      <p:tavLst>
                                        <p:tav tm="0">
                                          <p:val>
                                            <p:fltVal val="0"/>
                                          </p:val>
                                        </p:tav>
                                        <p:tav tm="100000">
                                          <p:val>
                                            <p:strVal val="#ppt_h"/>
                                          </p:val>
                                        </p:tav>
                                      </p:tavLst>
                                    </p:anim>
                                    <p:animEffect transition="in" filter="fade">
                                      <p:cBhvr>
                                        <p:cTn id="9"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30402" name="Rectangle 2"/>
          <p:cNvSpPr>
            <a:spLocks noGrp="1" noChangeArrowheads="1"/>
          </p:cNvSpPr>
          <p:nvPr>
            <p:ph type="title"/>
          </p:nvPr>
        </p:nvSpPr>
        <p:spPr>
          <a:xfrm>
            <a:off x="457200" y="277813"/>
            <a:ext cx="8229600" cy="919163"/>
          </a:xfrm>
          <a:gradFill rotWithShape="1">
            <a:gsLst>
              <a:gs pos="0">
                <a:srgbClr val="FF3300"/>
              </a:gs>
              <a:gs pos="50000">
                <a:srgbClr val="FFFF00"/>
              </a:gs>
              <a:gs pos="100000">
                <a:srgbClr val="FF3300"/>
              </a:gs>
            </a:gsLst>
            <a:lin ang="2700000" scaled="1"/>
          </a:gradFill>
          <a:ln w="31750">
            <a:solidFill>
              <a:srgbClr val="FF0000"/>
            </a:solidFill>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价值与核心价值</a:t>
            </a:r>
            <a:endPar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3316" name="Rectangle 3"/>
          <p:cNvSpPr>
            <a:spLocks noGrp="1"/>
          </p:cNvSpPr>
          <p:nvPr>
            <p:ph idx="1"/>
          </p:nvPr>
        </p:nvSpPr>
        <p:spPr>
          <a:xfrm>
            <a:off x="468313" y="1407120"/>
            <a:ext cx="8229600" cy="4902200"/>
          </a:xfrm>
          <a:gradFill rotWithShape="1">
            <a:gsLst>
              <a:gs pos="0">
                <a:srgbClr val="FFFF99">
                  <a:alpha val="100000"/>
                </a:srgbClr>
              </a:gs>
              <a:gs pos="50000">
                <a:srgbClr val="FFFF66">
                  <a:alpha val="100000"/>
                </a:srgbClr>
              </a:gs>
              <a:gs pos="100000">
                <a:srgbClr val="FFFF99">
                  <a:alpha val="100000"/>
                </a:srgbClr>
              </a:gs>
            </a:gsLst>
            <a:lin ang="2700000" scaled="1"/>
            <a:tileRect/>
          </a:gradFill>
          <a:ln w="57150" cmpd="thinThick">
            <a:solidFill>
              <a:srgbClr val="800000">
                <a:alpha val="100000"/>
              </a:srgbClr>
            </a:solidFill>
            <a:miter lim="800000"/>
          </a:ln>
        </p:spPr>
        <p:txBody>
          <a:bodyPr vert="horz" wrap="square" lIns="91440" tIns="45720" rIns="91440" bIns="45720" anchor="t"/>
          <a:lstStyle/>
          <a:p>
            <a:pPr eaLnBrk="1" hangingPunct="1">
              <a:lnSpc>
                <a:spcPct val="120000"/>
              </a:lnSpc>
              <a:spcBef>
                <a:spcPts val="1200"/>
              </a:spcBef>
            </a:pPr>
            <a:r>
              <a:rPr lang="zh-CN" altLang="en-US" sz="2600" b="1" dirty="0">
                <a:solidFill>
                  <a:srgbClr val="002060"/>
                </a:solidFill>
                <a:latin typeface="微软雅黑" panose="020B0503020204020204" pitchFamily="34" charset="-122"/>
                <a:ea typeface="微软雅黑" panose="020B0503020204020204" pitchFamily="34" charset="-122"/>
              </a:rPr>
              <a:t>价值又可区分为</a:t>
            </a:r>
            <a:r>
              <a:rPr lang="zh-CN" altLang="en-US" sz="2600" b="1" dirty="0">
                <a:solidFill>
                  <a:srgbClr val="993300"/>
                </a:solidFill>
                <a:latin typeface="微软雅黑" panose="020B0503020204020204" pitchFamily="34" charset="-122"/>
                <a:ea typeface="微软雅黑" panose="020B0503020204020204" pitchFamily="34" charset="-122"/>
              </a:rPr>
              <a:t>基本价值、特殊价值、不同层级的价值</a:t>
            </a:r>
            <a:r>
              <a:rPr lang="zh-CN" altLang="en-US" sz="2600" b="1" dirty="0">
                <a:solidFill>
                  <a:srgbClr val="002060"/>
                </a:solidFill>
                <a:latin typeface="微软雅黑" panose="020B0503020204020204" pitchFamily="34" charset="-122"/>
                <a:ea typeface="微软雅黑" panose="020B0503020204020204" pitchFamily="34" charset="-122"/>
              </a:rPr>
              <a:t>等等，在不同的时代和环境条件下，价值会有不同的要求和内容，但贯串其中的是它的</a:t>
            </a:r>
            <a:r>
              <a:rPr lang="zh-CN" altLang="en-US" sz="2600" b="1" dirty="0">
                <a:solidFill>
                  <a:srgbClr val="993300"/>
                </a:solidFill>
                <a:latin typeface="微软雅黑" panose="020B0503020204020204" pitchFamily="34" charset="-122"/>
                <a:ea typeface="微软雅黑" panose="020B0503020204020204" pitchFamily="34" charset="-122"/>
              </a:rPr>
              <a:t>核心价值。</a:t>
            </a:r>
            <a:endParaRPr lang="zh-CN" altLang="en-US" sz="2600" b="1" dirty="0">
              <a:solidFill>
                <a:srgbClr val="993300"/>
              </a:solidFill>
              <a:latin typeface="微软雅黑" panose="020B0503020204020204" pitchFamily="34" charset="-122"/>
              <a:ea typeface="微软雅黑" panose="020B0503020204020204" pitchFamily="34" charset="-122"/>
            </a:endParaRPr>
          </a:p>
          <a:p>
            <a:pPr eaLnBrk="1" hangingPunct="1">
              <a:lnSpc>
                <a:spcPct val="120000"/>
              </a:lnSpc>
              <a:spcBef>
                <a:spcPts val="1200"/>
              </a:spcBef>
            </a:pPr>
            <a:r>
              <a:rPr lang="zh-CN" altLang="en-US" sz="2600" b="1" dirty="0">
                <a:solidFill>
                  <a:srgbClr val="993300"/>
                </a:solidFill>
                <a:latin typeface="微软雅黑" panose="020B0503020204020204" pitchFamily="34" charset="-122"/>
                <a:ea typeface="微软雅黑" panose="020B0503020204020204" pitchFamily="34" charset="-122"/>
              </a:rPr>
              <a:t>核心价值是最基本的价值，也是比较恒定的价值。</a:t>
            </a:r>
            <a:r>
              <a:rPr lang="zh-CN" altLang="en-US" sz="2600" b="1" dirty="0">
                <a:solidFill>
                  <a:srgbClr val="002060"/>
                </a:solidFill>
                <a:latin typeface="微软雅黑" panose="020B0503020204020204" pitchFamily="34" charset="-122"/>
                <a:ea typeface="微软雅黑" panose="020B0503020204020204" pitchFamily="34" charset="-122"/>
              </a:rPr>
              <a:t>随着时代的变迁，社会的次级价值、具体价值、乃至某些基本的价值会有变化和发展，但</a:t>
            </a:r>
            <a:r>
              <a:rPr lang="zh-CN" altLang="en-US" sz="2600" b="1" dirty="0">
                <a:solidFill>
                  <a:srgbClr val="993300"/>
                </a:solidFill>
                <a:latin typeface="微软雅黑" panose="020B0503020204020204" pitchFamily="34" charset="-122"/>
                <a:ea typeface="微软雅黑" panose="020B0503020204020204" pitchFamily="34" charset="-122"/>
              </a:rPr>
              <a:t>核心价值</a:t>
            </a:r>
            <a:r>
              <a:rPr lang="zh-CN" altLang="en-US" sz="2600" b="1" dirty="0">
                <a:solidFill>
                  <a:srgbClr val="002060"/>
                </a:solidFill>
                <a:latin typeface="微软雅黑" panose="020B0503020204020204" pitchFamily="34" charset="-122"/>
                <a:ea typeface="微软雅黑" panose="020B0503020204020204" pitchFamily="34" charset="-122"/>
              </a:rPr>
              <a:t>大体应该是恒定的。</a:t>
            </a:r>
            <a:endParaRPr lang="zh-CN" altLang="en-US" sz="2600" b="1" dirty="0">
              <a:solidFill>
                <a:srgbClr val="002060"/>
              </a:solidFill>
              <a:latin typeface="微软雅黑" panose="020B0503020204020204" pitchFamily="34" charset="-122"/>
              <a:ea typeface="微软雅黑" panose="020B0503020204020204" pitchFamily="34" charset="-122"/>
            </a:endParaRPr>
          </a:p>
          <a:p>
            <a:pPr eaLnBrk="1" hangingPunct="1">
              <a:lnSpc>
                <a:spcPct val="120000"/>
              </a:lnSpc>
              <a:spcBef>
                <a:spcPts val="1200"/>
              </a:spcBef>
            </a:pPr>
            <a:r>
              <a:rPr lang="zh-CN" altLang="en-US" sz="2600" b="1" dirty="0">
                <a:solidFill>
                  <a:srgbClr val="002060"/>
                </a:solidFill>
                <a:latin typeface="微软雅黑" panose="020B0503020204020204" pitchFamily="34" charset="-122"/>
                <a:ea typeface="微软雅黑" panose="020B0503020204020204" pitchFamily="34" charset="-122"/>
              </a:rPr>
              <a:t>抓住</a:t>
            </a:r>
            <a:r>
              <a:rPr lang="zh-CN" altLang="en-US" sz="2600" b="1" dirty="0">
                <a:solidFill>
                  <a:srgbClr val="993300"/>
                </a:solidFill>
                <a:latin typeface="微软雅黑" panose="020B0503020204020204" pitchFamily="34" charset="-122"/>
                <a:ea typeface="微软雅黑" panose="020B0503020204020204" pitchFamily="34" charset="-122"/>
              </a:rPr>
              <a:t>核心价值，</a:t>
            </a:r>
            <a:r>
              <a:rPr lang="zh-CN" altLang="en-US" sz="2600" b="1" dirty="0">
                <a:solidFill>
                  <a:srgbClr val="002060"/>
                </a:solidFill>
                <a:latin typeface="微软雅黑" panose="020B0503020204020204" pitchFamily="34" charset="-122"/>
                <a:ea typeface="微软雅黑" panose="020B0503020204020204" pitchFamily="34" charset="-122"/>
              </a:rPr>
              <a:t>就抓住了社会的价值需求、价值创造、价值体系、价值实现的关键。 </a:t>
            </a:r>
            <a:endParaRPr lang="zh-CN" altLang="en-US" sz="26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6"/>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26306" name="Rectangle 2"/>
          <p:cNvSpPr>
            <a:spLocks noGrp="1" noChangeArrowheads="1"/>
          </p:cNvSpPr>
          <p:nvPr>
            <p:ph type="title"/>
          </p:nvPr>
        </p:nvSpPr>
        <p:spPr>
          <a:xfrm>
            <a:off x="457200" y="277813"/>
            <a:ext cx="8229600" cy="847725"/>
          </a:xfrm>
          <a:gradFill rotWithShape="1">
            <a:gsLst>
              <a:gs pos="0">
                <a:srgbClr val="CCFF66"/>
              </a:gs>
              <a:gs pos="100000">
                <a:srgbClr val="FFFF99"/>
              </a:gs>
            </a:gsLst>
            <a:lin ang="0" scaled="1"/>
          </a:gradFill>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价值观的层级性</a:t>
            </a:r>
            <a:endPar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4340" name="Rectangle 3"/>
          <p:cNvSpPr>
            <a:spLocks noGrp="1"/>
          </p:cNvSpPr>
          <p:nvPr>
            <p:ph type="body" sz="half" idx="1"/>
          </p:nvPr>
        </p:nvSpPr>
        <p:spPr>
          <a:xfrm>
            <a:off x="457200" y="1268413"/>
            <a:ext cx="4402138" cy="4752975"/>
          </a:xfrm>
          <a:gradFill rotWithShape="1">
            <a:gsLst>
              <a:gs pos="0">
                <a:srgbClr val="FFFF00">
                  <a:alpha val="100000"/>
                </a:srgbClr>
              </a:gs>
              <a:gs pos="100000">
                <a:schemeClr val="bg1">
                  <a:alpha val="100000"/>
                </a:schemeClr>
              </a:gs>
            </a:gsLst>
            <a:lin ang="0" scaled="1"/>
            <a:tileRect/>
          </a:gradFill>
        </p:spPr>
        <p:txBody>
          <a:bodyPr vert="horz" wrap="square" lIns="91440" tIns="45720" rIns="91440" bIns="45720" anchor="t"/>
          <a:lstStyle/>
          <a:p>
            <a:pPr eaLnBrk="1" hangingPunct="1">
              <a:spcBef>
                <a:spcPct val="45000"/>
              </a:spcBef>
              <a:buClr>
                <a:schemeClr val="accent1"/>
              </a:buClr>
              <a:buSzPct val="65000"/>
              <a:buFont typeface="Wingdings" panose="05000000000000000000" pitchFamily="2" charset="2"/>
            </a:pPr>
            <a:r>
              <a:rPr lang="zh-CN" altLang="en-US" sz="2400" b="1" dirty="0">
                <a:solidFill>
                  <a:srgbClr val="993300"/>
                </a:solidFill>
                <a:latin typeface="微软雅黑" panose="020B0503020204020204" pitchFamily="34" charset="-122"/>
                <a:ea typeface="微软雅黑" panose="020B0503020204020204" pitchFamily="34" charset="-122"/>
              </a:rPr>
              <a:t>人们的生活和教育经历互不相同，因此价值观也多种多样。</a:t>
            </a:r>
            <a:endParaRPr lang="zh-CN" altLang="en-US" sz="2400" b="1" dirty="0">
              <a:solidFill>
                <a:srgbClr val="993300"/>
              </a:solidFill>
              <a:latin typeface="微软雅黑" panose="020B0503020204020204" pitchFamily="34" charset="-122"/>
              <a:ea typeface="微软雅黑" panose="020B0503020204020204" pitchFamily="34" charset="-122"/>
            </a:endParaRPr>
          </a:p>
          <a:p>
            <a:pPr eaLnBrk="1" hangingPunct="1">
              <a:buClr>
                <a:schemeClr val="accent1"/>
              </a:buClr>
              <a:buSzPct val="65000"/>
              <a:buFont typeface="Wingdings" panose="05000000000000000000" pitchFamily="2" charset="2"/>
            </a:pPr>
            <a:r>
              <a:rPr lang="zh-CN" altLang="en-US" sz="2400" b="1" dirty="0">
                <a:solidFill>
                  <a:srgbClr val="993300"/>
                </a:solidFill>
                <a:latin typeface="微软雅黑" panose="020B0503020204020204" pitchFamily="34" charset="-122"/>
                <a:ea typeface="微软雅黑" panose="020B0503020204020204" pitchFamily="34" charset="-122"/>
              </a:rPr>
              <a:t>行为科学家</a:t>
            </a:r>
            <a:r>
              <a:rPr lang="zh-CN" altLang="en-US" sz="2400" b="1" dirty="0">
                <a:solidFill>
                  <a:srgbClr val="002060"/>
                </a:solidFill>
                <a:latin typeface="微软雅黑" panose="020B0503020204020204" pitchFamily="34" charset="-122"/>
                <a:ea typeface="微软雅黑" panose="020B0503020204020204" pitchFamily="34" charset="-122"/>
              </a:rPr>
              <a:t>格雷夫斯</a:t>
            </a:r>
            <a:r>
              <a:rPr lang="zh-CN" altLang="en-US" sz="2400" b="1" dirty="0">
                <a:solidFill>
                  <a:srgbClr val="993300"/>
                </a:solidFill>
                <a:latin typeface="微软雅黑" panose="020B0503020204020204" pitchFamily="34" charset="-122"/>
                <a:ea typeface="微软雅黑" panose="020B0503020204020204" pitchFamily="34" charset="-122"/>
              </a:rPr>
              <a:t>为了把错综复杂的价值观进行归类，他曾对企业组织内各</a:t>
            </a:r>
            <a:endParaRPr lang="zh-CN" altLang="en-US" sz="2400" b="1" dirty="0">
              <a:solidFill>
                <a:srgbClr val="993300"/>
              </a:solidFill>
              <a:latin typeface="微软雅黑" panose="020B0503020204020204" pitchFamily="34" charset="-122"/>
              <a:ea typeface="微软雅黑" panose="020B0503020204020204" pitchFamily="34" charset="-122"/>
            </a:endParaRPr>
          </a:p>
          <a:p>
            <a:pPr eaLnBrk="1" hangingPunct="1">
              <a:buClr>
                <a:schemeClr val="accent1"/>
              </a:buClr>
              <a:buSzPct val="65000"/>
              <a:buFont typeface="Wingdings" panose="05000000000000000000" pitchFamily="2" charset="2"/>
              <a:buNone/>
            </a:pPr>
            <a:r>
              <a:rPr lang="zh-CN" altLang="en-US" sz="2400" b="1" dirty="0">
                <a:solidFill>
                  <a:srgbClr val="993300"/>
                </a:solidFill>
                <a:latin typeface="微软雅黑" panose="020B0503020204020204" pitchFamily="34" charset="-122"/>
                <a:ea typeface="微软雅黑" panose="020B0503020204020204" pitchFamily="34" charset="-122"/>
              </a:rPr>
              <a:t>    式人物做了大量调查，就</a:t>
            </a:r>
            <a:endParaRPr lang="zh-CN" altLang="en-US" sz="2400" b="1" dirty="0">
              <a:solidFill>
                <a:srgbClr val="993300"/>
              </a:solidFill>
              <a:latin typeface="微软雅黑" panose="020B0503020204020204" pitchFamily="34" charset="-122"/>
              <a:ea typeface="微软雅黑" panose="020B0503020204020204" pitchFamily="34" charset="-122"/>
            </a:endParaRPr>
          </a:p>
          <a:p>
            <a:pPr eaLnBrk="1" hangingPunct="1">
              <a:buClr>
                <a:schemeClr val="accent1"/>
              </a:buClr>
              <a:buSzPct val="65000"/>
              <a:buFont typeface="Wingdings" panose="05000000000000000000" pitchFamily="2" charset="2"/>
              <a:buNone/>
            </a:pPr>
            <a:r>
              <a:rPr lang="zh-CN" altLang="en-US" sz="2400" b="1" dirty="0">
                <a:solidFill>
                  <a:srgbClr val="993300"/>
                </a:solidFill>
                <a:latin typeface="微软雅黑" panose="020B0503020204020204" pitchFamily="34" charset="-122"/>
                <a:ea typeface="微软雅黑" panose="020B0503020204020204" pitchFamily="34" charset="-122"/>
              </a:rPr>
              <a:t>    他们的价值观和生活作</a:t>
            </a:r>
            <a:endParaRPr lang="zh-CN" altLang="en-US" sz="2400" b="1" dirty="0">
              <a:solidFill>
                <a:srgbClr val="993300"/>
              </a:solidFill>
              <a:latin typeface="微软雅黑" panose="020B0503020204020204" pitchFamily="34" charset="-122"/>
              <a:ea typeface="微软雅黑" panose="020B0503020204020204" pitchFamily="34" charset="-122"/>
            </a:endParaRPr>
          </a:p>
          <a:p>
            <a:pPr eaLnBrk="1" hangingPunct="1">
              <a:buClr>
                <a:schemeClr val="accent1"/>
              </a:buClr>
              <a:buSzPct val="65000"/>
              <a:buFont typeface="Wingdings" panose="05000000000000000000" pitchFamily="2" charset="2"/>
              <a:buNone/>
            </a:pPr>
            <a:r>
              <a:rPr lang="zh-CN" altLang="en-US" sz="2400" b="1" dirty="0">
                <a:solidFill>
                  <a:srgbClr val="993300"/>
                </a:solidFill>
                <a:latin typeface="微软雅黑" panose="020B0503020204020204" pitchFamily="34" charset="-122"/>
                <a:ea typeface="微软雅黑" panose="020B0503020204020204" pitchFamily="34" charset="-122"/>
              </a:rPr>
              <a:t>    风进行分析，最后概</a:t>
            </a:r>
            <a:endParaRPr lang="zh-CN" altLang="en-US" sz="2400" b="1" dirty="0">
              <a:solidFill>
                <a:srgbClr val="993300"/>
              </a:solidFill>
              <a:latin typeface="微软雅黑" panose="020B0503020204020204" pitchFamily="34" charset="-122"/>
              <a:ea typeface="微软雅黑" panose="020B0503020204020204" pitchFamily="34" charset="-122"/>
            </a:endParaRPr>
          </a:p>
          <a:p>
            <a:pPr eaLnBrk="1" hangingPunct="1">
              <a:buClr>
                <a:schemeClr val="accent1"/>
              </a:buClr>
              <a:buSzPct val="65000"/>
              <a:buFont typeface="Wingdings" panose="05000000000000000000" pitchFamily="2" charset="2"/>
              <a:buNone/>
            </a:pPr>
            <a:r>
              <a:rPr lang="zh-CN" altLang="en-US" sz="2400" b="1" dirty="0">
                <a:solidFill>
                  <a:srgbClr val="993300"/>
                </a:solidFill>
                <a:latin typeface="微软雅黑" panose="020B0503020204020204" pitchFamily="34" charset="-122"/>
                <a:ea typeface="微软雅黑" panose="020B0503020204020204" pitchFamily="34" charset="-122"/>
              </a:rPr>
              <a:t>    括出以下</a:t>
            </a:r>
            <a:r>
              <a:rPr lang="zh-CN" altLang="en-US" sz="2400" b="1" dirty="0">
                <a:solidFill>
                  <a:srgbClr val="002060"/>
                </a:solidFill>
                <a:latin typeface="微软雅黑" panose="020B0503020204020204" pitchFamily="34" charset="-122"/>
                <a:ea typeface="微软雅黑" panose="020B0503020204020204" pitchFamily="34" charset="-122"/>
              </a:rPr>
              <a:t>七个</a:t>
            </a:r>
            <a:r>
              <a:rPr lang="zh-CN" altLang="en-US" sz="2400" b="1" dirty="0">
                <a:solidFill>
                  <a:srgbClr val="993300"/>
                </a:solidFill>
                <a:latin typeface="微软雅黑" panose="020B0503020204020204" pitchFamily="34" charset="-122"/>
                <a:ea typeface="微软雅黑" panose="020B0503020204020204" pitchFamily="34" charset="-122"/>
              </a:rPr>
              <a:t>等级</a:t>
            </a:r>
            <a:r>
              <a:rPr lang="zh-CN" altLang="en-US" sz="2400" b="1" dirty="0">
                <a:solidFill>
                  <a:srgbClr val="0033CC"/>
                </a:solidFill>
                <a:ea typeface="黑体" panose="02010609060101010101" pitchFamily="2" charset="-122"/>
              </a:rPr>
              <a:t>：</a:t>
            </a:r>
            <a:r>
              <a:rPr lang="zh-CN" altLang="en-US" sz="2400" b="1" dirty="0"/>
              <a:t> </a:t>
            </a:r>
            <a:endParaRPr lang="zh-CN" altLang="en-US" sz="2400" b="1" dirty="0"/>
          </a:p>
        </p:txBody>
      </p:sp>
      <p:sp>
        <p:nvSpPr>
          <p:cNvPr id="14341" name="AutoShape 5"/>
          <p:cNvSpPr/>
          <p:nvPr/>
        </p:nvSpPr>
        <p:spPr>
          <a:xfrm>
            <a:off x="3059113" y="1628775"/>
            <a:ext cx="6121400" cy="4537075"/>
          </a:xfrm>
          <a:prstGeom prst="triangle">
            <a:avLst>
              <a:gd name="adj" fmla="val 50000"/>
            </a:avLst>
          </a:prstGeom>
          <a:solidFill>
            <a:srgbClr val="FFCC00"/>
          </a:solid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14342" name="Line 6"/>
          <p:cNvSpPr/>
          <p:nvPr/>
        </p:nvSpPr>
        <p:spPr>
          <a:xfrm>
            <a:off x="3562350" y="5424488"/>
            <a:ext cx="5113338" cy="0"/>
          </a:xfrm>
          <a:prstGeom prst="line">
            <a:avLst/>
          </a:prstGeom>
          <a:ln w="9525" cap="flat" cmpd="sng">
            <a:solidFill>
              <a:schemeClr val="tx1"/>
            </a:solidFill>
            <a:prstDash val="solid"/>
            <a:headEnd type="none" w="med" len="med"/>
            <a:tailEnd type="none" w="med" len="med"/>
          </a:ln>
        </p:spPr>
      </p:sp>
      <p:sp>
        <p:nvSpPr>
          <p:cNvPr id="14343" name="Line 7"/>
          <p:cNvSpPr/>
          <p:nvPr/>
        </p:nvSpPr>
        <p:spPr>
          <a:xfrm>
            <a:off x="3995738" y="4797425"/>
            <a:ext cx="4248150" cy="0"/>
          </a:xfrm>
          <a:prstGeom prst="line">
            <a:avLst/>
          </a:prstGeom>
          <a:ln w="9525" cap="flat" cmpd="sng">
            <a:solidFill>
              <a:schemeClr val="tx1"/>
            </a:solidFill>
            <a:prstDash val="solid"/>
            <a:headEnd type="none" w="med" len="med"/>
            <a:tailEnd type="none" w="med" len="med"/>
          </a:ln>
        </p:spPr>
      </p:sp>
      <p:sp>
        <p:nvSpPr>
          <p:cNvPr id="14344" name="Line 8"/>
          <p:cNvSpPr/>
          <p:nvPr/>
        </p:nvSpPr>
        <p:spPr>
          <a:xfrm>
            <a:off x="4427538" y="4149725"/>
            <a:ext cx="3384550" cy="0"/>
          </a:xfrm>
          <a:prstGeom prst="line">
            <a:avLst/>
          </a:prstGeom>
          <a:ln w="9525" cap="flat" cmpd="sng">
            <a:solidFill>
              <a:schemeClr val="tx1"/>
            </a:solidFill>
            <a:prstDash val="solid"/>
            <a:headEnd type="none" w="med" len="med"/>
            <a:tailEnd type="none" w="med" len="med"/>
          </a:ln>
        </p:spPr>
      </p:sp>
      <p:sp>
        <p:nvSpPr>
          <p:cNvPr id="14345" name="Line 9"/>
          <p:cNvSpPr/>
          <p:nvPr/>
        </p:nvSpPr>
        <p:spPr>
          <a:xfrm>
            <a:off x="4860925" y="3487738"/>
            <a:ext cx="2519363" cy="0"/>
          </a:xfrm>
          <a:prstGeom prst="line">
            <a:avLst/>
          </a:prstGeom>
          <a:ln w="9525" cap="flat" cmpd="sng">
            <a:solidFill>
              <a:schemeClr val="tx1"/>
            </a:solidFill>
            <a:prstDash val="solid"/>
            <a:headEnd type="none" w="med" len="med"/>
            <a:tailEnd type="none" w="med" len="med"/>
          </a:ln>
        </p:spPr>
      </p:sp>
      <p:sp>
        <p:nvSpPr>
          <p:cNvPr id="14346" name="Line 10"/>
          <p:cNvSpPr/>
          <p:nvPr/>
        </p:nvSpPr>
        <p:spPr>
          <a:xfrm>
            <a:off x="5245100" y="2924175"/>
            <a:ext cx="1728788" cy="0"/>
          </a:xfrm>
          <a:prstGeom prst="line">
            <a:avLst/>
          </a:prstGeom>
          <a:ln w="9525" cap="flat" cmpd="sng">
            <a:solidFill>
              <a:schemeClr val="tx1"/>
            </a:solidFill>
            <a:prstDash val="solid"/>
            <a:headEnd type="none" w="med" len="med"/>
            <a:tailEnd type="none" w="med" len="med"/>
          </a:ln>
        </p:spPr>
      </p:sp>
      <p:sp>
        <p:nvSpPr>
          <p:cNvPr id="14347" name="Line 11"/>
          <p:cNvSpPr/>
          <p:nvPr/>
        </p:nvSpPr>
        <p:spPr>
          <a:xfrm>
            <a:off x="5651500" y="2314575"/>
            <a:ext cx="936625" cy="0"/>
          </a:xfrm>
          <a:prstGeom prst="line">
            <a:avLst/>
          </a:prstGeom>
          <a:ln w="9525" cap="flat" cmpd="sng">
            <a:solidFill>
              <a:schemeClr val="tx1"/>
            </a:solidFill>
            <a:prstDash val="solid"/>
            <a:headEnd type="none" w="med" len="med"/>
            <a:tailEnd type="none" w="med" len="med"/>
          </a:ln>
        </p:spPr>
      </p:sp>
      <p:sp>
        <p:nvSpPr>
          <p:cNvPr id="10253" name="Text Box 12"/>
          <p:cNvSpPr txBox="1"/>
          <p:nvPr/>
        </p:nvSpPr>
        <p:spPr>
          <a:xfrm>
            <a:off x="4572000" y="5516563"/>
            <a:ext cx="2160588" cy="457200"/>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反 应 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0254" name="Text Box 13"/>
          <p:cNvSpPr txBox="1"/>
          <p:nvPr/>
        </p:nvSpPr>
        <p:spPr>
          <a:xfrm>
            <a:off x="4859338" y="4868863"/>
            <a:ext cx="2160587" cy="457200"/>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部 落 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0255" name="Text Box 14"/>
          <p:cNvSpPr txBox="1"/>
          <p:nvPr/>
        </p:nvSpPr>
        <p:spPr>
          <a:xfrm>
            <a:off x="5075238" y="4221163"/>
            <a:ext cx="2160587" cy="457200"/>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自我中心型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0256" name="Text Box 15"/>
          <p:cNvSpPr txBox="1"/>
          <p:nvPr/>
        </p:nvSpPr>
        <p:spPr>
          <a:xfrm>
            <a:off x="5291138" y="3573463"/>
            <a:ext cx="2160587" cy="457200"/>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坚持己见型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0257" name="Text Box 16"/>
          <p:cNvSpPr txBox="1"/>
          <p:nvPr/>
        </p:nvSpPr>
        <p:spPr>
          <a:xfrm>
            <a:off x="5507038" y="2924175"/>
            <a:ext cx="2160587" cy="457200"/>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玩弄权术型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0258" name="Text Box 17"/>
          <p:cNvSpPr txBox="1"/>
          <p:nvPr/>
        </p:nvSpPr>
        <p:spPr>
          <a:xfrm>
            <a:off x="5722938" y="2349500"/>
            <a:ext cx="2160587" cy="457200"/>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社交中心型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0259" name="Text Box 18"/>
          <p:cNvSpPr txBox="1"/>
          <p:nvPr/>
        </p:nvSpPr>
        <p:spPr>
          <a:xfrm>
            <a:off x="5867400" y="1773238"/>
            <a:ext cx="2160588" cy="457200"/>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存在主义型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6306">
                                            <p:txEl>
                                              <p:charRg st="4294967295" end="4294967295"/>
                                            </p:txEl>
                                          </p:spTgt>
                                        </p:tgtEl>
                                        <p:attrNameLst>
                                          <p:attrName>style.visibility</p:attrName>
                                        </p:attrNameLst>
                                      </p:cBhvr>
                                      <p:to>
                                        <p:strVal val="visible"/>
                                      </p:to>
                                    </p:set>
                                    <p:anim calcmode="lin" valueType="num">
                                      <p:cBhvr>
                                        <p:cTn id="7" dur="500" fill="hold"/>
                                        <p:tgtEl>
                                          <p:spTgt spid="226306">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226306">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226306">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340">
                                            <p:txEl>
                                              <p:pRg st="0" end="0"/>
                                            </p:txEl>
                                          </p:spTgt>
                                        </p:tgtEl>
                                        <p:attrNameLst>
                                          <p:attrName>style.visibility</p:attrName>
                                        </p:attrNameLst>
                                      </p:cBhvr>
                                      <p:to>
                                        <p:strVal val="visible"/>
                                      </p:to>
                                    </p:set>
                                    <p:animEffect transition="in" filter="fade">
                                      <p:cBhvr>
                                        <p:cTn id="13" dur="1000">
                                          <p:stCondLst>
                                            <p:cond delay="0"/>
                                          </p:stCondLst>
                                        </p:cTn>
                                        <p:tgtEl>
                                          <p:spTgt spid="14340">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4340">
                                            <p:txEl>
                                              <p:pRg st="1" end="1"/>
                                            </p:txEl>
                                          </p:spTgt>
                                        </p:tgtEl>
                                        <p:attrNameLst>
                                          <p:attrName>style.visibility</p:attrName>
                                        </p:attrNameLst>
                                      </p:cBhvr>
                                      <p:to>
                                        <p:strVal val="visible"/>
                                      </p:to>
                                    </p:set>
                                    <p:animEffect transition="in" filter="fade">
                                      <p:cBhvr>
                                        <p:cTn id="17" dur="1000">
                                          <p:stCondLst>
                                            <p:cond delay="0"/>
                                          </p:stCondLst>
                                        </p:cTn>
                                        <p:tgtEl>
                                          <p:spTgt spid="14340">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200"/>
                                  </p:stCondLst>
                                  <p:childTnLst>
                                    <p:set>
                                      <p:cBhvr>
                                        <p:cTn id="20" dur="1" fill="hold">
                                          <p:stCondLst>
                                            <p:cond delay="0"/>
                                          </p:stCondLst>
                                        </p:cTn>
                                        <p:tgtEl>
                                          <p:spTgt spid="14340">
                                            <p:txEl>
                                              <p:pRg st="2" end="2"/>
                                            </p:txEl>
                                          </p:spTgt>
                                        </p:tgtEl>
                                        <p:attrNameLst>
                                          <p:attrName>style.visibility</p:attrName>
                                        </p:attrNameLst>
                                      </p:cBhvr>
                                      <p:to>
                                        <p:strVal val="visible"/>
                                      </p:to>
                                    </p:set>
                                    <p:animEffect transition="in" filter="fade">
                                      <p:cBhvr>
                                        <p:cTn id="21" dur="800">
                                          <p:stCondLst>
                                            <p:cond delay="0"/>
                                          </p:stCondLst>
                                        </p:cTn>
                                        <p:tgtEl>
                                          <p:spTgt spid="14340">
                                            <p:txEl>
                                              <p:pRg st="2" end="2"/>
                                            </p:txEl>
                                          </p:spTgt>
                                        </p:tgtEl>
                                      </p:cBhvr>
                                    </p:animEffect>
                                  </p:childTnLst>
                                </p:cTn>
                              </p:par>
                            </p:childTnLst>
                          </p:cTn>
                        </p:par>
                        <p:par>
                          <p:cTn id="22" fill="hold">
                            <p:stCondLst>
                              <p:cond delay="3700"/>
                            </p:stCondLst>
                            <p:childTnLst>
                              <p:par>
                                <p:cTn id="23" presetID="10" presetClass="entr" presetSubtype="0" fill="hold" grpId="0" nodeType="afterEffect">
                                  <p:stCondLst>
                                    <p:cond delay="0"/>
                                  </p:stCondLst>
                                  <p:childTnLst>
                                    <p:set>
                                      <p:cBhvr>
                                        <p:cTn id="24" dur="1" fill="hold">
                                          <p:stCondLst>
                                            <p:cond delay="0"/>
                                          </p:stCondLst>
                                        </p:cTn>
                                        <p:tgtEl>
                                          <p:spTgt spid="14340">
                                            <p:txEl>
                                              <p:pRg st="3" end="3"/>
                                            </p:txEl>
                                          </p:spTgt>
                                        </p:tgtEl>
                                        <p:attrNameLst>
                                          <p:attrName>style.visibility</p:attrName>
                                        </p:attrNameLst>
                                      </p:cBhvr>
                                      <p:to>
                                        <p:strVal val="visible"/>
                                      </p:to>
                                    </p:set>
                                    <p:animEffect transition="in" filter="fade">
                                      <p:cBhvr>
                                        <p:cTn id="25" dur="1000">
                                          <p:stCondLst>
                                            <p:cond delay="0"/>
                                          </p:stCondLst>
                                        </p:cTn>
                                        <p:tgtEl>
                                          <p:spTgt spid="14340">
                                            <p:txEl>
                                              <p:pRg st="3" end="3"/>
                                            </p:txEl>
                                          </p:spTgt>
                                        </p:tgtEl>
                                      </p:cBhvr>
                                    </p:animEffect>
                                  </p:childTnLst>
                                </p:cTn>
                              </p:par>
                            </p:childTnLst>
                          </p:cTn>
                        </p:par>
                        <p:par>
                          <p:cTn id="26" fill="hold">
                            <p:stCondLst>
                              <p:cond delay="4700"/>
                            </p:stCondLst>
                            <p:childTnLst>
                              <p:par>
                                <p:cTn id="27" presetID="10" presetClass="entr" presetSubtype="0" fill="hold" grpId="0" nodeType="afterEffect">
                                  <p:stCondLst>
                                    <p:cond delay="0"/>
                                  </p:stCondLst>
                                  <p:childTnLst>
                                    <p:set>
                                      <p:cBhvr>
                                        <p:cTn id="28" dur="1" fill="hold">
                                          <p:stCondLst>
                                            <p:cond delay="0"/>
                                          </p:stCondLst>
                                        </p:cTn>
                                        <p:tgtEl>
                                          <p:spTgt spid="14340">
                                            <p:txEl>
                                              <p:pRg st="4" end="4"/>
                                            </p:txEl>
                                          </p:spTgt>
                                        </p:tgtEl>
                                        <p:attrNameLst>
                                          <p:attrName>style.visibility</p:attrName>
                                        </p:attrNameLst>
                                      </p:cBhvr>
                                      <p:to>
                                        <p:strVal val="visible"/>
                                      </p:to>
                                    </p:set>
                                    <p:animEffect transition="in" filter="fade">
                                      <p:cBhvr>
                                        <p:cTn id="29" dur="1000">
                                          <p:stCondLst>
                                            <p:cond delay="0"/>
                                          </p:stCondLst>
                                        </p:cTn>
                                        <p:tgtEl>
                                          <p:spTgt spid="14340">
                                            <p:txEl>
                                              <p:pRg st="4" end="4"/>
                                            </p:txEl>
                                          </p:spTgt>
                                        </p:tgtEl>
                                      </p:cBhvr>
                                    </p:animEffect>
                                  </p:childTnLst>
                                </p:cTn>
                              </p:par>
                            </p:childTnLst>
                          </p:cTn>
                        </p:par>
                        <p:par>
                          <p:cTn id="30" fill="hold">
                            <p:stCondLst>
                              <p:cond delay="5700"/>
                            </p:stCondLst>
                            <p:childTnLst>
                              <p:par>
                                <p:cTn id="31" presetID="10" presetClass="entr" presetSubtype="0" fill="hold" grpId="0" nodeType="afterEffect">
                                  <p:stCondLst>
                                    <p:cond delay="0"/>
                                  </p:stCondLst>
                                  <p:childTnLst>
                                    <p:set>
                                      <p:cBhvr>
                                        <p:cTn id="32" dur="1" fill="hold">
                                          <p:stCondLst>
                                            <p:cond delay="0"/>
                                          </p:stCondLst>
                                        </p:cTn>
                                        <p:tgtEl>
                                          <p:spTgt spid="14340">
                                            <p:txEl>
                                              <p:pRg st="5" end="5"/>
                                            </p:txEl>
                                          </p:spTgt>
                                        </p:tgtEl>
                                        <p:attrNameLst>
                                          <p:attrName>style.visibility</p:attrName>
                                        </p:attrNameLst>
                                      </p:cBhvr>
                                      <p:to>
                                        <p:strVal val="visible"/>
                                      </p:to>
                                    </p:set>
                                    <p:animEffect transition="in" filter="fade">
                                      <p:cBhvr>
                                        <p:cTn id="33" dur="1000">
                                          <p:stCondLst>
                                            <p:cond delay="0"/>
                                          </p:stCondLst>
                                        </p:cTn>
                                        <p:tgtEl>
                                          <p:spTgt spid="14340">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253"/>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0254"/>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0255"/>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10256"/>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1025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10258"/>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10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p:bldP spid="14340" grpId="0" uiExpand="1" build="p"/>
      <p:bldP spid="10253" grpId="0"/>
      <p:bldP spid="10254" grpId="0"/>
      <p:bldP spid="10255" grpId="0"/>
      <p:bldP spid="10256" grpId="0"/>
      <p:bldP spid="10257" grpId="0"/>
      <p:bldP spid="10258" grpId="0"/>
      <p:bldP spid="102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27330" name="Rectangle 2"/>
          <p:cNvSpPr>
            <a:spLocks noGrp="1" noChangeArrowheads="1"/>
          </p:cNvSpPr>
          <p:nvPr>
            <p:ph type="title"/>
          </p:nvPr>
        </p:nvSpPr>
        <p:spPr>
          <a:xfrm>
            <a:off x="457200" y="115888"/>
            <a:ext cx="8229600" cy="720725"/>
          </a:xfrm>
          <a:gradFill rotWithShape="1">
            <a:gsLst>
              <a:gs pos="0">
                <a:schemeClr val="hlink"/>
              </a:gs>
              <a:gs pos="100000">
                <a:srgbClr val="FF3300"/>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4400" b="1" i="0" u="none" strike="noStrike" kern="0" cap="none" spc="0" normalizeH="0" baseline="0" noProof="0" dirty="0" smtClean="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价值观的</a:t>
            </a:r>
            <a:r>
              <a:rPr kumimoji="0" lang="zh-CN" altLang="en-US" sz="4400" b="1" i="0" u="none" strike="noStrike" kern="0" cap="none" spc="0" normalizeH="0" baseline="0" noProof="0" dirty="0" smtClean="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层级性</a:t>
            </a:r>
            <a:endParaRPr kumimoji="0" lang="zh-CN" altLang="en-US" sz="4400" b="1" i="0" u="none" strike="noStrike" kern="0" cap="none" spc="0" normalizeH="0" baseline="0" noProof="0" dirty="0" smtClean="0">
              <a:ln>
                <a:noFill/>
              </a:ln>
              <a:solidFill>
                <a:srgbClr val="FFFF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227331" name="Rectangle 3"/>
          <p:cNvSpPr>
            <a:spLocks noGrp="1" noChangeArrowheads="1"/>
          </p:cNvSpPr>
          <p:nvPr>
            <p:ph idx="1"/>
          </p:nvPr>
        </p:nvSpPr>
        <p:spPr>
          <a:xfrm>
            <a:off x="457200" y="942975"/>
            <a:ext cx="8229600" cy="5581650"/>
          </a:xfrm>
          <a:gradFill rotWithShape="1">
            <a:gsLst>
              <a:gs pos="0">
                <a:srgbClr val="B6C400"/>
              </a:gs>
              <a:gs pos="100000">
                <a:srgbClr val="FFCC99"/>
              </a:gs>
            </a:gsLst>
            <a:lin ang="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6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第一级</a:t>
            </a:r>
            <a:r>
              <a:rPr kumimoji="0" lang="zh-CN" altLang="en-US" sz="2000" b="1" i="0"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，反应型</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该类型的人并不意识自己和周围的人类是作为人类而存在的。他们可是照着自己基本的生理需要做出反应，而不顾其他任何条件。这种人非常少见，实际</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等于婴儿</a:t>
            </a:r>
            <a:r>
              <a:rPr kumimoji="0" lang="zh-CN" altLang="en-US" sz="2000" b="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zh-CN" altLang="en-US" sz="2000" b="0"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6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第二级，</a:t>
            </a:r>
            <a:r>
              <a:rPr kumimoji="0" lang="zh-CN" altLang="en-US" sz="2000" b="1" i="0"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部落型：</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该类型的人</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依赖成性</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，服从于传统习惯和权势。</a:t>
            </a:r>
            <a:endPar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6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第三级，</a:t>
            </a:r>
            <a:r>
              <a:rPr kumimoji="0" lang="zh-CN" altLang="en-US" sz="2000" b="1" i="0"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自我中心型：</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这种类型的人信仰冷酷的</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个人主义，自私和爱挑衅</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，主要服从于权力。 </a:t>
            </a:r>
            <a:endPar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6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第四级，</a:t>
            </a:r>
            <a:r>
              <a:rPr kumimoji="0" lang="zh-CN" altLang="en-US" sz="2000" b="1" i="0"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坚持己见型：</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该类型的人</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对模棱两可的意见不能容忍</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，难于接受不同的价值观，希望别人接受他们的价值观。</a:t>
            </a:r>
            <a:endPar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6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第五级，</a:t>
            </a:r>
            <a:r>
              <a:rPr kumimoji="0" lang="zh-CN" altLang="en-US" sz="2000" b="1" i="0"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玩弄权术型：</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该类型的人通过</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摆弄别人，篡改事实</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，以达到个人目的，非常现实，积极争取地位和社会影响。 </a:t>
            </a:r>
            <a:endPar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6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第六级，</a:t>
            </a:r>
            <a:r>
              <a:rPr kumimoji="0" lang="zh-CN" altLang="en-US" sz="2000" b="1" i="0"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社交中心型：</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该类型的人把</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被人喜爱和与人善处</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看作重于自己的发展，受现实主义、权力主义和坚持己见者的排斥。</a:t>
            </a:r>
            <a:endPar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6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第七级，</a:t>
            </a:r>
            <a:r>
              <a:rPr kumimoji="0" lang="zh-CN" altLang="en-US" sz="2000" b="1" i="0"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存在主义型：</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该类型的人能高度容忍模糊不清的意见和不同的观点，对制度和方针的僵化、空挂的职位、权力的强制使用等等弊端，</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敢于直言</a:t>
            </a:r>
            <a:r>
              <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gradFill rotWithShape="1">
            <a:gsLst>
              <a:gs pos="0">
                <a:srgbClr val="FFFF00"/>
              </a:gs>
              <a:gs pos="100000">
                <a:srgbClr val="FF3300"/>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价值观的层级性</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228355" name="Rectangle 3"/>
          <p:cNvSpPr>
            <a:spLocks noGrp="1" noChangeArrowheads="1"/>
          </p:cNvSpPr>
          <p:nvPr>
            <p:ph sz="half" idx="1"/>
          </p:nvPr>
        </p:nvSpPr>
        <p:spPr>
          <a:xfrm>
            <a:off x="457200" y="1600200"/>
            <a:ext cx="4394200" cy="2549525"/>
          </a:xfrm>
          <a:gradFill rotWithShape="1">
            <a:gsLst>
              <a:gs pos="0">
                <a:srgbClr val="FFFF00"/>
              </a:gs>
              <a:gs pos="100000">
                <a:srgbClr val="FFFF99"/>
              </a:gs>
            </a:gsLst>
            <a:lin ang="0" scaled="1"/>
          </a:gradFill>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ts val="12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rPr>
              <a:t>这个等级分类发表以后，管理学家</a:t>
            </a:r>
            <a:r>
              <a:rPr kumimoji="0" lang="zh-CN" altLang="en-US" sz="24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迈尔斯</a:t>
            </a:r>
            <a:r>
              <a:rPr kumimoji="0" lang="zh-CN" altLang="en-US" sz="24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rPr>
              <a:t>等人在</a:t>
            </a:r>
            <a:r>
              <a:rPr kumimoji="0" lang="en-US" altLang="zh-CN" sz="24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rPr>
              <a:t>1974</a:t>
            </a:r>
            <a:r>
              <a:rPr kumimoji="0" lang="zh-CN" altLang="en-US" sz="24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rPr>
              <a:t>年就美国企业的现状进行了对照研究。他们认为，一般企业人员的价值观分布于第二级和第七级之间。</a:t>
            </a:r>
            <a:endParaRPr kumimoji="0" lang="zh-CN" altLang="en-US" sz="24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endParaRPr>
          </a:p>
        </p:txBody>
      </p:sp>
      <p:sp>
        <p:nvSpPr>
          <p:cNvPr id="16388" name="内容占位符 1"/>
          <p:cNvSpPr>
            <a:spLocks noGrp="1"/>
          </p:cNvSpPr>
          <p:nvPr>
            <p:ph sz="half" idx="2"/>
          </p:nvPr>
        </p:nvSpPr>
        <p:spPr>
          <a:xfrm>
            <a:off x="468313" y="4292600"/>
            <a:ext cx="3816350" cy="1873250"/>
          </a:xfrm>
          <a:solidFill>
            <a:srgbClr val="FFFF00">
              <a:alpha val="100000"/>
            </a:srgbClr>
          </a:solidFill>
        </p:spPr>
        <p:txBody>
          <a:bodyPr vert="horz" wrap="square" lIns="91440" tIns="45720" rIns="91440" bIns="45720" anchor="t"/>
          <a:lstStyle/>
          <a:p>
            <a:pPr>
              <a:buSzPct val="65000"/>
            </a:pPr>
            <a:r>
              <a:rPr lang="zh-CN" altLang="en-US" sz="2400" b="1" dirty="0">
                <a:solidFill>
                  <a:srgbClr val="0F0066"/>
                </a:solidFill>
                <a:latin typeface="微软雅黑" panose="020B0503020204020204" pitchFamily="34" charset="-122"/>
                <a:ea typeface="微软雅黑" panose="020B0503020204020204" pitchFamily="34" charset="-122"/>
                <a:cs typeface="+mn-cs"/>
              </a:rPr>
              <a:t>就管理人员来说，过去大多属于第四级和第五级，现在这两个等级的人逐渐被第六、七级的人取代。 </a:t>
            </a:r>
            <a:endParaRPr lang="zh-CN" altLang="en-US" sz="2400" b="1" dirty="0">
              <a:solidFill>
                <a:srgbClr val="0F0066"/>
              </a:solidFill>
              <a:latin typeface="微软雅黑" panose="020B0503020204020204" pitchFamily="34" charset="-122"/>
              <a:ea typeface="微软雅黑" panose="020B0503020204020204" pitchFamily="34" charset="-122"/>
              <a:cs typeface="+mn-cs"/>
            </a:endParaRPr>
          </a:p>
          <a:p>
            <a:pPr>
              <a:buSzPct val="65000"/>
            </a:pPr>
            <a:endParaRPr lang="zh-CN" altLang="en-US" dirty="0">
              <a:latin typeface="+mn-lt"/>
              <a:ea typeface="+mn-ea"/>
              <a:cs typeface="+mn-cs"/>
            </a:endParaRPr>
          </a:p>
        </p:txBody>
      </p:sp>
      <p:sp>
        <p:nvSpPr>
          <p:cNvPr id="1638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6390" name="AutoShape 5"/>
          <p:cNvSpPr/>
          <p:nvPr/>
        </p:nvSpPr>
        <p:spPr>
          <a:xfrm>
            <a:off x="4319588" y="1412875"/>
            <a:ext cx="4826000" cy="4752975"/>
          </a:xfrm>
          <a:prstGeom prst="triangle">
            <a:avLst>
              <a:gd name="adj" fmla="val 50000"/>
            </a:avLst>
          </a:prstGeom>
          <a:solidFill>
            <a:srgbClr val="FFCC00"/>
          </a:solid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latin typeface="Arial" panose="020B0604020202020204" pitchFamily="34" charset="0"/>
            </a:endParaRPr>
          </a:p>
        </p:txBody>
      </p:sp>
      <p:sp>
        <p:nvSpPr>
          <p:cNvPr id="16391" name="Text Box 12"/>
          <p:cNvSpPr txBox="1"/>
          <p:nvPr/>
        </p:nvSpPr>
        <p:spPr>
          <a:xfrm>
            <a:off x="4851400" y="5516563"/>
            <a:ext cx="1881188" cy="461962"/>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反 应 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6392" name="Text Box 13"/>
          <p:cNvSpPr txBox="1"/>
          <p:nvPr/>
        </p:nvSpPr>
        <p:spPr>
          <a:xfrm>
            <a:off x="5138738" y="4868863"/>
            <a:ext cx="1881187" cy="461962"/>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部 落 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6393" name="Text Box 14"/>
          <p:cNvSpPr txBox="1"/>
          <p:nvPr/>
        </p:nvSpPr>
        <p:spPr>
          <a:xfrm>
            <a:off x="5354638" y="4221163"/>
            <a:ext cx="1881187" cy="461962"/>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自我中心型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6394" name="Text Box 15"/>
          <p:cNvSpPr txBox="1"/>
          <p:nvPr/>
        </p:nvSpPr>
        <p:spPr>
          <a:xfrm>
            <a:off x="5570538" y="3573463"/>
            <a:ext cx="1881187" cy="461962"/>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坚持己见型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6395" name="Text Box 16"/>
          <p:cNvSpPr txBox="1"/>
          <p:nvPr/>
        </p:nvSpPr>
        <p:spPr>
          <a:xfrm>
            <a:off x="5786438" y="2924175"/>
            <a:ext cx="1881187" cy="461963"/>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玩弄权术型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6396" name="Text Box 17"/>
          <p:cNvSpPr txBox="1"/>
          <p:nvPr/>
        </p:nvSpPr>
        <p:spPr>
          <a:xfrm>
            <a:off x="6002338" y="2349500"/>
            <a:ext cx="1881187" cy="461963"/>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社交中心型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16397" name="Text Box 18"/>
          <p:cNvSpPr txBox="1"/>
          <p:nvPr/>
        </p:nvSpPr>
        <p:spPr>
          <a:xfrm>
            <a:off x="6146800" y="1773238"/>
            <a:ext cx="1881188" cy="461962"/>
          </a:xfrm>
          <a:prstGeom prst="rect">
            <a:avLst/>
          </a:prstGeom>
          <a:noFill/>
          <a:ln w="9525">
            <a:noFill/>
          </a:ln>
        </p:spPr>
        <p:txBody>
          <a:bodyPr>
            <a:spAutoFit/>
          </a:bodyPr>
          <a:lstStyle/>
          <a:p>
            <a:pPr eaLnBrk="1" hangingPunct="1">
              <a:spcBef>
                <a:spcPct val="50000"/>
              </a:spcBef>
            </a:pPr>
            <a:r>
              <a:rPr lang="zh-CN" altLang="en-US" sz="2400" b="1" dirty="0">
                <a:solidFill>
                  <a:srgbClr val="002060"/>
                </a:solidFill>
                <a:latin typeface="微软雅黑" panose="020B0503020204020204" pitchFamily="34" charset="-122"/>
                <a:ea typeface="微软雅黑" panose="020B0503020204020204" pitchFamily="34" charset="-122"/>
              </a:rPr>
              <a:t>存在主义型</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8354">
                                            <p:txEl>
                                              <p:charRg st="4294967295" end="4294967295"/>
                                            </p:txEl>
                                          </p:spTgt>
                                        </p:tgtEl>
                                        <p:attrNameLst>
                                          <p:attrName>style.visibility</p:attrName>
                                        </p:attrNameLst>
                                      </p:cBhvr>
                                      <p:to>
                                        <p:strVal val="visible"/>
                                      </p:to>
                                    </p:set>
                                    <p:anim calcmode="lin" valueType="num">
                                      <p:cBhvr>
                                        <p:cTn id="7" dur="500" fill="hold"/>
                                        <p:tgtEl>
                                          <p:spTgt spid="228354">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228354">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228354">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8355">
                                            <p:txEl>
                                              <p:pRg st="0" end="0"/>
                                            </p:txEl>
                                          </p:spTgt>
                                        </p:tgtEl>
                                        <p:attrNameLst>
                                          <p:attrName>style.visibility</p:attrName>
                                        </p:attrNameLst>
                                      </p:cBhvr>
                                      <p:to>
                                        <p:strVal val="visible"/>
                                      </p:to>
                                    </p:set>
                                    <p:animEffect transition="in" filter="fade">
                                      <p:cBhvr>
                                        <p:cTn id="13" dur="1000">
                                          <p:stCondLst>
                                            <p:cond delay="0"/>
                                          </p:stCondLst>
                                        </p:cTn>
                                        <p:tgtEl>
                                          <p:spTgt spid="228355">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6388">
                                            <p:txEl>
                                              <p:pRg st="0" end="0"/>
                                            </p:txEl>
                                          </p:spTgt>
                                        </p:tgtEl>
                                        <p:attrNameLst>
                                          <p:attrName>style.visibility</p:attrName>
                                        </p:attrNameLst>
                                      </p:cBhvr>
                                      <p:to>
                                        <p:strVal val="visible"/>
                                      </p:to>
                                    </p:set>
                                    <p:animEffect transition="in" filter="fade">
                                      <p:cBhvr>
                                        <p:cTn id="17" dur="1000">
                                          <p:stCondLst>
                                            <p:cond delay="0"/>
                                          </p:stCondLst>
                                        </p:cTn>
                                        <p:tgtEl>
                                          <p:spTgt spid="163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p:bldP spid="228355" grpId="0" uiExpand="1" build="p"/>
      <p:bldP spid="16388"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8436" name="Rectangle 2"/>
          <p:cNvSpPr>
            <a:spLocks noGrp="1"/>
          </p:cNvSpPr>
          <p:nvPr>
            <p:ph idx="1"/>
          </p:nvPr>
        </p:nvSpPr>
        <p:spPr>
          <a:xfrm>
            <a:off x="395288" y="1413193"/>
            <a:ext cx="8137525" cy="4895850"/>
          </a:xfrm>
          <a:solidFill>
            <a:srgbClr val="CCFFFF">
              <a:alpha val="100000"/>
            </a:srgbClr>
          </a:solidFill>
        </p:spPr>
        <p:txBody>
          <a:bodyPr vert="horz" wrap="square" lIns="91440" tIns="45720" rIns="91440" bIns="45720" anchor="t"/>
          <a:lstStyle/>
          <a:p>
            <a:pPr marL="0" indent="0" eaLnBrk="1" hangingPunct="1">
              <a:spcBef>
                <a:spcPts val="1200"/>
              </a:spcBef>
              <a:buNone/>
            </a:pPr>
            <a:r>
              <a:rPr lang="zh-CN" altLang="en-US" sz="3200" b="1" dirty="0">
                <a:solidFill>
                  <a:srgbClr val="008000"/>
                </a:solidFill>
                <a:latin typeface="微软雅黑" panose="020B0503020204020204" pitchFamily="34" charset="-122"/>
                <a:ea typeface="微软雅黑" panose="020B0503020204020204" pitchFamily="34" charset="-122"/>
              </a:rPr>
              <a:t>首先、价值是一种稳定的或永恒不变的信念</a:t>
            </a:r>
            <a:endParaRPr lang="en-US" altLang="zh-CN" sz="3600" b="1" dirty="0">
              <a:solidFill>
                <a:srgbClr val="008000"/>
              </a:solidFill>
              <a:latin typeface="微软雅黑" panose="020B0503020204020204" pitchFamily="34" charset="-122"/>
              <a:ea typeface="微软雅黑" panose="020B0503020204020204" pitchFamily="34" charset="-122"/>
            </a:endParaRPr>
          </a:p>
          <a:p>
            <a:pPr lvl="1" eaLnBrk="1" hangingPunct="1">
              <a:spcBef>
                <a:spcPts val="1200"/>
              </a:spcBef>
            </a:pPr>
            <a:r>
              <a:rPr lang="zh-CN" altLang="en-US" sz="2800" b="1" dirty="0">
                <a:latin typeface="微软雅黑" panose="020B0503020204020204" pitchFamily="34" charset="-122"/>
                <a:ea typeface="微软雅黑" panose="020B0503020204020204" pitchFamily="34" charset="-122"/>
              </a:rPr>
              <a:t>你没有经历或验证过，但是你相信这些观念并指导自己未来。它体现在稳定或永恒不变的行动目的和行动方式的信仰、追求、精神动力和动机方面。</a:t>
            </a:r>
            <a:endParaRPr lang="en-US" altLang="zh-CN" sz="2800" b="1" dirty="0">
              <a:latin typeface="微软雅黑" panose="020B0503020204020204" pitchFamily="34" charset="-122"/>
              <a:ea typeface="微软雅黑" panose="020B0503020204020204" pitchFamily="34" charset="-122"/>
            </a:endParaRPr>
          </a:p>
          <a:p>
            <a:pPr lvl="1" eaLnBrk="1" hangingPunct="1">
              <a:spcBef>
                <a:spcPts val="1200"/>
              </a:spcBef>
            </a:pPr>
            <a:r>
              <a:rPr lang="zh-CN" altLang="en-US" sz="2800" b="1" dirty="0">
                <a:solidFill>
                  <a:srgbClr val="008000"/>
                </a:solidFill>
                <a:latin typeface="微软雅黑" panose="020B0503020204020204" pitchFamily="34" charset="-122"/>
                <a:ea typeface="微软雅黑" panose="020B0503020204020204" pitchFamily="34" charset="-122"/>
              </a:rPr>
              <a:t>一种文化的核心价值观是该社会或群体普遍保持的稳定的或永恒不变的共同信仰或信念，</a:t>
            </a:r>
            <a:r>
              <a:rPr lang="zh-CN" altLang="en-US" sz="2800" b="1" dirty="0">
                <a:latin typeface="微软雅黑" panose="020B0503020204020204" pitchFamily="34" charset="-122"/>
                <a:ea typeface="微软雅黑" panose="020B0503020204020204" pitchFamily="34" charset="-122"/>
              </a:rPr>
              <a:t>根据这种信念认为某些目的、关系、活动、情感是重要的。如果没有这些观念，或者变化很快，就说明缺乏核心价值。</a:t>
            </a:r>
            <a:endParaRPr lang="zh-CN" altLang="en-US" sz="2400" b="1" dirty="0">
              <a:latin typeface="微软雅黑" panose="020B0503020204020204" pitchFamily="34" charset="-122"/>
              <a:ea typeface="微软雅黑" panose="020B0503020204020204" pitchFamily="34" charset="-122"/>
            </a:endParaRPr>
          </a:p>
        </p:txBody>
      </p:sp>
      <p:sp>
        <p:nvSpPr>
          <p:cNvPr id="198659" name="Rectangle 3"/>
          <p:cNvSpPr>
            <a:spLocks noGrp="1" noChangeArrowheads="1"/>
          </p:cNvSpPr>
          <p:nvPr>
            <p:ph type="title"/>
          </p:nvPr>
        </p:nvSpPr>
        <p:spPr>
          <a:xfrm>
            <a:off x="323850" y="188595"/>
            <a:ext cx="8302625" cy="1080135"/>
          </a:xfrm>
          <a:solidFill>
            <a:srgbClr val="FFFF00"/>
          </a:solidFill>
        </p:spPr>
        <p:txBody>
          <a:bodyPr vert="horz" wrap="square" lIns="91440" tIns="45720" rIns="91440" bIns="45720" numCol="1" anchor="t" anchorCtr="0" compatLnSpc="1"/>
          <a:lstStyle/>
          <a:p>
            <a:pPr marL="0" marR="0" lvl="0" indent="0" algn="ctr" defTabSz="914400" rtl="0" eaLnBrk="1" fontAlgn="base" latinLnBrk="0" hangingPunct="1">
              <a:lnSpc>
                <a:spcPct val="120000"/>
              </a:lnSpc>
              <a:spcBef>
                <a:spcPts val="0"/>
              </a:spcBef>
              <a:spcAft>
                <a:spcPts val="0"/>
              </a:spcAft>
              <a:buClrTx/>
              <a:buSzTx/>
              <a:buFontTx/>
              <a:buNone/>
              <a:defRPr/>
            </a:pPr>
            <a:r>
              <a:rPr kumimoji="0" lang="zh-CN" altLang="en-US" sz="48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为什么说价值观决定一切？</a:t>
            </a:r>
            <a:endParaRPr kumimoji="0" lang="zh-CN" altLang="en-US" sz="48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8659">
                                            <p:txEl>
                                              <p:charRg st="4294967295" end="4294967295"/>
                                            </p:txEl>
                                          </p:spTgt>
                                        </p:tgtEl>
                                        <p:attrNameLst>
                                          <p:attrName>style.visibility</p:attrName>
                                        </p:attrNameLst>
                                      </p:cBhvr>
                                      <p:to>
                                        <p:strVal val="visible"/>
                                      </p:to>
                                    </p:set>
                                    <p:anim calcmode="lin" valueType="num">
                                      <p:cBhvr>
                                        <p:cTn id="7" dur="500" fill="hold"/>
                                        <p:tgtEl>
                                          <p:spTgt spid="198659">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198659">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198659">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8436">
                                            <p:txEl>
                                              <p:pRg st="0" end="0"/>
                                            </p:txEl>
                                          </p:spTgt>
                                        </p:tgtEl>
                                        <p:attrNameLst>
                                          <p:attrName>style.visibility</p:attrName>
                                        </p:attrNameLst>
                                      </p:cBhvr>
                                      <p:to>
                                        <p:strVal val="visible"/>
                                      </p:to>
                                    </p:set>
                                    <p:animEffect transition="in" filter="fade">
                                      <p:cBhvr>
                                        <p:cTn id="13" dur="1000">
                                          <p:stCondLst>
                                            <p:cond delay="0"/>
                                          </p:stCondLst>
                                        </p:cTn>
                                        <p:tgtEl>
                                          <p:spTgt spid="18436">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8436">
                                            <p:txEl>
                                              <p:pRg st="1" end="1"/>
                                            </p:txEl>
                                          </p:spTgt>
                                        </p:tgtEl>
                                        <p:attrNameLst>
                                          <p:attrName>style.visibility</p:attrName>
                                        </p:attrNameLst>
                                      </p:cBhvr>
                                      <p:to>
                                        <p:strVal val="visible"/>
                                      </p:to>
                                    </p:set>
                                    <p:animEffect transition="in" filter="fade">
                                      <p:cBhvr>
                                        <p:cTn id="17" dur="1000">
                                          <p:stCondLst>
                                            <p:cond delay="0"/>
                                          </p:stCondLst>
                                        </p:cTn>
                                        <p:tgtEl>
                                          <p:spTgt spid="18436">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8436">
                                            <p:txEl>
                                              <p:pRg st="2" end="2"/>
                                            </p:txEl>
                                          </p:spTgt>
                                        </p:tgtEl>
                                        <p:attrNameLst>
                                          <p:attrName>style.visibility</p:attrName>
                                        </p:attrNameLst>
                                      </p:cBhvr>
                                      <p:to>
                                        <p:strVal val="visible"/>
                                      </p:to>
                                    </p:set>
                                    <p:animEffect transition="in" filter="fade">
                                      <p:cBhvr>
                                        <p:cTn id="21" dur="1000">
                                          <p:stCondLst>
                                            <p:cond delay="0"/>
                                          </p:stCondLst>
                                        </p:cTn>
                                        <p:tgtEl>
                                          <p:spTgt spid="184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uiExpand="1" build="p"/>
      <p:bldP spid="19865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9459" name="Rectangle 2"/>
          <p:cNvSpPr>
            <a:spLocks noGrp="1"/>
          </p:cNvSpPr>
          <p:nvPr>
            <p:ph idx="1"/>
          </p:nvPr>
        </p:nvSpPr>
        <p:spPr>
          <a:xfrm>
            <a:off x="539750" y="1196975"/>
            <a:ext cx="7993063" cy="5256213"/>
          </a:xfrm>
          <a:solidFill>
            <a:srgbClr val="00FFFF">
              <a:alpha val="100000"/>
            </a:srgbClr>
          </a:solidFill>
        </p:spPr>
        <p:txBody>
          <a:bodyPr vert="horz" wrap="square" lIns="91440" tIns="45720" rIns="91440" bIns="45720" anchor="t"/>
          <a:lstStyle/>
          <a:p>
            <a:pPr marL="0" indent="0" eaLnBrk="1" hangingPunct="1">
              <a:lnSpc>
                <a:spcPct val="115000"/>
              </a:lnSpc>
              <a:spcBef>
                <a:spcPts val="600"/>
              </a:spcBef>
              <a:buNone/>
            </a:pPr>
            <a:r>
              <a:rPr lang="zh-CN" altLang="en-US" sz="3200" b="1" dirty="0">
                <a:solidFill>
                  <a:srgbClr val="008000"/>
                </a:solidFill>
                <a:latin typeface="微软雅黑" panose="020B0503020204020204" pitchFamily="34" charset="-122"/>
                <a:ea typeface="微软雅黑" panose="020B0503020204020204" pitchFamily="34" charset="-122"/>
              </a:rPr>
              <a:t>第二、价值观包含人生观</a:t>
            </a:r>
            <a:endParaRPr lang="zh-CN" altLang="en-US" sz="3600" b="1" dirty="0">
              <a:solidFill>
                <a:srgbClr val="008000"/>
              </a:solidFill>
              <a:latin typeface="微软雅黑" panose="020B0503020204020204" pitchFamily="34" charset="-122"/>
              <a:ea typeface="微软雅黑" panose="020B0503020204020204" pitchFamily="34" charset="-122"/>
            </a:endParaRPr>
          </a:p>
          <a:p>
            <a:pPr lvl="1" algn="just" eaLnBrk="1" hangingPunct="1">
              <a:spcBef>
                <a:spcPts val="600"/>
              </a:spcBef>
            </a:pPr>
            <a:r>
              <a:rPr lang="zh-CN" altLang="en-US" sz="2800" b="1" dirty="0">
                <a:latin typeface="微软雅黑" panose="020B0503020204020204" pitchFamily="34" charset="-122"/>
                <a:ea typeface="微软雅黑" panose="020B0503020204020204" pitchFamily="34" charset="-122"/>
              </a:rPr>
              <a:t>价值观包括有许多因素，这些因素帮助构成人生的思想体系，包含了人生规范，是</a:t>
            </a:r>
            <a:r>
              <a:rPr lang="zh-CN" altLang="en-US" sz="2800" b="1" dirty="0">
                <a:solidFill>
                  <a:srgbClr val="3333CC"/>
                </a:solidFill>
                <a:latin typeface="微软雅黑" panose="020B0503020204020204" pitchFamily="34" charset="-122"/>
                <a:ea typeface="微软雅黑" panose="020B0503020204020204" pitchFamily="34" charset="-122"/>
              </a:rPr>
              <a:t>“经验的有机总和，它涵盖了过去经历的集中和抽象，它具有规范性和应该特性”</a:t>
            </a:r>
            <a:r>
              <a:rPr lang="en-US" altLang="zh-CN" sz="2800" b="1" dirty="0">
                <a:solidFill>
                  <a:srgbClr val="3333CC"/>
                </a:solidFill>
                <a:latin typeface="微软雅黑" panose="020B0503020204020204" pitchFamily="34" charset="-122"/>
                <a:ea typeface="微软雅黑" panose="020B0503020204020204" pitchFamily="34" charset="-122"/>
              </a:rPr>
              <a:t>(Feather</a:t>
            </a:r>
            <a:r>
              <a:rPr lang="zh-CN" altLang="en-US" sz="2800" b="1" dirty="0">
                <a:solidFill>
                  <a:srgbClr val="3333CC"/>
                </a:solidFill>
                <a:latin typeface="微软雅黑" panose="020B0503020204020204" pitchFamily="34" charset="-122"/>
                <a:ea typeface="微软雅黑" panose="020B0503020204020204" pitchFamily="34" charset="-122"/>
              </a:rPr>
              <a:t>，</a:t>
            </a:r>
            <a:r>
              <a:rPr lang="en-US" altLang="zh-CN" sz="2800" b="1" dirty="0">
                <a:solidFill>
                  <a:srgbClr val="3333CC"/>
                </a:solidFill>
                <a:latin typeface="微软雅黑" panose="020B0503020204020204" pitchFamily="34" charset="-122"/>
                <a:ea typeface="微软雅黑" panose="020B0503020204020204" pitchFamily="34" charset="-122"/>
              </a:rPr>
              <a:t>1990</a:t>
            </a:r>
            <a:r>
              <a:rPr lang="zh-CN" altLang="en-US" sz="2800" b="1" dirty="0">
                <a:solidFill>
                  <a:srgbClr val="3333CC"/>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决定了每个人如何选择人生目的、所作所为、人生道路、生活方式，生存方式。</a:t>
            </a:r>
            <a:endParaRPr lang="en-US" altLang="zh-CN" sz="2800" b="1" dirty="0">
              <a:latin typeface="微软雅黑" panose="020B0503020204020204" pitchFamily="34" charset="-122"/>
              <a:ea typeface="微软雅黑" panose="020B0503020204020204" pitchFamily="34" charset="-122"/>
            </a:endParaRPr>
          </a:p>
          <a:p>
            <a:pPr lvl="1" eaLnBrk="1" hangingPunct="1">
              <a:spcBef>
                <a:spcPts val="600"/>
              </a:spcBef>
            </a:pPr>
            <a:r>
              <a:rPr lang="zh-CN" altLang="en-US" sz="2800" b="1" dirty="0">
                <a:latin typeface="微软雅黑" panose="020B0503020204020204" pitchFamily="34" charset="-122"/>
                <a:ea typeface="微软雅黑" panose="020B0503020204020204" pitchFamily="34" charset="-122"/>
              </a:rPr>
              <a:t>价值观在策划个人的行动、评价和决定、构成人们的信念和态度时，都起关键作用。</a:t>
            </a:r>
            <a:r>
              <a:rPr lang="zh-CN" altLang="en-US" sz="2800" b="1" dirty="0">
                <a:solidFill>
                  <a:srgbClr val="008000"/>
                </a:solidFill>
                <a:latin typeface="微软雅黑" panose="020B0503020204020204" pitchFamily="34" charset="-122"/>
                <a:ea typeface="微软雅黑" panose="020B0503020204020204" pitchFamily="34" charset="-122"/>
                <a:cs typeface="+mn-ea"/>
              </a:rPr>
              <a:t>用以</a:t>
            </a:r>
            <a:r>
              <a:rPr lang="zh-CN" altLang="en-US" sz="2800" b="1" dirty="0">
                <a:solidFill>
                  <a:srgbClr val="008000"/>
                </a:solidFill>
                <a:latin typeface="微软雅黑" panose="020B0503020204020204" pitchFamily="34" charset="-122"/>
                <a:ea typeface="微软雅黑" panose="020B0503020204020204" pitchFamily="34" charset="-122"/>
              </a:rPr>
              <a:t>说明什么是“应该”“必须”的，什么是“不应该”的。</a:t>
            </a:r>
            <a:r>
              <a:rPr lang="zh-CN" altLang="en-US" sz="2800" b="1" dirty="0">
                <a:latin typeface="微软雅黑" panose="020B0503020204020204" pitchFamily="34" charset="-122"/>
                <a:ea typeface="微软雅黑" panose="020B0503020204020204" pitchFamily="34" charset="-122"/>
              </a:rPr>
              <a:t>人生经验对你的判断力起重要作用。</a:t>
            </a:r>
            <a:endParaRPr lang="zh-CN" altLang="en-US" sz="2800" b="1" dirty="0">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a:xfrm>
            <a:off x="395605" y="189230"/>
            <a:ext cx="8302625" cy="1007745"/>
          </a:xfrm>
          <a:solidFill>
            <a:srgbClr val="FFFF00"/>
          </a:solidFill>
        </p:spPr>
        <p:txBody>
          <a:bodyPr vert="horz" wrap="square" lIns="91440" tIns="45720" rIns="91440" bIns="45720" numCol="1" anchor="t" anchorCtr="0" compatLnSpc="1"/>
          <a:lstStyle/>
          <a:p>
            <a:pPr marL="0" marR="0" lvl="0" indent="0" algn="ctr" defTabSz="914400" rtl="0" eaLnBrk="1" fontAlgn="base" latinLnBrk="0" hangingPunct="1">
              <a:lnSpc>
                <a:spcPct val="110000"/>
              </a:lnSpc>
              <a:spcBef>
                <a:spcPts val="0"/>
              </a:spcBef>
              <a:spcAft>
                <a:spcPts val="0"/>
              </a:spcAft>
              <a:buClrTx/>
              <a:buSzTx/>
              <a:buFontTx/>
              <a:buNone/>
              <a:defRPr/>
            </a:pPr>
            <a:r>
              <a:rPr kumimoji="0" lang="zh-CN" altLang="en-US" sz="48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为什么说价值观决定一切？</a:t>
            </a:r>
            <a:endParaRPr kumimoji="0" lang="zh-CN" altLang="en-US" sz="48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p:cTn id="7" dur="500" fill="hold"/>
                                        <p:tgtEl>
                                          <p:spTgt spid="5">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5">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5">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459">
                                            <p:txEl>
                                              <p:pRg st="0" end="0"/>
                                            </p:txEl>
                                          </p:spTgt>
                                        </p:tgtEl>
                                        <p:attrNameLst>
                                          <p:attrName>style.visibility</p:attrName>
                                        </p:attrNameLst>
                                      </p:cBhvr>
                                      <p:to>
                                        <p:strVal val="visible"/>
                                      </p:to>
                                    </p:set>
                                    <p:animEffect transition="in" filter="fade">
                                      <p:cBhvr>
                                        <p:cTn id="13" dur="400">
                                          <p:stCondLst>
                                            <p:cond delay="0"/>
                                          </p:stCondLst>
                                        </p:cTn>
                                        <p:tgtEl>
                                          <p:spTgt spid="19459">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fade">
                                      <p:cBhvr>
                                        <p:cTn id="17" dur="1000">
                                          <p:stCondLst>
                                            <p:cond delay="0"/>
                                          </p:stCondLst>
                                        </p:cTn>
                                        <p:tgtEl>
                                          <p:spTgt spid="19459">
                                            <p:txEl>
                                              <p:pRg st="1" end="1"/>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9459">
                                            <p:txEl>
                                              <p:pRg st="2" end="2"/>
                                            </p:txEl>
                                          </p:spTgt>
                                        </p:tgtEl>
                                        <p:attrNameLst>
                                          <p:attrName>style.visibility</p:attrName>
                                        </p:attrNameLst>
                                      </p:cBhvr>
                                      <p:to>
                                        <p:strVal val="visible"/>
                                      </p:to>
                                    </p:set>
                                    <p:animEffect transition="in" filter="fade">
                                      <p:cBhvr>
                                        <p:cTn id="21" dur="1000">
                                          <p:stCondLst>
                                            <p:cond delay="0"/>
                                          </p:stCondLst>
                                        </p:cTn>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25282" name="Rectangle 2"/>
          <p:cNvSpPr>
            <a:spLocks noGrp="1" noChangeArrowheads="1"/>
          </p:cNvSpPr>
          <p:nvPr>
            <p:ph type="title"/>
          </p:nvPr>
        </p:nvSpPr>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0" cap="none" spc="0" normalizeH="0" baseline="0" noProof="0" dirty="0" smtClean="0">
                <a:ln>
                  <a:noFill/>
                </a:ln>
                <a:solidFill>
                  <a:srgbClr val="9933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美国大一学生的生活目标变化</a:t>
            </a:r>
            <a:br>
              <a:rPr kumimoji="0" lang="zh-CN" altLang="en-US" sz="3800" b="0" i="0" u="none" strike="noStrike" kern="0" cap="none" spc="0" normalizeH="0" baseline="0" noProof="0" dirty="0" smtClean="0">
                <a:ln>
                  <a:noFill/>
                </a:ln>
                <a:solidFill>
                  <a:srgbClr val="000099"/>
                </a:solidFill>
                <a:effectLst/>
                <a:uLnTx/>
                <a:uFillTx/>
                <a:latin typeface="+mj-lt"/>
                <a:ea typeface="+mj-ea"/>
                <a:cs typeface="+mj-cs"/>
              </a:rPr>
            </a:br>
            <a:r>
              <a:rPr kumimoji="0" lang="zh-CN" altLang="en-US" sz="3200" b="0"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j-cs"/>
              </a:rPr>
              <a:t>（</a:t>
            </a:r>
            <a:r>
              <a:rPr kumimoji="0" lang="en-US" altLang="zh-CN" sz="3200" b="0"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j-cs"/>
              </a:rPr>
              <a:t>1996-2002</a:t>
            </a:r>
            <a:r>
              <a:rPr kumimoji="0" lang="zh-CN" altLang="en-US" sz="3200" b="0"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j-cs"/>
              </a:rPr>
              <a:t>）</a:t>
            </a:r>
            <a:endParaRPr kumimoji="0" lang="zh-CN" altLang="en-US" sz="3800" b="0"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j-cs"/>
            </a:endParaRPr>
          </a:p>
        </p:txBody>
      </p:sp>
      <p:pic>
        <p:nvPicPr>
          <p:cNvPr id="20484" name="Picture 3" descr="价值 002"/>
          <p:cNvPicPr>
            <a:picLocks noGrp="1" noChangeAspect="1"/>
          </p:cNvPicPr>
          <p:nvPr>
            <p:ph idx="1"/>
          </p:nvPr>
        </p:nvPicPr>
        <p:blipFill>
          <a:blip r:embed="rId1"/>
          <a:srcRect/>
          <a:stretch>
            <a:fillRect/>
          </a:stretch>
        </p:blipFill>
        <p:spPr>
          <a:xfrm>
            <a:off x="827088" y="1562100"/>
            <a:ext cx="7705725" cy="4530725"/>
          </a:xfrm>
          <a:ln w="38100" cmpd="dbl">
            <a:solidFill>
              <a:srgbClr val="800000">
                <a:alpha val="100000"/>
              </a:srgbClr>
            </a:solidFill>
            <a:miter lim="800000"/>
            <a:headEnd/>
            <a:tailEnd/>
          </a:ln>
        </p:spPr>
      </p:pic>
    </p:spTree>
  </p:cSld>
  <p:clrMapOvr>
    <a:masterClrMapping/>
  </p:clrMapOvr>
  <p:transition>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1507" name="Rectangle 2"/>
          <p:cNvSpPr>
            <a:spLocks noGrp="1"/>
          </p:cNvSpPr>
          <p:nvPr>
            <p:ph idx="1"/>
          </p:nvPr>
        </p:nvSpPr>
        <p:spPr>
          <a:xfrm>
            <a:off x="468313" y="1381125"/>
            <a:ext cx="8207375" cy="5072063"/>
          </a:xfrm>
          <a:solidFill>
            <a:srgbClr val="00FFFF">
              <a:alpha val="100000"/>
            </a:srgbClr>
          </a:solidFill>
        </p:spPr>
        <p:txBody>
          <a:bodyPr vert="horz" wrap="square" lIns="91440" tIns="45720" rIns="91440" bIns="45720" anchor="t"/>
          <a:lstStyle/>
          <a:p>
            <a:pPr marL="0" indent="0" eaLnBrk="1" hangingPunct="1">
              <a:lnSpc>
                <a:spcPct val="120000"/>
              </a:lnSpc>
              <a:spcBef>
                <a:spcPct val="30000"/>
              </a:spcBef>
              <a:buNone/>
            </a:pPr>
            <a:r>
              <a:rPr lang="zh-CN" altLang="en-US" sz="3200" b="1" dirty="0">
                <a:solidFill>
                  <a:srgbClr val="008000"/>
                </a:solidFill>
                <a:latin typeface="微软雅黑" panose="020B0503020204020204" pitchFamily="34" charset="-122"/>
                <a:ea typeface="微软雅黑" panose="020B0503020204020204" pitchFamily="34" charset="-122"/>
              </a:rPr>
              <a:t>第三、价值观给人们提供了在社会中生存的标准和判据</a:t>
            </a:r>
            <a:endParaRPr lang="zh-CN" altLang="en-US" sz="3600" b="1" dirty="0">
              <a:solidFill>
                <a:srgbClr val="008000"/>
              </a:solidFill>
              <a:latin typeface="微软雅黑" panose="020B0503020204020204" pitchFamily="34" charset="-122"/>
              <a:ea typeface="微软雅黑" panose="020B0503020204020204" pitchFamily="34" charset="-122"/>
            </a:endParaRPr>
          </a:p>
          <a:p>
            <a:pPr lvl="1" algn="just" eaLnBrk="1" hangingPunct="1">
              <a:lnSpc>
                <a:spcPct val="120000"/>
              </a:lnSpc>
              <a:spcBef>
                <a:spcPct val="30000"/>
              </a:spcBef>
            </a:pPr>
            <a:r>
              <a:rPr lang="zh-CN" altLang="en-US" sz="2800" b="1" dirty="0">
                <a:solidFill>
                  <a:srgbClr val="3333CC"/>
                </a:solidFill>
                <a:latin typeface="微软雅黑" panose="020B0503020204020204" pitchFamily="34" charset="-122"/>
                <a:ea typeface="微软雅黑" panose="020B0503020204020204" pitchFamily="34" charset="-122"/>
              </a:rPr>
              <a:t>用来确定</a:t>
            </a:r>
            <a:r>
              <a:rPr lang="zh-CN" altLang="en-US" sz="2800" b="1" dirty="0">
                <a:solidFill>
                  <a:srgbClr val="3333CC"/>
                </a:solidFill>
                <a:latin typeface="微软雅黑" panose="020B0503020204020204" pitchFamily="34" charset="-122"/>
                <a:ea typeface="微软雅黑" panose="020B0503020204020204" pitchFamily="34" charset="-122"/>
                <a:sym typeface="+mn-ea"/>
              </a:rPr>
              <a:t>好</a:t>
            </a:r>
            <a:r>
              <a:rPr lang="en-US" altLang="zh-CN" sz="2800" b="1" dirty="0">
                <a:solidFill>
                  <a:srgbClr val="3333CC"/>
                </a:solidFill>
                <a:latin typeface="微软雅黑" panose="020B0503020204020204" pitchFamily="34" charset="-122"/>
                <a:ea typeface="微软雅黑" panose="020B0503020204020204" pitchFamily="34" charset="-122"/>
                <a:sym typeface="+mn-ea"/>
              </a:rPr>
              <a:t>/</a:t>
            </a:r>
            <a:r>
              <a:rPr lang="zh-CN" altLang="en-US" sz="2800" b="1" dirty="0">
                <a:solidFill>
                  <a:srgbClr val="3333CC"/>
                </a:solidFill>
                <a:latin typeface="微软雅黑" panose="020B0503020204020204" pitchFamily="34" charset="-122"/>
                <a:ea typeface="微软雅黑" panose="020B0503020204020204" pitchFamily="34" charset="-122"/>
                <a:sym typeface="+mn-ea"/>
              </a:rPr>
              <a:t>坏、对</a:t>
            </a:r>
            <a:r>
              <a:rPr lang="en-US" altLang="zh-CN" sz="2800" b="1" dirty="0">
                <a:solidFill>
                  <a:srgbClr val="3333CC"/>
                </a:solidFill>
                <a:latin typeface="微软雅黑" panose="020B0503020204020204" pitchFamily="34" charset="-122"/>
                <a:ea typeface="微软雅黑" panose="020B0503020204020204" pitchFamily="34" charset="-122"/>
                <a:sym typeface="+mn-ea"/>
              </a:rPr>
              <a:t>/</a:t>
            </a:r>
            <a:r>
              <a:rPr lang="zh-CN" altLang="en-US" sz="2800" b="1" dirty="0">
                <a:solidFill>
                  <a:srgbClr val="3333CC"/>
                </a:solidFill>
                <a:latin typeface="微软雅黑" panose="020B0503020204020204" pitchFamily="34" charset="-122"/>
                <a:ea typeface="微软雅黑" panose="020B0503020204020204" pitchFamily="34" charset="-122"/>
                <a:sym typeface="+mn-ea"/>
              </a:rPr>
              <a:t>错、</a:t>
            </a:r>
            <a:r>
              <a:rPr lang="zh-CN" altLang="en-US" sz="2800" b="1" dirty="0">
                <a:solidFill>
                  <a:srgbClr val="3333CC"/>
                </a:solidFill>
                <a:latin typeface="微软雅黑" panose="020B0503020204020204" pitchFamily="34" charset="-122"/>
                <a:ea typeface="微软雅黑" panose="020B0503020204020204" pitchFamily="34" charset="-122"/>
              </a:rPr>
              <a:t>进步</a:t>
            </a:r>
            <a:r>
              <a:rPr lang="en-US" altLang="zh-CN" sz="2800" b="1" dirty="0">
                <a:solidFill>
                  <a:srgbClr val="3333CC"/>
                </a:solidFill>
                <a:latin typeface="微软雅黑" panose="020B0503020204020204" pitchFamily="34" charset="-122"/>
                <a:ea typeface="微软雅黑" panose="020B0503020204020204" pitchFamily="34" charset="-122"/>
              </a:rPr>
              <a:t>/</a:t>
            </a:r>
            <a:r>
              <a:rPr lang="zh-CN" altLang="en-US" sz="2800" b="1" dirty="0">
                <a:solidFill>
                  <a:srgbClr val="3333CC"/>
                </a:solidFill>
                <a:latin typeface="微软雅黑" panose="020B0503020204020204" pitchFamily="34" charset="-122"/>
                <a:ea typeface="微软雅黑" panose="020B0503020204020204" pitchFamily="34" charset="-122"/>
              </a:rPr>
              <a:t>落后、值得</a:t>
            </a:r>
            <a:r>
              <a:rPr lang="en-US" altLang="zh-CN" sz="2800" b="1" dirty="0">
                <a:solidFill>
                  <a:srgbClr val="3333CC"/>
                </a:solidFill>
                <a:latin typeface="微软雅黑" panose="020B0503020204020204" pitchFamily="34" charset="-122"/>
                <a:ea typeface="微软雅黑" panose="020B0503020204020204" pitchFamily="34" charset="-122"/>
              </a:rPr>
              <a:t>/</a:t>
            </a:r>
            <a:r>
              <a:rPr lang="zh-CN" altLang="en-US" sz="2800" b="1" dirty="0">
                <a:solidFill>
                  <a:srgbClr val="3333CC"/>
                </a:solidFill>
                <a:latin typeface="微软雅黑" panose="020B0503020204020204" pitchFamily="34" charset="-122"/>
                <a:ea typeface="微软雅黑" panose="020B0503020204020204" pitchFamily="34" charset="-122"/>
              </a:rPr>
              <a:t>不值得、真善美</a:t>
            </a:r>
            <a:r>
              <a:rPr lang="en-US" altLang="zh-CN" sz="2800" b="1" dirty="0">
                <a:solidFill>
                  <a:srgbClr val="3333CC"/>
                </a:solidFill>
                <a:latin typeface="微软雅黑" panose="020B0503020204020204" pitchFamily="34" charset="-122"/>
                <a:ea typeface="微软雅黑" panose="020B0503020204020204" pitchFamily="34" charset="-122"/>
              </a:rPr>
              <a:t>/</a:t>
            </a:r>
            <a:r>
              <a:rPr lang="zh-CN" altLang="en-US" sz="2800" b="1" dirty="0">
                <a:solidFill>
                  <a:srgbClr val="3333CC"/>
                </a:solidFill>
                <a:latin typeface="微软雅黑" panose="020B0503020204020204" pitchFamily="34" charset="-122"/>
                <a:ea typeface="微软雅黑" panose="020B0503020204020204" pitchFamily="34" charset="-122"/>
              </a:rPr>
              <a:t>假丑恶的标准，它限定了什么是“应该的”，什么是</a:t>
            </a:r>
            <a:r>
              <a:rPr lang="en-US" altLang="zh-CN" sz="2800" b="1" dirty="0">
                <a:solidFill>
                  <a:srgbClr val="3333CC"/>
                </a:solidFill>
                <a:latin typeface="微软雅黑" panose="020B0503020204020204" pitchFamily="34" charset="-122"/>
                <a:ea typeface="微软雅黑" panose="020B0503020204020204" pitchFamily="34" charset="-122"/>
              </a:rPr>
              <a:t>“</a:t>
            </a:r>
            <a:r>
              <a:rPr lang="zh-CN" altLang="en-US" sz="2800" b="1" dirty="0">
                <a:solidFill>
                  <a:srgbClr val="3333CC"/>
                </a:solidFill>
                <a:latin typeface="微软雅黑" panose="020B0503020204020204" pitchFamily="34" charset="-122"/>
                <a:ea typeface="微软雅黑" panose="020B0503020204020204" pitchFamily="34" charset="-122"/>
              </a:rPr>
              <a:t>不应该的</a:t>
            </a:r>
            <a:r>
              <a:rPr lang="en-US" altLang="zh-CN" sz="2800" b="1" dirty="0">
                <a:solidFill>
                  <a:srgbClr val="3333CC"/>
                </a:solidFill>
                <a:latin typeface="微软雅黑" panose="020B0503020204020204" pitchFamily="34" charset="-122"/>
                <a:ea typeface="微软雅黑" panose="020B0503020204020204" pitchFamily="34" charset="-122"/>
              </a:rPr>
              <a:t>”</a:t>
            </a:r>
            <a:r>
              <a:rPr lang="zh-CN" altLang="en-US" sz="2800" b="1" dirty="0">
                <a:solidFill>
                  <a:srgbClr val="3333CC"/>
                </a:solidFill>
                <a:latin typeface="微软雅黑" panose="020B0503020204020204" pitchFamily="34" charset="-122"/>
                <a:ea typeface="微软雅黑" panose="020B0503020204020204" pitchFamily="34" charset="-122"/>
              </a:rPr>
              <a:t>。</a:t>
            </a:r>
            <a:endParaRPr lang="zh-CN" altLang="en-US" sz="2800" b="1" dirty="0">
              <a:solidFill>
                <a:srgbClr val="3333CC"/>
              </a:solidFill>
              <a:latin typeface="微软雅黑" panose="020B0503020204020204" pitchFamily="34" charset="-122"/>
              <a:ea typeface="微软雅黑" panose="020B0503020204020204" pitchFamily="34" charset="-122"/>
            </a:endParaRPr>
          </a:p>
          <a:p>
            <a:pPr lvl="1" eaLnBrk="1" hangingPunct="1">
              <a:lnSpc>
                <a:spcPct val="120000"/>
              </a:lnSpc>
              <a:spcBef>
                <a:spcPct val="30000"/>
              </a:spcBef>
            </a:pPr>
            <a:r>
              <a:rPr lang="zh-CN" altLang="en-US" sz="2800" b="1" dirty="0">
                <a:latin typeface="微软雅黑" panose="020B0503020204020204" pitchFamily="34" charset="-122"/>
                <a:ea typeface="微软雅黑" panose="020B0503020204020204" pitchFamily="34" charset="-122"/>
              </a:rPr>
              <a:t>面对一些事情的发生，人们自然而然地用以评价“那很正常”，或“那不正常”等。</a:t>
            </a:r>
            <a:endParaRPr lang="zh-CN" altLang="en-US" sz="2800" b="1" dirty="0">
              <a:latin typeface="微软雅黑" panose="020B0503020204020204" pitchFamily="34" charset="-122"/>
              <a:ea typeface="微软雅黑" panose="020B0503020204020204" pitchFamily="34" charset="-122"/>
            </a:endParaRPr>
          </a:p>
          <a:p>
            <a:pPr lvl="1" eaLnBrk="1" hangingPunct="1">
              <a:lnSpc>
                <a:spcPct val="120000"/>
              </a:lnSpc>
              <a:spcBef>
                <a:spcPct val="30000"/>
              </a:spcBef>
            </a:pPr>
            <a:r>
              <a:rPr lang="zh-CN" altLang="en-US" sz="2800" b="1" dirty="0">
                <a:solidFill>
                  <a:srgbClr val="3333CC"/>
                </a:solidFill>
                <a:latin typeface="微软雅黑" panose="020B0503020204020204" pitchFamily="34" charset="-122"/>
                <a:ea typeface="微软雅黑" panose="020B0503020204020204" pitchFamily="34" charset="-122"/>
              </a:rPr>
              <a:t>决定了人们“希望”什么，或“不希望”什么。</a:t>
            </a:r>
            <a:endParaRPr lang="zh-CN" altLang="en-US" sz="2800" b="1" dirty="0">
              <a:solidFill>
                <a:srgbClr val="3333CC"/>
              </a:solidFill>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a:xfrm>
            <a:off x="395288" y="260350"/>
            <a:ext cx="8302625" cy="1008063"/>
          </a:xfrm>
          <a:solidFill>
            <a:srgbClr val="FFFF00"/>
          </a:solidFill>
        </p:spPr>
        <p:txBody>
          <a:bodyPr vert="horz" wrap="square" lIns="91440" tIns="45720" rIns="91440" bIns="45720" numCol="1" anchor="t" anchorCtr="0" compatLnSpc="1"/>
          <a:lstStyle/>
          <a:p>
            <a:pPr marL="0" marR="0" lvl="0" indent="0" algn="ctr" defTabSz="914400" rtl="0" eaLnBrk="1" fontAlgn="base" latinLnBrk="0" hangingPunct="1">
              <a:lnSpc>
                <a:spcPct val="120000"/>
              </a:lnSpc>
              <a:spcBef>
                <a:spcPts val="0"/>
              </a:spcBef>
              <a:spcAft>
                <a:spcPts val="0"/>
              </a:spcAft>
              <a:buClrTx/>
              <a:buSzTx/>
              <a:buFontTx/>
              <a:buNone/>
              <a:defRPr/>
            </a:pPr>
            <a:r>
              <a:rPr kumimoji="0" lang="zh-CN" altLang="en-US" sz="48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为什么说价值观决定一切？</a:t>
            </a:r>
            <a:endParaRPr kumimoji="0" lang="zh-CN" altLang="en-US" sz="48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p:cTn id="7" dur="500" fill="hold"/>
                                        <p:tgtEl>
                                          <p:spTgt spid="5">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5">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5">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507">
                                            <p:txEl>
                                              <p:pRg st="0" end="0"/>
                                            </p:txEl>
                                          </p:spTgt>
                                        </p:tgtEl>
                                        <p:attrNameLst>
                                          <p:attrName>style.visibility</p:attrName>
                                        </p:attrNameLst>
                                      </p:cBhvr>
                                      <p:to>
                                        <p:strVal val="visible"/>
                                      </p:to>
                                    </p:set>
                                    <p:animEffect transition="in" filter="fade">
                                      <p:cBhvr>
                                        <p:cTn id="13" dur="1000">
                                          <p:stCondLst>
                                            <p:cond delay="0"/>
                                          </p:stCondLst>
                                        </p:cTn>
                                        <p:tgtEl>
                                          <p:spTgt spid="21507">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fade">
                                      <p:cBhvr>
                                        <p:cTn id="17" dur="1000">
                                          <p:stCondLst>
                                            <p:cond delay="0"/>
                                          </p:stCondLst>
                                        </p:cTn>
                                        <p:tgtEl>
                                          <p:spTgt spid="21507">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Effect transition="in" filter="fade">
                                      <p:cBhvr>
                                        <p:cTn id="21" dur="1000">
                                          <p:stCondLst>
                                            <p:cond delay="0"/>
                                          </p:stCondLst>
                                        </p:cTn>
                                        <p:tgtEl>
                                          <p:spTgt spid="21507">
                                            <p:txEl>
                                              <p:pRg st="2" end="2"/>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Effect transition="in" filter="fade">
                                      <p:cBhvr>
                                        <p:cTn id="25" dur="1000">
                                          <p:stCondLst>
                                            <p:cond delay="0"/>
                                          </p:stCondLst>
                                        </p:cTn>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38916" name="Rectangle 2"/>
          <p:cNvSpPr>
            <a:spLocks noGrp="1" noChangeArrowheads="1"/>
          </p:cNvSpPr>
          <p:nvPr>
            <p:ph idx="1"/>
          </p:nvPr>
        </p:nvSpPr>
        <p:spPr>
          <a:xfrm>
            <a:off x="468313" y="1339850"/>
            <a:ext cx="8280400" cy="5113338"/>
          </a:xfrm>
          <a:solidFill>
            <a:srgbClr val="99CCFF"/>
          </a:solidFill>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ts val="600"/>
              </a:spcBef>
              <a:spcAft>
                <a:spcPct val="0"/>
              </a:spcAft>
              <a:buClr>
                <a:schemeClr val="accent1"/>
              </a:buClr>
              <a:buSzPct val="65000"/>
              <a:buFont typeface="Wingdings" panose="05000000000000000000" pitchFamily="2" charset="2"/>
              <a:buNone/>
              <a:defRPr/>
            </a:pPr>
            <a:r>
              <a:rPr kumimoji="0" lang="zh-CN" altLang="en-US" sz="32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mn-cs"/>
              </a:rPr>
              <a:t>第四、价值提供了人们感情寄托的基础</a:t>
            </a:r>
            <a:endParaRPr kumimoji="0" lang="zh-CN" altLang="en-US" sz="36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6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每个人都对各种事物、事件、对象赋予价值，因此有些具有吸引力，有些使人反感；有些使人高兴，有些使人沮丧</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10000"/>
              </a:lnSpc>
              <a:spcBef>
                <a:spcPts val="600"/>
              </a:spcBef>
              <a:spcAft>
                <a:spcPct val="0"/>
              </a:spcAft>
              <a:buClr>
                <a:schemeClr val="accent2"/>
              </a:buClr>
              <a:buSzPct val="60000"/>
              <a:buFont typeface="Wingdings" panose="05000000000000000000" pitchFamily="2" charset="2"/>
              <a:buChar char="q"/>
              <a:defRPr/>
            </a:pPr>
            <a:r>
              <a:rPr kumimoji="0" lang="zh-CN" altLang="en-US"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价值支配道德。</a:t>
            </a:r>
            <a:endParaRPr kumimoji="0" lang="zh-CN" altLang="en-US"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10000"/>
              </a:lnSpc>
              <a:spcBef>
                <a:spcPts val="600"/>
              </a:spcBef>
              <a:spcAft>
                <a:spcPct val="0"/>
              </a:spcAft>
              <a:buClr>
                <a:schemeClr val="accent2"/>
              </a:buClr>
              <a:buSzPct val="60000"/>
              <a:buFont typeface="Wingdings" panose="05000000000000000000" pitchFamily="2" charset="2"/>
              <a:buChar char="q"/>
              <a:defRPr/>
            </a:pPr>
            <a:r>
              <a:rPr kumimoji="0" lang="zh-CN" altLang="en-US"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价值和道德支配感情。</a:t>
            </a:r>
            <a:endParaRPr kumimoji="0" lang="zh-CN" altLang="en-US"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10000"/>
              </a:lnSpc>
              <a:spcBef>
                <a:spcPts val="600"/>
              </a:spcBef>
              <a:spcAft>
                <a:spcPct val="0"/>
              </a:spcAft>
              <a:buClr>
                <a:schemeClr val="accent2"/>
              </a:buClr>
              <a:buSzPct val="60000"/>
              <a:buFont typeface="Wingdings" panose="05000000000000000000" pitchFamily="2" charset="2"/>
              <a:buChar char="q"/>
              <a:defRPr/>
            </a:pPr>
            <a:r>
              <a:rPr kumimoji="0" lang="zh-CN" altLang="en-US"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价值和道德决定行动。</a:t>
            </a:r>
            <a:endParaRPr kumimoji="0" lang="zh-CN" altLang="en-US"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10000"/>
              </a:lnSpc>
              <a:spcBef>
                <a:spcPts val="600"/>
              </a:spcBef>
              <a:spcAft>
                <a:spcPct val="0"/>
              </a:spcAft>
              <a:buClr>
                <a:schemeClr val="accent2"/>
              </a:buClr>
              <a:buSzPct val="60000"/>
              <a:buFont typeface="Wingdings" panose="05000000000000000000" pitchFamily="2" charset="2"/>
              <a:buChar char="q"/>
              <a:defRPr/>
            </a:pPr>
            <a:r>
              <a:rPr kumimoji="0" lang="zh-CN" altLang="en-US"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价值和道德决定为什么高兴，为什么痛苦，为什么仇恨。</a:t>
            </a:r>
            <a:endParaRPr kumimoji="0" lang="zh-CN" altLang="en-US" sz="3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a:xfrm>
            <a:off x="395288" y="260350"/>
            <a:ext cx="8302625" cy="1008063"/>
          </a:xfrm>
          <a:solidFill>
            <a:srgbClr val="FFFF00"/>
          </a:solidFill>
        </p:spPr>
        <p:txBody>
          <a:bodyPr vert="horz" wrap="square" lIns="91440" tIns="45720" rIns="91440" bIns="45720" numCol="1" anchor="t" anchorCtr="0" compatLnSpc="1"/>
          <a:lstStyle/>
          <a:p>
            <a:pPr marL="0" marR="0" lvl="0" indent="0" algn="ctr" defTabSz="914400" rtl="0" eaLnBrk="1" fontAlgn="base" latinLnBrk="0" hangingPunct="1">
              <a:lnSpc>
                <a:spcPct val="120000"/>
              </a:lnSpc>
              <a:spcBef>
                <a:spcPts val="0"/>
              </a:spcBef>
              <a:spcAft>
                <a:spcPts val="0"/>
              </a:spcAft>
              <a:buClrTx/>
              <a:buSzTx/>
              <a:buFontTx/>
              <a:buNone/>
              <a:defRPr/>
            </a:pPr>
            <a:r>
              <a:rPr kumimoji="0" lang="zh-CN" altLang="en-US" sz="48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为什么说价值观决定一切？</a:t>
            </a:r>
            <a:endParaRPr kumimoji="0" lang="zh-CN" altLang="en-US" sz="48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p:cTn id="7" dur="500" fill="hold"/>
                                        <p:tgtEl>
                                          <p:spTgt spid="5">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5">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5">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8916">
                                            <p:txEl>
                                              <p:pRg st="0" end="0"/>
                                            </p:txEl>
                                          </p:spTgt>
                                        </p:tgtEl>
                                        <p:attrNameLst>
                                          <p:attrName>style.visibility</p:attrName>
                                        </p:attrNameLst>
                                      </p:cBhvr>
                                      <p:to>
                                        <p:strVal val="visible"/>
                                      </p:to>
                                    </p:set>
                                    <p:animEffect transition="in" filter="fade">
                                      <p:cBhvr>
                                        <p:cTn id="13" dur="1000">
                                          <p:stCondLst>
                                            <p:cond delay="0"/>
                                          </p:stCondLst>
                                        </p:cTn>
                                        <p:tgtEl>
                                          <p:spTgt spid="38916">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8916">
                                            <p:txEl>
                                              <p:pRg st="1" end="1"/>
                                            </p:txEl>
                                          </p:spTgt>
                                        </p:tgtEl>
                                        <p:attrNameLst>
                                          <p:attrName>style.visibility</p:attrName>
                                        </p:attrNameLst>
                                      </p:cBhvr>
                                      <p:to>
                                        <p:strVal val="visible"/>
                                      </p:to>
                                    </p:set>
                                    <p:animEffect transition="in" filter="fade">
                                      <p:cBhvr>
                                        <p:cTn id="17" dur="1000">
                                          <p:stCondLst>
                                            <p:cond delay="0"/>
                                          </p:stCondLst>
                                        </p:cTn>
                                        <p:tgtEl>
                                          <p:spTgt spid="3891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8916">
                                            <p:txEl>
                                              <p:pRg st="2" end="2"/>
                                            </p:txEl>
                                          </p:spTgt>
                                        </p:tgtEl>
                                        <p:attrNameLst>
                                          <p:attrName>style.visibility</p:attrName>
                                        </p:attrNameLst>
                                      </p:cBhvr>
                                      <p:to>
                                        <p:strVal val="visible"/>
                                      </p:to>
                                    </p:set>
                                    <p:animEffect transition="in" filter="fade">
                                      <p:cBhvr>
                                        <p:cTn id="20" dur="1000">
                                          <p:stCondLst>
                                            <p:cond delay="0"/>
                                          </p:stCondLst>
                                        </p:cTn>
                                        <p:tgtEl>
                                          <p:spTgt spid="3891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6">
                                            <p:txEl>
                                              <p:pRg st="3" end="3"/>
                                            </p:txEl>
                                          </p:spTgt>
                                        </p:tgtEl>
                                        <p:attrNameLst>
                                          <p:attrName>style.visibility</p:attrName>
                                        </p:attrNameLst>
                                      </p:cBhvr>
                                      <p:to>
                                        <p:strVal val="visible"/>
                                      </p:to>
                                    </p:set>
                                    <p:animEffect transition="in" filter="fade">
                                      <p:cBhvr>
                                        <p:cTn id="23" dur="1000">
                                          <p:stCondLst>
                                            <p:cond delay="0"/>
                                          </p:stCondLst>
                                        </p:cTn>
                                        <p:tgtEl>
                                          <p:spTgt spid="38916">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916">
                                            <p:txEl>
                                              <p:pRg st="4" end="4"/>
                                            </p:txEl>
                                          </p:spTgt>
                                        </p:tgtEl>
                                        <p:attrNameLst>
                                          <p:attrName>style.visibility</p:attrName>
                                        </p:attrNameLst>
                                      </p:cBhvr>
                                      <p:to>
                                        <p:strVal val="visible"/>
                                      </p:to>
                                    </p:set>
                                    <p:animEffect transition="in" filter="fade">
                                      <p:cBhvr>
                                        <p:cTn id="26" dur="1000">
                                          <p:stCondLst>
                                            <p:cond delay="0"/>
                                          </p:stCondLst>
                                        </p:cTn>
                                        <p:tgtEl>
                                          <p:spTgt spid="38916">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916">
                                            <p:txEl>
                                              <p:pRg st="5" end="5"/>
                                            </p:txEl>
                                          </p:spTgt>
                                        </p:tgtEl>
                                        <p:attrNameLst>
                                          <p:attrName>style.visibility</p:attrName>
                                        </p:attrNameLst>
                                      </p:cBhvr>
                                      <p:to>
                                        <p:strVal val="visible"/>
                                      </p:to>
                                    </p:set>
                                    <p:animEffect transition="in" filter="fade">
                                      <p:cBhvr>
                                        <p:cTn id="29" dur="1000">
                                          <p:stCondLst>
                                            <p:cond delay="0"/>
                                          </p:stCondLst>
                                        </p:cTn>
                                        <p:tgtEl>
                                          <p:spTgt spid="389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32" name="Picture 8" descr="朱德"/>
          <p:cNvPicPr>
            <a:picLocks noChangeAspect="1"/>
          </p:cNvPicPr>
          <p:nvPr/>
        </p:nvPicPr>
        <p:blipFill>
          <a:blip r:embed="rId1"/>
          <a:stretch>
            <a:fillRect/>
          </a:stretch>
        </p:blipFill>
        <p:spPr>
          <a:xfrm>
            <a:off x="102870" y="1646238"/>
            <a:ext cx="2422525" cy="3333750"/>
          </a:xfrm>
          <a:prstGeom prst="rect">
            <a:avLst/>
          </a:prstGeom>
          <a:noFill/>
          <a:ln w="9525">
            <a:noFill/>
          </a:ln>
        </p:spPr>
      </p:pic>
      <p:sp>
        <p:nvSpPr>
          <p:cNvPr id="205833" name="Rectangle 9"/>
          <p:cNvSpPr>
            <a:spLocks noChangeArrowheads="1"/>
          </p:cNvSpPr>
          <p:nvPr/>
        </p:nvSpPr>
        <p:spPr bwMode="auto">
          <a:xfrm>
            <a:off x="2680335" y="1181100"/>
            <a:ext cx="6385560" cy="5421630"/>
          </a:xfrm>
          <a:prstGeom prst="rect">
            <a:avLst/>
          </a:prstGeom>
          <a:solidFill>
            <a:srgbClr val="CCFFCC"/>
          </a:solidFill>
          <a:ln w="25400">
            <a:solidFill>
              <a:srgbClr val="FFCC00"/>
            </a:solidFill>
            <a:miter lim="800000"/>
          </a:ln>
          <a:effectLst>
            <a:outerShdw dist="17961" dir="2700000" algn="ctr" rotWithShape="0">
              <a:srgbClr val="997A00"/>
            </a:outerShdw>
          </a:effectLst>
        </p:spPr>
        <p:txBody>
          <a:bodyPr lIns="18000" rIns="18000"/>
          <a:lstStyle/>
          <a:p>
            <a:pPr marL="285750" marR="0" lvl="0" indent="-285750" algn="just" defTabSz="914400" rtl="0" eaLnBrk="1" fontAlgn="base" latinLnBrk="0" hangingPunct="1">
              <a:lnSpc>
                <a:spcPct val="110000"/>
              </a:lnSpc>
              <a:spcBef>
                <a:spcPts val="0"/>
              </a:spcBef>
              <a:spcAft>
                <a:spcPts val="0"/>
              </a:spcAft>
              <a:buClr>
                <a:srgbClr val="FF0000"/>
              </a:buClr>
              <a:buSzTx/>
              <a:buFont typeface="Wingdings" panose="05000000000000000000" charset="0"/>
              <a:buChar char="p"/>
              <a:defRPr/>
            </a:pPr>
            <a:r>
              <a:rPr kumimoji="0" lang="zh-CN" altLang="en-US" sz="1600" b="1" i="0" u="none" strike="noStrike" kern="1200" cap="none" spc="0" normalizeH="0" baseline="0" noProof="0" smtClean="0">
                <a:ln>
                  <a:noFill/>
                </a:ln>
                <a:solidFill>
                  <a:srgbClr val="1A1A4E"/>
                </a:solidFill>
                <a:effectLst/>
                <a:uLnTx/>
                <a:uFillTx/>
                <a:latin typeface="黑体" panose="02010609060101010101" pitchFamily="2" charset="-122"/>
                <a:ea typeface="楷体_GB2312" pitchFamily="49" charset="-122"/>
                <a:cs typeface="+mn-cs"/>
              </a:rPr>
              <a:t> </a:t>
            </a:r>
            <a:r>
              <a:rPr kumimoji="0" lang="en-US" altLang="zh-CN" sz="20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1917</a:t>
            </a:r>
            <a:r>
              <a:rPr kumimoji="0" lang="zh-CN" altLang="en-US" sz="20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7</a:t>
            </a:r>
            <a:r>
              <a:rPr kumimoji="0" lang="zh-CN" altLang="en-US" sz="20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月任滇军旅长，在四川参加反对北洋军阀段琪瑞的护法战争。</a:t>
            </a:r>
            <a:endParaRPr kumimoji="0" lang="zh-CN" altLang="en-US" sz="20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just" defTabSz="914400" rtl="0" eaLnBrk="1" fontAlgn="base" latinLnBrk="0" hangingPunct="1">
              <a:lnSpc>
                <a:spcPct val="110000"/>
              </a:lnSpc>
              <a:spcBef>
                <a:spcPts val="0"/>
              </a:spcBef>
              <a:spcAft>
                <a:spcPts val="0"/>
              </a:spcAft>
              <a:buClr>
                <a:srgbClr val="FF0000"/>
              </a:buClr>
              <a:buSzTx/>
              <a:buFont typeface="Wingdings" panose="05000000000000000000" charset="0"/>
              <a:buChar char="p"/>
              <a:defRPr/>
            </a:pPr>
            <a:r>
              <a:rPr kumimoji="0" lang="en-US" altLang="zh-CN" sz="20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1921</a:t>
            </a:r>
            <a:r>
              <a:rPr kumimoji="0" lang="zh-CN" altLang="en-US" sz="20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年春任云南陆军宪兵司令部司令官，云南省警务处长兼省会警察厅长等职。</a:t>
            </a:r>
            <a:endParaRPr kumimoji="0" lang="zh-CN" altLang="en-US" sz="20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just" defTabSz="914400" rtl="0" eaLnBrk="1" fontAlgn="base" latinLnBrk="0" hangingPunct="1">
              <a:lnSpc>
                <a:spcPct val="110000"/>
              </a:lnSpc>
              <a:spcBef>
                <a:spcPts val="0"/>
              </a:spcBef>
              <a:spcAft>
                <a:spcPts val="0"/>
              </a:spcAft>
              <a:buClr>
                <a:srgbClr val="FF0000"/>
              </a:buClr>
              <a:buSzTx/>
              <a:buFont typeface="Wingdings" panose="05000000000000000000" charset="0"/>
              <a:buChar char="p"/>
              <a:defRPr/>
            </a:pP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0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1922年8月为寻求革命真理赴德国，在柏林结识周恩来和其他共产党人，加入中国共产党。</a:t>
            </a:r>
            <a:endParaRPr kumimoji="0" lang="en-US" altLang="zh-CN" sz="20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just" defTabSz="914400" rtl="0" eaLnBrk="1" fontAlgn="base" latinLnBrk="0" hangingPunct="1">
              <a:lnSpc>
                <a:spcPct val="110000"/>
              </a:lnSpc>
              <a:spcBef>
                <a:spcPts val="0"/>
              </a:spcBef>
              <a:spcAft>
                <a:spcPts val="0"/>
              </a:spcAft>
              <a:buClr>
                <a:srgbClr val="FF0000"/>
              </a:buClr>
              <a:buSzTx/>
              <a:buFont typeface="Wingdings" panose="05000000000000000000" charset="0"/>
              <a:buChar char="p"/>
              <a:defRPr/>
            </a:pP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1925</a:t>
            </a:r>
            <a:r>
              <a:rPr kumimoji="0" lang="zh-CN" altLang="en-US"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年当选为中国国民党驻德支部执行委员，因积极从事革命活动两次被德国政府逮捕，并被驱逐出境。</a:t>
            </a:r>
            <a:endParaRPr kumimoji="0" lang="zh-CN" altLang="en-US"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just" defTabSz="914400" rtl="0" eaLnBrk="1" fontAlgn="base" latinLnBrk="0" hangingPunct="1">
              <a:lnSpc>
                <a:spcPct val="110000"/>
              </a:lnSpc>
              <a:spcBef>
                <a:spcPts val="0"/>
              </a:spcBef>
              <a:spcAft>
                <a:spcPts val="0"/>
              </a:spcAft>
              <a:buClr>
                <a:srgbClr val="FF0000"/>
              </a:buClr>
              <a:buSzTx/>
              <a:buFont typeface="Wingdings" panose="05000000000000000000" charset="0"/>
              <a:buChar char="p"/>
              <a:defRPr/>
            </a:pPr>
            <a:r>
              <a:rPr kumimoji="0" lang="zh-CN" altLang="en-US"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1925</a:t>
            </a:r>
            <a:r>
              <a:rPr kumimoji="0" lang="zh-CN" altLang="en-US"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7</a:t>
            </a:r>
            <a:r>
              <a:rPr kumimoji="0" lang="zh-CN" altLang="en-US"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月到苏联学习军事。</a:t>
            </a:r>
            <a:r>
              <a:rPr kumimoji="0" lang="en-US" altLang="zh-CN"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1926</a:t>
            </a:r>
            <a:r>
              <a:rPr kumimoji="0" lang="zh-CN" altLang="en-US"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年夏回国，受中共中央派遣到四川军队中进行革命工作。</a:t>
            </a:r>
            <a:r>
              <a:rPr kumimoji="0" lang="en-US" altLang="zh-CN"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1927</a:t>
            </a:r>
            <a:r>
              <a:rPr kumimoji="0" lang="zh-CN" altLang="en-US" sz="2000" b="0"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年初到江西南昌创办国民革命军第三军军官教育团，培训革命军事干部。</a:t>
            </a:r>
            <a:endPar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just" defTabSz="914400" rtl="0" eaLnBrk="1" fontAlgn="base" latinLnBrk="0" hangingPunct="1">
              <a:lnSpc>
                <a:spcPct val="110000"/>
              </a:lnSpc>
              <a:spcBef>
                <a:spcPts val="0"/>
              </a:spcBef>
              <a:spcAft>
                <a:spcPts val="0"/>
              </a:spcAft>
              <a:buClr>
                <a:srgbClr val="FF0000"/>
              </a:buClr>
              <a:buSzTx/>
              <a:buFont typeface="Wingdings" panose="05000000000000000000" charset="0"/>
              <a:buChar char="p"/>
              <a:defRPr/>
            </a:pP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0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1927</a:t>
            </a:r>
            <a:r>
              <a:rPr kumimoji="0" lang="zh-CN" altLang="en-US" sz="20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年领导八一南昌起义，任起义军第九军军长。</a:t>
            </a:r>
            <a:endParaRPr kumimoji="0" lang="zh-CN" altLang="en-US" sz="20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just" defTabSz="914400" rtl="0" eaLnBrk="1" fontAlgn="base" latinLnBrk="0" hangingPunct="1">
              <a:lnSpc>
                <a:spcPct val="110000"/>
              </a:lnSpc>
              <a:spcBef>
                <a:spcPts val="0"/>
              </a:spcBef>
              <a:spcAft>
                <a:spcPts val="0"/>
              </a:spcAft>
              <a:buClr>
                <a:srgbClr val="FF0000"/>
              </a:buClr>
              <a:buSzTx/>
              <a:buFont typeface="Wingdings" panose="05000000000000000000" charset="0"/>
              <a:buChar char="p"/>
              <a:defRPr/>
            </a:pP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0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1928年4月率部万余人上井冈山，同毛泽东领导的部队会合，任随即成立的工农革命军第四军军长。</a:t>
            </a:r>
            <a:endPar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a:spLocks noChangeArrowheads="1"/>
          </p:cNvSpPr>
          <p:nvPr/>
        </p:nvSpPr>
        <p:spPr bwMode="auto">
          <a:xfrm>
            <a:off x="372110" y="227965"/>
            <a:ext cx="8520430"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文化中包含的价值观念</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45110" y="5268595"/>
            <a:ext cx="2138680" cy="368300"/>
          </a:xfrm>
          <a:prstGeom prst="rect">
            <a:avLst/>
          </a:prstGeom>
          <a:noFill/>
        </p:spPr>
        <p:txBody>
          <a:bodyPr wrap="square" rtlCol="0">
            <a:spAutoFit/>
          </a:bodyPr>
          <a:lstStyle/>
          <a:p>
            <a:r>
              <a:rPr lang="zh-CN" altLang="en-US"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朱德元帅</a:t>
            </a:r>
            <a:r>
              <a:rPr lang="en-US" altLang="zh-CN"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总司令</a:t>
            </a:r>
            <a:endParaRPr lang="zh-CN" altLang="en-US"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832"/>
                                        </p:tgtEl>
                                        <p:attrNameLst>
                                          <p:attrName>style.visibility</p:attrName>
                                        </p:attrNameLst>
                                      </p:cBhvr>
                                      <p:to>
                                        <p:strVal val="visible"/>
                                      </p:to>
                                    </p:set>
                                    <p:anim calcmode="lin" valueType="num">
                                      <p:cBhvr additive="base">
                                        <p:cTn id="7" dur="500" fill="hold"/>
                                        <p:tgtEl>
                                          <p:spTgt spid="205832"/>
                                        </p:tgtEl>
                                        <p:attrNameLst>
                                          <p:attrName>ppt_x</p:attrName>
                                        </p:attrNameLst>
                                      </p:cBhvr>
                                      <p:tavLst>
                                        <p:tav tm="0">
                                          <p:val>
                                            <p:strVal val="0-#ppt_w/2"/>
                                          </p:val>
                                        </p:tav>
                                        <p:tav tm="100000">
                                          <p:val>
                                            <p:strVal val="#ppt_x"/>
                                          </p:val>
                                        </p:tav>
                                      </p:tavLst>
                                    </p:anim>
                                    <p:anim calcmode="lin" valueType="num">
                                      <p:cBhvr additive="base">
                                        <p:cTn id="8" dur="500" fill="hold"/>
                                        <p:tgtEl>
                                          <p:spTgt spid="205832"/>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205833">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83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583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583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583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583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583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58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3" grpId="0" animBg="1" uiExpand="1" build="allAtOnce"/>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03778" name="Rectangle 2"/>
          <p:cNvSpPr>
            <a:spLocks noGrp="1" noChangeArrowheads="1"/>
          </p:cNvSpPr>
          <p:nvPr>
            <p:ph idx="1"/>
          </p:nvPr>
        </p:nvSpPr>
        <p:spPr>
          <a:xfrm>
            <a:off x="349250" y="1123950"/>
            <a:ext cx="8395335" cy="5263515"/>
          </a:xfrm>
          <a:solidFill>
            <a:srgbClr val="99CCFF"/>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34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mn-cs"/>
              </a:rPr>
              <a:t>第五、价值包含世界观。</a:t>
            </a:r>
            <a:endParaRPr kumimoji="0" lang="zh-CN" altLang="en-US" sz="36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它扩展到各种信仰体系，包括在科学、习俗和宗教各方面的信仰。</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800" b="1" i="1"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科学是什么？</a:t>
            </a:r>
            <a:endParaRPr kumimoji="0" lang="zh-CN" altLang="en-US" sz="2800" b="1" i="1"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endParaRPr>
          </a:p>
          <a:p>
            <a:pPr marL="660400" marR="0" lvl="3"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科学是追求真理</a:t>
            </a:r>
            <a:r>
              <a:rPr kumimoji="0" lang="en-US" altLang="zh-CN"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是一种信仰</a:t>
            </a:r>
            <a:r>
              <a:rPr kumimoji="0" lang="en-US" altLang="zh-CN"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反宗教的武器？</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0400" marR="0" lvl="3"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科学是系统知识？</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0400" marR="0" lvl="3"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科学是大脑认知符号集合（主观符号系统）？</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0400" marR="0" lvl="3"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科学是工具？</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0400" marR="0" lvl="3"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科学是合法的名利场？</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0400" marR="0" lvl="3"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科学是话语权？</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0400" marR="0" lvl="3"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科学是未来的文化（生存方式）？</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0400" marR="0" lvl="3"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科学是能者的小聪明？</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0400" marR="0" lvl="3" indent="-3429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q"/>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科学史是能者的错误史？</a:t>
            </a:r>
            <a:endPar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 name="Rectangle 3"/>
          <p:cNvSpPr>
            <a:spLocks noGrp="1" noChangeArrowheads="1"/>
          </p:cNvSpPr>
          <p:nvPr>
            <p:ph type="title"/>
          </p:nvPr>
        </p:nvSpPr>
        <p:spPr>
          <a:xfrm>
            <a:off x="314960" y="140335"/>
            <a:ext cx="8302625" cy="894080"/>
          </a:xfrm>
          <a:solidFill>
            <a:srgbClr val="FFFF00"/>
          </a:solidFill>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44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为什么说价值观决定一切？</a:t>
            </a:r>
            <a:endParaRPr kumimoji="0" lang="zh-CN" altLang="en-US" sz="44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p:cTn id="7" dur="500" fill="hold"/>
                                        <p:tgtEl>
                                          <p:spTgt spid="5">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5">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5">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3778">
                                            <p:txEl>
                                              <p:pRg st="0" end="0"/>
                                            </p:txEl>
                                          </p:spTgt>
                                        </p:tgtEl>
                                        <p:attrNameLst>
                                          <p:attrName>style.visibility</p:attrName>
                                        </p:attrNameLst>
                                      </p:cBhvr>
                                      <p:to>
                                        <p:strVal val="visible"/>
                                      </p:to>
                                    </p:set>
                                    <p:animEffect transition="in" filter="fade">
                                      <p:cBhvr>
                                        <p:cTn id="13" dur="400">
                                          <p:stCondLst>
                                            <p:cond delay="0"/>
                                          </p:stCondLst>
                                        </p:cTn>
                                        <p:tgtEl>
                                          <p:spTgt spid="203778">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3778">
                                            <p:txEl>
                                              <p:pRg st="1" end="1"/>
                                            </p:txEl>
                                          </p:spTgt>
                                        </p:tgtEl>
                                        <p:attrNameLst>
                                          <p:attrName>style.visibility</p:attrName>
                                        </p:attrNameLst>
                                      </p:cBhvr>
                                      <p:to>
                                        <p:strVal val="visible"/>
                                      </p:to>
                                    </p:set>
                                    <p:animEffect transition="in" filter="fade">
                                      <p:cBhvr>
                                        <p:cTn id="17" dur="1000">
                                          <p:stCondLst>
                                            <p:cond delay="0"/>
                                          </p:stCondLst>
                                        </p:cTn>
                                        <p:tgtEl>
                                          <p:spTgt spid="203778">
                                            <p:txEl>
                                              <p:pRg st="1" end="1"/>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03778">
                                            <p:txEl>
                                              <p:pRg st="2" end="2"/>
                                            </p:txEl>
                                          </p:spTgt>
                                        </p:tgtEl>
                                        <p:attrNameLst>
                                          <p:attrName>style.visibility</p:attrName>
                                        </p:attrNameLst>
                                      </p:cBhvr>
                                      <p:to>
                                        <p:strVal val="visible"/>
                                      </p:to>
                                    </p:set>
                                    <p:animEffect transition="in" filter="fade">
                                      <p:cBhvr>
                                        <p:cTn id="21" dur="1000">
                                          <p:stCondLst>
                                            <p:cond delay="0"/>
                                          </p:stCondLst>
                                        </p:cTn>
                                        <p:tgtEl>
                                          <p:spTgt spid="203778">
                                            <p:txEl>
                                              <p:pRg st="2" end="2"/>
                                            </p:txEl>
                                          </p:spTgt>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03778">
                                            <p:txEl>
                                              <p:pRg st="3" end="3"/>
                                            </p:txEl>
                                          </p:spTgt>
                                        </p:tgtEl>
                                        <p:attrNameLst>
                                          <p:attrName>style.visibility</p:attrName>
                                        </p:attrNameLst>
                                      </p:cBhvr>
                                      <p:to>
                                        <p:strVal val="visible"/>
                                      </p:to>
                                    </p:set>
                                    <p:animEffect transition="in" filter="fade">
                                      <p:cBhvr>
                                        <p:cTn id="25" dur="1000">
                                          <p:stCondLst>
                                            <p:cond delay="0"/>
                                          </p:stCondLst>
                                        </p:cTn>
                                        <p:tgtEl>
                                          <p:spTgt spid="203778">
                                            <p:txEl>
                                              <p:pRg st="3" end="3"/>
                                            </p:txEl>
                                          </p:spTgt>
                                        </p:tgtEl>
                                      </p:cBhvr>
                                    </p:animEffect>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203778">
                                            <p:txEl>
                                              <p:pRg st="4" end="4"/>
                                            </p:txEl>
                                          </p:spTgt>
                                        </p:tgtEl>
                                        <p:attrNameLst>
                                          <p:attrName>style.visibility</p:attrName>
                                        </p:attrNameLst>
                                      </p:cBhvr>
                                      <p:to>
                                        <p:strVal val="visible"/>
                                      </p:to>
                                    </p:set>
                                    <p:animEffect transition="in" filter="fade">
                                      <p:cBhvr>
                                        <p:cTn id="29" dur="1000">
                                          <p:stCondLst>
                                            <p:cond delay="0"/>
                                          </p:stCondLst>
                                        </p:cTn>
                                        <p:tgtEl>
                                          <p:spTgt spid="203778">
                                            <p:txEl>
                                              <p:pRg st="4" end="4"/>
                                            </p:txEl>
                                          </p:spTgt>
                                        </p:tgtEl>
                                      </p:cBhvr>
                                    </p:animEffect>
                                  </p:childTnLst>
                                </p:cTn>
                              </p:par>
                            </p:childTnLst>
                          </p:cTn>
                        </p:par>
                        <p:par>
                          <p:cTn id="30" fill="hold">
                            <p:stCondLst>
                              <p:cond delay="5000"/>
                            </p:stCondLst>
                            <p:childTnLst>
                              <p:par>
                                <p:cTn id="31" presetID="10" presetClass="entr" presetSubtype="0" fill="hold" grpId="0" nodeType="afterEffect">
                                  <p:stCondLst>
                                    <p:cond delay="0"/>
                                  </p:stCondLst>
                                  <p:childTnLst>
                                    <p:set>
                                      <p:cBhvr>
                                        <p:cTn id="32" dur="1" fill="hold">
                                          <p:stCondLst>
                                            <p:cond delay="0"/>
                                          </p:stCondLst>
                                        </p:cTn>
                                        <p:tgtEl>
                                          <p:spTgt spid="203778">
                                            <p:txEl>
                                              <p:pRg st="5" end="5"/>
                                            </p:txEl>
                                          </p:spTgt>
                                        </p:tgtEl>
                                        <p:attrNameLst>
                                          <p:attrName>style.visibility</p:attrName>
                                        </p:attrNameLst>
                                      </p:cBhvr>
                                      <p:to>
                                        <p:strVal val="visible"/>
                                      </p:to>
                                    </p:set>
                                    <p:animEffect transition="in" filter="fade">
                                      <p:cBhvr>
                                        <p:cTn id="33" dur="1000">
                                          <p:stCondLst>
                                            <p:cond delay="0"/>
                                          </p:stCondLst>
                                        </p:cTn>
                                        <p:tgtEl>
                                          <p:spTgt spid="203778">
                                            <p:txEl>
                                              <p:pRg st="5" end="5"/>
                                            </p:txEl>
                                          </p:spTgt>
                                        </p:tgtEl>
                                      </p:cBhvr>
                                    </p:animEffect>
                                  </p:childTnLst>
                                </p:cTn>
                              </p:par>
                            </p:childTnLst>
                          </p:cTn>
                        </p:par>
                        <p:par>
                          <p:cTn id="34" fill="hold">
                            <p:stCondLst>
                              <p:cond delay="6000"/>
                            </p:stCondLst>
                            <p:childTnLst>
                              <p:par>
                                <p:cTn id="35" presetID="10" presetClass="entr" presetSubtype="0" fill="hold" grpId="0" nodeType="afterEffect">
                                  <p:stCondLst>
                                    <p:cond delay="0"/>
                                  </p:stCondLst>
                                  <p:childTnLst>
                                    <p:set>
                                      <p:cBhvr>
                                        <p:cTn id="36" dur="1" fill="hold">
                                          <p:stCondLst>
                                            <p:cond delay="0"/>
                                          </p:stCondLst>
                                        </p:cTn>
                                        <p:tgtEl>
                                          <p:spTgt spid="203778">
                                            <p:txEl>
                                              <p:pRg st="6" end="6"/>
                                            </p:txEl>
                                          </p:spTgt>
                                        </p:tgtEl>
                                        <p:attrNameLst>
                                          <p:attrName>style.visibility</p:attrName>
                                        </p:attrNameLst>
                                      </p:cBhvr>
                                      <p:to>
                                        <p:strVal val="visible"/>
                                      </p:to>
                                    </p:set>
                                    <p:animEffect transition="in" filter="fade">
                                      <p:cBhvr>
                                        <p:cTn id="37" dur="1000">
                                          <p:stCondLst>
                                            <p:cond delay="0"/>
                                          </p:stCondLst>
                                        </p:cTn>
                                        <p:tgtEl>
                                          <p:spTgt spid="203778">
                                            <p:txEl>
                                              <p:pRg st="6" end="6"/>
                                            </p:txEl>
                                          </p:spTgt>
                                        </p:tgtEl>
                                      </p:cBhvr>
                                    </p:animEffect>
                                  </p:childTnLst>
                                </p:cTn>
                              </p:par>
                            </p:childTnLst>
                          </p:cTn>
                        </p:par>
                        <p:par>
                          <p:cTn id="38" fill="hold">
                            <p:stCondLst>
                              <p:cond delay="7000"/>
                            </p:stCondLst>
                            <p:childTnLst>
                              <p:par>
                                <p:cTn id="39" presetID="10" presetClass="entr" presetSubtype="0" fill="hold" grpId="0" nodeType="afterEffect">
                                  <p:stCondLst>
                                    <p:cond delay="0"/>
                                  </p:stCondLst>
                                  <p:childTnLst>
                                    <p:set>
                                      <p:cBhvr>
                                        <p:cTn id="40" dur="1" fill="hold">
                                          <p:stCondLst>
                                            <p:cond delay="0"/>
                                          </p:stCondLst>
                                        </p:cTn>
                                        <p:tgtEl>
                                          <p:spTgt spid="203778">
                                            <p:txEl>
                                              <p:pRg st="7" end="7"/>
                                            </p:txEl>
                                          </p:spTgt>
                                        </p:tgtEl>
                                        <p:attrNameLst>
                                          <p:attrName>style.visibility</p:attrName>
                                        </p:attrNameLst>
                                      </p:cBhvr>
                                      <p:to>
                                        <p:strVal val="visible"/>
                                      </p:to>
                                    </p:set>
                                    <p:animEffect transition="in" filter="fade">
                                      <p:cBhvr>
                                        <p:cTn id="41" dur="1000">
                                          <p:stCondLst>
                                            <p:cond delay="0"/>
                                          </p:stCondLst>
                                        </p:cTn>
                                        <p:tgtEl>
                                          <p:spTgt spid="203778">
                                            <p:txEl>
                                              <p:pRg st="7" end="7"/>
                                            </p:txEl>
                                          </p:spTgt>
                                        </p:tgtEl>
                                      </p:cBhvr>
                                    </p:animEffect>
                                  </p:childTnLst>
                                </p:cTn>
                              </p:par>
                            </p:childTnLst>
                          </p:cTn>
                        </p:par>
                        <p:par>
                          <p:cTn id="42" fill="hold">
                            <p:stCondLst>
                              <p:cond delay="8000"/>
                            </p:stCondLst>
                            <p:childTnLst>
                              <p:par>
                                <p:cTn id="43" presetID="10" presetClass="entr" presetSubtype="0" fill="hold" grpId="0" nodeType="afterEffect">
                                  <p:stCondLst>
                                    <p:cond delay="0"/>
                                  </p:stCondLst>
                                  <p:childTnLst>
                                    <p:set>
                                      <p:cBhvr>
                                        <p:cTn id="44" dur="1" fill="hold">
                                          <p:stCondLst>
                                            <p:cond delay="0"/>
                                          </p:stCondLst>
                                        </p:cTn>
                                        <p:tgtEl>
                                          <p:spTgt spid="203778">
                                            <p:txEl>
                                              <p:pRg st="8" end="8"/>
                                            </p:txEl>
                                          </p:spTgt>
                                        </p:tgtEl>
                                        <p:attrNameLst>
                                          <p:attrName>style.visibility</p:attrName>
                                        </p:attrNameLst>
                                      </p:cBhvr>
                                      <p:to>
                                        <p:strVal val="visible"/>
                                      </p:to>
                                    </p:set>
                                    <p:animEffect transition="in" filter="fade">
                                      <p:cBhvr>
                                        <p:cTn id="45" dur="1000">
                                          <p:stCondLst>
                                            <p:cond delay="0"/>
                                          </p:stCondLst>
                                        </p:cTn>
                                        <p:tgtEl>
                                          <p:spTgt spid="203778">
                                            <p:txEl>
                                              <p:pRg st="8" end="8"/>
                                            </p:txEl>
                                          </p:spTgt>
                                        </p:tgtEl>
                                      </p:cBhvr>
                                    </p:animEffect>
                                  </p:childTnLst>
                                </p:cTn>
                              </p:par>
                            </p:childTnLst>
                          </p:cTn>
                        </p:par>
                        <p:par>
                          <p:cTn id="46" fill="hold">
                            <p:stCondLst>
                              <p:cond delay="9000"/>
                            </p:stCondLst>
                            <p:childTnLst>
                              <p:par>
                                <p:cTn id="47" presetID="10" presetClass="entr" presetSubtype="0" fill="hold" grpId="0" nodeType="afterEffect">
                                  <p:stCondLst>
                                    <p:cond delay="0"/>
                                  </p:stCondLst>
                                  <p:childTnLst>
                                    <p:set>
                                      <p:cBhvr>
                                        <p:cTn id="48" dur="1" fill="hold">
                                          <p:stCondLst>
                                            <p:cond delay="0"/>
                                          </p:stCondLst>
                                        </p:cTn>
                                        <p:tgtEl>
                                          <p:spTgt spid="203778">
                                            <p:txEl>
                                              <p:pRg st="9" end="9"/>
                                            </p:txEl>
                                          </p:spTgt>
                                        </p:tgtEl>
                                        <p:attrNameLst>
                                          <p:attrName>style.visibility</p:attrName>
                                        </p:attrNameLst>
                                      </p:cBhvr>
                                      <p:to>
                                        <p:strVal val="visible"/>
                                      </p:to>
                                    </p:set>
                                    <p:animEffect transition="in" filter="fade">
                                      <p:cBhvr>
                                        <p:cTn id="49" dur="1000">
                                          <p:stCondLst>
                                            <p:cond delay="0"/>
                                          </p:stCondLst>
                                        </p:cTn>
                                        <p:tgtEl>
                                          <p:spTgt spid="203778">
                                            <p:txEl>
                                              <p:pRg st="9" end="9"/>
                                            </p:txEl>
                                          </p:spTgt>
                                        </p:tgtEl>
                                      </p:cBhvr>
                                    </p:animEffect>
                                  </p:childTnLst>
                                </p:cTn>
                              </p:par>
                            </p:childTnLst>
                          </p:cTn>
                        </p:par>
                        <p:par>
                          <p:cTn id="50" fill="hold">
                            <p:stCondLst>
                              <p:cond delay="10000"/>
                            </p:stCondLst>
                            <p:childTnLst>
                              <p:par>
                                <p:cTn id="51" presetID="10" presetClass="entr" presetSubtype="0" fill="hold" grpId="0" nodeType="afterEffect">
                                  <p:stCondLst>
                                    <p:cond delay="0"/>
                                  </p:stCondLst>
                                  <p:childTnLst>
                                    <p:set>
                                      <p:cBhvr>
                                        <p:cTn id="52" dur="1" fill="hold">
                                          <p:stCondLst>
                                            <p:cond delay="0"/>
                                          </p:stCondLst>
                                        </p:cTn>
                                        <p:tgtEl>
                                          <p:spTgt spid="203778">
                                            <p:txEl>
                                              <p:pRg st="10" end="10"/>
                                            </p:txEl>
                                          </p:spTgt>
                                        </p:tgtEl>
                                        <p:attrNameLst>
                                          <p:attrName>style.visibility</p:attrName>
                                        </p:attrNameLst>
                                      </p:cBhvr>
                                      <p:to>
                                        <p:strVal val="visible"/>
                                      </p:to>
                                    </p:set>
                                    <p:animEffect transition="in" filter="fade">
                                      <p:cBhvr>
                                        <p:cTn id="53" dur="1000">
                                          <p:stCondLst>
                                            <p:cond delay="0"/>
                                          </p:stCondLst>
                                        </p:cTn>
                                        <p:tgtEl>
                                          <p:spTgt spid="203778">
                                            <p:txEl>
                                              <p:pRg st="10" end="10"/>
                                            </p:txEl>
                                          </p:spTgt>
                                        </p:tgtEl>
                                      </p:cBhvr>
                                    </p:animEffect>
                                  </p:childTnLst>
                                </p:cTn>
                              </p:par>
                            </p:childTnLst>
                          </p:cTn>
                        </p:par>
                        <p:par>
                          <p:cTn id="54" fill="hold">
                            <p:stCondLst>
                              <p:cond delay="11000"/>
                            </p:stCondLst>
                            <p:childTnLst>
                              <p:par>
                                <p:cTn id="55" presetID="10" presetClass="entr" presetSubtype="0" fill="hold" grpId="0" nodeType="afterEffect">
                                  <p:stCondLst>
                                    <p:cond delay="0"/>
                                  </p:stCondLst>
                                  <p:childTnLst>
                                    <p:set>
                                      <p:cBhvr>
                                        <p:cTn id="56" dur="1" fill="hold">
                                          <p:stCondLst>
                                            <p:cond delay="0"/>
                                          </p:stCondLst>
                                        </p:cTn>
                                        <p:tgtEl>
                                          <p:spTgt spid="203778">
                                            <p:txEl>
                                              <p:pRg st="11" end="11"/>
                                            </p:txEl>
                                          </p:spTgt>
                                        </p:tgtEl>
                                        <p:attrNameLst>
                                          <p:attrName>style.visibility</p:attrName>
                                        </p:attrNameLst>
                                      </p:cBhvr>
                                      <p:to>
                                        <p:strVal val="visible"/>
                                      </p:to>
                                    </p:set>
                                    <p:animEffect transition="in" filter="fade">
                                      <p:cBhvr>
                                        <p:cTn id="57" dur="1000">
                                          <p:stCondLst>
                                            <p:cond delay="0"/>
                                          </p:stCondLst>
                                        </p:cTn>
                                        <p:tgtEl>
                                          <p:spTgt spid="20377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uiExpand="1" build="p"/>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1508" name="Rectangle 2"/>
          <p:cNvSpPr>
            <a:spLocks noGrp="1" noChangeArrowheads="1"/>
          </p:cNvSpPr>
          <p:nvPr>
            <p:ph idx="1"/>
          </p:nvPr>
        </p:nvSpPr>
        <p:spPr>
          <a:xfrm>
            <a:off x="314643" y="1034415"/>
            <a:ext cx="8207375" cy="5616575"/>
          </a:xfrm>
          <a:solidFill>
            <a:srgbClr val="FFCC99"/>
          </a:solidFill>
        </p:spPr>
        <p:txBody>
          <a:bodyPr vert="horz" wrap="square" lIns="91440" tIns="45720" rIns="91440" bIns="45720" numCol="1" anchor="t" anchorCtr="0" compatLnSpc="1"/>
          <a:lstStyle/>
          <a:p>
            <a:pPr marL="0" marR="0" lvl="0" indent="0" algn="l" defTabSz="914400" rtl="0" eaLnBrk="1" fontAlgn="base" latinLnBrk="0" hangingPunct="1">
              <a:lnSpc>
                <a:spcPct val="105000"/>
              </a:lnSpc>
              <a:spcBef>
                <a:spcPct val="30000"/>
              </a:spcBef>
              <a:spcAft>
                <a:spcPct val="0"/>
              </a:spcAft>
              <a:buClr>
                <a:schemeClr val="accent1"/>
              </a:buClr>
              <a:buSzPct val="65000"/>
              <a:buFont typeface="Wingdings" panose="05000000000000000000" pitchFamily="2" charset="2"/>
              <a:buNone/>
              <a:defRPr/>
            </a:pPr>
            <a:r>
              <a:rPr kumimoji="0" lang="zh-CN" altLang="en-US" sz="32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mn-cs"/>
              </a:rPr>
              <a:t>第六、价值包含人生的精神动力</a:t>
            </a:r>
            <a:endParaRPr kumimoji="0" lang="zh-CN" altLang="en-US" sz="36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5000"/>
              </a:lnSpc>
              <a:spcBef>
                <a:spcPct val="30000"/>
              </a:spcBef>
              <a:spcAft>
                <a:spcPct val="0"/>
              </a:spcAft>
              <a:buClr>
                <a:schemeClr val="accent1"/>
              </a:buClr>
              <a:buSzPct val="65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rPr>
              <a:t>  </a:t>
            </a:r>
            <a:r>
              <a:rPr kumimoji="0" lang="zh-CN" altLang="en-US" sz="28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文化的价值观念为社会行为提供了最高意义的正统合法性，因此给每个成员提供了精神动力。</a:t>
            </a:r>
            <a:endPar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5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期望和忍耐是人生的动力。</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欲望是饿狼</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精神动力？</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竞争是破坏力量</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发展动力？</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享受是腐败之源</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发展动力？</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消费是诱惑</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经济发展的动力？</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懒惰是寄生虫</a:t>
            </a: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是幸福生活方式？</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0000"/>
              </a:spcBef>
              <a:spcAft>
                <a:spcPct val="0"/>
              </a:spcAft>
              <a:buClr>
                <a:schemeClr val="accent2"/>
              </a:buClr>
              <a:buSzPct val="60000"/>
              <a:buFont typeface="Wingdings" panose="05000000000000000000" pitchFamily="2" charset="2"/>
              <a:buChar char="q"/>
              <a:defRPr/>
            </a:pP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1950</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年代，“学好数理化，走遍天下都不怕”。</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5000"/>
              </a:lnSpc>
              <a:spcBef>
                <a:spcPct val="30000"/>
              </a:spcBef>
              <a:spcAft>
                <a:spcPct val="0"/>
              </a:spcAft>
              <a:buClr>
                <a:schemeClr val="accent2"/>
              </a:buClr>
              <a:buSzPct val="60000"/>
              <a:buFont typeface="Wingdings" panose="05000000000000000000" pitchFamily="2" charset="2"/>
              <a:buChar char="q"/>
              <a:defRPr/>
            </a:pPr>
            <a:r>
              <a:rPr kumimoji="0" lang="en-US" altLang="zh-CN"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1990</a:t>
            </a: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年代，学好数理化，不如有个好爸爸。</a:t>
            </a: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5" name="Rectangle 3"/>
          <p:cNvSpPr>
            <a:spLocks noGrp="1" noChangeArrowheads="1"/>
          </p:cNvSpPr>
          <p:nvPr>
            <p:ph type="title"/>
          </p:nvPr>
        </p:nvSpPr>
        <p:spPr>
          <a:xfrm>
            <a:off x="314960" y="140335"/>
            <a:ext cx="8302625" cy="894080"/>
          </a:xfrm>
          <a:solidFill>
            <a:srgbClr val="FFFF00"/>
          </a:solidFill>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ts val="0"/>
              </a:spcBef>
              <a:spcAft>
                <a:spcPts val="0"/>
              </a:spcAft>
              <a:buClrTx/>
              <a:buSzTx/>
              <a:buFontTx/>
              <a:buNone/>
              <a:defRPr/>
            </a:pPr>
            <a:r>
              <a:rPr kumimoji="0" lang="zh-CN" altLang="en-US" sz="44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为什么说价值观决定一切？</a:t>
            </a:r>
            <a:endParaRPr kumimoji="0" lang="zh-CN" altLang="en-US" sz="44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xEl>
                                              <p:charRg st="4294967295" end="4294967295"/>
                                            </p:txEl>
                                          </p:spTgt>
                                        </p:tgtEl>
                                        <p:attrNameLst>
                                          <p:attrName>style.visibility</p:attrName>
                                        </p:attrNameLst>
                                      </p:cBhvr>
                                      <p:to>
                                        <p:strVal val="visible"/>
                                      </p:to>
                                    </p:set>
                                    <p:anim calcmode="lin" valueType="num">
                                      <p:cBhvr>
                                        <p:cTn id="7" dur="500" fill="hold"/>
                                        <p:tgtEl>
                                          <p:spTgt spid="5">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5">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5">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508">
                                            <p:txEl>
                                              <p:pRg st="0" end="0"/>
                                            </p:txEl>
                                          </p:spTgt>
                                        </p:tgtEl>
                                        <p:attrNameLst>
                                          <p:attrName>style.visibility</p:attrName>
                                        </p:attrNameLst>
                                      </p:cBhvr>
                                      <p:to>
                                        <p:strVal val="visible"/>
                                      </p:to>
                                    </p:set>
                                    <p:animEffect transition="in" filter="fade">
                                      <p:cBhvr>
                                        <p:cTn id="13" dur="1000">
                                          <p:stCondLst>
                                            <p:cond delay="0"/>
                                          </p:stCondLst>
                                        </p:cTn>
                                        <p:tgtEl>
                                          <p:spTgt spid="21508">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1508">
                                            <p:txEl>
                                              <p:pRg st="1" end="1"/>
                                            </p:txEl>
                                          </p:spTgt>
                                        </p:tgtEl>
                                        <p:attrNameLst>
                                          <p:attrName>style.visibility</p:attrName>
                                        </p:attrNameLst>
                                      </p:cBhvr>
                                      <p:to>
                                        <p:strVal val="visible"/>
                                      </p:to>
                                    </p:set>
                                    <p:animEffect transition="in" filter="fade">
                                      <p:cBhvr>
                                        <p:cTn id="17" dur="1000">
                                          <p:stCondLst>
                                            <p:cond delay="0"/>
                                          </p:stCondLst>
                                        </p:cTn>
                                        <p:tgtEl>
                                          <p:spTgt spid="21508">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508">
                                            <p:txEl>
                                              <p:pRg st="2" end="2"/>
                                            </p:txEl>
                                          </p:spTgt>
                                        </p:tgtEl>
                                        <p:attrNameLst>
                                          <p:attrName>style.visibility</p:attrName>
                                        </p:attrNameLst>
                                      </p:cBhvr>
                                      <p:to>
                                        <p:strVal val="visible"/>
                                      </p:to>
                                    </p:set>
                                    <p:animEffect transition="in" filter="fade">
                                      <p:cBhvr>
                                        <p:cTn id="20" dur="1000">
                                          <p:stCondLst>
                                            <p:cond delay="0"/>
                                          </p:stCondLst>
                                        </p:cTn>
                                        <p:tgtEl>
                                          <p:spTgt spid="21508">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508">
                                            <p:txEl>
                                              <p:pRg st="3" end="3"/>
                                            </p:txEl>
                                          </p:spTgt>
                                        </p:tgtEl>
                                        <p:attrNameLst>
                                          <p:attrName>style.visibility</p:attrName>
                                        </p:attrNameLst>
                                      </p:cBhvr>
                                      <p:to>
                                        <p:strVal val="visible"/>
                                      </p:to>
                                    </p:set>
                                    <p:animEffect transition="in" filter="fade">
                                      <p:cBhvr>
                                        <p:cTn id="23" dur="1000">
                                          <p:stCondLst>
                                            <p:cond delay="0"/>
                                          </p:stCondLst>
                                        </p:cTn>
                                        <p:tgtEl>
                                          <p:spTgt spid="21508">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508">
                                            <p:txEl>
                                              <p:pRg st="4" end="4"/>
                                            </p:txEl>
                                          </p:spTgt>
                                        </p:tgtEl>
                                        <p:attrNameLst>
                                          <p:attrName>style.visibility</p:attrName>
                                        </p:attrNameLst>
                                      </p:cBhvr>
                                      <p:to>
                                        <p:strVal val="visible"/>
                                      </p:to>
                                    </p:set>
                                    <p:animEffect transition="in" filter="fade">
                                      <p:cBhvr>
                                        <p:cTn id="26" dur="1000">
                                          <p:stCondLst>
                                            <p:cond delay="0"/>
                                          </p:stCondLst>
                                        </p:cTn>
                                        <p:tgtEl>
                                          <p:spTgt spid="21508">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508">
                                            <p:txEl>
                                              <p:pRg st="5" end="5"/>
                                            </p:txEl>
                                          </p:spTgt>
                                        </p:tgtEl>
                                        <p:attrNameLst>
                                          <p:attrName>style.visibility</p:attrName>
                                        </p:attrNameLst>
                                      </p:cBhvr>
                                      <p:to>
                                        <p:strVal val="visible"/>
                                      </p:to>
                                    </p:set>
                                    <p:animEffect transition="in" filter="fade">
                                      <p:cBhvr>
                                        <p:cTn id="29" dur="1000">
                                          <p:stCondLst>
                                            <p:cond delay="0"/>
                                          </p:stCondLst>
                                        </p:cTn>
                                        <p:tgtEl>
                                          <p:spTgt spid="21508">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508">
                                            <p:txEl>
                                              <p:pRg st="6" end="6"/>
                                            </p:txEl>
                                          </p:spTgt>
                                        </p:tgtEl>
                                        <p:attrNameLst>
                                          <p:attrName>style.visibility</p:attrName>
                                        </p:attrNameLst>
                                      </p:cBhvr>
                                      <p:to>
                                        <p:strVal val="visible"/>
                                      </p:to>
                                    </p:set>
                                    <p:animEffect transition="in" filter="fade">
                                      <p:cBhvr>
                                        <p:cTn id="32" dur="1000">
                                          <p:stCondLst>
                                            <p:cond delay="0"/>
                                          </p:stCondLst>
                                        </p:cTn>
                                        <p:tgtEl>
                                          <p:spTgt spid="21508">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508">
                                            <p:txEl>
                                              <p:pRg st="7" end="7"/>
                                            </p:txEl>
                                          </p:spTgt>
                                        </p:tgtEl>
                                        <p:attrNameLst>
                                          <p:attrName>style.visibility</p:attrName>
                                        </p:attrNameLst>
                                      </p:cBhvr>
                                      <p:to>
                                        <p:strVal val="visible"/>
                                      </p:to>
                                    </p:set>
                                    <p:animEffect transition="in" filter="fade">
                                      <p:cBhvr>
                                        <p:cTn id="35" dur="1000">
                                          <p:stCondLst>
                                            <p:cond delay="0"/>
                                          </p:stCondLst>
                                        </p:cTn>
                                        <p:tgtEl>
                                          <p:spTgt spid="21508">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8">
                                            <p:txEl>
                                              <p:pRg st="8" end="8"/>
                                            </p:txEl>
                                          </p:spTgt>
                                        </p:tgtEl>
                                        <p:attrNameLst>
                                          <p:attrName>style.visibility</p:attrName>
                                        </p:attrNameLst>
                                      </p:cBhvr>
                                      <p:to>
                                        <p:strVal val="visible"/>
                                      </p:to>
                                    </p:set>
                                    <p:animEffect transition="in" filter="fade">
                                      <p:cBhvr>
                                        <p:cTn id="38" dur="1000">
                                          <p:stCondLst>
                                            <p:cond delay="0"/>
                                          </p:stCondLst>
                                        </p:cTn>
                                        <p:tgtEl>
                                          <p:spTgt spid="21508">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8">
                                            <p:txEl>
                                              <p:pRg st="9" end="9"/>
                                            </p:txEl>
                                          </p:spTgt>
                                        </p:tgtEl>
                                        <p:attrNameLst>
                                          <p:attrName>style.visibility</p:attrName>
                                        </p:attrNameLst>
                                      </p:cBhvr>
                                      <p:to>
                                        <p:strVal val="visible"/>
                                      </p:to>
                                    </p:set>
                                    <p:animEffect transition="in" filter="fade">
                                      <p:cBhvr>
                                        <p:cTn id="41" dur="1000">
                                          <p:stCondLst>
                                            <p:cond delay="0"/>
                                          </p:stCondLst>
                                        </p:cTn>
                                        <p:tgtEl>
                                          <p:spTgt spid="215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uiExpand="1" build="p"/>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云形 2"/>
          <p:cNvSpPr/>
          <p:nvPr/>
        </p:nvSpPr>
        <p:spPr>
          <a:xfrm>
            <a:off x="608965" y="982980"/>
            <a:ext cx="7888605" cy="5718175"/>
          </a:xfrm>
          <a:prstGeom prst="cloud">
            <a:avLst/>
          </a:prstGeom>
          <a:gradFill>
            <a:gsLst>
              <a:gs pos="0">
                <a:srgbClr val="FBFB11"/>
              </a:gs>
              <a:gs pos="100000">
                <a:srgbClr val="838309"/>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67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04451" name="Rectangle 1027"/>
          <p:cNvSpPr>
            <a:spLocks noGrp="1" noChangeArrowheads="1"/>
          </p:cNvSpPr>
          <p:nvPr>
            <p:ph idx="1"/>
          </p:nvPr>
        </p:nvSpPr>
        <p:spPr>
          <a:xfrm>
            <a:off x="684213" y="333375"/>
            <a:ext cx="8064500" cy="48069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None/>
              <a:defRPr/>
            </a:pPr>
            <a:r>
              <a:rPr kumimoji="0" lang="en-US" altLang="zh-CN" sz="5400" b="1" i="1"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华文琥珀" panose="02010800040101010101" pitchFamily="2" charset="-122"/>
                <a:ea typeface="华文琥珀" panose="02010800040101010101" pitchFamily="2" charset="-122"/>
                <a:cs typeface="+mn-cs"/>
              </a:rPr>
              <a:t>    </a:t>
            </a:r>
            <a:endParaRPr kumimoji="0" lang="zh-CN" altLang="en-US" sz="2400" b="1" i="1"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华文琥珀" panose="02010800040101010101" pitchFamily="2" charset="-122"/>
              <a:ea typeface="华文琥珀" panose="02010800040101010101" pitchFamily="2" charset="-122"/>
              <a:cs typeface="+mn-cs"/>
            </a:endParaRPr>
          </a:p>
          <a:p>
            <a:pPr marL="342900" marR="0" lvl="0" indent="-342900" algn="l" defTabSz="914400" rtl="0" eaLnBrk="1" fontAlgn="base" latinLnBrk="0" hangingPunct="1">
              <a:lnSpc>
                <a:spcPct val="100000"/>
              </a:lnSpc>
              <a:spcBef>
                <a:spcPct val="70000"/>
              </a:spcBef>
              <a:spcAft>
                <a:spcPct val="0"/>
              </a:spcAft>
              <a:buClr>
                <a:schemeClr val="accent1"/>
              </a:buClr>
              <a:buSzPct val="65000"/>
              <a:buFont typeface="Wingdings" panose="05000000000000000000" pitchFamily="2" charset="2"/>
              <a:buNone/>
              <a:defRPr/>
            </a:pPr>
            <a:r>
              <a:rPr kumimoji="0" lang="zh-CN" altLang="en-US" sz="5400" b="1" i="0" u="none" strike="noStrike" kern="0" cap="none" spc="0" normalizeH="0" baseline="0" noProof="0" dirty="0" smtClean="0">
                <a:ln>
                  <a:noFill/>
                </a:ln>
                <a:solidFill>
                  <a:srgbClr val="FF6600"/>
                </a:solidFill>
                <a:effectLst>
                  <a:outerShdw blurRad="38100" dist="38100" dir="2700000" algn="tl">
                    <a:srgbClr val="C0C0C0"/>
                  </a:outerShdw>
                </a:effectLst>
                <a:uLnTx/>
                <a:uFillTx/>
                <a:latin typeface="+mn-lt"/>
                <a:ea typeface="黑体" panose="02010609060101010101" pitchFamily="2" charset="-122"/>
                <a:cs typeface="+mn-cs"/>
              </a:rPr>
              <a:t>      </a:t>
            </a:r>
            <a:r>
              <a:rPr kumimoji="0" lang="zh-CN" altLang="en-US" sz="54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为什么中国农耕社会稳定持续了两千年？</a:t>
            </a:r>
            <a:endParaRPr kumimoji="0" lang="zh-CN" altLang="en-US" sz="54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ctr" defTabSz="914400" rtl="0" eaLnBrk="1" fontAlgn="base" latinLnBrk="0" hangingPunct="1">
              <a:lnSpc>
                <a:spcPct val="100000"/>
              </a:lnSpc>
              <a:spcBef>
                <a:spcPct val="70000"/>
              </a:spcBef>
              <a:spcAft>
                <a:spcPct val="0"/>
              </a:spcAft>
              <a:buClr>
                <a:schemeClr val="accent1"/>
              </a:buClr>
              <a:buSzPct val="65000"/>
              <a:buFont typeface="Wingdings" panose="05000000000000000000" pitchFamily="2" charset="2"/>
              <a:buNone/>
              <a:defRPr/>
            </a:pPr>
            <a:r>
              <a:rPr kumimoji="0" lang="zh-CN" altLang="en-US" sz="44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华文琥珀" panose="02010800040101010101" pitchFamily="2" charset="-122"/>
                <a:ea typeface="华文琥珀" panose="02010800040101010101" pitchFamily="2" charset="-122"/>
                <a:cs typeface="+mn-cs"/>
              </a:rPr>
              <a:t>儒家文化的核心价值观念！</a:t>
            </a:r>
            <a:endParaRPr kumimoji="0" lang="zh-CN" altLang="en-US" sz="44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华文琥珀" panose="02010800040101010101" pitchFamily="2" charset="-122"/>
              <a:ea typeface="华文琥珀" panose="02010800040101010101" pitchFamily="2" charset="-122"/>
              <a:cs typeface="+mn-cs"/>
            </a:endParaRPr>
          </a:p>
        </p:txBody>
      </p:sp>
      <p:pic>
        <p:nvPicPr>
          <p:cNvPr id="5" name="图片 4" descr="4520028"/>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0530" y="215265"/>
            <a:ext cx="914400" cy="914400"/>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fade">
                                      <p:cBhvr>
                                        <p:cTn id="7" dur="300">
                                          <p:stCondLst>
                                            <p:cond delay="0"/>
                                          </p:stCondLst>
                                        </p:cTn>
                                        <p:tgtEl>
                                          <p:spTgt spid="10445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animEffect transition="in" filter="fade">
                                      <p:cBhvr>
                                        <p:cTn id="11" dur="300">
                                          <p:stCondLst>
                                            <p:cond delay="0"/>
                                          </p:stCondLst>
                                        </p:cTn>
                                        <p:tgtEl>
                                          <p:spTgt spid="10445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4451">
                                            <p:txEl>
                                              <p:pRg st="2" end="2"/>
                                            </p:txEl>
                                          </p:spTgt>
                                        </p:tgtEl>
                                        <p:attrNameLst>
                                          <p:attrName>style.visibility</p:attrName>
                                        </p:attrNameLst>
                                      </p:cBhvr>
                                      <p:to>
                                        <p:strVal val="visible"/>
                                      </p:to>
                                    </p:set>
                                    <p:animEffect transition="in" filter="fade">
                                      <p:cBhvr>
                                        <p:cTn id="16" dur="300">
                                          <p:stCondLst>
                                            <p:cond delay="0"/>
                                          </p:stCondLst>
                                        </p:cTn>
                                        <p:tgtEl>
                                          <p:spTgt spid="104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p:nvPr/>
        </p:nvSpPr>
        <p:spPr>
          <a:xfrm>
            <a:off x="1936750" y="1352550"/>
            <a:ext cx="7009130" cy="226441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just" latinLnBrk="1">
              <a:lnSpc>
                <a:spcPct val="140000"/>
              </a:lnSpc>
              <a:buClr>
                <a:srgbClr val="FF0000"/>
              </a:buClr>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老子（约公元前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571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年～前</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471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年），字伯阳，谥号聃，又称李耳（古时“老”和“李”同音；“聃”和“耳”同义）苦县历乡曲仁里（今河南省鹿邑市太清宫）人。 曾做过周朝“守藏室之官”（管理藏书的官员），是中国最伟大的哲学家和思想家之一，被道教尊为教祖，世界文化名人。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3780" name="Picture 4" descr="老子-1"/>
          <p:cNvPicPr>
            <a:picLocks noChangeAspect="1"/>
          </p:cNvPicPr>
          <p:nvPr/>
        </p:nvPicPr>
        <p:blipFill>
          <a:blip r:embed="rId1"/>
          <a:stretch>
            <a:fillRect/>
          </a:stretch>
        </p:blipFill>
        <p:spPr>
          <a:xfrm>
            <a:off x="7404100" y="4224655"/>
            <a:ext cx="1584325" cy="2089150"/>
          </a:xfrm>
          <a:prstGeom prst="rect">
            <a:avLst/>
          </a:prstGeom>
          <a:noFill/>
          <a:ln w="9525">
            <a:noFill/>
          </a:ln>
        </p:spPr>
      </p:pic>
      <p:pic>
        <p:nvPicPr>
          <p:cNvPr id="203781" name="Picture 5" descr="老子-2"/>
          <p:cNvPicPr>
            <a:picLocks noChangeAspect="1"/>
          </p:cNvPicPr>
          <p:nvPr/>
        </p:nvPicPr>
        <p:blipFill>
          <a:blip r:embed="rId2"/>
          <a:stretch>
            <a:fillRect/>
          </a:stretch>
        </p:blipFill>
        <p:spPr>
          <a:xfrm>
            <a:off x="119380" y="1352550"/>
            <a:ext cx="1706245" cy="2235200"/>
          </a:xfrm>
          <a:prstGeom prst="rect">
            <a:avLst/>
          </a:prstGeom>
          <a:noFill/>
          <a:ln w="9525">
            <a:noFill/>
          </a:ln>
        </p:spPr>
      </p:pic>
      <p:sp>
        <p:nvSpPr>
          <p:cNvPr id="203782" name="Rectangle 6"/>
          <p:cNvSpPr/>
          <p:nvPr/>
        </p:nvSpPr>
        <p:spPr>
          <a:xfrm>
            <a:off x="215900" y="4054475"/>
            <a:ext cx="6927850" cy="2429510"/>
          </a:xfrm>
          <a:prstGeom prst="rect">
            <a:avLst/>
          </a:prstGeom>
          <a:solidFill>
            <a:srgbClr val="CCFFCC"/>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40000"/>
              </a:lnSpc>
              <a:buClr>
                <a:srgbClr val="FF0000"/>
              </a:buClr>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老子在出函谷关前著有五千言的《老子》一书，又名《道德经》。它与《易经》和《论语》并列为对中国人影响最深远的三部思想巨著。《道德经》分为上、下两册，共81章，前37章为上篇道经，第38章以后为下篇德经，全书的思想结构是：道是德的“体”，德是道的“用”。</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3783" name="Rectangle 7"/>
          <p:cNvSpPr/>
          <p:nvPr/>
        </p:nvSpPr>
        <p:spPr>
          <a:xfrm>
            <a:off x="1936433" y="1416050"/>
            <a:ext cx="7062787" cy="4105275"/>
          </a:xfrm>
          <a:prstGeom prst="rect">
            <a:avLst/>
          </a:prstGeom>
          <a:solidFill>
            <a:srgbClr val="FFFF99"/>
          </a:solidFill>
          <a:ln w="22225" cap="flat" cmpd="sng">
            <a:solidFill>
              <a:srgbClr val="FFCC00"/>
            </a:solidFill>
            <a:prstDash val="solid"/>
            <a:miter/>
            <a:headEnd type="none" w="med" len="med"/>
            <a:tailEnd type="none" w="med" len="med"/>
          </a:ln>
        </p:spPr>
        <p:txBody>
          <a:bodyPr lIns="54000" rIns="54000" anchor="ctr"/>
          <a:lstStyle/>
          <a:p>
            <a:pPr marL="342900" indent="-342900" algn="l" latinLnBrk="1">
              <a:lnSpc>
                <a:spcPct val="120000"/>
              </a:lnSpc>
              <a:buClr>
                <a:srgbClr val="C00000"/>
              </a:buClr>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老子试图建立一个囊括宇宙万物的理论。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20000"/>
              </a:lnSpc>
              <a:buClr>
                <a:srgbClr val="C00000"/>
              </a:buClr>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老子认为一切事物都遵循这样的规律（道）。</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20000"/>
              </a:lnSpc>
              <a:buClr>
                <a:srgbClr val="C00000"/>
              </a:buClr>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事物本身的内部不是单一的、静止的，而是相对复杂和变化的。事物本身即是阴阳的统一体。</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20000"/>
              </a:lnSpc>
              <a:buClr>
                <a:srgbClr val="C00000"/>
              </a:buClr>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相互对立的事物会互相转化，即是阴阳转化。</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20000"/>
              </a:lnSpc>
              <a:buClr>
                <a:srgbClr val="C00000"/>
              </a:buClr>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方法（德）来源于事物的规律（道）。</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20000"/>
              </a:lnSpc>
              <a:buClr>
                <a:srgbClr val="C00000"/>
              </a:buClr>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老子的“无为”并不是以“无为”为目的，而是以“有为”为目的。因为根据之前提到的“道”，“无为”会转化为“有为”。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20000"/>
              </a:lnSpc>
              <a:buClr>
                <a:srgbClr val="C00000"/>
              </a:buClr>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这种思想的高明之处在于，虽然主观上不以取得利益为目的，客观上却可以更好地实现利益。</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3781"/>
                                        </p:tgtEl>
                                        <p:attrNameLst>
                                          <p:attrName>style.visibility</p:attrName>
                                        </p:attrNameLst>
                                      </p:cBhvr>
                                      <p:to>
                                        <p:strVal val="visible"/>
                                      </p:to>
                                    </p:set>
                                    <p:animEffect transition="in" filter="blinds(horizontal)">
                                      <p:cBhvr>
                                        <p:cTn id="7" dur="500"/>
                                        <p:tgtEl>
                                          <p:spTgt spid="203781"/>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03779">
                                            <p:bg/>
                                          </p:spTgt>
                                        </p:tgtEl>
                                        <p:attrNameLst>
                                          <p:attrName>style.visibility</p:attrName>
                                        </p:attrNameLst>
                                      </p:cBhvr>
                                      <p:to>
                                        <p:strVal val="visible"/>
                                      </p:to>
                                    </p:set>
                                    <p:anim calcmode="lin" valueType="num">
                                      <p:cBhvr additive="base">
                                        <p:cTn id="11" dur="500" fill="hold"/>
                                        <p:tgtEl>
                                          <p:spTgt spid="203779">
                                            <p:bg/>
                                          </p:spTgt>
                                        </p:tgtEl>
                                        <p:attrNameLst>
                                          <p:attrName>ppt_x</p:attrName>
                                        </p:attrNameLst>
                                      </p:cBhvr>
                                      <p:tavLst>
                                        <p:tav tm="0">
                                          <p:val>
                                            <p:strVal val="1+#ppt_w/2"/>
                                          </p:val>
                                        </p:tav>
                                        <p:tav tm="100000">
                                          <p:val>
                                            <p:strVal val="#ppt_x"/>
                                          </p:val>
                                        </p:tav>
                                      </p:tavLst>
                                    </p:anim>
                                    <p:anim calcmode="lin" valueType="num">
                                      <p:cBhvr additive="base">
                                        <p:cTn id="12" dur="500" fill="hold"/>
                                        <p:tgtEl>
                                          <p:spTgt spid="203779">
                                            <p:bg/>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203779">
                                            <p:txEl>
                                              <p:pRg st="0" end="0"/>
                                            </p:txEl>
                                          </p:spTgt>
                                        </p:tgtEl>
                                        <p:attrNameLst>
                                          <p:attrName>style.visibility</p:attrName>
                                        </p:attrNameLst>
                                      </p:cBhvr>
                                      <p:to>
                                        <p:strVal val="visible"/>
                                      </p:to>
                                    </p:set>
                                    <p:animEffect transition="in" filter="blinds(horizontal)">
                                      <p:cBhvr>
                                        <p:cTn id="16" dur="500"/>
                                        <p:tgtEl>
                                          <p:spTgt spid="203779">
                                            <p:txEl>
                                              <p:pRg st="0" end="0"/>
                                            </p:txEl>
                                          </p:spTgt>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203780"/>
                                        </p:tgtEl>
                                        <p:attrNameLst>
                                          <p:attrName>style.visibility</p:attrName>
                                        </p:attrNameLst>
                                      </p:cBhvr>
                                      <p:to>
                                        <p:strVal val="visible"/>
                                      </p:to>
                                    </p:set>
                                    <p:animEffect transition="in" filter="blinds(horizontal)">
                                      <p:cBhvr>
                                        <p:cTn id="20" dur="500"/>
                                        <p:tgtEl>
                                          <p:spTgt spid="203780"/>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203782">
                                            <p:bg/>
                                          </p:spTgt>
                                        </p:tgtEl>
                                        <p:attrNameLst>
                                          <p:attrName>style.visibility</p:attrName>
                                        </p:attrNameLst>
                                      </p:cBhvr>
                                      <p:to>
                                        <p:strVal val="visible"/>
                                      </p:to>
                                    </p:set>
                                    <p:anim calcmode="lin" valueType="num">
                                      <p:cBhvr additive="base">
                                        <p:cTn id="24" dur="500" fill="hold"/>
                                        <p:tgtEl>
                                          <p:spTgt spid="203782">
                                            <p:bg/>
                                          </p:spTgt>
                                        </p:tgtEl>
                                        <p:attrNameLst>
                                          <p:attrName>ppt_x</p:attrName>
                                        </p:attrNameLst>
                                      </p:cBhvr>
                                      <p:tavLst>
                                        <p:tav tm="0">
                                          <p:val>
                                            <p:strVal val="1+#ppt_w/2"/>
                                          </p:val>
                                        </p:tav>
                                        <p:tav tm="100000">
                                          <p:val>
                                            <p:strVal val="#ppt_x"/>
                                          </p:val>
                                        </p:tav>
                                      </p:tavLst>
                                    </p:anim>
                                    <p:anim calcmode="lin" valueType="num">
                                      <p:cBhvr additive="base">
                                        <p:cTn id="25" dur="500" fill="hold"/>
                                        <p:tgtEl>
                                          <p:spTgt spid="203782">
                                            <p:bg/>
                                          </p:spTgt>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3" presetClass="entr" presetSubtype="10" fill="hold" grpId="0" nodeType="afterEffect">
                                  <p:stCondLst>
                                    <p:cond delay="0"/>
                                  </p:stCondLst>
                                  <p:childTnLst>
                                    <p:set>
                                      <p:cBhvr>
                                        <p:cTn id="28" dur="1" fill="hold">
                                          <p:stCondLst>
                                            <p:cond delay="0"/>
                                          </p:stCondLst>
                                        </p:cTn>
                                        <p:tgtEl>
                                          <p:spTgt spid="203782">
                                            <p:txEl>
                                              <p:pRg st="0" end="0"/>
                                            </p:txEl>
                                          </p:spTgt>
                                        </p:tgtEl>
                                        <p:attrNameLst>
                                          <p:attrName>style.visibility</p:attrName>
                                        </p:attrNameLst>
                                      </p:cBhvr>
                                      <p:to>
                                        <p:strVal val="visible"/>
                                      </p:to>
                                    </p:set>
                                    <p:animEffect transition="in" filter="blinds(horizontal)">
                                      <p:cBhvr>
                                        <p:cTn id="29" dur="500"/>
                                        <p:tgtEl>
                                          <p:spTgt spid="20378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203783">
                                            <p:bg/>
                                          </p:spTgt>
                                        </p:tgtEl>
                                        <p:attrNameLst>
                                          <p:attrName>style.visibility</p:attrName>
                                        </p:attrNameLst>
                                      </p:cBhvr>
                                      <p:to>
                                        <p:strVal val="visible"/>
                                      </p:to>
                                    </p:set>
                                    <p:animEffect transition="in" filter="blinds(vertical)">
                                      <p:cBhvr>
                                        <p:cTn id="34" dur="500"/>
                                        <p:tgtEl>
                                          <p:spTgt spid="203783">
                                            <p:bg/>
                                          </p:spTgt>
                                        </p:tgtEl>
                                      </p:cBhvr>
                                    </p:animEffect>
                                  </p:childTnLst>
                                </p:cTn>
                              </p:par>
                              <p:par>
                                <p:cTn id="35" presetID="3" presetClass="entr" presetSubtype="5" fill="hold" grpId="0" nodeType="withEffect">
                                  <p:stCondLst>
                                    <p:cond delay="0"/>
                                  </p:stCondLst>
                                  <p:childTnLst>
                                    <p:set>
                                      <p:cBhvr>
                                        <p:cTn id="36" dur="1" fill="hold">
                                          <p:stCondLst>
                                            <p:cond delay="0"/>
                                          </p:stCondLst>
                                        </p:cTn>
                                        <p:tgtEl>
                                          <p:spTgt spid="203783">
                                            <p:txEl>
                                              <p:pRg st="0" end="0"/>
                                            </p:txEl>
                                          </p:spTgt>
                                        </p:tgtEl>
                                        <p:attrNameLst>
                                          <p:attrName>style.visibility</p:attrName>
                                        </p:attrNameLst>
                                      </p:cBhvr>
                                      <p:to>
                                        <p:strVal val="visible"/>
                                      </p:to>
                                    </p:set>
                                    <p:animEffect transition="in" filter="blinds(vertical)">
                                      <p:cBhvr>
                                        <p:cTn id="37" dur="500"/>
                                        <p:tgtEl>
                                          <p:spTgt spid="203783">
                                            <p:txEl>
                                              <p:pRg st="0" end="0"/>
                                            </p:txEl>
                                          </p:spTgt>
                                        </p:tgtEl>
                                      </p:cBhvr>
                                    </p:animEffect>
                                  </p:childTnLst>
                                </p:cTn>
                              </p:par>
                              <p:par>
                                <p:cTn id="38" presetID="3" presetClass="entr" presetSubtype="5" fill="hold" grpId="0" nodeType="withEffect">
                                  <p:stCondLst>
                                    <p:cond delay="0"/>
                                  </p:stCondLst>
                                  <p:childTnLst>
                                    <p:set>
                                      <p:cBhvr>
                                        <p:cTn id="39" dur="1" fill="hold">
                                          <p:stCondLst>
                                            <p:cond delay="0"/>
                                          </p:stCondLst>
                                        </p:cTn>
                                        <p:tgtEl>
                                          <p:spTgt spid="203783">
                                            <p:txEl>
                                              <p:pRg st="1" end="1"/>
                                            </p:txEl>
                                          </p:spTgt>
                                        </p:tgtEl>
                                        <p:attrNameLst>
                                          <p:attrName>style.visibility</p:attrName>
                                        </p:attrNameLst>
                                      </p:cBhvr>
                                      <p:to>
                                        <p:strVal val="visible"/>
                                      </p:to>
                                    </p:set>
                                    <p:animEffect transition="in" filter="blinds(vertical)">
                                      <p:cBhvr>
                                        <p:cTn id="40" dur="500"/>
                                        <p:tgtEl>
                                          <p:spTgt spid="203783">
                                            <p:txEl>
                                              <p:pRg st="1" end="1"/>
                                            </p:txEl>
                                          </p:spTgt>
                                        </p:tgtEl>
                                      </p:cBhvr>
                                    </p:animEffect>
                                  </p:childTnLst>
                                </p:cTn>
                              </p:par>
                              <p:par>
                                <p:cTn id="41" presetID="3" presetClass="entr" presetSubtype="5" fill="hold" grpId="0" nodeType="withEffect">
                                  <p:stCondLst>
                                    <p:cond delay="0"/>
                                  </p:stCondLst>
                                  <p:childTnLst>
                                    <p:set>
                                      <p:cBhvr>
                                        <p:cTn id="42" dur="1" fill="hold">
                                          <p:stCondLst>
                                            <p:cond delay="0"/>
                                          </p:stCondLst>
                                        </p:cTn>
                                        <p:tgtEl>
                                          <p:spTgt spid="203783">
                                            <p:txEl>
                                              <p:pRg st="2" end="2"/>
                                            </p:txEl>
                                          </p:spTgt>
                                        </p:tgtEl>
                                        <p:attrNameLst>
                                          <p:attrName>style.visibility</p:attrName>
                                        </p:attrNameLst>
                                      </p:cBhvr>
                                      <p:to>
                                        <p:strVal val="visible"/>
                                      </p:to>
                                    </p:set>
                                    <p:animEffect transition="in" filter="blinds(vertical)">
                                      <p:cBhvr>
                                        <p:cTn id="43" dur="500"/>
                                        <p:tgtEl>
                                          <p:spTgt spid="203783">
                                            <p:txEl>
                                              <p:pRg st="2" end="2"/>
                                            </p:txEl>
                                          </p:spTgt>
                                        </p:tgtEl>
                                      </p:cBhvr>
                                    </p:animEffect>
                                  </p:childTnLst>
                                </p:cTn>
                              </p:par>
                              <p:par>
                                <p:cTn id="44" presetID="3" presetClass="entr" presetSubtype="5" fill="hold" grpId="0" nodeType="withEffect">
                                  <p:stCondLst>
                                    <p:cond delay="0"/>
                                  </p:stCondLst>
                                  <p:childTnLst>
                                    <p:set>
                                      <p:cBhvr>
                                        <p:cTn id="45" dur="1" fill="hold">
                                          <p:stCondLst>
                                            <p:cond delay="0"/>
                                          </p:stCondLst>
                                        </p:cTn>
                                        <p:tgtEl>
                                          <p:spTgt spid="203783">
                                            <p:txEl>
                                              <p:pRg st="3" end="3"/>
                                            </p:txEl>
                                          </p:spTgt>
                                        </p:tgtEl>
                                        <p:attrNameLst>
                                          <p:attrName>style.visibility</p:attrName>
                                        </p:attrNameLst>
                                      </p:cBhvr>
                                      <p:to>
                                        <p:strVal val="visible"/>
                                      </p:to>
                                    </p:set>
                                    <p:animEffect transition="in" filter="blinds(vertical)">
                                      <p:cBhvr>
                                        <p:cTn id="46" dur="500"/>
                                        <p:tgtEl>
                                          <p:spTgt spid="203783">
                                            <p:txEl>
                                              <p:pRg st="3" end="3"/>
                                            </p:txEl>
                                          </p:spTgt>
                                        </p:tgtEl>
                                      </p:cBhvr>
                                    </p:animEffect>
                                  </p:childTnLst>
                                </p:cTn>
                              </p:par>
                              <p:par>
                                <p:cTn id="47" presetID="3" presetClass="entr" presetSubtype="5" fill="hold" grpId="0" nodeType="withEffect">
                                  <p:stCondLst>
                                    <p:cond delay="0"/>
                                  </p:stCondLst>
                                  <p:childTnLst>
                                    <p:set>
                                      <p:cBhvr>
                                        <p:cTn id="48" dur="1" fill="hold">
                                          <p:stCondLst>
                                            <p:cond delay="0"/>
                                          </p:stCondLst>
                                        </p:cTn>
                                        <p:tgtEl>
                                          <p:spTgt spid="203783">
                                            <p:txEl>
                                              <p:pRg st="4" end="4"/>
                                            </p:txEl>
                                          </p:spTgt>
                                        </p:tgtEl>
                                        <p:attrNameLst>
                                          <p:attrName>style.visibility</p:attrName>
                                        </p:attrNameLst>
                                      </p:cBhvr>
                                      <p:to>
                                        <p:strVal val="visible"/>
                                      </p:to>
                                    </p:set>
                                    <p:animEffect transition="in" filter="blinds(vertical)">
                                      <p:cBhvr>
                                        <p:cTn id="49" dur="500"/>
                                        <p:tgtEl>
                                          <p:spTgt spid="203783">
                                            <p:txEl>
                                              <p:pRg st="4" end="4"/>
                                            </p:txEl>
                                          </p:spTgt>
                                        </p:tgtEl>
                                      </p:cBhvr>
                                    </p:animEffect>
                                  </p:childTnLst>
                                </p:cTn>
                              </p:par>
                              <p:par>
                                <p:cTn id="50" presetID="3" presetClass="entr" presetSubtype="5" fill="hold" grpId="0" nodeType="withEffect">
                                  <p:stCondLst>
                                    <p:cond delay="0"/>
                                  </p:stCondLst>
                                  <p:childTnLst>
                                    <p:set>
                                      <p:cBhvr>
                                        <p:cTn id="51" dur="1" fill="hold">
                                          <p:stCondLst>
                                            <p:cond delay="0"/>
                                          </p:stCondLst>
                                        </p:cTn>
                                        <p:tgtEl>
                                          <p:spTgt spid="203783">
                                            <p:txEl>
                                              <p:pRg st="5" end="5"/>
                                            </p:txEl>
                                          </p:spTgt>
                                        </p:tgtEl>
                                        <p:attrNameLst>
                                          <p:attrName>style.visibility</p:attrName>
                                        </p:attrNameLst>
                                      </p:cBhvr>
                                      <p:to>
                                        <p:strVal val="visible"/>
                                      </p:to>
                                    </p:set>
                                    <p:animEffect transition="in" filter="blinds(vertical)">
                                      <p:cBhvr>
                                        <p:cTn id="52" dur="500"/>
                                        <p:tgtEl>
                                          <p:spTgt spid="203783">
                                            <p:txEl>
                                              <p:pRg st="5" end="5"/>
                                            </p:txEl>
                                          </p:spTgt>
                                        </p:tgtEl>
                                      </p:cBhvr>
                                    </p:animEffect>
                                  </p:childTnLst>
                                </p:cTn>
                              </p:par>
                              <p:par>
                                <p:cTn id="53" presetID="3" presetClass="entr" presetSubtype="5" fill="hold" grpId="0" nodeType="withEffect">
                                  <p:stCondLst>
                                    <p:cond delay="0"/>
                                  </p:stCondLst>
                                  <p:childTnLst>
                                    <p:set>
                                      <p:cBhvr>
                                        <p:cTn id="54" dur="1" fill="hold">
                                          <p:stCondLst>
                                            <p:cond delay="0"/>
                                          </p:stCondLst>
                                        </p:cTn>
                                        <p:tgtEl>
                                          <p:spTgt spid="203783">
                                            <p:txEl>
                                              <p:pRg st="6" end="6"/>
                                            </p:txEl>
                                          </p:spTgt>
                                        </p:tgtEl>
                                        <p:attrNameLst>
                                          <p:attrName>style.visibility</p:attrName>
                                        </p:attrNameLst>
                                      </p:cBhvr>
                                      <p:to>
                                        <p:strVal val="visible"/>
                                      </p:to>
                                    </p:set>
                                    <p:animEffect transition="in" filter="blinds(vertical)">
                                      <p:cBhvr>
                                        <p:cTn id="55" dur="500"/>
                                        <p:tgtEl>
                                          <p:spTgt spid="2037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nimBg="1" uiExpand="1" build="allAtOnce"/>
      <p:bldP spid="203782" grpId="0" animBg="1" uiExpand="1" build="allAtOnce"/>
      <p:bldP spid="203783" grpId="0" animBg="1" uiExpand="1"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4" name="Rectangle 8"/>
          <p:cNvSpPr/>
          <p:nvPr/>
        </p:nvSpPr>
        <p:spPr>
          <a:xfrm>
            <a:off x="1849755" y="1308735"/>
            <a:ext cx="6985000" cy="2713990"/>
          </a:xfrm>
          <a:prstGeom prst="rect">
            <a:avLst/>
          </a:prstGeom>
          <a:solidFill>
            <a:srgbClr val="CCFFCC"/>
          </a:solidFill>
          <a:ln w="22225" cap="flat" cmpd="sng">
            <a:solidFill>
              <a:srgbClr val="FFCC00"/>
            </a:solidFill>
            <a:prstDash val="solid"/>
            <a:miter/>
            <a:headEnd type="none" w="med" len="med"/>
            <a:tailEnd type="none" w="med" len="med"/>
          </a:ln>
        </p:spPr>
        <p:txBody>
          <a:bodyPr lIns="54000" rIns="54000" anchor="ctr"/>
          <a:lstStyle/>
          <a:p>
            <a:pPr marL="285750" indent="-285750" algn="just" latinLnBrk="1">
              <a:lnSpc>
                <a:spcPct val="140000"/>
              </a:lnSpc>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庄子（公元前369－公元前286），姓庄，名周，先秦时期伟大的哲学家、思想家和文学家，宋国蒙（今安徽蒙城，又说河南商丘东北）人，老子思想的继承和发展者，代表作品为《庄子》，主张“天人合一”和“清静无为”。庄子的物质生活虽然贫困，但精神生活却异常丰富：读书、漫游、观察、遐想，追求“至人无己”的自由境界。</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3785" name="Picture 9" descr="庄子"/>
          <p:cNvPicPr>
            <a:picLocks noChangeAspect="1"/>
          </p:cNvPicPr>
          <p:nvPr/>
        </p:nvPicPr>
        <p:blipFill>
          <a:blip r:embed="rId1"/>
          <a:stretch>
            <a:fillRect/>
          </a:stretch>
        </p:blipFill>
        <p:spPr>
          <a:xfrm>
            <a:off x="126683" y="1506855"/>
            <a:ext cx="1655762" cy="2160588"/>
          </a:xfrm>
          <a:prstGeom prst="rect">
            <a:avLst/>
          </a:prstGeom>
          <a:noFill/>
          <a:ln w="9525">
            <a:noFill/>
          </a:ln>
        </p:spPr>
      </p:pic>
      <p:pic>
        <p:nvPicPr>
          <p:cNvPr id="203786" name="Picture 10" descr="刘安"/>
          <p:cNvPicPr>
            <a:picLocks noChangeAspect="1"/>
          </p:cNvPicPr>
          <p:nvPr/>
        </p:nvPicPr>
        <p:blipFill>
          <a:blip r:embed="rId2"/>
          <a:stretch>
            <a:fillRect/>
          </a:stretch>
        </p:blipFill>
        <p:spPr>
          <a:xfrm>
            <a:off x="7178993" y="4134485"/>
            <a:ext cx="1655762" cy="2305050"/>
          </a:xfrm>
          <a:prstGeom prst="rect">
            <a:avLst/>
          </a:prstGeom>
          <a:noFill/>
          <a:ln w="9525">
            <a:noFill/>
          </a:ln>
        </p:spPr>
      </p:pic>
      <p:sp>
        <p:nvSpPr>
          <p:cNvPr id="203787" name="Rectangle 11"/>
          <p:cNvSpPr/>
          <p:nvPr/>
        </p:nvSpPr>
        <p:spPr>
          <a:xfrm>
            <a:off x="127000" y="4134485"/>
            <a:ext cx="6985000" cy="233680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just" latinLnBrk="1">
              <a:lnSpc>
                <a:spcPct val="140000"/>
              </a:lnSpc>
              <a:buClr>
                <a:srgbClr val="FF0000"/>
              </a:buClr>
              <a:buSzTx/>
              <a:buFont typeface="Wingdings" panose="05000000000000000000" charset="0"/>
              <a:buChar char="n"/>
            </a:pPr>
            <a:r>
              <a:rPr lang="zh-CN" altLang="en-US" sz="1800" b="1"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刘安（前179－前122），汉高祖刘邦之孙，淮南王。招宾客方术之士数千人，编写《淮南子》，内容涉及政治、哲学、伦理学、史学、文学、经济、物理、化学、天文、地理、农业水利、医学养生等领域，以道家的自然天道观为中心，认为宇宙万物都是由“道”所派生。</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03785"/>
                                        </p:tgtEl>
                                        <p:attrNameLst>
                                          <p:attrName>style.visibility</p:attrName>
                                        </p:attrNameLst>
                                      </p:cBhvr>
                                      <p:to>
                                        <p:strVal val="visible"/>
                                      </p:to>
                                    </p:set>
                                    <p:animEffect transition="in" filter="blinds(horizontal)">
                                      <p:cBhvr>
                                        <p:cTn id="7" dur="500"/>
                                        <p:tgtEl>
                                          <p:spTgt spid="20378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03784">
                                            <p:bg/>
                                          </p:spTgt>
                                        </p:tgtEl>
                                        <p:attrNameLst>
                                          <p:attrName>style.visibility</p:attrName>
                                        </p:attrNameLst>
                                      </p:cBhvr>
                                      <p:to>
                                        <p:strVal val="visible"/>
                                      </p:to>
                                    </p:set>
                                    <p:anim calcmode="lin" valueType="num">
                                      <p:cBhvr additive="base">
                                        <p:cTn id="11" dur="500" fill="hold"/>
                                        <p:tgtEl>
                                          <p:spTgt spid="203784">
                                            <p:bg/>
                                          </p:spTgt>
                                        </p:tgtEl>
                                        <p:attrNameLst>
                                          <p:attrName>ppt_x</p:attrName>
                                        </p:attrNameLst>
                                      </p:cBhvr>
                                      <p:tavLst>
                                        <p:tav tm="0">
                                          <p:val>
                                            <p:strVal val="1+#ppt_w/2"/>
                                          </p:val>
                                        </p:tav>
                                        <p:tav tm="100000">
                                          <p:val>
                                            <p:strVal val="#ppt_x"/>
                                          </p:val>
                                        </p:tav>
                                      </p:tavLst>
                                    </p:anim>
                                    <p:anim calcmode="lin" valueType="num">
                                      <p:cBhvr additive="base">
                                        <p:cTn id="12" dur="500" fill="hold"/>
                                        <p:tgtEl>
                                          <p:spTgt spid="203784">
                                            <p:bg/>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203784">
                                            <p:txEl>
                                              <p:pRg st="0" end="0"/>
                                            </p:txEl>
                                          </p:spTgt>
                                        </p:tgtEl>
                                        <p:attrNameLst>
                                          <p:attrName>style.visibility</p:attrName>
                                        </p:attrNameLst>
                                      </p:cBhvr>
                                      <p:to>
                                        <p:strVal val="visible"/>
                                      </p:to>
                                    </p:set>
                                    <p:animEffect transition="in" filter="blinds(horizontal)">
                                      <p:cBhvr>
                                        <p:cTn id="16" dur="500"/>
                                        <p:tgtEl>
                                          <p:spTgt spid="203784">
                                            <p:txEl>
                                              <p:pRg st="0" end="0"/>
                                            </p:txEl>
                                          </p:spTgt>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203786"/>
                                        </p:tgtEl>
                                        <p:attrNameLst>
                                          <p:attrName>style.visibility</p:attrName>
                                        </p:attrNameLst>
                                      </p:cBhvr>
                                      <p:to>
                                        <p:strVal val="visible"/>
                                      </p:to>
                                    </p:set>
                                    <p:animEffect transition="in" filter="blinds(horizontal)">
                                      <p:cBhvr>
                                        <p:cTn id="20" dur="500"/>
                                        <p:tgtEl>
                                          <p:spTgt spid="203786"/>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203787">
                                            <p:bg/>
                                          </p:spTgt>
                                        </p:tgtEl>
                                        <p:attrNameLst>
                                          <p:attrName>style.visibility</p:attrName>
                                        </p:attrNameLst>
                                      </p:cBhvr>
                                      <p:to>
                                        <p:strVal val="visible"/>
                                      </p:to>
                                    </p:set>
                                    <p:anim calcmode="lin" valueType="num">
                                      <p:cBhvr additive="base">
                                        <p:cTn id="24" dur="500" fill="hold"/>
                                        <p:tgtEl>
                                          <p:spTgt spid="203787">
                                            <p:bg/>
                                          </p:spTgt>
                                        </p:tgtEl>
                                        <p:attrNameLst>
                                          <p:attrName>ppt_x</p:attrName>
                                        </p:attrNameLst>
                                      </p:cBhvr>
                                      <p:tavLst>
                                        <p:tav tm="0">
                                          <p:val>
                                            <p:strVal val="1+#ppt_w/2"/>
                                          </p:val>
                                        </p:tav>
                                        <p:tav tm="100000">
                                          <p:val>
                                            <p:strVal val="#ppt_x"/>
                                          </p:val>
                                        </p:tav>
                                      </p:tavLst>
                                    </p:anim>
                                    <p:anim calcmode="lin" valueType="num">
                                      <p:cBhvr additive="base">
                                        <p:cTn id="25" dur="500" fill="hold"/>
                                        <p:tgtEl>
                                          <p:spTgt spid="203787">
                                            <p:bg/>
                                          </p:spTgt>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3" presetClass="entr" presetSubtype="10" fill="hold" grpId="0" nodeType="afterEffect">
                                  <p:stCondLst>
                                    <p:cond delay="0"/>
                                  </p:stCondLst>
                                  <p:childTnLst>
                                    <p:set>
                                      <p:cBhvr>
                                        <p:cTn id="28" dur="1" fill="hold">
                                          <p:stCondLst>
                                            <p:cond delay="0"/>
                                          </p:stCondLst>
                                        </p:cTn>
                                        <p:tgtEl>
                                          <p:spTgt spid="203787">
                                            <p:txEl>
                                              <p:pRg st="0" end="0"/>
                                            </p:txEl>
                                          </p:spTgt>
                                        </p:tgtEl>
                                        <p:attrNameLst>
                                          <p:attrName>style.visibility</p:attrName>
                                        </p:attrNameLst>
                                      </p:cBhvr>
                                      <p:to>
                                        <p:strVal val="visible"/>
                                      </p:to>
                                    </p:set>
                                    <p:animEffect transition="in" filter="blinds(horizontal)">
                                      <p:cBhvr>
                                        <p:cTn id="29" dur="500"/>
                                        <p:tgtEl>
                                          <p:spTgt spid="2037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4" grpId="0" animBg="1" build="allAtOnce"/>
      <p:bldP spid="203787" grpId="0" animBg="1"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88" name="Picture 12" descr="张道陵"/>
          <p:cNvPicPr>
            <a:picLocks noChangeAspect="1"/>
          </p:cNvPicPr>
          <p:nvPr/>
        </p:nvPicPr>
        <p:blipFill>
          <a:blip r:embed="rId1"/>
          <a:stretch>
            <a:fillRect/>
          </a:stretch>
        </p:blipFill>
        <p:spPr>
          <a:xfrm>
            <a:off x="306070" y="1402080"/>
            <a:ext cx="1750695" cy="2360930"/>
          </a:xfrm>
          <a:prstGeom prst="rect">
            <a:avLst/>
          </a:prstGeom>
          <a:noFill/>
          <a:ln w="9525">
            <a:noFill/>
          </a:ln>
        </p:spPr>
      </p:pic>
      <p:pic>
        <p:nvPicPr>
          <p:cNvPr id="203789" name="Picture 13" descr="张道陵-1"/>
          <p:cNvPicPr>
            <a:picLocks noChangeAspect="1"/>
          </p:cNvPicPr>
          <p:nvPr/>
        </p:nvPicPr>
        <p:blipFill>
          <a:blip r:embed="rId2"/>
          <a:stretch>
            <a:fillRect/>
          </a:stretch>
        </p:blipFill>
        <p:spPr>
          <a:xfrm>
            <a:off x="254635" y="3839210"/>
            <a:ext cx="1802130" cy="2586990"/>
          </a:xfrm>
          <a:prstGeom prst="rect">
            <a:avLst/>
          </a:prstGeom>
          <a:noFill/>
          <a:ln w="9525">
            <a:noFill/>
          </a:ln>
        </p:spPr>
      </p:pic>
      <p:sp>
        <p:nvSpPr>
          <p:cNvPr id="203790" name="Rectangle 14"/>
          <p:cNvSpPr/>
          <p:nvPr/>
        </p:nvSpPr>
        <p:spPr>
          <a:xfrm>
            <a:off x="2178050" y="1332230"/>
            <a:ext cx="6624320" cy="5093970"/>
          </a:xfrm>
          <a:prstGeom prst="rect">
            <a:avLst/>
          </a:prstGeom>
          <a:solidFill>
            <a:srgbClr val="FFFF99"/>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张道陵 (34年～156年)，道教创始人，第一代天师。本名张陵，东汉沛国丰邑(今江苏丰县)人。道书载：为汉留侯张子房八世孙。</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因当时社会的种种原因，张道陵无意官场，决计修道拯救百姓。 张道陵在蜀汉之境设24治，为布化行道的机构，先后在青城山、龙虎山、巴蜀地区传道，创立了中国土生土长的宗教——道教。凡入道者交五斗米为信，后人因称其教为“五斗米道”。因张道陵为该教第一代天师，故教徒尊称“祖天师”，又称其教为“天师道”。</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张天师尊老子为教祖，奉《老子五千文》为最高经典，并自撰《老子想尔注》发挥老子的道家思想。以“道”为最高信仰，将“道”和老子相提并论。宣扬人君按“道意”治国，则太平；循“道意”治民，民即寿考。</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3788"/>
                                        </p:tgtEl>
                                        <p:attrNameLst>
                                          <p:attrName>style.visibility</p:attrName>
                                        </p:attrNameLst>
                                      </p:cBhvr>
                                      <p:to>
                                        <p:strVal val="visible"/>
                                      </p:to>
                                    </p:set>
                                    <p:anim calcmode="lin" valueType="num">
                                      <p:cBhvr additive="base">
                                        <p:cTn id="7" dur="500" fill="hold"/>
                                        <p:tgtEl>
                                          <p:spTgt spid="203788"/>
                                        </p:tgtEl>
                                        <p:attrNameLst>
                                          <p:attrName>ppt_x</p:attrName>
                                        </p:attrNameLst>
                                      </p:cBhvr>
                                      <p:tavLst>
                                        <p:tav tm="0">
                                          <p:val>
                                            <p:strVal val="0-#ppt_w/2"/>
                                          </p:val>
                                        </p:tav>
                                        <p:tav tm="100000">
                                          <p:val>
                                            <p:strVal val="#ppt_x"/>
                                          </p:val>
                                        </p:tav>
                                      </p:tavLst>
                                    </p:anim>
                                    <p:anim calcmode="lin" valueType="num">
                                      <p:cBhvr additive="base">
                                        <p:cTn id="8" dur="500" fill="hold"/>
                                        <p:tgtEl>
                                          <p:spTgt spid="20378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3789"/>
                                        </p:tgtEl>
                                        <p:attrNameLst>
                                          <p:attrName>style.visibility</p:attrName>
                                        </p:attrNameLst>
                                      </p:cBhvr>
                                      <p:to>
                                        <p:strVal val="visible"/>
                                      </p:to>
                                    </p:set>
                                    <p:anim calcmode="lin" valueType="num">
                                      <p:cBhvr additive="base">
                                        <p:cTn id="12" dur="500" fill="hold"/>
                                        <p:tgtEl>
                                          <p:spTgt spid="203789"/>
                                        </p:tgtEl>
                                        <p:attrNameLst>
                                          <p:attrName>ppt_x</p:attrName>
                                        </p:attrNameLst>
                                      </p:cBhvr>
                                      <p:tavLst>
                                        <p:tav tm="0">
                                          <p:val>
                                            <p:strVal val="0-#ppt_w/2"/>
                                          </p:val>
                                        </p:tav>
                                        <p:tav tm="100000">
                                          <p:val>
                                            <p:strVal val="#ppt_x"/>
                                          </p:val>
                                        </p:tav>
                                      </p:tavLst>
                                    </p:anim>
                                    <p:anim calcmode="lin" valueType="num">
                                      <p:cBhvr additive="base">
                                        <p:cTn id="13" dur="500" fill="hold"/>
                                        <p:tgtEl>
                                          <p:spTgt spid="20378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03790">
                                            <p:bg/>
                                          </p:spTgt>
                                        </p:tgtEl>
                                        <p:attrNameLst>
                                          <p:attrName>style.visibility</p:attrName>
                                        </p:attrNameLst>
                                      </p:cBhvr>
                                      <p:to>
                                        <p:strVal val="visible"/>
                                      </p:to>
                                    </p:set>
                                    <p:anim calcmode="lin" valueType="num">
                                      <p:cBhvr additive="base">
                                        <p:cTn id="17" dur="500" fill="hold"/>
                                        <p:tgtEl>
                                          <p:spTgt spid="203790">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203790">
                                            <p:bg/>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03790">
                                            <p:txEl>
                                              <p:pRg st="0" end="0"/>
                                            </p:txEl>
                                          </p:spTgt>
                                        </p:tgtEl>
                                        <p:attrNameLst>
                                          <p:attrName>style.visibility</p:attrName>
                                        </p:attrNameLst>
                                      </p:cBhvr>
                                      <p:to>
                                        <p:strVal val="visible"/>
                                      </p:to>
                                    </p:set>
                                    <p:anim calcmode="lin" valueType="num">
                                      <p:cBhvr additive="base">
                                        <p:cTn id="21" dur="500" fill="hold"/>
                                        <p:tgtEl>
                                          <p:spTgt spid="203790">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03790">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3790">
                                            <p:txEl>
                                              <p:pRg st="1" end="1"/>
                                            </p:txEl>
                                          </p:spTgt>
                                        </p:tgtEl>
                                        <p:attrNameLst>
                                          <p:attrName>style.visibility</p:attrName>
                                        </p:attrNameLst>
                                      </p:cBhvr>
                                      <p:to>
                                        <p:strVal val="visible"/>
                                      </p:to>
                                    </p:set>
                                    <p:anim calcmode="lin" valueType="num">
                                      <p:cBhvr additive="base">
                                        <p:cTn id="25" dur="500" fill="hold"/>
                                        <p:tgtEl>
                                          <p:spTgt spid="203790">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3790">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03790">
                                            <p:txEl>
                                              <p:pRg st="2" end="2"/>
                                            </p:txEl>
                                          </p:spTgt>
                                        </p:tgtEl>
                                        <p:attrNameLst>
                                          <p:attrName>style.visibility</p:attrName>
                                        </p:attrNameLst>
                                      </p:cBhvr>
                                      <p:to>
                                        <p:strVal val="visible"/>
                                      </p:to>
                                    </p:set>
                                    <p:anim calcmode="lin" valueType="num">
                                      <p:cBhvr additive="base">
                                        <p:cTn id="29" dur="500" fill="hold"/>
                                        <p:tgtEl>
                                          <p:spTgt spid="203790">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0379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0" grpId="0" animBg="1"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p:nvPr/>
        </p:nvSpPr>
        <p:spPr>
          <a:xfrm>
            <a:off x="1835150" y="1415415"/>
            <a:ext cx="6985000" cy="239395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1800" b="1"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孔子（前551年～前479年），名丘，字仲尼，汉族，东周时期鲁国陬邑（今山东曲阜市南辛镇）人，春秋末期的思想家和教育家、政治家，儒家思想的创始人。孔子集华夏上古文化之大成，在世时已被誉为“天纵之圣”、“天之木铎”，被后世统治者尊为孔圣人、至圣、 至圣先师、万世师表，是“世界十大文化名人”之首。</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9382" name="Rectangle 6"/>
          <p:cNvSpPr/>
          <p:nvPr/>
        </p:nvSpPr>
        <p:spPr>
          <a:xfrm>
            <a:off x="250825" y="4027170"/>
            <a:ext cx="6985000" cy="2568575"/>
          </a:xfrm>
          <a:prstGeom prst="rect">
            <a:avLst/>
          </a:prstGeom>
          <a:solidFill>
            <a:srgbClr val="CCFFCC"/>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500"/>
              </a:spcBef>
              <a:spcAft>
                <a:spcPts val="0"/>
              </a:spcAft>
              <a:buClr>
                <a:srgbClr val="FF0000"/>
              </a:buClr>
              <a:buSzTx/>
              <a:buFont typeface="Wingdings" panose="05000000000000000000" charset="0"/>
              <a:buChar char="n"/>
            </a:pPr>
            <a:r>
              <a:rPr lang="en-US" altLang="zh-CN" sz="1800" b="1"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孔子是当时社会最博学的学者之一 ，认为他曾修《诗》《书》《礼》 《乐》，序《周易》，著《春秋》。《论语》是儒家学派的经典著作之一，由孔子的弟子及其再传弟子编撰而成。它以语录体和对话文体为主，记录了孔子及其弟子言行，集中体现了孔子的政治主张、伦理思想、道德观念及教育原则等。孔丘弟子多达三千人，其中贤人七十二，有很多皆为东周时期各国高官栋梁。</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9388" name="Picture 12" descr="孔子"/>
          <p:cNvPicPr>
            <a:picLocks noChangeAspect="1"/>
          </p:cNvPicPr>
          <p:nvPr/>
        </p:nvPicPr>
        <p:blipFill>
          <a:blip r:embed="rId1"/>
          <a:stretch>
            <a:fillRect/>
          </a:stretch>
        </p:blipFill>
        <p:spPr>
          <a:xfrm>
            <a:off x="90805" y="1415415"/>
            <a:ext cx="1744345" cy="2352675"/>
          </a:xfrm>
          <a:prstGeom prst="rect">
            <a:avLst/>
          </a:prstGeom>
          <a:noFill/>
          <a:ln w="9525">
            <a:noFill/>
          </a:ln>
        </p:spPr>
      </p:pic>
      <p:pic>
        <p:nvPicPr>
          <p:cNvPr id="229389" name="Picture 13" descr="孔子-1"/>
          <p:cNvPicPr>
            <a:picLocks noChangeAspect="1"/>
          </p:cNvPicPr>
          <p:nvPr/>
        </p:nvPicPr>
        <p:blipFill>
          <a:blip r:embed="rId2"/>
          <a:stretch>
            <a:fillRect/>
          </a:stretch>
        </p:blipFill>
        <p:spPr>
          <a:xfrm>
            <a:off x="7342188" y="4027170"/>
            <a:ext cx="1655762" cy="2325688"/>
          </a:xfrm>
          <a:prstGeom prst="rect">
            <a:avLst/>
          </a:prstGeom>
          <a:noFill/>
          <a:ln w="9525">
            <a:noFill/>
          </a:ln>
        </p:spPr>
      </p:pic>
      <p:sp>
        <p:nvSpPr>
          <p:cNvPr id="229392" name="Rectangle 16"/>
          <p:cNvSpPr/>
          <p:nvPr/>
        </p:nvSpPr>
        <p:spPr>
          <a:xfrm>
            <a:off x="1892300" y="1415415"/>
            <a:ext cx="6869430" cy="3292475"/>
          </a:xfrm>
          <a:prstGeom prst="rect">
            <a:avLst/>
          </a:prstGeom>
          <a:solidFill>
            <a:schemeClr val="accent6">
              <a:lumMod val="40000"/>
              <a:lumOff val="60000"/>
            </a:schemeClr>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孔子在中国历史上最早提出人的天赋素质相近，个性差异主要是因为后天教育与社会环境影响（“性相近也，习相远也”）。</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他提倡“有教无类”，创办私学，广招学生，打破了奴隶主贵族对学校教育的垄断，把受教育的范围扩大到平民，顺应了当时社会发展的趋势。</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主张“学而优则仕”，强调学校教育应将道德教育放在首要地位。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29388"/>
                                        </p:tgtEl>
                                        <p:attrNameLst>
                                          <p:attrName>style.visibility</p:attrName>
                                        </p:attrNameLst>
                                      </p:cBhvr>
                                      <p:to>
                                        <p:strVal val="visible"/>
                                      </p:to>
                                    </p:set>
                                    <p:animEffect transition="in" filter="blinds(horizontal)">
                                      <p:cBhvr>
                                        <p:cTn id="7" dur="500"/>
                                        <p:tgtEl>
                                          <p:spTgt spid="22938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29379">
                                            <p:bg/>
                                          </p:spTgt>
                                        </p:tgtEl>
                                        <p:attrNameLst>
                                          <p:attrName>style.visibility</p:attrName>
                                        </p:attrNameLst>
                                      </p:cBhvr>
                                      <p:to>
                                        <p:strVal val="visible"/>
                                      </p:to>
                                    </p:set>
                                    <p:anim calcmode="lin" valueType="num">
                                      <p:cBhvr additive="base">
                                        <p:cTn id="11" dur="500" fill="hold"/>
                                        <p:tgtEl>
                                          <p:spTgt spid="229379">
                                            <p:bg/>
                                          </p:spTgt>
                                        </p:tgtEl>
                                        <p:attrNameLst>
                                          <p:attrName>ppt_x</p:attrName>
                                        </p:attrNameLst>
                                      </p:cBhvr>
                                      <p:tavLst>
                                        <p:tav tm="0">
                                          <p:val>
                                            <p:strVal val="1+#ppt_w/2"/>
                                          </p:val>
                                        </p:tav>
                                        <p:tav tm="100000">
                                          <p:val>
                                            <p:strVal val="#ppt_x"/>
                                          </p:val>
                                        </p:tav>
                                      </p:tavLst>
                                    </p:anim>
                                    <p:anim calcmode="lin" valueType="num">
                                      <p:cBhvr additive="base">
                                        <p:cTn id="12" dur="500" fill="hold"/>
                                        <p:tgtEl>
                                          <p:spTgt spid="229379">
                                            <p:bg/>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229379">
                                            <p:txEl>
                                              <p:pRg st="0" end="0"/>
                                            </p:txEl>
                                          </p:spTgt>
                                        </p:tgtEl>
                                        <p:attrNameLst>
                                          <p:attrName>style.visibility</p:attrName>
                                        </p:attrNameLst>
                                      </p:cBhvr>
                                      <p:to>
                                        <p:strVal val="visible"/>
                                      </p:to>
                                    </p:set>
                                    <p:animEffect transition="in" filter="blinds(horizontal)">
                                      <p:cBhvr>
                                        <p:cTn id="16" dur="500"/>
                                        <p:tgtEl>
                                          <p:spTgt spid="22937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9389"/>
                                        </p:tgtEl>
                                        <p:attrNameLst>
                                          <p:attrName>style.visibility</p:attrName>
                                        </p:attrNameLst>
                                      </p:cBhvr>
                                      <p:to>
                                        <p:strVal val="visible"/>
                                      </p:to>
                                    </p:set>
                                    <p:animEffect transition="in" filter="blinds(horizontal)">
                                      <p:cBhvr>
                                        <p:cTn id="21" dur="500"/>
                                        <p:tgtEl>
                                          <p:spTgt spid="229389"/>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229382">
                                            <p:bg/>
                                          </p:spTgt>
                                        </p:tgtEl>
                                        <p:attrNameLst>
                                          <p:attrName>style.visibility</p:attrName>
                                        </p:attrNameLst>
                                      </p:cBhvr>
                                      <p:to>
                                        <p:strVal val="visible"/>
                                      </p:to>
                                    </p:set>
                                    <p:anim calcmode="lin" valueType="num">
                                      <p:cBhvr additive="base">
                                        <p:cTn id="25" dur="500" fill="hold"/>
                                        <p:tgtEl>
                                          <p:spTgt spid="229382">
                                            <p:bg/>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9382">
                                            <p:bg/>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229382">
                                            <p:txEl>
                                              <p:pRg st="0" end="0"/>
                                            </p:txEl>
                                          </p:spTgt>
                                        </p:tgtEl>
                                        <p:attrNameLst>
                                          <p:attrName>style.visibility</p:attrName>
                                        </p:attrNameLst>
                                      </p:cBhvr>
                                      <p:to>
                                        <p:strVal val="visible"/>
                                      </p:to>
                                    </p:set>
                                    <p:animEffect transition="in" filter="blinds(horizontal)">
                                      <p:cBhvr>
                                        <p:cTn id="30" dur="500"/>
                                        <p:tgtEl>
                                          <p:spTgt spid="22938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29392">
                                            <p:bg/>
                                          </p:spTgt>
                                        </p:tgtEl>
                                        <p:attrNameLst>
                                          <p:attrName>style.visibility</p:attrName>
                                        </p:attrNameLst>
                                      </p:cBhvr>
                                      <p:to>
                                        <p:strVal val="visible"/>
                                      </p:to>
                                    </p:set>
                                    <p:anim calcmode="lin" valueType="num">
                                      <p:cBhvr additive="base">
                                        <p:cTn id="35" dur="500" fill="hold"/>
                                        <p:tgtEl>
                                          <p:spTgt spid="229392">
                                            <p:bg/>
                                          </p:spTgt>
                                        </p:tgtEl>
                                        <p:attrNameLst>
                                          <p:attrName>ppt_x</p:attrName>
                                        </p:attrNameLst>
                                      </p:cBhvr>
                                      <p:tavLst>
                                        <p:tav tm="0">
                                          <p:val>
                                            <p:strVal val="1+#ppt_w/2"/>
                                          </p:val>
                                        </p:tav>
                                        <p:tav tm="100000">
                                          <p:val>
                                            <p:strVal val="#ppt_x"/>
                                          </p:val>
                                        </p:tav>
                                      </p:tavLst>
                                    </p:anim>
                                    <p:anim calcmode="lin" valueType="num">
                                      <p:cBhvr additive="base">
                                        <p:cTn id="36" dur="500" fill="hold"/>
                                        <p:tgtEl>
                                          <p:spTgt spid="229392">
                                            <p:bg/>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9392">
                                            <p:txEl>
                                              <p:pRg st="0" end="0"/>
                                            </p:txEl>
                                          </p:spTgt>
                                        </p:tgtEl>
                                        <p:attrNameLst>
                                          <p:attrName>style.visibility</p:attrName>
                                        </p:attrNameLst>
                                      </p:cBhvr>
                                      <p:to>
                                        <p:strVal val="visible"/>
                                      </p:to>
                                    </p:set>
                                    <p:anim calcmode="lin" valueType="num">
                                      <p:cBhvr additive="base">
                                        <p:cTn id="39" dur="500" fill="hold"/>
                                        <p:tgtEl>
                                          <p:spTgt spid="229392">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29392">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29392">
                                            <p:txEl>
                                              <p:pRg st="1" end="1"/>
                                            </p:txEl>
                                          </p:spTgt>
                                        </p:tgtEl>
                                        <p:attrNameLst>
                                          <p:attrName>style.visibility</p:attrName>
                                        </p:attrNameLst>
                                      </p:cBhvr>
                                      <p:to>
                                        <p:strVal val="visible"/>
                                      </p:to>
                                    </p:set>
                                    <p:anim calcmode="lin" valueType="num">
                                      <p:cBhvr additive="base">
                                        <p:cTn id="43" dur="500" fill="hold"/>
                                        <p:tgtEl>
                                          <p:spTgt spid="229392">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29392">
                                            <p:txEl>
                                              <p:pRg st="1" end="1"/>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29392">
                                            <p:txEl>
                                              <p:pRg st="2" end="2"/>
                                            </p:txEl>
                                          </p:spTgt>
                                        </p:tgtEl>
                                        <p:attrNameLst>
                                          <p:attrName>style.visibility</p:attrName>
                                        </p:attrNameLst>
                                      </p:cBhvr>
                                      <p:to>
                                        <p:strVal val="visible"/>
                                      </p:to>
                                    </p:set>
                                    <p:anim calcmode="lin" valueType="num">
                                      <p:cBhvr additive="base">
                                        <p:cTn id="47" dur="500" fill="hold"/>
                                        <p:tgtEl>
                                          <p:spTgt spid="229392">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2939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animBg="1" build="allAtOnce"/>
      <p:bldP spid="229382" grpId="0" animBg="1" build="allAtOnce"/>
      <p:bldP spid="229392" grpId="0" animBg="1" uiExpand="1"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88" name="Picture 12" descr="孔子"/>
          <p:cNvPicPr>
            <a:picLocks noChangeAspect="1"/>
          </p:cNvPicPr>
          <p:nvPr/>
        </p:nvPicPr>
        <p:blipFill>
          <a:blip r:embed="rId1"/>
          <a:stretch>
            <a:fillRect/>
          </a:stretch>
        </p:blipFill>
        <p:spPr>
          <a:xfrm>
            <a:off x="7236718" y="1415098"/>
            <a:ext cx="1655762" cy="2232025"/>
          </a:xfrm>
          <a:prstGeom prst="rect">
            <a:avLst/>
          </a:prstGeom>
          <a:noFill/>
          <a:ln w="9525">
            <a:noFill/>
          </a:ln>
        </p:spPr>
      </p:pic>
      <p:pic>
        <p:nvPicPr>
          <p:cNvPr id="229389" name="Picture 13" descr="孔子-1"/>
          <p:cNvPicPr>
            <a:picLocks noChangeAspect="1"/>
          </p:cNvPicPr>
          <p:nvPr/>
        </p:nvPicPr>
        <p:blipFill>
          <a:blip r:embed="rId2"/>
          <a:stretch>
            <a:fillRect/>
          </a:stretch>
        </p:blipFill>
        <p:spPr>
          <a:xfrm>
            <a:off x="7236718" y="3862070"/>
            <a:ext cx="1655762" cy="2325688"/>
          </a:xfrm>
          <a:prstGeom prst="rect">
            <a:avLst/>
          </a:prstGeom>
          <a:noFill/>
          <a:ln w="9525">
            <a:noFill/>
          </a:ln>
        </p:spPr>
      </p:pic>
      <p:sp>
        <p:nvSpPr>
          <p:cNvPr id="229391" name="Rectangle 15"/>
          <p:cNvSpPr/>
          <p:nvPr/>
        </p:nvSpPr>
        <p:spPr>
          <a:xfrm>
            <a:off x="251520" y="1414145"/>
            <a:ext cx="6951345" cy="2722245"/>
          </a:xfrm>
          <a:prstGeom prst="rect">
            <a:avLst/>
          </a:prstGeom>
          <a:solidFill>
            <a:srgbClr val="CCFFCC"/>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孔子的经济思想最主要的是重义轻利、“见利思义”的义利观与“富民”思想。这也是儒家经济思想的主要内容。</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孔子所谓“义”，是一种社会道德规范，“利”指人们对物质利益的谋求。在“义”、“利”两者的关系上，把“义”摆在首要地位。他说：“见利思义”。要求人们在物质利益的面前，首先应该考虑怎样符合“义”。他认为“义然后取”。</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Rectangle 14"/>
          <p:cNvSpPr/>
          <p:nvPr/>
        </p:nvSpPr>
        <p:spPr>
          <a:xfrm>
            <a:off x="251520" y="1416685"/>
            <a:ext cx="6908165" cy="4319270"/>
          </a:xfrm>
          <a:prstGeom prst="rect">
            <a:avLst/>
          </a:prstGeom>
          <a:solidFill>
            <a:srgbClr val="FFFF99"/>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孔子政治思想的核心是“礼”与“仁”。在治国方略上，主张“为政以德”，用道德和礼教来治理国家是最高尚的治国之道。这种治国方略也叫“德治”或“礼治”。这种方略把德、礼施之于民，实际上已打破了传统的礼不下庶人的信条，打破了贵族和庶民间原有的一条重要界限。</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孔子的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仁</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说，体现了人道精神；孔子的</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礼</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说，则体现了礼制精神，即现代意义上的秩序和制度。</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gn="l" latinLnBrk="1">
              <a:lnSpc>
                <a:spcPct val="110000"/>
              </a:lnSpc>
              <a:buClr>
                <a:srgbClr val="C00000"/>
              </a:buClr>
              <a:buFont typeface="Wingdings" panose="05000000000000000000" charset="0"/>
              <a:buChar char="u"/>
            </a:pPr>
            <a:r>
              <a:rPr lang="zh-CN" altLang="en-US" sz="2000" dirty="0">
                <a:latin typeface="隶书" panose="02010509060101010101" pitchFamily="49" charset="-122"/>
              </a:rPr>
              <a:t>人道主义这是人类永恒的主题，对于任何社会，任何时代，任何一个政府都是适用的；</a:t>
            </a:r>
            <a:endParaRPr lang="zh-CN" altLang="en-US" sz="2000" dirty="0">
              <a:latin typeface="隶书" panose="02010509060101010101" pitchFamily="49" charset="-122"/>
            </a:endParaRPr>
          </a:p>
          <a:p>
            <a:pPr marL="800100" lvl="1" indent="-342900" algn="l" latinLnBrk="1">
              <a:lnSpc>
                <a:spcPct val="110000"/>
              </a:lnSpc>
              <a:buClr>
                <a:srgbClr val="C00000"/>
              </a:buClr>
              <a:buFont typeface="Wingdings" panose="05000000000000000000" charset="0"/>
              <a:buChar char="u"/>
            </a:pPr>
            <a:r>
              <a:rPr lang="zh-CN" altLang="en-US" sz="2000" dirty="0">
                <a:latin typeface="隶书" panose="02010509060101010101" pitchFamily="49" charset="-122"/>
              </a:rPr>
              <a:t>秩序和制度社会则是建立人类文明社会的基本要求。</a:t>
            </a:r>
            <a:endParaRPr lang="zh-CN" altLang="en-US" sz="2000" dirty="0">
              <a:latin typeface="隶书" panose="02010509060101010101" pitchFamily="49" charset="-122"/>
            </a:endParaRPr>
          </a:p>
          <a:p>
            <a:pPr marL="800100" lvl="1" indent="-342900" algn="l" latinLnBrk="1">
              <a:lnSpc>
                <a:spcPct val="110000"/>
              </a:lnSpc>
              <a:buClr>
                <a:srgbClr val="C00000"/>
              </a:buClr>
              <a:buFont typeface="Wingdings" panose="05000000000000000000" charset="0"/>
              <a:buChar char="u"/>
            </a:pPr>
            <a:r>
              <a:rPr lang="zh-CN" altLang="en-US" sz="2000" dirty="0">
                <a:latin typeface="隶书" panose="02010509060101010101" pitchFamily="49" charset="-122"/>
              </a:rPr>
              <a:t>孔子的这种人道主义和秩序精神是中国古代社会政治思想的精华。</a:t>
            </a:r>
            <a:endParaRPr lang="zh-CN" altLang="en-US" sz="2000" dirty="0">
              <a:latin typeface="隶书" panose="02010509060101010101" pitchFamily="49" charset="-122"/>
            </a:endParaRPr>
          </a:p>
        </p:txBody>
      </p:sp>
      <p:sp>
        <p:nvSpPr>
          <p:cNvPr id="3" name="Rectangle 22"/>
          <p:cNvSpPr/>
          <p:nvPr/>
        </p:nvSpPr>
        <p:spPr>
          <a:xfrm>
            <a:off x="179512" y="1340768"/>
            <a:ext cx="6986270" cy="5320030"/>
          </a:xfrm>
          <a:prstGeom prst="rect">
            <a:avLst/>
          </a:prstGeom>
          <a:solidFill>
            <a:srgbClr val="FFFF99"/>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1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《春秋》是儒家的经书，记载了从鲁隐公元年（前722年）到鲁哀公十四年（前481年）的历史，也是中国现存最早的一部编年体史书。《春秋》的史料价值很高，但不完备，王安石甚至说《春秋》是“断烂朝报”。</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1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在上古时期，春季和秋季是诸侯朝聘王室的时节。另外，春秋在古代也代表一年四季。而史书记载的都是一年四季中发生的大事，因此“春秋”是史书的统称。而鲁国史书的正式名称就是《春秋》。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1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传统上认为《春秋》是孔子的作品，也有认为是鲁国史官集体作品。《春秋》原本秦代以后已失传，现流行的版本是由《左氏传》《公羊传》《谷梁传》三传中拼凑的。</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1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事实上，《春秋》作为鲁国的史书，其作用早已超出史书范围。《春秋》用词遣句“字字针砭”成为独特的文风，被称为春秋笔法，为历代文代史家奉为经典。</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4508" name="Rectangle 12"/>
          <p:cNvSpPr/>
          <p:nvPr/>
        </p:nvSpPr>
        <p:spPr>
          <a:xfrm>
            <a:off x="233645" y="2636912"/>
            <a:ext cx="6858635" cy="2410460"/>
          </a:xfrm>
          <a:prstGeom prst="rect">
            <a:avLst/>
          </a:prstGeom>
          <a:solidFill>
            <a:schemeClr val="accent1"/>
          </a:solidFill>
          <a:ln w="22225" cap="flat" cmpd="sng">
            <a:solidFill>
              <a:srgbClr val="FFCC00"/>
            </a:solidFill>
            <a:prstDash val="solid"/>
            <a:miter/>
            <a:headEnd type="none" w="med" len="med"/>
            <a:tailEnd type="none" w="med" len="med"/>
          </a:ln>
        </p:spPr>
        <p:txBody>
          <a:bodyPr lIns="54000" rIns="54000" anchor="ctr"/>
          <a:lstStyle/>
          <a:p>
            <a:pPr marL="342900" indent="-342900" algn="l" latinLnBrk="1">
              <a:lnSpc>
                <a:spcPct val="140000"/>
              </a:lnSpc>
              <a:buClr>
                <a:srgbClr val="FFFF00"/>
              </a:buClr>
              <a:buFont typeface="Wingdings" panose="05000000000000000000" charset="0"/>
              <a:buChar char="p"/>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孔子曰：“好学近乎知，力行近乎仁，知耻近乎勇。知斯三者，则知所以修身；知所以修身，则知所以治人；知所以治人，则知所以治天下国家矣</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29388"/>
                                        </p:tgtEl>
                                        <p:attrNameLst>
                                          <p:attrName>style.visibility</p:attrName>
                                        </p:attrNameLst>
                                      </p:cBhvr>
                                      <p:to>
                                        <p:strVal val="visible"/>
                                      </p:to>
                                    </p:set>
                                    <p:animEffect transition="in" filter="blinds(horizontal)">
                                      <p:cBhvr>
                                        <p:cTn id="7" dur="500"/>
                                        <p:tgtEl>
                                          <p:spTgt spid="22938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29389"/>
                                        </p:tgtEl>
                                        <p:attrNameLst>
                                          <p:attrName>style.visibility</p:attrName>
                                        </p:attrNameLst>
                                      </p:cBhvr>
                                      <p:to>
                                        <p:strVal val="visible"/>
                                      </p:to>
                                    </p:set>
                                    <p:animEffect transition="in" filter="blinds(horizontal)">
                                      <p:cBhvr>
                                        <p:cTn id="11" dur="500"/>
                                        <p:tgtEl>
                                          <p:spTgt spid="229389"/>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29391">
                                            <p:bg/>
                                          </p:spTgt>
                                        </p:tgtEl>
                                        <p:attrNameLst>
                                          <p:attrName>style.visibility</p:attrName>
                                        </p:attrNameLst>
                                      </p:cBhvr>
                                      <p:to>
                                        <p:strVal val="visible"/>
                                      </p:to>
                                    </p:set>
                                    <p:anim calcmode="lin" valueType="num">
                                      <p:cBhvr additive="base">
                                        <p:cTn id="15" dur="500" fill="hold"/>
                                        <p:tgtEl>
                                          <p:spTgt spid="229391">
                                            <p:bg/>
                                          </p:spTgt>
                                        </p:tgtEl>
                                        <p:attrNameLst>
                                          <p:attrName>ppt_x</p:attrName>
                                        </p:attrNameLst>
                                      </p:cBhvr>
                                      <p:tavLst>
                                        <p:tav tm="0">
                                          <p:val>
                                            <p:strVal val="1+#ppt_w/2"/>
                                          </p:val>
                                        </p:tav>
                                        <p:tav tm="100000">
                                          <p:val>
                                            <p:strVal val="#ppt_x"/>
                                          </p:val>
                                        </p:tav>
                                      </p:tavLst>
                                    </p:anim>
                                    <p:anim calcmode="lin" valueType="num">
                                      <p:cBhvr additive="base">
                                        <p:cTn id="16" dur="500" fill="hold"/>
                                        <p:tgtEl>
                                          <p:spTgt spid="229391">
                                            <p:bg/>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29391">
                                            <p:txEl>
                                              <p:pRg st="0" end="0"/>
                                            </p:txEl>
                                          </p:spTgt>
                                        </p:tgtEl>
                                        <p:attrNameLst>
                                          <p:attrName>style.visibility</p:attrName>
                                        </p:attrNameLst>
                                      </p:cBhvr>
                                      <p:to>
                                        <p:strVal val="visible"/>
                                      </p:to>
                                    </p:set>
                                    <p:anim calcmode="lin" valueType="num">
                                      <p:cBhvr additive="base">
                                        <p:cTn id="19" dur="500" fill="hold"/>
                                        <p:tgtEl>
                                          <p:spTgt spid="229391">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9391">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29391">
                                            <p:txEl>
                                              <p:pRg st="1" end="1"/>
                                            </p:txEl>
                                          </p:spTgt>
                                        </p:tgtEl>
                                        <p:attrNameLst>
                                          <p:attrName>style.visibility</p:attrName>
                                        </p:attrNameLst>
                                      </p:cBhvr>
                                      <p:to>
                                        <p:strVal val="visible"/>
                                      </p:to>
                                    </p:set>
                                    <p:anim calcmode="lin" valueType="num">
                                      <p:cBhvr additive="base">
                                        <p:cTn id="23" dur="500" fill="hold"/>
                                        <p:tgtEl>
                                          <p:spTgt spid="229391">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293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2">
                                            <p:bg/>
                                          </p:spTgt>
                                        </p:tgtEl>
                                        <p:attrNameLst>
                                          <p:attrName>style.visibility</p:attrName>
                                        </p:attrNameLst>
                                      </p:cBhvr>
                                      <p:to>
                                        <p:strVal val="visible"/>
                                      </p:to>
                                    </p:set>
                                    <p:animEffect transition="in" filter="blinds(vertical)">
                                      <p:cBhvr>
                                        <p:cTn id="29" dur="500"/>
                                        <p:tgtEl>
                                          <p:spTgt spid="2">
                                            <p:bg/>
                                          </p:spTgt>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blinds(vertical)">
                                      <p:cBhvr>
                                        <p:cTn id="32" dur="500"/>
                                        <p:tgtEl>
                                          <p:spTgt spid="2">
                                            <p:txEl>
                                              <p:pRg st="0" end="0"/>
                                            </p:txEl>
                                          </p:spTgt>
                                        </p:tgtEl>
                                      </p:cBhvr>
                                    </p:animEffect>
                                  </p:childTnLst>
                                </p:cTn>
                              </p:par>
                              <p:par>
                                <p:cTn id="33" presetID="3" presetClass="entr" presetSubtype="5" fill="hold" grpId="0" nodeType="with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animEffect transition="in" filter="blinds(vertical)">
                                      <p:cBhvr>
                                        <p:cTn id="35" dur="500"/>
                                        <p:tgtEl>
                                          <p:spTgt spid="2">
                                            <p:txEl>
                                              <p:pRg st="1" end="1"/>
                                            </p:txEl>
                                          </p:spTgt>
                                        </p:tgtEl>
                                      </p:cBhvr>
                                    </p:animEffect>
                                  </p:childTnLst>
                                </p:cTn>
                              </p:par>
                              <p:par>
                                <p:cTn id="36" presetID="3" presetClass="entr" presetSubtype="5" fill="hold" grpId="0" nodeType="with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Effect transition="in" filter="blinds(vertical)">
                                      <p:cBhvr>
                                        <p:cTn id="38" dur="500"/>
                                        <p:tgtEl>
                                          <p:spTgt spid="2">
                                            <p:txEl>
                                              <p:pRg st="2" end="2"/>
                                            </p:txEl>
                                          </p:spTgt>
                                        </p:tgtEl>
                                      </p:cBhvr>
                                    </p:animEffect>
                                  </p:childTnLst>
                                </p:cTn>
                              </p:par>
                              <p:par>
                                <p:cTn id="39" presetID="3" presetClass="entr" presetSubtype="5" fill="hold" grpId="0" nodeType="with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animEffect transition="in" filter="blinds(vertical)">
                                      <p:cBhvr>
                                        <p:cTn id="41" dur="500"/>
                                        <p:tgtEl>
                                          <p:spTgt spid="2">
                                            <p:txEl>
                                              <p:pRg st="3" end="3"/>
                                            </p:txEl>
                                          </p:spTgt>
                                        </p:tgtEl>
                                      </p:cBhvr>
                                    </p:animEffect>
                                  </p:childTnLst>
                                </p:cTn>
                              </p:par>
                              <p:par>
                                <p:cTn id="42" presetID="3" presetClass="entr" presetSubtype="5" fill="hold" grpId="0" nodeType="with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Effect transition="in" filter="blinds(vertical)">
                                      <p:cBhvr>
                                        <p:cTn id="44" dur="500"/>
                                        <p:tgtEl>
                                          <p:spTgt spid="2">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3">
                                            <p:bg/>
                                          </p:spTgt>
                                        </p:tgtEl>
                                        <p:attrNameLst>
                                          <p:attrName>style.visibility</p:attrName>
                                        </p:attrNameLst>
                                      </p:cBhvr>
                                      <p:to>
                                        <p:strVal val="visible"/>
                                      </p:to>
                                    </p:set>
                                    <p:anim calcmode="lin" valueType="num">
                                      <p:cBhvr additive="base">
                                        <p:cTn id="49" dur="500" fill="hold"/>
                                        <p:tgtEl>
                                          <p:spTgt spid="3">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3">
                                            <p:bg/>
                                          </p:spTgt>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anim calcmode="lin" valueType="num">
                                      <p:cBhvr additive="base">
                                        <p:cTn id="5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0" end="0"/>
                                            </p:txEl>
                                          </p:spTgt>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anim calcmode="lin" valueType="num">
                                      <p:cBhvr additive="base">
                                        <p:cTn id="5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 end="1"/>
                                            </p:txEl>
                                          </p:spTgt>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 calcmode="lin" valueType="num">
                                      <p:cBhvr additive="base">
                                        <p:cTn id="6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2" end="2"/>
                                            </p:txEl>
                                          </p:spTgt>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 calcmode="lin" valueType="num">
                                      <p:cBhvr additive="base">
                                        <p:cTn id="6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34508">
                                            <p:bg/>
                                          </p:spTgt>
                                        </p:tgtEl>
                                        <p:attrNameLst>
                                          <p:attrName>style.visibility</p:attrName>
                                        </p:attrNameLst>
                                      </p:cBhvr>
                                      <p:to>
                                        <p:strVal val="visible"/>
                                      </p:to>
                                    </p:set>
                                    <p:anim calcmode="lin" valueType="num">
                                      <p:cBhvr additive="base">
                                        <p:cTn id="71" dur="500" fill="hold"/>
                                        <p:tgtEl>
                                          <p:spTgt spid="234508">
                                            <p:bg/>
                                          </p:spTgt>
                                        </p:tgtEl>
                                        <p:attrNameLst>
                                          <p:attrName>ppt_x</p:attrName>
                                        </p:attrNameLst>
                                      </p:cBhvr>
                                      <p:tavLst>
                                        <p:tav tm="0">
                                          <p:val>
                                            <p:strVal val="1+#ppt_w/2"/>
                                          </p:val>
                                        </p:tav>
                                        <p:tav tm="100000">
                                          <p:val>
                                            <p:strVal val="#ppt_x"/>
                                          </p:val>
                                        </p:tav>
                                      </p:tavLst>
                                    </p:anim>
                                    <p:anim calcmode="lin" valueType="num">
                                      <p:cBhvr additive="base">
                                        <p:cTn id="72" dur="500" fill="hold"/>
                                        <p:tgtEl>
                                          <p:spTgt spid="234508">
                                            <p:bg/>
                                          </p:spTgt>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234508">
                                            <p:txEl>
                                              <p:pRg st="0" end="0"/>
                                            </p:txEl>
                                          </p:spTgt>
                                        </p:tgtEl>
                                        <p:attrNameLst>
                                          <p:attrName>style.visibility</p:attrName>
                                        </p:attrNameLst>
                                      </p:cBhvr>
                                      <p:to>
                                        <p:strVal val="visible"/>
                                      </p:to>
                                    </p:set>
                                    <p:animEffect transition="in" filter="blinds(horizontal)">
                                      <p:cBhvr>
                                        <p:cTn id="76" dur="500"/>
                                        <p:tgtEl>
                                          <p:spTgt spid="2345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1" grpId="0" animBg="1" uiExpand="1" build="allAtOnce"/>
      <p:bldP spid="2" grpId="0" animBg="1" uiExpand="1" build="allAtOnce"/>
      <p:bldP spid="3" grpId="0" animBg="1" uiExpand="1" build="allAtOnce"/>
      <p:bldP spid="234508" grpId="0" animBg="1"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p:nvPr/>
        </p:nvSpPr>
        <p:spPr>
          <a:xfrm>
            <a:off x="1908175" y="1427480"/>
            <a:ext cx="6985000" cy="233426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孟子（前372年－前289年），名轲，字子舆，汉族，战国时期邹国人，鲁国庆父后裔。中国古代著名思想家、教育家，战国时期儒家代表人物。孟子及其门人著有《孟子》一书。孟子继承并发扬了孔子的思想，成为仅次于孔子的一代儒家宗师，对后世中国文化的影响全面而巨大，有“亚圣”之称，与孔子合称为“孔孟”。</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0404" name="Rectangle 4"/>
          <p:cNvSpPr/>
          <p:nvPr/>
        </p:nvSpPr>
        <p:spPr>
          <a:xfrm>
            <a:off x="1908175" y="3910330"/>
            <a:ext cx="7018655" cy="2745105"/>
          </a:xfrm>
          <a:prstGeom prst="rect">
            <a:avLst/>
          </a:prstGeom>
          <a:solidFill>
            <a:srgbClr val="CCFFCC"/>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孟子约十五岁时就拜读于子思（孔子的孙子）门下，勤奋学习，从不间断。学成之后，他提倡仁政，提出“民贵君轻”的民本思想，曾游历于齐、宋、滕、魏、鲁等诸国，企图推行自己的政治主张，前后历时二十多年。当时几个大国都致力于富国强兵，争取通过暴力的手段实现统一，所以孟子的仁政学说在当时被认为是迂腐的大道理，说他空洞的言论没有什么使用的价值。</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30416" name="Picture 16" descr="孟子"/>
          <p:cNvPicPr>
            <a:picLocks noChangeAspect="1"/>
          </p:cNvPicPr>
          <p:nvPr/>
        </p:nvPicPr>
        <p:blipFill>
          <a:blip r:embed="rId1"/>
          <a:stretch>
            <a:fillRect/>
          </a:stretch>
        </p:blipFill>
        <p:spPr>
          <a:xfrm>
            <a:off x="63500" y="1355725"/>
            <a:ext cx="1771650" cy="2422525"/>
          </a:xfrm>
          <a:prstGeom prst="rect">
            <a:avLst/>
          </a:prstGeom>
          <a:noFill/>
          <a:ln w="9525">
            <a:noFill/>
          </a:ln>
        </p:spPr>
      </p:pic>
      <p:pic>
        <p:nvPicPr>
          <p:cNvPr id="230417" name="Picture 17" descr="孟子-1"/>
          <p:cNvPicPr>
            <a:picLocks noChangeAspect="1"/>
          </p:cNvPicPr>
          <p:nvPr/>
        </p:nvPicPr>
        <p:blipFill>
          <a:blip r:embed="rId2"/>
          <a:stretch>
            <a:fillRect/>
          </a:stretch>
        </p:blipFill>
        <p:spPr>
          <a:xfrm>
            <a:off x="-1905" y="3950335"/>
            <a:ext cx="1837055" cy="2740025"/>
          </a:xfrm>
          <a:prstGeom prst="rect">
            <a:avLst/>
          </a:prstGeom>
          <a:noFill/>
          <a:ln w="9525">
            <a:noFill/>
          </a:ln>
        </p:spPr>
      </p:pic>
      <p:sp>
        <p:nvSpPr>
          <p:cNvPr id="230418" name="Rectangle 18"/>
          <p:cNvSpPr/>
          <p:nvPr/>
        </p:nvSpPr>
        <p:spPr>
          <a:xfrm>
            <a:off x="1976755" y="1275715"/>
            <a:ext cx="7013575" cy="5482590"/>
          </a:xfrm>
          <a:prstGeom prst="rect">
            <a:avLst/>
          </a:prstGeom>
          <a:solidFill>
            <a:srgbClr val="CCFFCC"/>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民为贵，社稷次之，君为轻。</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不以规矩，不成方圆。</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权，然后知轻重；度，然后知长短。</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人有不为也，而后可以有为。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心之官则思，思则得之，不思则不得也。</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惟仁者宜在高位。不仁而在高位，是播其恶于众也。</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国君好仁，天下无敌焉。</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天子不仁，不保四海；诸侯不仁，不保社稷；卿大夫不仁，不保宗庙；士庶人不仁，不保四体。</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君仁，莫不仁；君义，莫不义；君正，莫不正。</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鱼，我所欲也，熊掌亦我所欲也；二者不可得兼，舍鱼而取熊掌者也。生亦我所欲也，义亦我所欲也；二者不可得兼，舍生而取义者也。</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老吾老，以及人之老；幼吾幼，以及人之幼。</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Rectangle 19"/>
          <p:cNvSpPr/>
          <p:nvPr/>
        </p:nvSpPr>
        <p:spPr>
          <a:xfrm>
            <a:off x="2005965" y="2860040"/>
            <a:ext cx="6985000" cy="2108835"/>
          </a:xfrm>
          <a:prstGeom prst="rect">
            <a:avLst/>
          </a:prstGeom>
          <a:solidFill>
            <a:srgbClr val="FFFF99"/>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500"/>
              </a:spcBef>
              <a:spcAft>
                <a:spcPts val="0"/>
              </a:spcAft>
              <a:buClr>
                <a:srgbClr val="FF0000"/>
              </a:buClr>
              <a:buSzTx/>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孟子骂张仪：</a:t>
            </a:r>
            <a:r>
              <a:rPr lang="zh-CN" altLang="en-US"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入各国而献不同策，犹如妾之于夫，夫欲白而白，夫欲红而红，夫欲瘦而饿细腰</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。张仪驳孟子：</a:t>
            </a:r>
            <a:r>
              <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入各国而献同策，国需白而红，国需瘦而肥，诚如处女娼妓。</a:t>
            </a:r>
            <a:endParaRPr lang="zh-CN" altLang="en-US" sz="24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30416"/>
                                        </p:tgtEl>
                                        <p:attrNameLst>
                                          <p:attrName>style.visibility</p:attrName>
                                        </p:attrNameLst>
                                      </p:cBhvr>
                                      <p:to>
                                        <p:strVal val="visible"/>
                                      </p:to>
                                    </p:set>
                                    <p:animEffect transition="in" filter="blinds(horizontal)">
                                      <p:cBhvr>
                                        <p:cTn id="7" dur="500"/>
                                        <p:tgtEl>
                                          <p:spTgt spid="23041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230403">
                                            <p:bg/>
                                          </p:spTgt>
                                        </p:tgtEl>
                                        <p:attrNameLst>
                                          <p:attrName>style.visibility</p:attrName>
                                        </p:attrNameLst>
                                      </p:cBhvr>
                                      <p:to>
                                        <p:strVal val="visible"/>
                                      </p:to>
                                    </p:set>
                                    <p:anim calcmode="lin" valueType="num">
                                      <p:cBhvr additive="base">
                                        <p:cTn id="11" dur="500" fill="hold"/>
                                        <p:tgtEl>
                                          <p:spTgt spid="230403">
                                            <p:bg/>
                                          </p:spTgt>
                                        </p:tgtEl>
                                        <p:attrNameLst>
                                          <p:attrName>ppt_x</p:attrName>
                                        </p:attrNameLst>
                                      </p:cBhvr>
                                      <p:tavLst>
                                        <p:tav tm="0">
                                          <p:val>
                                            <p:strVal val="1+#ppt_w/2"/>
                                          </p:val>
                                        </p:tav>
                                        <p:tav tm="100000">
                                          <p:val>
                                            <p:strVal val="#ppt_x"/>
                                          </p:val>
                                        </p:tav>
                                      </p:tavLst>
                                    </p:anim>
                                    <p:anim calcmode="lin" valueType="num">
                                      <p:cBhvr additive="base">
                                        <p:cTn id="12" dur="500" fill="hold"/>
                                        <p:tgtEl>
                                          <p:spTgt spid="230403">
                                            <p:bg/>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230403">
                                            <p:txEl>
                                              <p:pRg st="0" end="0"/>
                                            </p:txEl>
                                          </p:spTgt>
                                        </p:tgtEl>
                                        <p:attrNameLst>
                                          <p:attrName>style.visibility</p:attrName>
                                        </p:attrNameLst>
                                      </p:cBhvr>
                                      <p:to>
                                        <p:strVal val="visible"/>
                                      </p:to>
                                    </p:set>
                                    <p:animEffect transition="in" filter="blinds(horizontal)">
                                      <p:cBhvr>
                                        <p:cTn id="16" dur="500"/>
                                        <p:tgtEl>
                                          <p:spTgt spid="23040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0417"/>
                                        </p:tgtEl>
                                        <p:attrNameLst>
                                          <p:attrName>style.visibility</p:attrName>
                                        </p:attrNameLst>
                                      </p:cBhvr>
                                      <p:to>
                                        <p:strVal val="visible"/>
                                      </p:to>
                                    </p:set>
                                    <p:animEffect transition="in" filter="blinds(horizontal)">
                                      <p:cBhvr>
                                        <p:cTn id="21" dur="500"/>
                                        <p:tgtEl>
                                          <p:spTgt spid="230417"/>
                                        </p:tgtEl>
                                      </p:cBhvr>
                                    </p:animEffect>
                                  </p:childTnLst>
                                </p:cTn>
                              </p:par>
                            </p:childTnLst>
                          </p:cTn>
                        </p:par>
                        <p:par>
                          <p:cTn id="22" fill="hold">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230404">
                                            <p:bg/>
                                          </p:spTgt>
                                        </p:tgtEl>
                                        <p:attrNameLst>
                                          <p:attrName>style.visibility</p:attrName>
                                        </p:attrNameLst>
                                      </p:cBhvr>
                                      <p:to>
                                        <p:strVal val="visible"/>
                                      </p:to>
                                    </p:set>
                                    <p:anim calcmode="lin" valueType="num">
                                      <p:cBhvr additive="base">
                                        <p:cTn id="25" dur="500" fill="hold"/>
                                        <p:tgtEl>
                                          <p:spTgt spid="230404">
                                            <p:bg/>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0404">
                                            <p:bg/>
                                          </p:spTgt>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3" presetClass="entr" presetSubtype="10" fill="hold" grpId="0" nodeType="afterEffect">
                                  <p:stCondLst>
                                    <p:cond delay="0"/>
                                  </p:stCondLst>
                                  <p:childTnLst>
                                    <p:set>
                                      <p:cBhvr>
                                        <p:cTn id="29" dur="1" fill="hold">
                                          <p:stCondLst>
                                            <p:cond delay="0"/>
                                          </p:stCondLst>
                                        </p:cTn>
                                        <p:tgtEl>
                                          <p:spTgt spid="230404">
                                            <p:txEl>
                                              <p:pRg st="0" end="0"/>
                                            </p:txEl>
                                          </p:spTgt>
                                        </p:tgtEl>
                                        <p:attrNameLst>
                                          <p:attrName>style.visibility</p:attrName>
                                        </p:attrNameLst>
                                      </p:cBhvr>
                                      <p:to>
                                        <p:strVal val="visible"/>
                                      </p:to>
                                    </p:set>
                                    <p:animEffect transition="in" filter="blinds(horizontal)">
                                      <p:cBhvr>
                                        <p:cTn id="30" dur="500"/>
                                        <p:tgtEl>
                                          <p:spTgt spid="23040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0418">
                                            <p:bg/>
                                          </p:spTgt>
                                        </p:tgtEl>
                                        <p:attrNameLst>
                                          <p:attrName>style.visibility</p:attrName>
                                        </p:attrNameLst>
                                      </p:cBhvr>
                                      <p:to>
                                        <p:strVal val="visible"/>
                                      </p:to>
                                    </p:set>
                                    <p:anim calcmode="lin" valueType="num">
                                      <p:cBhvr additive="base">
                                        <p:cTn id="35" dur="500" fill="hold"/>
                                        <p:tgtEl>
                                          <p:spTgt spid="230418">
                                            <p:bg/>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0418">
                                            <p:bg/>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30418">
                                            <p:txEl>
                                              <p:pRg st="0" end="0"/>
                                            </p:txEl>
                                          </p:spTgt>
                                        </p:tgtEl>
                                        <p:attrNameLst>
                                          <p:attrName>style.visibility</p:attrName>
                                        </p:attrNameLst>
                                      </p:cBhvr>
                                      <p:to>
                                        <p:strVal val="visible"/>
                                      </p:to>
                                    </p:set>
                                    <p:anim calcmode="lin" valueType="num">
                                      <p:cBhvr additive="base">
                                        <p:cTn id="39" dur="500" fill="hold"/>
                                        <p:tgtEl>
                                          <p:spTgt spid="2304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30418">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30418">
                                            <p:txEl>
                                              <p:pRg st="1" end="1"/>
                                            </p:txEl>
                                          </p:spTgt>
                                        </p:tgtEl>
                                        <p:attrNameLst>
                                          <p:attrName>style.visibility</p:attrName>
                                        </p:attrNameLst>
                                      </p:cBhvr>
                                      <p:to>
                                        <p:strVal val="visible"/>
                                      </p:to>
                                    </p:set>
                                    <p:anim calcmode="lin" valueType="num">
                                      <p:cBhvr additive="base">
                                        <p:cTn id="43" dur="500" fill="hold"/>
                                        <p:tgtEl>
                                          <p:spTgt spid="230418">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0418">
                                            <p:txEl>
                                              <p:pRg st="1" end="1"/>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30418">
                                            <p:txEl>
                                              <p:pRg st="2" end="2"/>
                                            </p:txEl>
                                          </p:spTgt>
                                        </p:tgtEl>
                                        <p:attrNameLst>
                                          <p:attrName>style.visibility</p:attrName>
                                        </p:attrNameLst>
                                      </p:cBhvr>
                                      <p:to>
                                        <p:strVal val="visible"/>
                                      </p:to>
                                    </p:set>
                                    <p:anim calcmode="lin" valueType="num">
                                      <p:cBhvr additive="base">
                                        <p:cTn id="47" dur="500" fill="hold"/>
                                        <p:tgtEl>
                                          <p:spTgt spid="230418">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30418">
                                            <p:txEl>
                                              <p:pRg st="2" end="2"/>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30418">
                                            <p:txEl>
                                              <p:pRg st="3" end="3"/>
                                            </p:txEl>
                                          </p:spTgt>
                                        </p:tgtEl>
                                        <p:attrNameLst>
                                          <p:attrName>style.visibility</p:attrName>
                                        </p:attrNameLst>
                                      </p:cBhvr>
                                      <p:to>
                                        <p:strVal val="visible"/>
                                      </p:to>
                                    </p:set>
                                    <p:anim calcmode="lin" valueType="num">
                                      <p:cBhvr additive="base">
                                        <p:cTn id="51" dur="500" fill="hold"/>
                                        <p:tgtEl>
                                          <p:spTgt spid="230418">
                                            <p:txEl>
                                              <p:pRg st="3" end="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30418">
                                            <p:txEl>
                                              <p:pRg st="3" end="3"/>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30418">
                                            <p:txEl>
                                              <p:pRg st="4" end="4"/>
                                            </p:txEl>
                                          </p:spTgt>
                                        </p:tgtEl>
                                        <p:attrNameLst>
                                          <p:attrName>style.visibility</p:attrName>
                                        </p:attrNameLst>
                                      </p:cBhvr>
                                      <p:to>
                                        <p:strVal val="visible"/>
                                      </p:to>
                                    </p:set>
                                    <p:anim calcmode="lin" valueType="num">
                                      <p:cBhvr additive="base">
                                        <p:cTn id="55" dur="500" fill="hold"/>
                                        <p:tgtEl>
                                          <p:spTgt spid="230418">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30418">
                                            <p:txEl>
                                              <p:pRg st="4" end="4"/>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30418">
                                            <p:txEl>
                                              <p:pRg st="5" end="5"/>
                                            </p:txEl>
                                          </p:spTgt>
                                        </p:tgtEl>
                                        <p:attrNameLst>
                                          <p:attrName>style.visibility</p:attrName>
                                        </p:attrNameLst>
                                      </p:cBhvr>
                                      <p:to>
                                        <p:strVal val="visible"/>
                                      </p:to>
                                    </p:set>
                                    <p:anim calcmode="lin" valueType="num">
                                      <p:cBhvr additive="base">
                                        <p:cTn id="59" dur="500" fill="hold"/>
                                        <p:tgtEl>
                                          <p:spTgt spid="230418">
                                            <p:txEl>
                                              <p:pRg st="5" end="5"/>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30418">
                                            <p:txEl>
                                              <p:pRg st="5" end="5"/>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30418">
                                            <p:txEl>
                                              <p:pRg st="6" end="6"/>
                                            </p:txEl>
                                          </p:spTgt>
                                        </p:tgtEl>
                                        <p:attrNameLst>
                                          <p:attrName>style.visibility</p:attrName>
                                        </p:attrNameLst>
                                      </p:cBhvr>
                                      <p:to>
                                        <p:strVal val="visible"/>
                                      </p:to>
                                    </p:set>
                                    <p:anim calcmode="lin" valueType="num">
                                      <p:cBhvr additive="base">
                                        <p:cTn id="63" dur="500" fill="hold"/>
                                        <p:tgtEl>
                                          <p:spTgt spid="230418">
                                            <p:txEl>
                                              <p:pRg st="6" end="6"/>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30418">
                                            <p:txEl>
                                              <p:pRg st="6" end="6"/>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30418">
                                            <p:txEl>
                                              <p:pRg st="7" end="7"/>
                                            </p:txEl>
                                          </p:spTgt>
                                        </p:tgtEl>
                                        <p:attrNameLst>
                                          <p:attrName>style.visibility</p:attrName>
                                        </p:attrNameLst>
                                      </p:cBhvr>
                                      <p:to>
                                        <p:strVal val="visible"/>
                                      </p:to>
                                    </p:set>
                                    <p:anim calcmode="lin" valueType="num">
                                      <p:cBhvr additive="base">
                                        <p:cTn id="67" dur="500" fill="hold"/>
                                        <p:tgtEl>
                                          <p:spTgt spid="230418">
                                            <p:txEl>
                                              <p:pRg st="7" end="7"/>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30418">
                                            <p:txEl>
                                              <p:pRg st="7" end="7"/>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30418">
                                            <p:txEl>
                                              <p:pRg st="8" end="8"/>
                                            </p:txEl>
                                          </p:spTgt>
                                        </p:tgtEl>
                                        <p:attrNameLst>
                                          <p:attrName>style.visibility</p:attrName>
                                        </p:attrNameLst>
                                      </p:cBhvr>
                                      <p:to>
                                        <p:strVal val="visible"/>
                                      </p:to>
                                    </p:set>
                                    <p:anim calcmode="lin" valueType="num">
                                      <p:cBhvr additive="base">
                                        <p:cTn id="71" dur="500" fill="hold"/>
                                        <p:tgtEl>
                                          <p:spTgt spid="230418">
                                            <p:txEl>
                                              <p:pRg st="8" end="8"/>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230418">
                                            <p:txEl>
                                              <p:pRg st="8" end="8"/>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30418">
                                            <p:txEl>
                                              <p:pRg st="9" end="9"/>
                                            </p:txEl>
                                          </p:spTgt>
                                        </p:tgtEl>
                                        <p:attrNameLst>
                                          <p:attrName>style.visibility</p:attrName>
                                        </p:attrNameLst>
                                      </p:cBhvr>
                                      <p:to>
                                        <p:strVal val="visible"/>
                                      </p:to>
                                    </p:set>
                                    <p:anim calcmode="lin" valueType="num">
                                      <p:cBhvr additive="base">
                                        <p:cTn id="75" dur="500" fill="hold"/>
                                        <p:tgtEl>
                                          <p:spTgt spid="230418">
                                            <p:txEl>
                                              <p:pRg st="9" end="9"/>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230418">
                                            <p:txEl>
                                              <p:pRg st="9" end="9"/>
                                            </p:tx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230418">
                                            <p:txEl>
                                              <p:pRg st="10" end="10"/>
                                            </p:txEl>
                                          </p:spTgt>
                                        </p:tgtEl>
                                        <p:attrNameLst>
                                          <p:attrName>style.visibility</p:attrName>
                                        </p:attrNameLst>
                                      </p:cBhvr>
                                      <p:to>
                                        <p:strVal val="visible"/>
                                      </p:to>
                                    </p:set>
                                    <p:anim calcmode="lin" valueType="num">
                                      <p:cBhvr additive="base">
                                        <p:cTn id="79" dur="500" fill="hold"/>
                                        <p:tgtEl>
                                          <p:spTgt spid="230418">
                                            <p:txEl>
                                              <p:pRg st="10" end="10"/>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30418">
                                            <p:txEl>
                                              <p:pRg st="10" end="10"/>
                                            </p:txEl>
                                          </p:spTgt>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2" presetClass="entr" presetSubtype="2" fill="hold" grpId="0" nodeType="afterEffect">
                                  <p:stCondLst>
                                    <p:cond delay="0"/>
                                  </p:stCondLst>
                                  <p:childTnLst>
                                    <p:set>
                                      <p:cBhvr>
                                        <p:cTn id="83" dur="1" fill="hold">
                                          <p:stCondLst>
                                            <p:cond delay="0"/>
                                          </p:stCondLst>
                                        </p:cTn>
                                        <p:tgtEl>
                                          <p:spTgt spid="2">
                                            <p:bg/>
                                          </p:spTgt>
                                        </p:tgtEl>
                                        <p:attrNameLst>
                                          <p:attrName>style.visibility</p:attrName>
                                        </p:attrNameLst>
                                      </p:cBhvr>
                                      <p:to>
                                        <p:strVal val="visible"/>
                                      </p:to>
                                    </p:set>
                                    <p:anim calcmode="lin" valueType="num">
                                      <p:cBhvr additive="base">
                                        <p:cTn id="84" dur="500" fill="hold"/>
                                        <p:tgtEl>
                                          <p:spTgt spid="2">
                                            <p:bg/>
                                          </p:spTgt>
                                        </p:tgtEl>
                                        <p:attrNameLst>
                                          <p:attrName>ppt_x</p:attrName>
                                        </p:attrNameLst>
                                      </p:cBhvr>
                                      <p:tavLst>
                                        <p:tav tm="0">
                                          <p:val>
                                            <p:strVal val="1+#ppt_w/2"/>
                                          </p:val>
                                        </p:tav>
                                        <p:tav tm="100000">
                                          <p:val>
                                            <p:strVal val="#ppt_x"/>
                                          </p:val>
                                        </p:tav>
                                      </p:tavLst>
                                    </p:anim>
                                    <p:anim calcmode="lin" valueType="num">
                                      <p:cBhvr additive="base">
                                        <p:cTn id="85" dur="500" fill="hold"/>
                                        <p:tgtEl>
                                          <p:spTgt spid="2">
                                            <p:bg/>
                                          </p:spTgt>
                                        </p:tgtEl>
                                        <p:attrNameLst>
                                          <p:attrName>ppt_y</p:attrName>
                                        </p:attrNameLst>
                                      </p:cBhvr>
                                      <p:tavLst>
                                        <p:tav tm="0">
                                          <p:val>
                                            <p:strVal val="#ppt_y"/>
                                          </p:val>
                                        </p:tav>
                                        <p:tav tm="100000">
                                          <p:val>
                                            <p:strVal val="#ppt_y"/>
                                          </p:val>
                                        </p:tav>
                                      </p:tavLst>
                                    </p:anim>
                                  </p:childTnLst>
                                </p:cTn>
                              </p:par>
                              <p:par>
                                <p:cTn id="86" presetID="2" presetClass="entr" presetSubtype="2" fill="hold" grpId="0" nodeType="withEffect">
                                  <p:stCondLst>
                                    <p:cond delay="0"/>
                                  </p:stCondLst>
                                  <p:childTnLst>
                                    <p:set>
                                      <p:cBhvr>
                                        <p:cTn id="87" dur="1" fill="hold">
                                          <p:stCondLst>
                                            <p:cond delay="0"/>
                                          </p:stCondLst>
                                        </p:cTn>
                                        <p:tgtEl>
                                          <p:spTgt spid="2">
                                            <p:txEl>
                                              <p:pRg st="0" end="0"/>
                                            </p:txEl>
                                          </p:spTgt>
                                        </p:tgtEl>
                                        <p:attrNameLst>
                                          <p:attrName>style.visibility</p:attrName>
                                        </p:attrNameLst>
                                      </p:cBhvr>
                                      <p:to>
                                        <p:strVal val="visible"/>
                                      </p:to>
                                    </p:set>
                                    <p:anim calcmode="lin" valueType="num">
                                      <p:cBhvr additive="base">
                                        <p:cTn id="88"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9"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nimBg="1" build="allAtOnce"/>
      <p:bldP spid="230404" grpId="0" animBg="1" build="allAtOnce"/>
      <p:bldP spid="230418" grpId="0" animBg="1" uiExpand="1" build="allAtOnce"/>
      <p:bldP spid="2" grpId="0" animBg="1" uiExpand="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p:nvPr/>
        </p:nvSpPr>
        <p:spPr>
          <a:xfrm>
            <a:off x="1979930" y="1483360"/>
            <a:ext cx="6911975" cy="410845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董仲舒（前179年~前104年），汉代思想家、哲学家、政治家、教育家。汉族，汉广川郡(今河北景县广川镇大董古庄)人。汉武帝元光元年（前134年）任江都易王刘非国相10年；元朔四年（前125年），任胶西王刘端国相，4年后辞职回家。此后，居家著书，朝廷每有大议，令使者及廷尉就其家而问之，仍受武帝尊重。董仲舒以《公羊春秋》为依据，将周代以来的宗教天道观和阴阳、五行学说结合起来，吸收法家、道家、阴阳家思想，建立了一个新的思想体系，成为汉代的官方统治哲学，对当时社会所提出的一系列哲学、政治、社会、历史问题，给予了较为系统的回答。</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1428" name="Rectangle 4"/>
          <p:cNvSpPr/>
          <p:nvPr/>
        </p:nvSpPr>
        <p:spPr>
          <a:xfrm>
            <a:off x="1951355" y="1456690"/>
            <a:ext cx="7190740" cy="5182870"/>
          </a:xfrm>
          <a:prstGeom prst="rect">
            <a:avLst/>
          </a:prstGeom>
          <a:solidFill>
            <a:srgbClr val="CCFFCC"/>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公元前134年，汉武帝下诏征求治国方略。儒生董仲舒在著名的《举贤良对策》中系统地提出了“天人感应”、“大一统”学说和“</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罢黜百家，表彰六经</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”的主张。</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董仲舒认为，</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“道之大原出于天”</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，自然、人事都受制于天命，因此反映天命的政治秩序和政治思想都应该是统一的。</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董仲舒的儒家思想大大维护了汉武帝的集权统治，为当时社会政治和经济的稳定做出了一时的贡献。</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他提出“</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天人感应，君权神授</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”几乎影响了整个封建社会，历朝历代都贯彻这一思想，直到辛亥革命结束帝制。</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罢黜百家，独尊儒术</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”对中国文化的影响尤其深远，儒家思想为代表的文化思想，一直是中国的主流文化，直到新文化运动。</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大一统</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”思想则到现在还影响着整个中华民族，而且还将一代代长期影响下去，因为它是中华民族团结巩固的纽带。</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31432" name="Picture 8" descr="董仲舒"/>
          <p:cNvPicPr>
            <a:picLocks noChangeAspect="1"/>
          </p:cNvPicPr>
          <p:nvPr/>
        </p:nvPicPr>
        <p:blipFill>
          <a:blip r:embed="rId1"/>
          <a:stretch>
            <a:fillRect/>
          </a:stretch>
        </p:blipFill>
        <p:spPr>
          <a:xfrm>
            <a:off x="50165" y="1456690"/>
            <a:ext cx="1818640" cy="2292985"/>
          </a:xfrm>
          <a:prstGeom prst="rect">
            <a:avLst/>
          </a:prstGeom>
          <a:noFill/>
          <a:ln w="9525">
            <a:noFill/>
          </a:ln>
        </p:spPr>
      </p:pic>
      <p:pic>
        <p:nvPicPr>
          <p:cNvPr id="231433" name="Picture 9" descr="董仲舒-1"/>
          <p:cNvPicPr>
            <a:picLocks noChangeAspect="1"/>
          </p:cNvPicPr>
          <p:nvPr/>
        </p:nvPicPr>
        <p:blipFill>
          <a:blip r:embed="rId2"/>
          <a:stretch>
            <a:fillRect/>
          </a:stretch>
        </p:blipFill>
        <p:spPr>
          <a:xfrm>
            <a:off x="20320" y="3867150"/>
            <a:ext cx="1737995" cy="2592705"/>
          </a:xfrm>
          <a:prstGeom prst="rect">
            <a:avLst/>
          </a:prstGeom>
          <a:noFill/>
          <a:ln w="9525">
            <a:noFill/>
          </a:ln>
        </p:spPr>
      </p:pic>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1432"/>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231433"/>
                                        </p:tgtEl>
                                        <p:attrNameLst>
                                          <p:attrName>style.visibility</p:attrName>
                                        </p:attrNameLst>
                                      </p:cBhvr>
                                      <p:to>
                                        <p:strVal val="visible"/>
                                      </p:to>
                                    </p:set>
                                    <p:animEffect transition="in" filter="blinds(horizontal)">
                                      <p:cBhvr>
                                        <p:cTn id="10" dur="500"/>
                                        <p:tgtEl>
                                          <p:spTgt spid="231433"/>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231427">
                                            <p:bg/>
                                          </p:spTgt>
                                        </p:tgtEl>
                                        <p:attrNameLst>
                                          <p:attrName>style.visibility</p:attrName>
                                        </p:attrNameLst>
                                      </p:cBhvr>
                                      <p:to>
                                        <p:strVal val="visible"/>
                                      </p:to>
                                    </p:set>
                                    <p:anim calcmode="lin" valueType="num">
                                      <p:cBhvr additive="base">
                                        <p:cTn id="14" dur="500" fill="hold"/>
                                        <p:tgtEl>
                                          <p:spTgt spid="231427">
                                            <p:bg/>
                                          </p:spTgt>
                                        </p:tgtEl>
                                        <p:attrNameLst>
                                          <p:attrName>ppt_x</p:attrName>
                                        </p:attrNameLst>
                                      </p:cBhvr>
                                      <p:tavLst>
                                        <p:tav tm="0">
                                          <p:val>
                                            <p:strVal val="1+#ppt_w/2"/>
                                          </p:val>
                                        </p:tav>
                                        <p:tav tm="100000">
                                          <p:val>
                                            <p:strVal val="#ppt_x"/>
                                          </p:val>
                                        </p:tav>
                                      </p:tavLst>
                                    </p:anim>
                                    <p:anim calcmode="lin" valueType="num">
                                      <p:cBhvr additive="base">
                                        <p:cTn id="15" dur="500" fill="hold"/>
                                        <p:tgtEl>
                                          <p:spTgt spid="231427">
                                            <p:bg/>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231427">
                                            <p:txEl>
                                              <p:pRg st="0" end="0"/>
                                            </p:txEl>
                                          </p:spTgt>
                                        </p:tgtEl>
                                        <p:attrNameLst>
                                          <p:attrName>style.visibility</p:attrName>
                                        </p:attrNameLst>
                                      </p:cBhvr>
                                      <p:to>
                                        <p:strVal val="visible"/>
                                      </p:to>
                                    </p:set>
                                    <p:animEffect transition="in" filter="blinds(horizontal)">
                                      <p:cBhvr>
                                        <p:cTn id="19" dur="500"/>
                                        <p:tgtEl>
                                          <p:spTgt spid="23142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31428">
                                            <p:bg/>
                                          </p:spTgt>
                                        </p:tgtEl>
                                        <p:attrNameLst>
                                          <p:attrName>style.visibility</p:attrName>
                                        </p:attrNameLst>
                                      </p:cBhvr>
                                      <p:to>
                                        <p:strVal val="visible"/>
                                      </p:to>
                                    </p:set>
                                    <p:anim calcmode="lin" valueType="num">
                                      <p:cBhvr additive="base">
                                        <p:cTn id="24" dur="500" fill="hold"/>
                                        <p:tgtEl>
                                          <p:spTgt spid="231428">
                                            <p:bg/>
                                          </p:spTgt>
                                        </p:tgtEl>
                                        <p:attrNameLst>
                                          <p:attrName>ppt_x</p:attrName>
                                        </p:attrNameLst>
                                      </p:cBhvr>
                                      <p:tavLst>
                                        <p:tav tm="0">
                                          <p:val>
                                            <p:strVal val="1+#ppt_w/2"/>
                                          </p:val>
                                        </p:tav>
                                        <p:tav tm="100000">
                                          <p:val>
                                            <p:strVal val="#ppt_x"/>
                                          </p:val>
                                        </p:tav>
                                      </p:tavLst>
                                    </p:anim>
                                    <p:anim calcmode="lin" valueType="num">
                                      <p:cBhvr additive="base">
                                        <p:cTn id="25" dur="500" fill="hold"/>
                                        <p:tgtEl>
                                          <p:spTgt spid="231428">
                                            <p:bg/>
                                          </p:spTgt>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31428">
                                            <p:txEl>
                                              <p:pRg st="0" end="0"/>
                                            </p:txEl>
                                          </p:spTgt>
                                        </p:tgtEl>
                                        <p:attrNameLst>
                                          <p:attrName>style.visibility</p:attrName>
                                        </p:attrNameLst>
                                      </p:cBhvr>
                                      <p:to>
                                        <p:strVal val="visible"/>
                                      </p:to>
                                    </p:set>
                                    <p:anim calcmode="lin" valueType="num">
                                      <p:cBhvr additive="base">
                                        <p:cTn id="28" dur="500" fill="hold"/>
                                        <p:tgtEl>
                                          <p:spTgt spid="23142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3142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31428">
                                            <p:txEl>
                                              <p:pRg st="1" end="1"/>
                                            </p:txEl>
                                          </p:spTgt>
                                        </p:tgtEl>
                                        <p:attrNameLst>
                                          <p:attrName>style.visibility</p:attrName>
                                        </p:attrNameLst>
                                      </p:cBhvr>
                                      <p:to>
                                        <p:strVal val="visible"/>
                                      </p:to>
                                    </p:set>
                                    <p:anim calcmode="lin" valueType="num">
                                      <p:cBhvr additive="base">
                                        <p:cTn id="32" dur="500" fill="hold"/>
                                        <p:tgtEl>
                                          <p:spTgt spid="231428">
                                            <p:txEl>
                                              <p:pRg st="1" end="1"/>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31428">
                                            <p:txEl>
                                              <p:pRg st="1" end="1"/>
                                            </p:txEl>
                                          </p:spTgt>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31428">
                                            <p:txEl>
                                              <p:pRg st="2" end="2"/>
                                            </p:txEl>
                                          </p:spTgt>
                                        </p:tgtEl>
                                        <p:attrNameLst>
                                          <p:attrName>style.visibility</p:attrName>
                                        </p:attrNameLst>
                                      </p:cBhvr>
                                      <p:to>
                                        <p:strVal val="visible"/>
                                      </p:to>
                                    </p:set>
                                    <p:anim calcmode="lin" valueType="num">
                                      <p:cBhvr additive="base">
                                        <p:cTn id="36" dur="500" fill="hold"/>
                                        <p:tgtEl>
                                          <p:spTgt spid="231428">
                                            <p:txEl>
                                              <p:pRg st="2" end="2"/>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231428">
                                            <p:txEl>
                                              <p:pRg st="2" end="2"/>
                                            </p:txEl>
                                          </p:spTgt>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31428">
                                            <p:txEl>
                                              <p:pRg st="3" end="3"/>
                                            </p:txEl>
                                          </p:spTgt>
                                        </p:tgtEl>
                                        <p:attrNameLst>
                                          <p:attrName>style.visibility</p:attrName>
                                        </p:attrNameLst>
                                      </p:cBhvr>
                                      <p:to>
                                        <p:strVal val="visible"/>
                                      </p:to>
                                    </p:set>
                                    <p:anim calcmode="lin" valueType="num">
                                      <p:cBhvr additive="base">
                                        <p:cTn id="40" dur="500" fill="hold"/>
                                        <p:tgtEl>
                                          <p:spTgt spid="231428">
                                            <p:txEl>
                                              <p:pRg st="3" end="3"/>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31428">
                                            <p:txEl>
                                              <p:pRg st="3" end="3"/>
                                            </p:txEl>
                                          </p:spTgt>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231428">
                                            <p:txEl>
                                              <p:pRg st="4" end="4"/>
                                            </p:txEl>
                                          </p:spTgt>
                                        </p:tgtEl>
                                        <p:attrNameLst>
                                          <p:attrName>style.visibility</p:attrName>
                                        </p:attrNameLst>
                                      </p:cBhvr>
                                      <p:to>
                                        <p:strVal val="visible"/>
                                      </p:to>
                                    </p:set>
                                    <p:anim calcmode="lin" valueType="num">
                                      <p:cBhvr additive="base">
                                        <p:cTn id="44" dur="500" fill="hold"/>
                                        <p:tgtEl>
                                          <p:spTgt spid="231428">
                                            <p:txEl>
                                              <p:pRg st="4" end="4"/>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231428">
                                            <p:txEl>
                                              <p:pRg st="4" end="4"/>
                                            </p:txEl>
                                          </p:spTgt>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31428">
                                            <p:txEl>
                                              <p:pRg st="5" end="5"/>
                                            </p:txEl>
                                          </p:spTgt>
                                        </p:tgtEl>
                                        <p:attrNameLst>
                                          <p:attrName>style.visibility</p:attrName>
                                        </p:attrNameLst>
                                      </p:cBhvr>
                                      <p:to>
                                        <p:strVal val="visible"/>
                                      </p:to>
                                    </p:set>
                                    <p:anim calcmode="lin" valueType="num">
                                      <p:cBhvr additive="base">
                                        <p:cTn id="48" dur="500" fill="hold"/>
                                        <p:tgtEl>
                                          <p:spTgt spid="231428">
                                            <p:txEl>
                                              <p:pRg st="5" end="5"/>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3142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nimBg="1" build="allAtOnce"/>
      <p:bldP spid="231428" grpId="0" animBg="1"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p:nvPr/>
        </p:nvSpPr>
        <p:spPr>
          <a:xfrm>
            <a:off x="309245" y="1205230"/>
            <a:ext cx="8646160" cy="198247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buClr>
                <a:srgbClr val="C00000"/>
              </a:buClr>
              <a:buSzTx/>
              <a:buFont typeface="Wingdings" panose="05000000000000000000" charset="0"/>
              <a:buChar char="p"/>
            </a:pPr>
            <a:r>
              <a:rPr lang="zh-CN" altLang="en-US" sz="1800" b="1" dirty="0">
                <a:latin typeface="Times New Roman" panose="02020603050405020304" pitchFamily="18" charset="0"/>
                <a:ea typeface="楷体_GB2312" pitchFamily="49"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价值被认为是人生经验的有机综合和高度抽象及概括出的许多因素。</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SzTx/>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这构成了对人性的看法和相关思想体系，并被作为规范和评价依据；</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SzTx/>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决定了个人如何选择人生目的、所作所为、人生道路、生活方式；</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SzTx/>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在策划个人的行动、评价和决定、构成相应的信念和态度，说明什么是“重要的”、“应该的”和“必须的”。经常遇到如下价值观念：</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6852" name="Rectangle 4"/>
          <p:cNvSpPr/>
          <p:nvPr/>
        </p:nvSpPr>
        <p:spPr>
          <a:xfrm>
            <a:off x="250825" y="3314065"/>
            <a:ext cx="8704580" cy="3283585"/>
          </a:xfrm>
          <a:prstGeom prst="rect">
            <a:avLst/>
          </a:prstGeom>
          <a:solidFill>
            <a:srgbClr val="FFFF99"/>
          </a:solidFill>
          <a:ln w="22225" cap="flat" cmpd="sng">
            <a:solidFill>
              <a:srgbClr val="3366FF"/>
            </a:solidFill>
            <a:prstDash val="solid"/>
            <a:miter/>
            <a:headEnd type="none" w="med" len="med"/>
            <a:tailEnd type="none" w="med" len="med"/>
          </a:ln>
        </p:spPr>
        <p:txBody>
          <a:bodyPr lIns="54000" rIns="54000" anchor="ctr"/>
          <a:lstStyle/>
          <a:p>
            <a:pPr marL="342900" indent="-342900" algn="l" latinLnBrk="1">
              <a:lnSpc>
                <a:spcPct val="100000"/>
              </a:lnSpc>
              <a:buClr>
                <a:srgbClr val="C00000"/>
              </a:buClr>
              <a:buSzPct val="85000"/>
              <a:buFont typeface="Wingdings" panose="05000000000000000000" charset="0"/>
              <a:buChar char="p"/>
            </a:pPr>
            <a:r>
              <a:rPr lang="zh-CN" altLang="en-US" sz="1800" dirty="0">
                <a:latin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百善孝为先</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，万恶淫为源。——《围炉夜话》，清，王永彬</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人品最重要。</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爱心最重要。家庭最重要。国家最重要。</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快乐最重要。享受最重要。快乐是贪心的借口。</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金钱最重要。金钱够用就行。（男人有钱易变坏，女人变坏就有钱。）</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荣誉/地位/学历最重要。（自由最重要。自由意味着责任。）</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实践经验比理论更重要。</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应该帮助穷人和弱者。穷人和弱者也应该善良，而不应该贪婪。</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年轻人应该吃苦。年轻人应该享受。年轻吃苦是福。</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应该尊敬长者。</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人人应该平等。应该尊重人。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应该勤劳 / 懒惰。应该诚实 / 说慌。</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1" name="Rectangle 2"/>
          <p:cNvSpPr>
            <a:spLocks noChangeArrowheads="1"/>
          </p:cNvSpPr>
          <p:nvPr/>
        </p:nvSpPr>
        <p:spPr bwMode="auto">
          <a:xfrm>
            <a:off x="372110" y="227965"/>
            <a:ext cx="8520430"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文化中包含的价值观念</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6851">
                                            <p:bg/>
                                          </p:spTgt>
                                        </p:tgtEl>
                                        <p:attrNameLst>
                                          <p:attrName>style.visibility</p:attrName>
                                        </p:attrNameLst>
                                      </p:cBhvr>
                                      <p:to>
                                        <p:strVal val="visible"/>
                                      </p:to>
                                    </p:set>
                                    <p:animEffect transition="in" filter="blinds(vertical)">
                                      <p:cBhvr>
                                        <p:cTn id="7" dur="500"/>
                                        <p:tgtEl>
                                          <p:spTgt spid="206851">
                                            <p:bg/>
                                          </p:spTgt>
                                        </p:tgtEl>
                                      </p:cBhvr>
                                    </p:animEffect>
                                  </p:childTnLst>
                                </p:cTn>
                              </p:par>
                              <p:par>
                                <p:cTn id="8" presetID="3" presetClass="entr" presetSubtype="5" fill="hold" grpId="0" nodeType="withEffect">
                                  <p:stCondLst>
                                    <p:cond delay="0"/>
                                  </p:stCondLst>
                                  <p:childTnLst>
                                    <p:set>
                                      <p:cBhvr>
                                        <p:cTn id="9" dur="1" fill="hold">
                                          <p:stCondLst>
                                            <p:cond delay="0"/>
                                          </p:stCondLst>
                                        </p:cTn>
                                        <p:tgtEl>
                                          <p:spTgt spid="206851">
                                            <p:txEl>
                                              <p:pRg st="0" end="0"/>
                                            </p:txEl>
                                          </p:spTgt>
                                        </p:tgtEl>
                                        <p:attrNameLst>
                                          <p:attrName>style.visibility</p:attrName>
                                        </p:attrNameLst>
                                      </p:cBhvr>
                                      <p:to>
                                        <p:strVal val="visible"/>
                                      </p:to>
                                    </p:set>
                                    <p:animEffect transition="in" filter="blinds(vertical)">
                                      <p:cBhvr>
                                        <p:cTn id="10" dur="500"/>
                                        <p:tgtEl>
                                          <p:spTgt spid="206851">
                                            <p:txEl>
                                              <p:pRg st="0" end="0"/>
                                            </p:txEl>
                                          </p:spTgt>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206851">
                                            <p:txEl>
                                              <p:pRg st="1" end="1"/>
                                            </p:txEl>
                                          </p:spTgt>
                                        </p:tgtEl>
                                        <p:attrNameLst>
                                          <p:attrName>style.visibility</p:attrName>
                                        </p:attrNameLst>
                                      </p:cBhvr>
                                      <p:to>
                                        <p:strVal val="visible"/>
                                      </p:to>
                                    </p:set>
                                    <p:animEffect transition="in" filter="blinds(vertical)">
                                      <p:cBhvr>
                                        <p:cTn id="13" dur="500"/>
                                        <p:tgtEl>
                                          <p:spTgt spid="206851">
                                            <p:txEl>
                                              <p:pRg st="1" end="1"/>
                                            </p:txEl>
                                          </p:spTgt>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206851">
                                            <p:txEl>
                                              <p:pRg st="2" end="2"/>
                                            </p:txEl>
                                          </p:spTgt>
                                        </p:tgtEl>
                                        <p:attrNameLst>
                                          <p:attrName>style.visibility</p:attrName>
                                        </p:attrNameLst>
                                      </p:cBhvr>
                                      <p:to>
                                        <p:strVal val="visible"/>
                                      </p:to>
                                    </p:set>
                                    <p:animEffect transition="in" filter="blinds(vertical)">
                                      <p:cBhvr>
                                        <p:cTn id="16" dur="500"/>
                                        <p:tgtEl>
                                          <p:spTgt spid="206851">
                                            <p:txEl>
                                              <p:pRg st="2" end="2"/>
                                            </p:txEl>
                                          </p:spTgt>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206851">
                                            <p:txEl>
                                              <p:pRg st="3" end="3"/>
                                            </p:txEl>
                                          </p:spTgt>
                                        </p:tgtEl>
                                        <p:attrNameLst>
                                          <p:attrName>style.visibility</p:attrName>
                                        </p:attrNameLst>
                                      </p:cBhvr>
                                      <p:to>
                                        <p:strVal val="visible"/>
                                      </p:to>
                                    </p:set>
                                    <p:animEffect transition="in" filter="blinds(vertical)">
                                      <p:cBhvr>
                                        <p:cTn id="19" dur="500"/>
                                        <p:tgtEl>
                                          <p:spTgt spid="20685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206852">
                                            <p:bg/>
                                          </p:spTgt>
                                        </p:tgtEl>
                                        <p:attrNameLst>
                                          <p:attrName>style.visibility</p:attrName>
                                        </p:attrNameLst>
                                      </p:cBhvr>
                                      <p:to>
                                        <p:strVal val="visible"/>
                                      </p:to>
                                    </p:set>
                                    <p:animEffect transition="in" filter="wedge">
                                      <p:cBhvr>
                                        <p:cTn id="24" dur="500"/>
                                        <p:tgtEl>
                                          <p:spTgt spid="206852">
                                            <p:bg/>
                                          </p:spTgt>
                                        </p:tgtEl>
                                      </p:cBhvr>
                                    </p:animEffect>
                                  </p:childTnLst>
                                </p:cTn>
                              </p:par>
                              <p:par>
                                <p:cTn id="25" presetID="20" presetClass="entr" presetSubtype="0" fill="hold" grpId="0" nodeType="withEffect">
                                  <p:stCondLst>
                                    <p:cond delay="0"/>
                                  </p:stCondLst>
                                  <p:childTnLst>
                                    <p:set>
                                      <p:cBhvr>
                                        <p:cTn id="26" dur="1" fill="hold">
                                          <p:stCondLst>
                                            <p:cond delay="0"/>
                                          </p:stCondLst>
                                        </p:cTn>
                                        <p:tgtEl>
                                          <p:spTgt spid="206852">
                                            <p:txEl>
                                              <p:pRg st="0" end="0"/>
                                            </p:txEl>
                                          </p:spTgt>
                                        </p:tgtEl>
                                        <p:attrNameLst>
                                          <p:attrName>style.visibility</p:attrName>
                                        </p:attrNameLst>
                                      </p:cBhvr>
                                      <p:to>
                                        <p:strVal val="visible"/>
                                      </p:to>
                                    </p:set>
                                    <p:animEffect transition="in" filter="wedge">
                                      <p:cBhvr>
                                        <p:cTn id="27" dur="500"/>
                                        <p:tgtEl>
                                          <p:spTgt spid="206852">
                                            <p:txEl>
                                              <p:pRg st="0" end="0"/>
                                            </p:txEl>
                                          </p:spTgt>
                                        </p:tgtEl>
                                      </p:cBhvr>
                                    </p:animEffect>
                                  </p:childTnLst>
                                </p:cTn>
                              </p:par>
                              <p:par>
                                <p:cTn id="28" presetID="20" presetClass="entr" presetSubtype="0" fill="hold" grpId="0" nodeType="withEffect">
                                  <p:stCondLst>
                                    <p:cond delay="0"/>
                                  </p:stCondLst>
                                  <p:childTnLst>
                                    <p:set>
                                      <p:cBhvr>
                                        <p:cTn id="29" dur="1" fill="hold">
                                          <p:stCondLst>
                                            <p:cond delay="0"/>
                                          </p:stCondLst>
                                        </p:cTn>
                                        <p:tgtEl>
                                          <p:spTgt spid="206852">
                                            <p:txEl>
                                              <p:pRg st="1" end="1"/>
                                            </p:txEl>
                                          </p:spTgt>
                                        </p:tgtEl>
                                        <p:attrNameLst>
                                          <p:attrName>style.visibility</p:attrName>
                                        </p:attrNameLst>
                                      </p:cBhvr>
                                      <p:to>
                                        <p:strVal val="visible"/>
                                      </p:to>
                                    </p:set>
                                    <p:animEffect transition="in" filter="wedge">
                                      <p:cBhvr>
                                        <p:cTn id="30" dur="500"/>
                                        <p:tgtEl>
                                          <p:spTgt spid="206852">
                                            <p:txEl>
                                              <p:pRg st="1" end="1"/>
                                            </p:txEl>
                                          </p:spTgt>
                                        </p:tgtEl>
                                      </p:cBhvr>
                                    </p:animEffect>
                                  </p:childTnLst>
                                </p:cTn>
                              </p:par>
                              <p:par>
                                <p:cTn id="31" presetID="20" presetClass="entr" presetSubtype="0" fill="hold" grpId="0" nodeType="withEffect">
                                  <p:stCondLst>
                                    <p:cond delay="0"/>
                                  </p:stCondLst>
                                  <p:childTnLst>
                                    <p:set>
                                      <p:cBhvr>
                                        <p:cTn id="32" dur="1" fill="hold">
                                          <p:stCondLst>
                                            <p:cond delay="0"/>
                                          </p:stCondLst>
                                        </p:cTn>
                                        <p:tgtEl>
                                          <p:spTgt spid="206852">
                                            <p:txEl>
                                              <p:pRg st="2" end="2"/>
                                            </p:txEl>
                                          </p:spTgt>
                                        </p:tgtEl>
                                        <p:attrNameLst>
                                          <p:attrName>style.visibility</p:attrName>
                                        </p:attrNameLst>
                                      </p:cBhvr>
                                      <p:to>
                                        <p:strVal val="visible"/>
                                      </p:to>
                                    </p:set>
                                    <p:animEffect transition="in" filter="wedge">
                                      <p:cBhvr>
                                        <p:cTn id="33" dur="500"/>
                                        <p:tgtEl>
                                          <p:spTgt spid="206852">
                                            <p:txEl>
                                              <p:pRg st="2" end="2"/>
                                            </p:txEl>
                                          </p:spTgt>
                                        </p:tgtEl>
                                      </p:cBhvr>
                                    </p:animEffect>
                                  </p:childTnLst>
                                </p:cTn>
                              </p:par>
                              <p:par>
                                <p:cTn id="34" presetID="20" presetClass="entr" presetSubtype="0" fill="hold" grpId="0" nodeType="withEffect">
                                  <p:stCondLst>
                                    <p:cond delay="0"/>
                                  </p:stCondLst>
                                  <p:childTnLst>
                                    <p:set>
                                      <p:cBhvr>
                                        <p:cTn id="35" dur="1" fill="hold">
                                          <p:stCondLst>
                                            <p:cond delay="0"/>
                                          </p:stCondLst>
                                        </p:cTn>
                                        <p:tgtEl>
                                          <p:spTgt spid="206852">
                                            <p:txEl>
                                              <p:pRg st="3" end="3"/>
                                            </p:txEl>
                                          </p:spTgt>
                                        </p:tgtEl>
                                        <p:attrNameLst>
                                          <p:attrName>style.visibility</p:attrName>
                                        </p:attrNameLst>
                                      </p:cBhvr>
                                      <p:to>
                                        <p:strVal val="visible"/>
                                      </p:to>
                                    </p:set>
                                    <p:animEffect transition="in" filter="wedge">
                                      <p:cBhvr>
                                        <p:cTn id="36" dur="500"/>
                                        <p:tgtEl>
                                          <p:spTgt spid="206852">
                                            <p:txEl>
                                              <p:pRg st="3" end="3"/>
                                            </p:txEl>
                                          </p:spTgt>
                                        </p:tgtEl>
                                      </p:cBhvr>
                                    </p:animEffect>
                                  </p:childTnLst>
                                </p:cTn>
                              </p:par>
                              <p:par>
                                <p:cTn id="37" presetID="20" presetClass="entr" presetSubtype="0" fill="hold" grpId="0" nodeType="withEffect">
                                  <p:stCondLst>
                                    <p:cond delay="0"/>
                                  </p:stCondLst>
                                  <p:childTnLst>
                                    <p:set>
                                      <p:cBhvr>
                                        <p:cTn id="38" dur="1" fill="hold">
                                          <p:stCondLst>
                                            <p:cond delay="0"/>
                                          </p:stCondLst>
                                        </p:cTn>
                                        <p:tgtEl>
                                          <p:spTgt spid="206852">
                                            <p:txEl>
                                              <p:pRg st="4" end="4"/>
                                            </p:txEl>
                                          </p:spTgt>
                                        </p:tgtEl>
                                        <p:attrNameLst>
                                          <p:attrName>style.visibility</p:attrName>
                                        </p:attrNameLst>
                                      </p:cBhvr>
                                      <p:to>
                                        <p:strVal val="visible"/>
                                      </p:to>
                                    </p:set>
                                    <p:animEffect transition="in" filter="wedge">
                                      <p:cBhvr>
                                        <p:cTn id="39" dur="500"/>
                                        <p:tgtEl>
                                          <p:spTgt spid="206852">
                                            <p:txEl>
                                              <p:pRg st="4" end="4"/>
                                            </p:txEl>
                                          </p:spTgt>
                                        </p:tgtEl>
                                      </p:cBhvr>
                                    </p:animEffect>
                                  </p:childTnLst>
                                </p:cTn>
                              </p:par>
                              <p:par>
                                <p:cTn id="40" presetID="20" presetClass="entr" presetSubtype="0" fill="hold" grpId="0" nodeType="withEffect">
                                  <p:stCondLst>
                                    <p:cond delay="0"/>
                                  </p:stCondLst>
                                  <p:childTnLst>
                                    <p:set>
                                      <p:cBhvr>
                                        <p:cTn id="41" dur="1" fill="hold">
                                          <p:stCondLst>
                                            <p:cond delay="0"/>
                                          </p:stCondLst>
                                        </p:cTn>
                                        <p:tgtEl>
                                          <p:spTgt spid="206852">
                                            <p:txEl>
                                              <p:pRg st="5" end="5"/>
                                            </p:txEl>
                                          </p:spTgt>
                                        </p:tgtEl>
                                        <p:attrNameLst>
                                          <p:attrName>style.visibility</p:attrName>
                                        </p:attrNameLst>
                                      </p:cBhvr>
                                      <p:to>
                                        <p:strVal val="visible"/>
                                      </p:to>
                                    </p:set>
                                    <p:animEffect transition="in" filter="wedge">
                                      <p:cBhvr>
                                        <p:cTn id="42" dur="500"/>
                                        <p:tgtEl>
                                          <p:spTgt spid="206852">
                                            <p:txEl>
                                              <p:pRg st="5" end="5"/>
                                            </p:txEl>
                                          </p:spTgt>
                                        </p:tgtEl>
                                      </p:cBhvr>
                                    </p:animEffect>
                                  </p:childTnLst>
                                </p:cTn>
                              </p:par>
                              <p:par>
                                <p:cTn id="43" presetID="20" presetClass="entr" presetSubtype="0" fill="hold" grpId="0" nodeType="withEffect">
                                  <p:stCondLst>
                                    <p:cond delay="0"/>
                                  </p:stCondLst>
                                  <p:childTnLst>
                                    <p:set>
                                      <p:cBhvr>
                                        <p:cTn id="44" dur="1" fill="hold">
                                          <p:stCondLst>
                                            <p:cond delay="0"/>
                                          </p:stCondLst>
                                        </p:cTn>
                                        <p:tgtEl>
                                          <p:spTgt spid="206852">
                                            <p:txEl>
                                              <p:pRg st="6" end="6"/>
                                            </p:txEl>
                                          </p:spTgt>
                                        </p:tgtEl>
                                        <p:attrNameLst>
                                          <p:attrName>style.visibility</p:attrName>
                                        </p:attrNameLst>
                                      </p:cBhvr>
                                      <p:to>
                                        <p:strVal val="visible"/>
                                      </p:to>
                                    </p:set>
                                    <p:animEffect transition="in" filter="wedge">
                                      <p:cBhvr>
                                        <p:cTn id="45" dur="500"/>
                                        <p:tgtEl>
                                          <p:spTgt spid="206852">
                                            <p:txEl>
                                              <p:pRg st="6" end="6"/>
                                            </p:txEl>
                                          </p:spTgt>
                                        </p:tgtEl>
                                      </p:cBhvr>
                                    </p:animEffect>
                                  </p:childTnLst>
                                </p:cTn>
                              </p:par>
                              <p:par>
                                <p:cTn id="46" presetID="20" presetClass="entr" presetSubtype="0" fill="hold" grpId="0" nodeType="withEffect">
                                  <p:stCondLst>
                                    <p:cond delay="0"/>
                                  </p:stCondLst>
                                  <p:childTnLst>
                                    <p:set>
                                      <p:cBhvr>
                                        <p:cTn id="47" dur="1" fill="hold">
                                          <p:stCondLst>
                                            <p:cond delay="0"/>
                                          </p:stCondLst>
                                        </p:cTn>
                                        <p:tgtEl>
                                          <p:spTgt spid="206852">
                                            <p:txEl>
                                              <p:pRg st="7" end="7"/>
                                            </p:txEl>
                                          </p:spTgt>
                                        </p:tgtEl>
                                        <p:attrNameLst>
                                          <p:attrName>style.visibility</p:attrName>
                                        </p:attrNameLst>
                                      </p:cBhvr>
                                      <p:to>
                                        <p:strVal val="visible"/>
                                      </p:to>
                                    </p:set>
                                    <p:animEffect transition="in" filter="wedge">
                                      <p:cBhvr>
                                        <p:cTn id="48" dur="500"/>
                                        <p:tgtEl>
                                          <p:spTgt spid="206852">
                                            <p:txEl>
                                              <p:pRg st="7" end="7"/>
                                            </p:txEl>
                                          </p:spTgt>
                                        </p:tgtEl>
                                      </p:cBhvr>
                                    </p:animEffect>
                                  </p:childTnLst>
                                </p:cTn>
                              </p:par>
                              <p:par>
                                <p:cTn id="49" presetID="20" presetClass="entr" presetSubtype="0" fill="hold" grpId="0" nodeType="withEffect">
                                  <p:stCondLst>
                                    <p:cond delay="0"/>
                                  </p:stCondLst>
                                  <p:childTnLst>
                                    <p:set>
                                      <p:cBhvr>
                                        <p:cTn id="50" dur="1" fill="hold">
                                          <p:stCondLst>
                                            <p:cond delay="0"/>
                                          </p:stCondLst>
                                        </p:cTn>
                                        <p:tgtEl>
                                          <p:spTgt spid="206852">
                                            <p:txEl>
                                              <p:pRg st="8" end="8"/>
                                            </p:txEl>
                                          </p:spTgt>
                                        </p:tgtEl>
                                        <p:attrNameLst>
                                          <p:attrName>style.visibility</p:attrName>
                                        </p:attrNameLst>
                                      </p:cBhvr>
                                      <p:to>
                                        <p:strVal val="visible"/>
                                      </p:to>
                                    </p:set>
                                    <p:animEffect transition="in" filter="wedge">
                                      <p:cBhvr>
                                        <p:cTn id="51" dur="500"/>
                                        <p:tgtEl>
                                          <p:spTgt spid="206852">
                                            <p:txEl>
                                              <p:pRg st="8" end="8"/>
                                            </p:txEl>
                                          </p:spTgt>
                                        </p:tgtEl>
                                      </p:cBhvr>
                                    </p:animEffect>
                                  </p:childTnLst>
                                </p:cTn>
                              </p:par>
                              <p:par>
                                <p:cTn id="52" presetID="20" presetClass="entr" presetSubtype="0" fill="hold" grpId="0" nodeType="withEffect">
                                  <p:stCondLst>
                                    <p:cond delay="0"/>
                                  </p:stCondLst>
                                  <p:childTnLst>
                                    <p:set>
                                      <p:cBhvr>
                                        <p:cTn id="53" dur="1" fill="hold">
                                          <p:stCondLst>
                                            <p:cond delay="0"/>
                                          </p:stCondLst>
                                        </p:cTn>
                                        <p:tgtEl>
                                          <p:spTgt spid="206852">
                                            <p:txEl>
                                              <p:pRg st="9" end="9"/>
                                            </p:txEl>
                                          </p:spTgt>
                                        </p:tgtEl>
                                        <p:attrNameLst>
                                          <p:attrName>style.visibility</p:attrName>
                                        </p:attrNameLst>
                                      </p:cBhvr>
                                      <p:to>
                                        <p:strVal val="visible"/>
                                      </p:to>
                                    </p:set>
                                    <p:animEffect transition="in" filter="wedge">
                                      <p:cBhvr>
                                        <p:cTn id="54" dur="500"/>
                                        <p:tgtEl>
                                          <p:spTgt spid="2068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nimBg="1" uiExpand="1" build="allAtOnce"/>
      <p:bldP spid="206852" grpId="0" animBg="1" uiExpand="1"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5" name="Rectangle 11"/>
          <p:cNvSpPr/>
          <p:nvPr/>
        </p:nvSpPr>
        <p:spPr>
          <a:xfrm>
            <a:off x="2700655" y="1617345"/>
            <a:ext cx="6074410" cy="4493895"/>
          </a:xfrm>
          <a:prstGeom prst="rect">
            <a:avLst/>
          </a:prstGeom>
          <a:solidFill>
            <a:srgbClr val="EAEAEA"/>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1800" b="1"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司马迁（前145或前135—前87？），字子长，西汉夏阳（今陕西韩城，一说山西河津）人，中国古代伟大的史学家、文学家，被后人尊为“史圣”。</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他最大的贡献是创作了中国第一部纪传体通史《史记》（原名《太史公书》）。</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《史记》记载了从上古传说中的黄帝时期，到汉武帝元狩元年，长达3000多年的历史。</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司马迁以其“究天人之际，通古今之变，成一家之言”的史识所完成的史学巨著《史记》，是“二十五史”之首，被鲁迅誉为“史家之绝唱，无韵之离骚”。</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86385" y="3666490"/>
            <a:ext cx="1996440" cy="2661285"/>
          </a:xfrm>
          <a:prstGeom prst="rect">
            <a:avLst/>
          </a:prstGeom>
        </p:spPr>
      </p:pic>
      <p:pic>
        <p:nvPicPr>
          <p:cNvPr id="3" name="图片 2"/>
          <p:cNvPicPr>
            <a:picLocks noChangeAspect="1"/>
          </p:cNvPicPr>
          <p:nvPr/>
        </p:nvPicPr>
        <p:blipFill>
          <a:blip r:embed="rId2"/>
          <a:stretch>
            <a:fillRect/>
          </a:stretch>
        </p:blipFill>
        <p:spPr>
          <a:xfrm>
            <a:off x="332105" y="1410335"/>
            <a:ext cx="1905000" cy="1990725"/>
          </a:xfrm>
          <a:prstGeom prst="rect">
            <a:avLst/>
          </a:prstGeom>
        </p:spPr>
      </p:pic>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1435">
                                            <p:bg/>
                                          </p:spTgt>
                                        </p:tgtEl>
                                        <p:attrNameLst>
                                          <p:attrName>style.visibility</p:attrName>
                                        </p:attrNameLst>
                                      </p:cBhvr>
                                      <p:to>
                                        <p:strVal val="visible"/>
                                      </p:to>
                                    </p:set>
                                    <p:anim calcmode="lin" valueType="num">
                                      <p:cBhvr additive="base">
                                        <p:cTn id="7" dur="500" fill="hold"/>
                                        <p:tgtEl>
                                          <p:spTgt spid="231435">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31435">
                                            <p:bg/>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31435">
                                            <p:txEl>
                                              <p:pRg st="0" end="0"/>
                                            </p:txEl>
                                          </p:spTgt>
                                        </p:tgtEl>
                                        <p:attrNameLst>
                                          <p:attrName>style.visibility</p:attrName>
                                        </p:attrNameLst>
                                      </p:cBhvr>
                                      <p:to>
                                        <p:strVal val="visible"/>
                                      </p:to>
                                    </p:set>
                                    <p:animEffect transition="in" filter="blinds(horizontal)">
                                      <p:cBhvr>
                                        <p:cTn id="12" dur="500"/>
                                        <p:tgtEl>
                                          <p:spTgt spid="231435">
                                            <p:txEl>
                                              <p:pRg st="0" end="0"/>
                                            </p:txEl>
                                          </p:spTgt>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231435">
                                            <p:txEl>
                                              <p:pRg st="1" end="1"/>
                                            </p:txEl>
                                          </p:spTgt>
                                        </p:tgtEl>
                                        <p:attrNameLst>
                                          <p:attrName>style.visibility</p:attrName>
                                        </p:attrNameLst>
                                      </p:cBhvr>
                                      <p:to>
                                        <p:strVal val="visible"/>
                                      </p:to>
                                    </p:set>
                                    <p:animEffect transition="in" filter="blinds(horizontal)">
                                      <p:cBhvr>
                                        <p:cTn id="16" dur="500"/>
                                        <p:tgtEl>
                                          <p:spTgt spid="231435">
                                            <p:txEl>
                                              <p:pRg st="1" end="1"/>
                                            </p:txEl>
                                          </p:spTgt>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231435">
                                            <p:txEl>
                                              <p:pRg st="2" end="2"/>
                                            </p:txEl>
                                          </p:spTgt>
                                        </p:tgtEl>
                                        <p:attrNameLst>
                                          <p:attrName>style.visibility</p:attrName>
                                        </p:attrNameLst>
                                      </p:cBhvr>
                                      <p:to>
                                        <p:strVal val="visible"/>
                                      </p:to>
                                    </p:set>
                                    <p:animEffect transition="in" filter="blinds(horizontal)">
                                      <p:cBhvr>
                                        <p:cTn id="20" dur="500"/>
                                        <p:tgtEl>
                                          <p:spTgt spid="231435">
                                            <p:txEl>
                                              <p:pRg st="2" end="2"/>
                                            </p:txEl>
                                          </p:spTgt>
                                        </p:tgtEl>
                                      </p:cBhvr>
                                    </p:animEffect>
                                  </p:childTnLst>
                                </p:cTn>
                              </p:par>
                            </p:childTnLst>
                          </p:cTn>
                        </p:par>
                        <p:par>
                          <p:cTn id="21" fill="hold">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231435">
                                            <p:txEl>
                                              <p:pRg st="3" end="3"/>
                                            </p:txEl>
                                          </p:spTgt>
                                        </p:tgtEl>
                                        <p:attrNameLst>
                                          <p:attrName>style.visibility</p:attrName>
                                        </p:attrNameLst>
                                      </p:cBhvr>
                                      <p:to>
                                        <p:strVal val="visible"/>
                                      </p:to>
                                    </p:set>
                                    <p:animEffect transition="in" filter="blinds(horizontal)">
                                      <p:cBhvr>
                                        <p:cTn id="24" dur="500"/>
                                        <p:tgtEl>
                                          <p:spTgt spid="231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35" grpId="0" animBg="1" uiExpand="1"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xfrm>
            <a:off x="7920038" y="6597650"/>
            <a:ext cx="1223962" cy="260350"/>
          </a:xfrm>
        </p:spPr>
        <p:txBody>
          <a:bodyPr lIns="18000" rIns="18000"/>
          <a:lstStyle>
            <a:lvl1pPr marL="0" lvl="0"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defRPr>
            </a:lvl1pPr>
            <a:lvl2pPr marL="457200" lvl="1"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cs typeface="+mn-cs"/>
              </a:defRPr>
            </a:lvl2pPr>
            <a:lvl3pPr marL="914400" lvl="2"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cs typeface="+mn-cs"/>
              </a:defRPr>
            </a:lvl3pPr>
            <a:lvl4pPr marL="1371600" lvl="3"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cs typeface="+mn-cs"/>
              </a:defRPr>
            </a:lvl4pPr>
            <a:lvl5pPr marL="1828800" lvl="4" indent="0" algn="ctr" defTabSz="914400" rtl="0" eaLnBrk="0" fontAlgn="ctr" latinLnBrk="0" hangingPunct="0">
              <a:lnSpc>
                <a:spcPct val="130000"/>
              </a:lnSpc>
              <a:spcBef>
                <a:spcPct val="0"/>
              </a:spcBef>
              <a:spcAft>
                <a:spcPct val="0"/>
              </a:spcAft>
              <a:buNone/>
              <a:defRPr sz="5400" b="0" i="0" u="none" kern="1200" baseline="0">
                <a:solidFill>
                  <a:schemeClr val="tx1"/>
                </a:solidFill>
                <a:latin typeface="隶书" panose="02010509060101010101" pitchFamily="49" charset="-122"/>
                <a:ea typeface="隶书" panose="02010509060101010101" pitchFamily="49" charset="-122"/>
                <a:cs typeface="+mn-cs"/>
              </a:defRPr>
            </a:lvl5pPr>
          </a:lstStyle>
          <a:p>
            <a:pPr lvl="0" eaLnBrk="1" fontAlgn="base" hangingPunct="1">
              <a:lnSpc>
                <a:spcPct val="100000"/>
              </a:lnSpc>
            </a:pPr>
            <a:r>
              <a:rPr lang="zh-CN" altLang="en-US" sz="1200" b="1" dirty="0">
                <a:solidFill>
                  <a:srgbClr val="1A1A4E"/>
                </a:solidFill>
                <a:latin typeface="楷体_GB2312" pitchFamily="49" charset="-122"/>
                <a:ea typeface="楷体_GB2312" pitchFamily="49" charset="-122"/>
              </a:rPr>
              <a:t>第</a:t>
            </a:r>
            <a:fld id="{9A0DB2DC-4C9A-4742-B13C-FB6460FD3503}" type="slidenum">
              <a:rPr lang="zh-CN" altLang="en-US" sz="1200" b="1" dirty="0">
                <a:solidFill>
                  <a:srgbClr val="1A1A4E"/>
                </a:solidFill>
                <a:latin typeface="楷体_GB2312" pitchFamily="49" charset="-122"/>
                <a:ea typeface="楷体_GB2312" pitchFamily="49" charset="-122"/>
              </a:rPr>
            </a:fld>
            <a:r>
              <a:rPr lang="zh-CN" altLang="en-US" sz="1200" b="1" dirty="0">
                <a:solidFill>
                  <a:srgbClr val="1A1A4E"/>
                </a:solidFill>
                <a:latin typeface="楷体_GB2312" pitchFamily="49" charset="-122"/>
                <a:ea typeface="楷体_GB2312" pitchFamily="49" charset="-122"/>
              </a:rPr>
              <a:t>页，共</a:t>
            </a:r>
            <a:r>
              <a:rPr lang="en-US" altLang="zh-CN" sz="1200" b="1" dirty="0">
                <a:solidFill>
                  <a:srgbClr val="1A1A4E"/>
                </a:solidFill>
                <a:latin typeface="楷体_GB2312" pitchFamily="49" charset="-122"/>
                <a:ea typeface="楷体_GB2312" pitchFamily="49" charset="-122"/>
              </a:rPr>
              <a:t>19</a:t>
            </a:r>
            <a:r>
              <a:rPr lang="zh-CN" altLang="en-US" sz="1200" b="1" dirty="0">
                <a:solidFill>
                  <a:srgbClr val="1A1A4E"/>
                </a:solidFill>
                <a:latin typeface="楷体_GB2312" pitchFamily="49" charset="-122"/>
                <a:ea typeface="楷体_GB2312" pitchFamily="49" charset="-122"/>
              </a:rPr>
              <a:t>页</a:t>
            </a:r>
            <a:endParaRPr lang="zh-CN" altLang="en-US" sz="1200" b="1" dirty="0">
              <a:solidFill>
                <a:srgbClr val="1A1A4E"/>
              </a:solidFill>
              <a:latin typeface="楷体_GB2312" pitchFamily="49" charset="-122"/>
              <a:ea typeface="楷体_GB2312" pitchFamily="49" charset="-122"/>
            </a:endParaRPr>
          </a:p>
        </p:txBody>
      </p:sp>
      <p:sp>
        <p:nvSpPr>
          <p:cNvPr id="232451" name="Rectangle 3"/>
          <p:cNvSpPr/>
          <p:nvPr/>
        </p:nvSpPr>
        <p:spPr>
          <a:xfrm>
            <a:off x="1971040" y="1316990"/>
            <a:ext cx="6927215" cy="520954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00000"/>
              </a:lnSpc>
              <a:spcBef>
                <a:spcPts val="0"/>
              </a:spcBef>
              <a:spcAft>
                <a:spcPts val="0"/>
              </a:spcAft>
              <a:buClr>
                <a:srgbClr val="FF0000"/>
              </a:buClr>
              <a:buSzTx/>
              <a:buFont typeface="Wingdings" panose="05000000000000000000" charset="0"/>
              <a:buChar char="n"/>
            </a:pPr>
            <a:r>
              <a:rPr lang="zh-CN" altLang="en-US" sz="1800" b="1"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韩愈（768-824）字退之，河内河阳（今河南孟州）人。唐朝文学家、思想家、政治家。唐宋八大家之一。晚年任吏部侍郎，又称韩吏部。谥号文，又称韩文公。他是中唐古文革新运动的主将，他与柳宗元同为“古文运动”倡导者，故与其并称为“韩柳”。</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0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他的文章最受后人推崇，常和杜甫的诗相提并论；他的诗想象奇特，气势宏伟，追求散文化的语言风格，因而有“文章巨公”和“百代文宗”之名，提出了“文以载道”和“文道结合”的主张，反对六朝以来的骈偶之风，提倡先秦，两汉的散文，文学上主张“辞必己出”，“惟陈言之务去”。</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0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论说文《原道》《师说》《谏佛骨表》《进学解》，赠序《送孟东野序》《送董邵南游河北序》，叙述文《&lt;张中丞传&gt;后叙》，墓志铭《柳子厚墓志铭》，祭文《祭十二郎文》及传奇小说《毛颖传》等都是公认的名篇，对后代散文起了很好的推动作用。</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2452" name="Rectangle 4"/>
          <p:cNvSpPr/>
          <p:nvPr/>
        </p:nvSpPr>
        <p:spPr>
          <a:xfrm>
            <a:off x="2014220" y="1253490"/>
            <a:ext cx="6883400" cy="5273040"/>
          </a:xfrm>
          <a:prstGeom prst="rect">
            <a:avLst/>
          </a:prstGeom>
          <a:solidFill>
            <a:srgbClr val="CCFFCC"/>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0"/>
              </a:spcBef>
              <a:spcAft>
                <a:spcPts val="0"/>
              </a:spcAft>
              <a:buClr>
                <a:srgbClr val="FF0000"/>
              </a:buClr>
              <a:buSzTx/>
              <a:buFont typeface="Wingdings" panose="05000000000000000000" charset="0"/>
              <a:buChar char="n"/>
            </a:pPr>
            <a:r>
              <a:rPr lang="en-US" altLang="zh-CN" sz="1800" b="1"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强调“以德礼为先而辅以政刑”。</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《原性》是韩愈关于人性论的代表作。不赞成孟子的 “性善”论和荀子的“性恶”论，也不赞成扬雄的“性善恶混”说。而发挥董仲舒的理论，第一次明确提出</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“性之品有三”</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上品性善，生来具有仁、义、礼、智、信五种道德；中品五德有所欠缺，性可善可恶；下品五德都不具备，性恶。</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同时还认为人有喜、怒、哀、惧、爱、恶、欲七情，</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情亦有三品:上品七情控制适中；中品七情或多或少,“有所甚，有所亡”；下品则“亡与甚直情而行”</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情与性的品级正相对应。《原性》承认人可以有适当的情欲，反对佛教的灭情见性主张，在当时具有积极的意义。但他认为性“与生俱生”，上、下品都是“不移”，是先验论的观点。</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32456" name="Picture 8" descr="韩愈"/>
          <p:cNvPicPr>
            <a:picLocks noChangeAspect="1"/>
          </p:cNvPicPr>
          <p:nvPr/>
        </p:nvPicPr>
        <p:blipFill>
          <a:blip r:embed="rId1"/>
          <a:stretch>
            <a:fillRect/>
          </a:stretch>
        </p:blipFill>
        <p:spPr>
          <a:xfrm>
            <a:off x="123190" y="1421765"/>
            <a:ext cx="1741805" cy="2205355"/>
          </a:xfrm>
          <a:prstGeom prst="rect">
            <a:avLst/>
          </a:prstGeom>
          <a:noFill/>
          <a:ln w="9525">
            <a:noFill/>
          </a:ln>
        </p:spPr>
      </p:pic>
      <p:pic>
        <p:nvPicPr>
          <p:cNvPr id="232457" name="Picture 9" descr="韩愈-1"/>
          <p:cNvPicPr>
            <a:picLocks noChangeAspect="1"/>
          </p:cNvPicPr>
          <p:nvPr/>
        </p:nvPicPr>
        <p:blipFill>
          <a:blip r:embed="rId2"/>
          <a:stretch>
            <a:fillRect/>
          </a:stretch>
        </p:blipFill>
        <p:spPr>
          <a:xfrm>
            <a:off x="122873" y="4331335"/>
            <a:ext cx="1655762" cy="2160588"/>
          </a:xfrm>
          <a:prstGeom prst="rect">
            <a:avLst/>
          </a:prstGeom>
          <a:noFill/>
          <a:ln w="9525">
            <a:noFill/>
          </a:ln>
        </p:spPr>
      </p:pic>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32456"/>
                                        </p:tgtEl>
                                        <p:attrNameLst>
                                          <p:attrName>style.visibility</p:attrName>
                                        </p:attrNameLst>
                                      </p:cBhvr>
                                      <p:to>
                                        <p:strVal val="visible"/>
                                      </p:to>
                                    </p:set>
                                    <p:animEffect transition="in" filter="blinds(horizontal)">
                                      <p:cBhvr>
                                        <p:cTn id="7" dur="500"/>
                                        <p:tgtEl>
                                          <p:spTgt spid="23245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32457"/>
                                        </p:tgtEl>
                                        <p:attrNameLst>
                                          <p:attrName>style.visibility</p:attrName>
                                        </p:attrNameLst>
                                      </p:cBhvr>
                                      <p:to>
                                        <p:strVal val="visible"/>
                                      </p:to>
                                    </p:set>
                                    <p:animEffect transition="in" filter="blinds(horizontal)">
                                      <p:cBhvr>
                                        <p:cTn id="11" dur="500"/>
                                        <p:tgtEl>
                                          <p:spTgt spid="232457"/>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32451">
                                            <p:bg/>
                                          </p:spTgt>
                                        </p:tgtEl>
                                        <p:attrNameLst>
                                          <p:attrName>style.visibility</p:attrName>
                                        </p:attrNameLst>
                                      </p:cBhvr>
                                      <p:to>
                                        <p:strVal val="visible"/>
                                      </p:to>
                                    </p:set>
                                    <p:anim calcmode="lin" valueType="num">
                                      <p:cBhvr additive="base">
                                        <p:cTn id="15" dur="500" fill="hold"/>
                                        <p:tgtEl>
                                          <p:spTgt spid="232451">
                                            <p:bg/>
                                          </p:spTgt>
                                        </p:tgtEl>
                                        <p:attrNameLst>
                                          <p:attrName>ppt_x</p:attrName>
                                        </p:attrNameLst>
                                      </p:cBhvr>
                                      <p:tavLst>
                                        <p:tav tm="0">
                                          <p:val>
                                            <p:strVal val="1+#ppt_w/2"/>
                                          </p:val>
                                        </p:tav>
                                        <p:tav tm="100000">
                                          <p:val>
                                            <p:strVal val="#ppt_x"/>
                                          </p:val>
                                        </p:tav>
                                      </p:tavLst>
                                    </p:anim>
                                    <p:anim calcmode="lin" valueType="num">
                                      <p:cBhvr additive="base">
                                        <p:cTn id="16" dur="500" fill="hold"/>
                                        <p:tgtEl>
                                          <p:spTgt spid="232451">
                                            <p:bg/>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32451">
                                            <p:txEl>
                                              <p:pRg st="0" end="0"/>
                                            </p:txEl>
                                          </p:spTgt>
                                        </p:tgtEl>
                                        <p:attrNameLst>
                                          <p:attrName>style.visibility</p:attrName>
                                        </p:attrNameLst>
                                      </p:cBhvr>
                                      <p:to>
                                        <p:strVal val="visible"/>
                                      </p:to>
                                    </p:set>
                                    <p:anim calcmode="lin" valueType="num">
                                      <p:cBhvr additive="base">
                                        <p:cTn id="19" dur="500" fill="hold"/>
                                        <p:tgtEl>
                                          <p:spTgt spid="232451">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2451">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2451">
                                            <p:txEl>
                                              <p:pRg st="1" end="1"/>
                                            </p:txEl>
                                          </p:spTgt>
                                        </p:tgtEl>
                                        <p:attrNameLst>
                                          <p:attrName>style.visibility</p:attrName>
                                        </p:attrNameLst>
                                      </p:cBhvr>
                                      <p:to>
                                        <p:strVal val="visible"/>
                                      </p:to>
                                    </p:set>
                                    <p:anim calcmode="lin" valueType="num">
                                      <p:cBhvr additive="base">
                                        <p:cTn id="23" dur="500" fill="hold"/>
                                        <p:tgtEl>
                                          <p:spTgt spid="232451">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32451">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32451">
                                            <p:txEl>
                                              <p:pRg st="2" end="2"/>
                                            </p:txEl>
                                          </p:spTgt>
                                        </p:tgtEl>
                                        <p:attrNameLst>
                                          <p:attrName>style.visibility</p:attrName>
                                        </p:attrNameLst>
                                      </p:cBhvr>
                                      <p:to>
                                        <p:strVal val="visible"/>
                                      </p:to>
                                    </p:set>
                                    <p:anim calcmode="lin" valueType="num">
                                      <p:cBhvr additive="base">
                                        <p:cTn id="27" dur="500" fill="hold"/>
                                        <p:tgtEl>
                                          <p:spTgt spid="232451">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32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32452">
                                            <p:bg/>
                                          </p:spTgt>
                                        </p:tgtEl>
                                        <p:attrNameLst>
                                          <p:attrName>style.visibility</p:attrName>
                                        </p:attrNameLst>
                                      </p:cBhvr>
                                      <p:to>
                                        <p:strVal val="visible"/>
                                      </p:to>
                                    </p:set>
                                    <p:anim calcmode="lin" valueType="num">
                                      <p:cBhvr additive="base">
                                        <p:cTn id="33" dur="500" fill="hold"/>
                                        <p:tgtEl>
                                          <p:spTgt spid="232452">
                                            <p:bg/>
                                          </p:spTgt>
                                        </p:tgtEl>
                                        <p:attrNameLst>
                                          <p:attrName>ppt_x</p:attrName>
                                        </p:attrNameLst>
                                      </p:cBhvr>
                                      <p:tavLst>
                                        <p:tav tm="0">
                                          <p:val>
                                            <p:strVal val="1+#ppt_w/2"/>
                                          </p:val>
                                        </p:tav>
                                        <p:tav tm="100000">
                                          <p:val>
                                            <p:strVal val="#ppt_x"/>
                                          </p:val>
                                        </p:tav>
                                      </p:tavLst>
                                    </p:anim>
                                    <p:anim calcmode="lin" valueType="num">
                                      <p:cBhvr additive="base">
                                        <p:cTn id="34" dur="500" fill="hold"/>
                                        <p:tgtEl>
                                          <p:spTgt spid="232452">
                                            <p:bg/>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32452">
                                            <p:txEl>
                                              <p:pRg st="0" end="0"/>
                                            </p:txEl>
                                          </p:spTgt>
                                        </p:tgtEl>
                                        <p:attrNameLst>
                                          <p:attrName>style.visibility</p:attrName>
                                        </p:attrNameLst>
                                      </p:cBhvr>
                                      <p:to>
                                        <p:strVal val="visible"/>
                                      </p:to>
                                    </p:set>
                                    <p:anim calcmode="lin" valueType="num">
                                      <p:cBhvr additive="base">
                                        <p:cTn id="37" dur="500" fill="hold"/>
                                        <p:tgtEl>
                                          <p:spTgt spid="23245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2452">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32452">
                                            <p:txEl>
                                              <p:pRg st="1" end="1"/>
                                            </p:txEl>
                                          </p:spTgt>
                                        </p:tgtEl>
                                        <p:attrNameLst>
                                          <p:attrName>style.visibility</p:attrName>
                                        </p:attrNameLst>
                                      </p:cBhvr>
                                      <p:to>
                                        <p:strVal val="visible"/>
                                      </p:to>
                                    </p:set>
                                    <p:anim calcmode="lin" valueType="num">
                                      <p:cBhvr additive="base">
                                        <p:cTn id="41" dur="500" fill="hold"/>
                                        <p:tgtEl>
                                          <p:spTgt spid="232452">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32452">
                                            <p:txEl>
                                              <p:pRg st="1" end="1"/>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32452">
                                            <p:txEl>
                                              <p:pRg st="2" end="2"/>
                                            </p:txEl>
                                          </p:spTgt>
                                        </p:tgtEl>
                                        <p:attrNameLst>
                                          <p:attrName>style.visibility</p:attrName>
                                        </p:attrNameLst>
                                      </p:cBhvr>
                                      <p:to>
                                        <p:strVal val="visible"/>
                                      </p:to>
                                    </p:set>
                                    <p:anim calcmode="lin" valueType="num">
                                      <p:cBhvr additive="base">
                                        <p:cTn id="45" dur="500" fill="hold"/>
                                        <p:tgtEl>
                                          <p:spTgt spid="232452">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3245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nimBg="1" uiExpand="1" build="allAtOnce"/>
      <p:bldP spid="232452" grpId="0" animBg="1" uiExpand="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80" name="Picture 8" descr="程颢"/>
          <p:cNvPicPr>
            <a:picLocks noChangeAspect="1"/>
          </p:cNvPicPr>
          <p:nvPr/>
        </p:nvPicPr>
        <p:blipFill>
          <a:blip r:embed="rId1"/>
          <a:stretch>
            <a:fillRect/>
          </a:stretch>
        </p:blipFill>
        <p:spPr>
          <a:xfrm>
            <a:off x="55880" y="1424305"/>
            <a:ext cx="1786890" cy="2303780"/>
          </a:xfrm>
          <a:prstGeom prst="rect">
            <a:avLst/>
          </a:prstGeom>
          <a:noFill/>
          <a:ln w="9525">
            <a:noFill/>
          </a:ln>
        </p:spPr>
      </p:pic>
      <p:pic>
        <p:nvPicPr>
          <p:cNvPr id="233481" name="Picture 9" descr="程颐"/>
          <p:cNvPicPr>
            <a:picLocks noChangeAspect="1"/>
          </p:cNvPicPr>
          <p:nvPr/>
        </p:nvPicPr>
        <p:blipFill>
          <a:blip r:embed="rId2"/>
          <a:stretch>
            <a:fillRect/>
          </a:stretch>
        </p:blipFill>
        <p:spPr>
          <a:xfrm>
            <a:off x="56515" y="4056380"/>
            <a:ext cx="1720850" cy="2468880"/>
          </a:xfrm>
          <a:prstGeom prst="rect">
            <a:avLst/>
          </a:prstGeom>
          <a:noFill/>
          <a:ln w="9525">
            <a:noFill/>
          </a:ln>
        </p:spPr>
      </p:pic>
      <p:sp>
        <p:nvSpPr>
          <p:cNvPr id="233475" name="Rectangle 3"/>
          <p:cNvSpPr/>
          <p:nvPr/>
        </p:nvSpPr>
        <p:spPr>
          <a:xfrm>
            <a:off x="1908175" y="1234758"/>
            <a:ext cx="6985000" cy="5472112"/>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10000"/>
              </a:lnSpc>
              <a:spcBef>
                <a:spcPts val="300"/>
              </a:spcBef>
              <a:spcAft>
                <a:spcPts val="0"/>
              </a:spcAft>
              <a:buClr>
                <a:srgbClr val="FF0000"/>
              </a:buClr>
              <a:buSzTx/>
              <a:buFont typeface="Wingdings" panose="05000000000000000000" charset="0"/>
              <a:buChar char="n"/>
            </a:pPr>
            <a:r>
              <a:rPr lang="zh-CN" altLang="en-US" sz="1800" b="1"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程颢（1032—1085年）、程颐（1033—1107年）北宋时期著名理学家、教育家。</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10000"/>
              </a:lnSpc>
              <a:spcBef>
                <a:spcPts val="3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二程兄弟诚心治学，对于圣贤之书无所不读，以《大学》《论语》《孟子》《中庸》为标本，而达于《六经》，故学问精深，创立了“理学”学说。</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10000"/>
              </a:lnSpc>
              <a:spcBef>
                <a:spcPts val="3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所谓“理”，包含“仁义礼智信”等道德内容在内，这些“理”是人先天就有的，只是因为环境对人的影响不同，才有了贤恶智愚的区别，所以“天理”与“人欲”是绝对对立的，应“存天理，去人欲”，为“饿死事极小，失节事极大”。</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10000"/>
              </a:lnSpc>
              <a:spcBef>
                <a:spcPts val="3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二程的“理学”在当时影响很大，被称之为“秦汉以来，无人能及”。后人将其统编为《二程全书》。</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10000"/>
              </a:lnSpc>
              <a:spcBef>
                <a:spcPts val="3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数十年以后，二程“理学”又被朱熹（公元1130—1200年）所继承，并被发展成为我国著名的“程朱理学”，在中国思想意识形态领域占居统治地位达七百多年。</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33480"/>
                                        </p:tgtEl>
                                        <p:attrNameLst>
                                          <p:attrName>style.visibility</p:attrName>
                                        </p:attrNameLst>
                                      </p:cBhvr>
                                      <p:to>
                                        <p:strVal val="visible"/>
                                      </p:to>
                                    </p:set>
                                    <p:animEffect transition="in" filter="blinds(horizontal)">
                                      <p:cBhvr>
                                        <p:cTn id="7" dur="500"/>
                                        <p:tgtEl>
                                          <p:spTgt spid="23348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33481"/>
                                        </p:tgtEl>
                                        <p:attrNameLst>
                                          <p:attrName>style.visibility</p:attrName>
                                        </p:attrNameLst>
                                      </p:cBhvr>
                                      <p:to>
                                        <p:strVal val="visible"/>
                                      </p:to>
                                    </p:set>
                                    <p:animEffect transition="in" filter="blinds(horizontal)">
                                      <p:cBhvr>
                                        <p:cTn id="11" dur="500"/>
                                        <p:tgtEl>
                                          <p:spTgt spid="233481"/>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33475">
                                            <p:bg/>
                                          </p:spTgt>
                                        </p:tgtEl>
                                        <p:attrNameLst>
                                          <p:attrName>style.visibility</p:attrName>
                                        </p:attrNameLst>
                                      </p:cBhvr>
                                      <p:to>
                                        <p:strVal val="visible"/>
                                      </p:to>
                                    </p:set>
                                    <p:anim calcmode="lin" valueType="num">
                                      <p:cBhvr additive="base">
                                        <p:cTn id="15" dur="500" fill="hold"/>
                                        <p:tgtEl>
                                          <p:spTgt spid="233475">
                                            <p:bg/>
                                          </p:spTgt>
                                        </p:tgtEl>
                                        <p:attrNameLst>
                                          <p:attrName>ppt_x</p:attrName>
                                        </p:attrNameLst>
                                      </p:cBhvr>
                                      <p:tavLst>
                                        <p:tav tm="0">
                                          <p:val>
                                            <p:strVal val="1+#ppt_w/2"/>
                                          </p:val>
                                        </p:tav>
                                        <p:tav tm="100000">
                                          <p:val>
                                            <p:strVal val="#ppt_x"/>
                                          </p:val>
                                        </p:tav>
                                      </p:tavLst>
                                    </p:anim>
                                    <p:anim calcmode="lin" valueType="num">
                                      <p:cBhvr additive="base">
                                        <p:cTn id="16" dur="500" fill="hold"/>
                                        <p:tgtEl>
                                          <p:spTgt spid="233475">
                                            <p:bg/>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33475">
                                            <p:txEl>
                                              <p:pRg st="0" end="0"/>
                                            </p:txEl>
                                          </p:spTgt>
                                        </p:tgtEl>
                                        <p:attrNameLst>
                                          <p:attrName>style.visibility</p:attrName>
                                        </p:attrNameLst>
                                      </p:cBhvr>
                                      <p:to>
                                        <p:strVal val="visible"/>
                                      </p:to>
                                    </p:set>
                                    <p:anim calcmode="lin" valueType="num">
                                      <p:cBhvr additive="base">
                                        <p:cTn id="19" dur="500" fill="hold"/>
                                        <p:tgtEl>
                                          <p:spTgt spid="233475">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3475">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3475">
                                            <p:txEl>
                                              <p:pRg st="1" end="1"/>
                                            </p:txEl>
                                          </p:spTgt>
                                        </p:tgtEl>
                                        <p:attrNameLst>
                                          <p:attrName>style.visibility</p:attrName>
                                        </p:attrNameLst>
                                      </p:cBhvr>
                                      <p:to>
                                        <p:strVal val="visible"/>
                                      </p:to>
                                    </p:set>
                                    <p:anim calcmode="lin" valueType="num">
                                      <p:cBhvr additive="base">
                                        <p:cTn id="23" dur="500" fill="hold"/>
                                        <p:tgtEl>
                                          <p:spTgt spid="233475">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33475">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33475">
                                            <p:txEl>
                                              <p:pRg st="2" end="2"/>
                                            </p:txEl>
                                          </p:spTgt>
                                        </p:tgtEl>
                                        <p:attrNameLst>
                                          <p:attrName>style.visibility</p:attrName>
                                        </p:attrNameLst>
                                      </p:cBhvr>
                                      <p:to>
                                        <p:strVal val="visible"/>
                                      </p:to>
                                    </p:set>
                                    <p:anim calcmode="lin" valueType="num">
                                      <p:cBhvr additive="base">
                                        <p:cTn id="27" dur="500" fill="hold"/>
                                        <p:tgtEl>
                                          <p:spTgt spid="233475">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33475">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33475">
                                            <p:txEl>
                                              <p:pRg st="3" end="3"/>
                                            </p:txEl>
                                          </p:spTgt>
                                        </p:tgtEl>
                                        <p:attrNameLst>
                                          <p:attrName>style.visibility</p:attrName>
                                        </p:attrNameLst>
                                      </p:cBhvr>
                                      <p:to>
                                        <p:strVal val="visible"/>
                                      </p:to>
                                    </p:set>
                                    <p:anim calcmode="lin" valueType="num">
                                      <p:cBhvr additive="base">
                                        <p:cTn id="31" dur="500" fill="hold"/>
                                        <p:tgtEl>
                                          <p:spTgt spid="23347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3475">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33475">
                                            <p:txEl>
                                              <p:pRg st="4" end="4"/>
                                            </p:txEl>
                                          </p:spTgt>
                                        </p:tgtEl>
                                        <p:attrNameLst>
                                          <p:attrName>style.visibility</p:attrName>
                                        </p:attrNameLst>
                                      </p:cBhvr>
                                      <p:to>
                                        <p:strVal val="visible"/>
                                      </p:to>
                                    </p:set>
                                    <p:anim calcmode="lin" valueType="num">
                                      <p:cBhvr additive="base">
                                        <p:cTn id="35" dur="500" fill="hold"/>
                                        <p:tgtEl>
                                          <p:spTgt spid="233475">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34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animBg="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Rectangle 4"/>
          <p:cNvSpPr/>
          <p:nvPr/>
        </p:nvSpPr>
        <p:spPr>
          <a:xfrm>
            <a:off x="1856105" y="1370330"/>
            <a:ext cx="6985000" cy="5285740"/>
          </a:xfrm>
          <a:prstGeom prst="rect">
            <a:avLst/>
          </a:prstGeom>
          <a:solidFill>
            <a:srgbClr val="CCFFCC"/>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10000"/>
              </a:lnSpc>
              <a:spcBef>
                <a:spcPts val="3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朱熹（1130年～1200） 字元晦。 祖籍江西婺源，出生于福建三明尤溪县。19岁进士及第，曾任荆湖南路安抚使，仕至宝文阁待制。南宋著名的理学家、思想家、哲学家、教育家、诗人、闽学派的代表人物，世称朱子，是孔子、孟子以来最杰出的弘扬儒学的大师。</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10000"/>
              </a:lnSpc>
              <a:spcBef>
                <a:spcPts val="3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朱熹是宋朝理学的集大成者，他继承了北宋时期程颢、程颐的理学，认为理是世界的本质，“理在先，气在后”，提出“存天理，灭人欲”，完成了理气一元论的客观唯心主义的体系。</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10000"/>
              </a:lnSpc>
              <a:spcBef>
                <a:spcPts val="3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为政期间，申敕令、惩奸吏、治绩显赫。</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1181年朱熹解职回乡，修建“武夷精舍”，广召门徒，传播理学。为了帮助人们学习儒家经典，于儒家经典中精选出“四书”，并刻印发行。这是教育史上的一件大事。“四书影响深远，后来成为封建教育的教科书，使儒家思想成为全面控制中国封建社会的思想。</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33482" name="Picture 10" descr="朱熹"/>
          <p:cNvPicPr>
            <a:picLocks noChangeAspect="1"/>
          </p:cNvPicPr>
          <p:nvPr/>
        </p:nvPicPr>
        <p:blipFill>
          <a:blip r:embed="rId1"/>
          <a:stretch>
            <a:fillRect/>
          </a:stretch>
        </p:blipFill>
        <p:spPr>
          <a:xfrm>
            <a:off x="53023" y="1370013"/>
            <a:ext cx="1655762" cy="2447925"/>
          </a:xfrm>
          <a:prstGeom prst="rect">
            <a:avLst/>
          </a:prstGeom>
          <a:noFill/>
          <a:ln w="9525">
            <a:noFill/>
          </a:ln>
        </p:spPr>
      </p:pic>
      <p:pic>
        <p:nvPicPr>
          <p:cNvPr id="233484" name="Picture 12" descr="朱熹-2"/>
          <p:cNvPicPr>
            <a:picLocks noChangeAspect="1"/>
          </p:cNvPicPr>
          <p:nvPr/>
        </p:nvPicPr>
        <p:blipFill>
          <a:blip r:embed="rId2"/>
          <a:stretch>
            <a:fillRect/>
          </a:stretch>
        </p:blipFill>
        <p:spPr>
          <a:xfrm>
            <a:off x="14288" y="3912870"/>
            <a:ext cx="1655762" cy="2684463"/>
          </a:xfrm>
          <a:prstGeom prst="rect">
            <a:avLst/>
          </a:prstGeom>
          <a:noFill/>
          <a:ln w="9525">
            <a:noFill/>
          </a:ln>
        </p:spPr>
      </p:pic>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 name="Rectangle 13"/>
          <p:cNvSpPr/>
          <p:nvPr/>
        </p:nvSpPr>
        <p:spPr>
          <a:xfrm>
            <a:off x="1826260" y="1304290"/>
            <a:ext cx="7014210" cy="5351780"/>
          </a:xfrm>
          <a:prstGeom prst="rect">
            <a:avLst/>
          </a:prstGeom>
          <a:solidFill>
            <a:srgbClr val="FFFF99"/>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10000"/>
              </a:lnSpc>
              <a:spcBef>
                <a:spcPts val="3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1178年朱熹东山再起，出任“知南康军”，尽管他重新入仕，却未忘自己的学者身份。在庐山唐代李渤隐居旧址，建立“白鹿洞书院”进行讲学，并制定一整套学规。</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latinLnBrk="1">
              <a:lnSpc>
                <a:spcPct val="140000"/>
              </a:lnSpc>
              <a:buClr>
                <a:srgbClr val="0070C0"/>
              </a:buClr>
              <a:buFont typeface="Wingdings" panose="05000000000000000000" charset="0"/>
              <a:buChar char="u"/>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“父子有亲、君臣有义、夫妇有别、长幼有序、朋友有信”的“五教之目”；</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latinLnBrk="1">
              <a:lnSpc>
                <a:spcPct val="140000"/>
              </a:lnSpc>
              <a:buClr>
                <a:srgbClr val="0070C0"/>
              </a:buClr>
              <a:buFont typeface="Wingdings" panose="05000000000000000000" charset="0"/>
              <a:buChar char="u"/>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“博学之，审问之，谨思之，明辨之，笃行之”的“为学之序”。</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latinLnBrk="1">
              <a:lnSpc>
                <a:spcPct val="140000"/>
              </a:lnSpc>
              <a:buClr>
                <a:srgbClr val="0070C0"/>
              </a:buClr>
              <a:buFont typeface="Wingdings" panose="05000000000000000000" charset="0"/>
              <a:buChar char="u"/>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“言忠信，行笃敬，惩忿窒欲，迁善改过”的“修身之要”。</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latinLnBrk="1">
              <a:lnSpc>
                <a:spcPct val="140000"/>
              </a:lnSpc>
              <a:buClr>
                <a:srgbClr val="0070C0"/>
              </a:buClr>
              <a:buFont typeface="Wingdings" panose="05000000000000000000" charset="0"/>
              <a:buChar char="u"/>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“政权其义不谋其利，明其道不计其功”的“处事之要”。</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latinLnBrk="1">
              <a:lnSpc>
                <a:spcPct val="140000"/>
              </a:lnSpc>
              <a:buClr>
                <a:srgbClr val="0070C0"/>
              </a:buClr>
              <a:buFont typeface="Wingdings" panose="05000000000000000000" charset="0"/>
              <a:buChar char="u"/>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“己所不欲，勿施于人，行有不得，反求诸己”的“接物之要”。 　</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gn="l" latinLnBrk="1">
              <a:lnSpc>
                <a:spcPct val="140000"/>
              </a:lnSpc>
              <a:buClr>
                <a:srgbClr val="0070C0"/>
              </a:buClr>
              <a:buFont typeface="Wingdings" panose="05000000000000000000" charset="0"/>
              <a:buChar char="u"/>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“白鹿洞书院”后来成为我国著名的四大书院之一，而其“学规”则成为各书院的楷模，对后世产生了巨大影响。</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Picture 15" descr="白鹿洞书院"/>
          <p:cNvPicPr>
            <a:picLocks noChangeAspect="1"/>
          </p:cNvPicPr>
          <p:nvPr/>
        </p:nvPicPr>
        <p:blipFill>
          <a:blip r:embed="rId3"/>
          <a:stretch>
            <a:fillRect/>
          </a:stretch>
        </p:blipFill>
        <p:spPr>
          <a:xfrm>
            <a:off x="53340" y="1506220"/>
            <a:ext cx="4373880" cy="2440305"/>
          </a:xfrm>
          <a:prstGeom prst="rect">
            <a:avLst/>
          </a:prstGeom>
          <a:noFill/>
          <a:ln w="9525">
            <a:noFill/>
          </a:ln>
        </p:spPr>
      </p:pic>
      <p:pic>
        <p:nvPicPr>
          <p:cNvPr id="5" name="Picture 16" descr="白鹿洞书院-1"/>
          <p:cNvPicPr>
            <a:picLocks noChangeAspect="1"/>
          </p:cNvPicPr>
          <p:nvPr/>
        </p:nvPicPr>
        <p:blipFill>
          <a:blip r:embed="rId4"/>
          <a:stretch>
            <a:fillRect/>
          </a:stretch>
        </p:blipFill>
        <p:spPr>
          <a:xfrm>
            <a:off x="4427220" y="4085590"/>
            <a:ext cx="4036695" cy="2440305"/>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3482"/>
                                        </p:tgtEl>
                                        <p:attrNameLst>
                                          <p:attrName>style.visibility</p:attrName>
                                        </p:attrNameLst>
                                      </p:cBhvr>
                                      <p:to>
                                        <p:strVal val="visible"/>
                                      </p:to>
                                    </p:set>
                                    <p:animEffect transition="in" filter="blinds(horizontal)">
                                      <p:cBhvr>
                                        <p:cTn id="7" dur="500"/>
                                        <p:tgtEl>
                                          <p:spTgt spid="23348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33484"/>
                                        </p:tgtEl>
                                        <p:attrNameLst>
                                          <p:attrName>style.visibility</p:attrName>
                                        </p:attrNameLst>
                                      </p:cBhvr>
                                      <p:to>
                                        <p:strVal val="visible"/>
                                      </p:to>
                                    </p:set>
                                    <p:animEffect transition="in" filter="blinds(horizontal)">
                                      <p:cBhvr>
                                        <p:cTn id="11" dur="500"/>
                                        <p:tgtEl>
                                          <p:spTgt spid="233484"/>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33476">
                                            <p:bg/>
                                          </p:spTgt>
                                        </p:tgtEl>
                                        <p:attrNameLst>
                                          <p:attrName>style.visibility</p:attrName>
                                        </p:attrNameLst>
                                      </p:cBhvr>
                                      <p:to>
                                        <p:strVal val="visible"/>
                                      </p:to>
                                    </p:set>
                                    <p:anim calcmode="lin" valueType="num">
                                      <p:cBhvr additive="base">
                                        <p:cTn id="15" dur="500" fill="hold"/>
                                        <p:tgtEl>
                                          <p:spTgt spid="233476">
                                            <p:bg/>
                                          </p:spTgt>
                                        </p:tgtEl>
                                        <p:attrNameLst>
                                          <p:attrName>ppt_x</p:attrName>
                                        </p:attrNameLst>
                                      </p:cBhvr>
                                      <p:tavLst>
                                        <p:tav tm="0">
                                          <p:val>
                                            <p:strVal val="1+#ppt_w/2"/>
                                          </p:val>
                                        </p:tav>
                                        <p:tav tm="100000">
                                          <p:val>
                                            <p:strVal val="#ppt_x"/>
                                          </p:val>
                                        </p:tav>
                                      </p:tavLst>
                                    </p:anim>
                                    <p:anim calcmode="lin" valueType="num">
                                      <p:cBhvr additive="base">
                                        <p:cTn id="16" dur="500" fill="hold"/>
                                        <p:tgtEl>
                                          <p:spTgt spid="233476">
                                            <p:bg/>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33476">
                                            <p:txEl>
                                              <p:pRg st="0" end="0"/>
                                            </p:txEl>
                                          </p:spTgt>
                                        </p:tgtEl>
                                        <p:attrNameLst>
                                          <p:attrName>style.visibility</p:attrName>
                                        </p:attrNameLst>
                                      </p:cBhvr>
                                      <p:to>
                                        <p:strVal val="visible"/>
                                      </p:to>
                                    </p:set>
                                    <p:anim calcmode="lin" valueType="num">
                                      <p:cBhvr additive="base">
                                        <p:cTn id="19" dur="500" fill="hold"/>
                                        <p:tgtEl>
                                          <p:spTgt spid="233476">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3476">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3476">
                                            <p:txEl>
                                              <p:pRg st="1" end="1"/>
                                            </p:txEl>
                                          </p:spTgt>
                                        </p:tgtEl>
                                        <p:attrNameLst>
                                          <p:attrName>style.visibility</p:attrName>
                                        </p:attrNameLst>
                                      </p:cBhvr>
                                      <p:to>
                                        <p:strVal val="visible"/>
                                      </p:to>
                                    </p:set>
                                    <p:anim calcmode="lin" valueType="num">
                                      <p:cBhvr additive="base">
                                        <p:cTn id="23" dur="500" fill="hold"/>
                                        <p:tgtEl>
                                          <p:spTgt spid="233476">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33476">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33476">
                                            <p:txEl>
                                              <p:pRg st="2" end="2"/>
                                            </p:txEl>
                                          </p:spTgt>
                                        </p:tgtEl>
                                        <p:attrNameLst>
                                          <p:attrName>style.visibility</p:attrName>
                                        </p:attrNameLst>
                                      </p:cBhvr>
                                      <p:to>
                                        <p:strVal val="visible"/>
                                      </p:to>
                                    </p:set>
                                    <p:anim calcmode="lin" valueType="num">
                                      <p:cBhvr additive="base">
                                        <p:cTn id="27" dur="500" fill="hold"/>
                                        <p:tgtEl>
                                          <p:spTgt spid="233476">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334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
                                            <p:bg/>
                                          </p:spTgt>
                                        </p:tgtEl>
                                        <p:attrNameLst>
                                          <p:attrName>style.visibility</p:attrName>
                                        </p:attrNameLst>
                                      </p:cBhvr>
                                      <p:to>
                                        <p:strVal val="visible"/>
                                      </p:to>
                                    </p:set>
                                    <p:anim calcmode="lin" valueType="num">
                                      <p:cBhvr additive="base">
                                        <p:cTn id="33" dur="500" fill="hold"/>
                                        <p:tgtEl>
                                          <p:spTgt spid="3">
                                            <p:bg/>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bg/>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 calcmode="lin" valueType="num">
                                      <p:cBhvr additive="base">
                                        <p:cTn id="4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1" end="1"/>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 calcmode="lin" valueType="num">
                                      <p:cBhvr additive="base">
                                        <p:cTn id="4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2" end="2"/>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additive="base">
                                        <p:cTn id="4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3" end="3"/>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additive="base">
                                        <p:cTn id="5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3">
                                            <p:txEl>
                                              <p:pRg st="4" end="4"/>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additive="base">
                                        <p:cTn id="5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
                                            <p:txEl>
                                              <p:pRg st="5" end="5"/>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additive="base">
                                        <p:cTn id="61"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2" fill="hold" nodeType="afterEffect">
                                  <p:stCondLst>
                                    <p:cond delay="0"/>
                                  </p:stCondLst>
                                  <p:childTnLst>
                                    <p:set>
                                      <p:cBhvr>
                                        <p:cTn id="65" dur="1" fill="hold">
                                          <p:stCondLst>
                                            <p:cond delay="0"/>
                                          </p:stCondLst>
                                        </p:cTn>
                                        <p:tgtEl>
                                          <p:spTgt spid="4"/>
                                        </p:tgtEl>
                                        <p:attrNameLst>
                                          <p:attrName>style.visibility</p:attrName>
                                        </p:attrNameLst>
                                      </p:cBhvr>
                                      <p:to>
                                        <p:strVal val="visible"/>
                                      </p:to>
                                    </p:set>
                                    <p:anim calcmode="lin" valueType="num">
                                      <p:cBhvr additive="base">
                                        <p:cTn id="66" dur="500" fill="hold"/>
                                        <p:tgtEl>
                                          <p:spTgt spid="4"/>
                                        </p:tgtEl>
                                        <p:attrNameLst>
                                          <p:attrName>ppt_x</p:attrName>
                                        </p:attrNameLst>
                                      </p:cBhvr>
                                      <p:tavLst>
                                        <p:tav tm="0">
                                          <p:val>
                                            <p:strVal val="1+#ppt_w/2"/>
                                          </p:val>
                                        </p:tav>
                                        <p:tav tm="100000">
                                          <p:val>
                                            <p:strVal val="#ppt_x"/>
                                          </p:val>
                                        </p:tav>
                                      </p:tavLst>
                                    </p:anim>
                                    <p:anim calcmode="lin" valueType="num">
                                      <p:cBhvr additive="base">
                                        <p:cTn id="67" dur="500" fill="hold"/>
                                        <p:tgtEl>
                                          <p:spTgt spid="4"/>
                                        </p:tgtEl>
                                        <p:attrNameLst>
                                          <p:attrName>ppt_y</p:attrName>
                                        </p:attrNameLst>
                                      </p:cBhvr>
                                      <p:tavLst>
                                        <p:tav tm="0">
                                          <p:val>
                                            <p:strVal val="#ppt_y"/>
                                          </p:val>
                                        </p:tav>
                                        <p:tav tm="100000">
                                          <p:val>
                                            <p:strVal val="#ppt_y"/>
                                          </p:val>
                                        </p:tav>
                                      </p:tavLst>
                                    </p:anim>
                                  </p:childTnLst>
                                </p:cTn>
                              </p:par>
                            </p:childTnLst>
                          </p:cTn>
                        </p:par>
                        <p:par>
                          <p:cTn id="68" fill="hold">
                            <p:stCondLst>
                              <p:cond delay="1000"/>
                            </p:stCondLst>
                            <p:childTnLst>
                              <p:par>
                                <p:cTn id="69" presetID="2" presetClass="entr" presetSubtype="8"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0-#ppt_w/2"/>
                                          </p:val>
                                        </p:tav>
                                        <p:tav tm="100000">
                                          <p:val>
                                            <p:strVal val="#ppt_x"/>
                                          </p:val>
                                        </p:tav>
                                      </p:tavLst>
                                    </p:anim>
                                    <p:anim calcmode="lin" valueType="num">
                                      <p:cBhvr additive="base">
                                        <p:cTn id="7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animBg="1" build="allAtOnce"/>
      <p:bldP spid="3" grpId="0" animBg="1" build="allAtOnce"/>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86" name="Rectangle 14"/>
          <p:cNvSpPr/>
          <p:nvPr/>
        </p:nvSpPr>
        <p:spPr>
          <a:xfrm>
            <a:off x="250825" y="1254125"/>
            <a:ext cx="8631555" cy="5419725"/>
          </a:xfrm>
          <a:prstGeom prst="rect">
            <a:avLst/>
          </a:prstGeom>
          <a:solidFill>
            <a:srgbClr val="00CC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40000"/>
              </a:lnSpc>
              <a:buClr>
                <a:srgbClr val="C00000"/>
              </a:buClr>
              <a:buFont typeface="Wingdings" panose="05000000000000000000" charset="0"/>
              <a:buChar char="p"/>
            </a:pPr>
            <a:r>
              <a:rPr lang="zh-CN" altLang="en-US" sz="1800" b="1" dirty="0">
                <a:latin typeface="Times New Roman" panose="02020603050405020304" pitchFamily="18" charset="0"/>
                <a:ea typeface="楷体_GB2312" pitchFamily="49" charset="-122"/>
              </a:rPr>
              <a:t> </a:t>
            </a:r>
            <a:r>
              <a:rPr lang="zh-CN" altLang="en-US" sz="20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朱子家训：</a:t>
            </a:r>
            <a:endParaRPr lang="zh-CN" altLang="en-US" sz="2000" b="1" dirty="0">
              <a:latin typeface="微软雅黑" panose="020B0503020204020204" pitchFamily="34" charset="-122"/>
              <a:ea typeface="微软雅黑" panose="020B0503020204020204" pitchFamily="34" charset="-122"/>
            </a:endParaRPr>
          </a:p>
          <a:p>
            <a:pPr lvl="1" algn="l" latinLnBrk="1">
              <a:lnSpc>
                <a:spcPct val="140000"/>
              </a:lnSpc>
              <a:buFont typeface="Wingdings" panose="05000000000000000000" pitchFamily="2" charset="2"/>
            </a:pPr>
            <a:r>
              <a:rPr lang="en-US" altLang="zh-CN" sz="1900" dirty="0">
                <a:latin typeface="微软雅黑" panose="020B0503020204020204" pitchFamily="34" charset="-122"/>
                <a:ea typeface="微软雅黑" panose="020B0503020204020204" pitchFamily="34" charset="-122"/>
              </a:rPr>
              <a:t>君之所贵者，仁也。臣之所贵者，忠也。父之所贵者，慈也。子之所贵者，孝也。兄之所贵者，友也。弟之所贵者，恭也。夫之所贵者，和也。妇之所贵者，柔也。事师长贵乎礼也，交朋友贵乎信也。见老者，敬之；见幼者，爱之。有德者，年虽下于我，我必尊之；不肖者，年虽高于我，我必远之。慎勿谈人之短，切莫矜己之长。仇者以义解之，怨者以直报之，随所遇而安之。人有小过，含容而忍之；人有大过，以理而谕之。勿以善小而不为，勿以恶小而为之。人有恶，则掩之；人有善，则扬之。处世无私仇，治家无私法。勿损人而利己，勿妒贤而嫉能。勿称忿而报横逆，勿非礼而害物命。见不义之财勿取，遇合理之事则从。诗书不可不读，礼义不可不知。子孙不可不教，童仆不可不恤。斯文不可不敬，患难不可不扶。守我之分者，礼也；听我之命者，天也。人能如是，天必相之。此乃日用常行之道，若衣服之于身体，饮食之于口腹，不可一日无也，可不慎哉</a:t>
            </a:r>
            <a:r>
              <a:rPr lang="zh-CN" altLang="en-US" sz="1900" dirty="0">
                <a:latin typeface="微软雅黑" panose="020B0503020204020204" pitchFamily="34" charset="-122"/>
                <a:ea typeface="微软雅黑" panose="020B0503020204020204" pitchFamily="34" charset="-122"/>
              </a:rPr>
              <a:t>！</a:t>
            </a:r>
            <a:endParaRPr lang="zh-CN" altLang="en-US" sz="1900" dirty="0">
              <a:latin typeface="微软雅黑" panose="020B0503020204020204" pitchFamily="34" charset="-122"/>
              <a:ea typeface="微软雅黑" panose="020B0503020204020204" pitchFamily="34" charset="-122"/>
            </a:endParaRPr>
          </a:p>
        </p:txBody>
      </p:sp>
      <p:sp>
        <p:nvSpPr>
          <p:cNvPr id="31749" name="Rectangle 2"/>
          <p:cNvSpPr/>
          <p:nvPr/>
        </p:nvSpPr>
        <p:spPr>
          <a:xfrm>
            <a:off x="250825" y="116205"/>
            <a:ext cx="8583295" cy="1080770"/>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3486">
                                            <p:bg/>
                                          </p:spTgt>
                                        </p:tgtEl>
                                        <p:attrNameLst>
                                          <p:attrName>style.visibility</p:attrName>
                                        </p:attrNameLst>
                                      </p:cBhvr>
                                      <p:to>
                                        <p:strVal val="visible"/>
                                      </p:to>
                                    </p:set>
                                    <p:anim calcmode="lin" valueType="num">
                                      <p:cBhvr additive="base">
                                        <p:cTn id="7" dur="400" fill="hold"/>
                                        <p:tgtEl>
                                          <p:spTgt spid="233486">
                                            <p:bg/>
                                          </p:spTgt>
                                        </p:tgtEl>
                                        <p:attrNameLst>
                                          <p:attrName>ppt_x</p:attrName>
                                        </p:attrNameLst>
                                      </p:cBhvr>
                                      <p:tavLst>
                                        <p:tav tm="0">
                                          <p:val>
                                            <p:strVal val="1+#ppt_w/2"/>
                                          </p:val>
                                        </p:tav>
                                        <p:tav tm="100000">
                                          <p:val>
                                            <p:strVal val="#ppt_x"/>
                                          </p:val>
                                        </p:tav>
                                      </p:tavLst>
                                    </p:anim>
                                    <p:anim calcmode="lin" valueType="num">
                                      <p:cBhvr additive="base">
                                        <p:cTn id="8" dur="400" fill="hold"/>
                                        <p:tgtEl>
                                          <p:spTgt spid="233486">
                                            <p:bg/>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33486">
                                            <p:txEl>
                                              <p:pRg st="0" end="0"/>
                                            </p:txEl>
                                          </p:spTgt>
                                        </p:tgtEl>
                                        <p:attrNameLst>
                                          <p:attrName>style.visibility</p:attrName>
                                        </p:attrNameLst>
                                      </p:cBhvr>
                                      <p:to>
                                        <p:strVal val="visible"/>
                                      </p:to>
                                    </p:set>
                                    <p:animEffect transition="in" filter="blinds(horizontal)">
                                      <p:cBhvr>
                                        <p:cTn id="12" dur="500"/>
                                        <p:tgtEl>
                                          <p:spTgt spid="233486">
                                            <p:txEl>
                                              <p:pRg st="0" end="0"/>
                                            </p:txEl>
                                          </p:spTgt>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233486">
                                            <p:txEl>
                                              <p:pRg st="1" end="1"/>
                                            </p:txEl>
                                          </p:spTgt>
                                        </p:tgtEl>
                                        <p:attrNameLst>
                                          <p:attrName>style.visibility</p:attrName>
                                        </p:attrNameLst>
                                      </p:cBhvr>
                                      <p:to>
                                        <p:strVal val="visible"/>
                                      </p:to>
                                    </p:set>
                                    <p:animEffect transition="in" filter="blinds(horizontal)">
                                      <p:cBhvr>
                                        <p:cTn id="16" dur="500"/>
                                        <p:tgtEl>
                                          <p:spTgt spid="2334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6" grpId="0" animBg="1" uiExpand="1"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505" name="Picture 9" descr="王守仁"/>
          <p:cNvPicPr>
            <a:picLocks noChangeAspect="1"/>
          </p:cNvPicPr>
          <p:nvPr/>
        </p:nvPicPr>
        <p:blipFill>
          <a:blip r:embed="rId1"/>
          <a:stretch>
            <a:fillRect/>
          </a:stretch>
        </p:blipFill>
        <p:spPr>
          <a:xfrm>
            <a:off x="6869113" y="1412875"/>
            <a:ext cx="2030412" cy="2520950"/>
          </a:xfrm>
          <a:prstGeom prst="rect">
            <a:avLst/>
          </a:prstGeom>
          <a:noFill/>
          <a:ln w="9525">
            <a:noFill/>
          </a:ln>
        </p:spPr>
      </p:pic>
      <p:sp>
        <p:nvSpPr>
          <p:cNvPr id="234506" name="Rectangle 10"/>
          <p:cNvSpPr/>
          <p:nvPr/>
        </p:nvSpPr>
        <p:spPr>
          <a:xfrm>
            <a:off x="214313" y="1412875"/>
            <a:ext cx="6654800" cy="2520950"/>
          </a:xfrm>
          <a:prstGeom prst="rect">
            <a:avLst/>
          </a:prstGeom>
          <a:solidFill>
            <a:srgbClr val="00CC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王守仁（1472年～1529年），幼名云，字伯安，号阳明，谥文成，人称王阳明。汉族，浙江承宣布政使司绍兴府余姚县（今浙江省余姚市）人。明代最著名的思想家、教育家、文学家、书法家、哲学家和军事家。王守仁是陆王心学之集大成者，</a:t>
            </a:r>
            <a:r>
              <a:rPr lang="zh-CN" altLang="en-US" sz="20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非但精通儒、释、道三教，而且能够统军征战，是中国历史上罕见的全能大儒。</a:t>
            </a:r>
            <a:endParaRPr lang="zh-CN" altLang="en-US" sz="20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749" name="Rectangle 2"/>
          <p:cNvSpPr/>
          <p:nvPr/>
        </p:nvSpPr>
        <p:spPr>
          <a:xfrm>
            <a:off x="322580"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9" name="Rectangle 10"/>
          <p:cNvSpPr/>
          <p:nvPr/>
        </p:nvSpPr>
        <p:spPr>
          <a:xfrm>
            <a:off x="217488" y="4077335"/>
            <a:ext cx="8656637" cy="2438400"/>
          </a:xfrm>
          <a:prstGeom prst="rect">
            <a:avLst/>
          </a:prstGeom>
          <a:solidFill>
            <a:srgbClr val="00CC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王阳明生于明朝中期，此时政治腐败、社会动荡、学术颓败，他试图力挽狂澜，拯救人心，乃发明“身心之学”，倡良知之教，修万物一体之仁。</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其学术思想在中国、日本、朝鲜半岛以及东南亚国家乃至全球都有重要而深远的影响。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latinLnBrk="1">
              <a:spcBef>
                <a:spcPts val="600"/>
              </a:spcBef>
              <a:buClr>
                <a:srgbClr val="C00000"/>
              </a:buClr>
              <a:buFont typeface="Wingdings" panose="05000000000000000000" pitchFamily="2" charset="2"/>
              <a:buChar char="Ø"/>
            </a:pPr>
            <a:r>
              <a:rPr lang="zh-CN" altLang="en-US" sz="2200" dirty="0">
                <a:solidFill>
                  <a:srgbClr val="C00000"/>
                </a:solidFill>
                <a:latin typeface="微软雅黑" panose="020B0503020204020204" pitchFamily="34" charset="-122"/>
                <a:ea typeface="微软雅黑" panose="020B0503020204020204" pitchFamily="34" charset="-122"/>
              </a:rPr>
              <a:t>王阳明作为心学集大成者和孔子（儒学创始人）、孟子（儒学集大成者）、朱熹（理学集大成者）并称为孔、孟、朱、王。</a:t>
            </a:r>
            <a:endParaRPr lang="en-US" altLang="zh-CN" sz="2200"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4505"/>
                                        </p:tgtEl>
                                        <p:attrNameLst>
                                          <p:attrName>style.visibility</p:attrName>
                                        </p:attrNameLst>
                                      </p:cBhvr>
                                      <p:to>
                                        <p:strVal val="visible"/>
                                      </p:to>
                                    </p:set>
                                    <p:anim calcmode="lin" valueType="num">
                                      <p:cBhvr additive="base">
                                        <p:cTn id="7" dur="500" fill="hold"/>
                                        <p:tgtEl>
                                          <p:spTgt spid="234505"/>
                                        </p:tgtEl>
                                        <p:attrNameLst>
                                          <p:attrName>ppt_x</p:attrName>
                                        </p:attrNameLst>
                                      </p:cBhvr>
                                      <p:tavLst>
                                        <p:tav tm="0">
                                          <p:val>
                                            <p:strVal val="1+#ppt_w/2"/>
                                          </p:val>
                                        </p:tav>
                                        <p:tav tm="100000">
                                          <p:val>
                                            <p:strVal val="#ppt_x"/>
                                          </p:val>
                                        </p:tav>
                                      </p:tavLst>
                                    </p:anim>
                                    <p:anim calcmode="lin" valueType="num">
                                      <p:cBhvr additive="base">
                                        <p:cTn id="8" dur="500" fill="hold"/>
                                        <p:tgtEl>
                                          <p:spTgt spid="23450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4506">
                                            <p:bg/>
                                          </p:spTgt>
                                        </p:tgtEl>
                                        <p:attrNameLst>
                                          <p:attrName>style.visibility</p:attrName>
                                        </p:attrNameLst>
                                      </p:cBhvr>
                                      <p:to>
                                        <p:strVal val="visible"/>
                                      </p:to>
                                    </p:set>
                                    <p:anim calcmode="lin" valueType="num">
                                      <p:cBhvr additive="base">
                                        <p:cTn id="12" dur="500" fill="hold"/>
                                        <p:tgtEl>
                                          <p:spTgt spid="234506">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234506">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234506">
                                            <p:txEl>
                                              <p:pRg st="0" end="0"/>
                                            </p:txEl>
                                          </p:spTgt>
                                        </p:tgtEl>
                                        <p:attrNameLst>
                                          <p:attrName>style.visibility</p:attrName>
                                        </p:attrNameLst>
                                      </p:cBhvr>
                                      <p:to>
                                        <p:strVal val="visible"/>
                                      </p:to>
                                    </p:set>
                                    <p:animEffect transition="in" filter="blinds(horizontal)">
                                      <p:cBhvr>
                                        <p:cTn id="17" dur="500"/>
                                        <p:tgtEl>
                                          <p:spTgt spid="234506">
                                            <p:txEl>
                                              <p:pRg st="0" end="0"/>
                                            </p:txEl>
                                          </p:spTgt>
                                        </p:tgtEl>
                                      </p:cBhvr>
                                    </p:animEffect>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19">
                                            <p:bg/>
                                          </p:spTgt>
                                        </p:tgtEl>
                                        <p:attrNameLst>
                                          <p:attrName>style.visibility</p:attrName>
                                        </p:attrNameLst>
                                      </p:cBhvr>
                                      <p:to>
                                        <p:strVal val="visible"/>
                                      </p:to>
                                    </p:set>
                                    <p:anim calcmode="lin" valueType="num">
                                      <p:cBhvr additive="base">
                                        <p:cTn id="21" dur="500" fill="hold"/>
                                        <p:tgtEl>
                                          <p:spTgt spid="19">
                                            <p:bg/>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
                                            <p:bg/>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 calcmode="lin" valueType="num">
                                      <p:cBhvr additive="base">
                                        <p:cTn id="2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9">
                                            <p:txEl>
                                              <p:pRg st="1" end="1"/>
                                            </p:txEl>
                                          </p:spTgt>
                                        </p:tgtEl>
                                        <p:attrNameLst>
                                          <p:attrName>style.visibility</p:attrName>
                                        </p:attrNameLst>
                                      </p:cBhvr>
                                      <p:to>
                                        <p:strVal val="visible"/>
                                      </p:to>
                                    </p:set>
                                    <p:anim calcmode="lin" valueType="num">
                                      <p:cBhvr additive="base">
                                        <p:cTn id="29" dur="500" fill="hold"/>
                                        <p:tgtEl>
                                          <p:spTgt spid="19">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
                                            <p:txEl>
                                              <p:pRg st="1" end="1"/>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9">
                                            <p:txEl>
                                              <p:pRg st="2" end="2"/>
                                            </p:txEl>
                                          </p:spTgt>
                                        </p:tgtEl>
                                        <p:attrNameLst>
                                          <p:attrName>style.visibility</p:attrName>
                                        </p:attrNameLst>
                                      </p:cBhvr>
                                      <p:to>
                                        <p:strVal val="visible"/>
                                      </p:to>
                                    </p:set>
                                    <p:anim calcmode="lin" valueType="num">
                                      <p:cBhvr additive="base">
                                        <p:cTn id="33" dur="500" fill="hold"/>
                                        <p:tgtEl>
                                          <p:spTgt spid="19">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6" grpId="0" animBg="1" build="allAtOnce"/>
      <p:bldP spid="19" grpId="0" animBg="1"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p:nvPr/>
        </p:nvSpPr>
        <p:spPr>
          <a:xfrm>
            <a:off x="250825" y="115888"/>
            <a:ext cx="8424863" cy="1081087"/>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我国传统文化及其代表人物</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pic>
        <p:nvPicPr>
          <p:cNvPr id="234505" name="Picture 9" descr="王守仁"/>
          <p:cNvPicPr>
            <a:picLocks noChangeAspect="1"/>
          </p:cNvPicPr>
          <p:nvPr/>
        </p:nvPicPr>
        <p:blipFill>
          <a:blip r:embed="rId1"/>
          <a:stretch>
            <a:fillRect/>
          </a:stretch>
        </p:blipFill>
        <p:spPr>
          <a:xfrm>
            <a:off x="299720" y="1240686"/>
            <a:ext cx="2030413" cy="2520950"/>
          </a:xfrm>
          <a:prstGeom prst="rect">
            <a:avLst/>
          </a:prstGeom>
          <a:noFill/>
          <a:ln w="9525">
            <a:noFill/>
          </a:ln>
        </p:spPr>
      </p:pic>
      <p:sp>
        <p:nvSpPr>
          <p:cNvPr id="234507" name="Rectangle 11"/>
          <p:cNvSpPr/>
          <p:nvPr/>
        </p:nvSpPr>
        <p:spPr>
          <a:xfrm>
            <a:off x="299720" y="3905250"/>
            <a:ext cx="8608060" cy="2736850"/>
          </a:xfrm>
          <a:prstGeom prst="rect">
            <a:avLst/>
          </a:prstGeom>
          <a:solidFill>
            <a:srgbClr val="C0C0C0"/>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1800" b="1" dirty="0">
                <a:latin typeface="Times New Roman" panose="02020603050405020304" pitchFamily="18" charset="0"/>
                <a:ea typeface="楷体_GB2312" pitchFamily="49" charset="-122"/>
              </a:rPr>
              <a:t> </a:t>
            </a:r>
            <a:r>
              <a:rPr lang="zh-CN" altLang="en-US" sz="20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一次王先生外出，不幸与同行的人一起被盗贼绑劫。当盗贼得知他是阳明先生时就问他：“您说人人都有良知，我们这群盗贼也有良知吗？”王先生肯定地回答：“有”。盗贼反问：“怎么能证明呢？”王先生说：“现在照我说的去做，我证明给你们看。”</a:t>
            </a:r>
            <a:endParaRPr lang="zh-CN" altLang="en-US" sz="20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20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于是，王先生让他们脱掉外衣、内衣，一层层地脱掉，直到剩下最后一条裤衩的时候，还命令他们脱掉。盗贼喊道：“不行呀，这个不能再脱了！”王先生说：“这知耻就是你们的良知啊。</a:t>
            </a:r>
            <a:endParaRPr lang="zh-CN" altLang="en-US" sz="20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4509" name="Rectangle 13"/>
          <p:cNvSpPr/>
          <p:nvPr/>
        </p:nvSpPr>
        <p:spPr>
          <a:xfrm>
            <a:off x="2483619" y="1340589"/>
            <a:ext cx="6192837" cy="2376487"/>
          </a:xfrm>
          <a:prstGeom prst="rect">
            <a:avLst/>
          </a:prstGeom>
          <a:solidFill>
            <a:srgbClr val="C0C0C0"/>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王守仁认为人的内心中自然包含世界运行的规则（心即理）， “夫万事万物之理不外于吾心”，“圣人之道，吾性自足，向之求理于事物者误也”。创建了“心外无理，心外无物”的心学理论。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latinLnBrk="1">
              <a:lnSpc>
                <a:spcPct val="120000"/>
              </a:lnSpc>
              <a:spcBef>
                <a:spcPts val="600"/>
              </a:spcBef>
              <a:spcAft>
                <a:spcPts val="0"/>
              </a:spcAft>
              <a:buClr>
                <a:srgbClr val="FF0000"/>
              </a:buClr>
              <a:buSzTx/>
              <a:buFont typeface="Wingdings" panose="05000000000000000000" charset="0"/>
              <a:buChar char="n"/>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提出“无善无恶心之体，有善有恶意之动，知善知恶是良知，为善去恶是格物。”作为讲学的宗旨。</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smtClean="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4505"/>
                                        </p:tgtEl>
                                        <p:attrNameLst>
                                          <p:attrName>style.visibility</p:attrName>
                                        </p:attrNameLst>
                                      </p:cBhvr>
                                      <p:to>
                                        <p:strVal val="visible"/>
                                      </p:to>
                                    </p:set>
                                    <p:anim calcmode="lin" valueType="num">
                                      <p:cBhvr additive="base">
                                        <p:cTn id="7" dur="500" fill="hold"/>
                                        <p:tgtEl>
                                          <p:spTgt spid="234505"/>
                                        </p:tgtEl>
                                        <p:attrNameLst>
                                          <p:attrName>ppt_x</p:attrName>
                                        </p:attrNameLst>
                                      </p:cBhvr>
                                      <p:tavLst>
                                        <p:tav tm="0">
                                          <p:val>
                                            <p:strVal val="1+#ppt_w/2"/>
                                          </p:val>
                                        </p:tav>
                                        <p:tav tm="100000">
                                          <p:val>
                                            <p:strVal val="#ppt_x"/>
                                          </p:val>
                                        </p:tav>
                                      </p:tavLst>
                                    </p:anim>
                                    <p:anim calcmode="lin" valueType="num">
                                      <p:cBhvr additive="base">
                                        <p:cTn id="8" dur="500" fill="hold"/>
                                        <p:tgtEl>
                                          <p:spTgt spid="23450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34509">
                                            <p:bg/>
                                          </p:spTgt>
                                        </p:tgtEl>
                                        <p:attrNameLst>
                                          <p:attrName>style.visibility</p:attrName>
                                        </p:attrNameLst>
                                      </p:cBhvr>
                                      <p:to>
                                        <p:strVal val="visible"/>
                                      </p:to>
                                    </p:set>
                                    <p:anim calcmode="lin" valueType="num">
                                      <p:cBhvr additive="base">
                                        <p:cTn id="12" dur="500" fill="hold"/>
                                        <p:tgtEl>
                                          <p:spTgt spid="234509">
                                            <p:bg/>
                                          </p:spTgt>
                                        </p:tgtEl>
                                        <p:attrNameLst>
                                          <p:attrName>ppt_x</p:attrName>
                                        </p:attrNameLst>
                                      </p:cBhvr>
                                      <p:tavLst>
                                        <p:tav tm="0">
                                          <p:val>
                                            <p:strVal val="1+#ppt_w/2"/>
                                          </p:val>
                                        </p:tav>
                                        <p:tav tm="100000">
                                          <p:val>
                                            <p:strVal val="#ppt_x"/>
                                          </p:val>
                                        </p:tav>
                                      </p:tavLst>
                                    </p:anim>
                                    <p:anim calcmode="lin" valueType="num">
                                      <p:cBhvr additive="base">
                                        <p:cTn id="13" dur="500" fill="hold"/>
                                        <p:tgtEl>
                                          <p:spTgt spid="234509">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34509">
                                            <p:txEl>
                                              <p:pRg st="0" end="0"/>
                                            </p:txEl>
                                          </p:spTgt>
                                        </p:tgtEl>
                                        <p:attrNameLst>
                                          <p:attrName>style.visibility</p:attrName>
                                        </p:attrNameLst>
                                      </p:cBhvr>
                                      <p:to>
                                        <p:strVal val="visible"/>
                                      </p:to>
                                    </p:set>
                                    <p:anim calcmode="lin" valueType="num">
                                      <p:cBhvr additive="base">
                                        <p:cTn id="17" dur="500" fill="hold"/>
                                        <p:tgtEl>
                                          <p:spTgt spid="234509">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34509">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34509">
                                            <p:txEl>
                                              <p:pRg st="1" end="1"/>
                                            </p:txEl>
                                          </p:spTgt>
                                        </p:tgtEl>
                                        <p:attrNameLst>
                                          <p:attrName>style.visibility</p:attrName>
                                        </p:attrNameLst>
                                      </p:cBhvr>
                                      <p:to>
                                        <p:strVal val="visible"/>
                                      </p:to>
                                    </p:set>
                                    <p:anim calcmode="lin" valueType="num">
                                      <p:cBhvr additive="base">
                                        <p:cTn id="22" dur="500" fill="hold"/>
                                        <p:tgtEl>
                                          <p:spTgt spid="234509">
                                            <p:txEl>
                                              <p:pRg st="1" end="1"/>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34509">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34507">
                                            <p:bg/>
                                          </p:spTgt>
                                        </p:tgtEl>
                                        <p:attrNameLst>
                                          <p:attrName>style.visibility</p:attrName>
                                        </p:attrNameLst>
                                      </p:cBhvr>
                                      <p:to>
                                        <p:strVal val="visible"/>
                                      </p:to>
                                    </p:set>
                                    <p:anim calcmode="lin" valueType="num">
                                      <p:cBhvr additive="base">
                                        <p:cTn id="27" dur="500" fill="hold"/>
                                        <p:tgtEl>
                                          <p:spTgt spid="234507">
                                            <p:bg/>
                                          </p:spTgt>
                                        </p:tgtEl>
                                        <p:attrNameLst>
                                          <p:attrName>ppt_x</p:attrName>
                                        </p:attrNameLst>
                                      </p:cBhvr>
                                      <p:tavLst>
                                        <p:tav tm="0">
                                          <p:val>
                                            <p:strVal val="1+#ppt_w/2"/>
                                          </p:val>
                                        </p:tav>
                                        <p:tav tm="100000">
                                          <p:val>
                                            <p:strVal val="#ppt_x"/>
                                          </p:val>
                                        </p:tav>
                                      </p:tavLst>
                                    </p:anim>
                                    <p:anim calcmode="lin" valueType="num">
                                      <p:cBhvr additive="base">
                                        <p:cTn id="28" dur="500" fill="hold"/>
                                        <p:tgtEl>
                                          <p:spTgt spid="234507">
                                            <p:bg/>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34507">
                                            <p:txEl>
                                              <p:pRg st="0" end="0"/>
                                            </p:txEl>
                                          </p:spTgt>
                                        </p:tgtEl>
                                        <p:attrNameLst>
                                          <p:attrName>style.visibility</p:attrName>
                                        </p:attrNameLst>
                                      </p:cBhvr>
                                      <p:to>
                                        <p:strVal val="visible"/>
                                      </p:to>
                                    </p:set>
                                    <p:anim calcmode="lin" valueType="num">
                                      <p:cBhvr additive="base">
                                        <p:cTn id="32" dur="500" fill="hold"/>
                                        <p:tgtEl>
                                          <p:spTgt spid="23450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34507">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34507">
                                            <p:txEl>
                                              <p:pRg st="1" end="1"/>
                                            </p:txEl>
                                          </p:spTgt>
                                        </p:tgtEl>
                                        <p:attrNameLst>
                                          <p:attrName>style.visibility</p:attrName>
                                        </p:attrNameLst>
                                      </p:cBhvr>
                                      <p:to>
                                        <p:strVal val="visible"/>
                                      </p:to>
                                    </p:set>
                                    <p:anim calcmode="lin" valueType="num">
                                      <p:cBhvr additive="base">
                                        <p:cTn id="37" dur="500" fill="hold"/>
                                        <p:tgtEl>
                                          <p:spTgt spid="234507">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45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7" grpId="0" animBg="1" build="allAtOnce"/>
      <p:bldP spid="234509" grpId="0" animBg="1"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2"/>
          </p:nvPr>
        </p:nvSpPr>
        <p:spPr>
          <a:xfrm>
            <a:off x="457200" y="6243638"/>
            <a:ext cx="2133600" cy="457200"/>
          </a:xfrm>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eaLnBrk="1" hangingPunct="1"/>
            <a:r>
              <a:rPr lang="zh-CN" altLang="en-US" sz="1200" dirty="0">
                <a:solidFill>
                  <a:srgbClr val="1A1A4E"/>
                </a:solidFill>
                <a:latin typeface="楷体_GB2312" pitchFamily="49" charset="-122"/>
                <a:ea typeface="楷体_GB2312" pitchFamily="49" charset="-122"/>
              </a:rPr>
              <a:t>第</a:t>
            </a:r>
            <a:fld id="{9A0DB2DC-4C9A-4742-B13C-FB6460FD3503}" type="slidenum">
              <a:rPr lang="zh-CN" altLang="en-US" sz="1200" dirty="0">
                <a:solidFill>
                  <a:srgbClr val="1A1A4E"/>
                </a:solidFill>
                <a:latin typeface="楷体_GB2312" pitchFamily="49" charset="-122"/>
                <a:ea typeface="楷体_GB2312" pitchFamily="49" charset="-122"/>
              </a:rPr>
            </a:fld>
            <a:r>
              <a:rPr lang="zh-CN" altLang="en-US" sz="1200" dirty="0">
                <a:solidFill>
                  <a:srgbClr val="1A1A4E"/>
                </a:solidFill>
                <a:latin typeface="楷体_GB2312" pitchFamily="49" charset="-122"/>
                <a:ea typeface="楷体_GB2312" pitchFamily="49" charset="-122"/>
              </a:rPr>
              <a:t>页，共</a:t>
            </a:r>
            <a:r>
              <a:rPr lang="en-US" altLang="zh-CN" sz="1200" dirty="0">
                <a:solidFill>
                  <a:srgbClr val="1A1A4E"/>
                </a:solidFill>
                <a:latin typeface="楷体_GB2312" pitchFamily="49" charset="-122"/>
                <a:ea typeface="楷体_GB2312" pitchFamily="49" charset="-122"/>
              </a:rPr>
              <a:t>19</a:t>
            </a:r>
            <a:r>
              <a:rPr lang="zh-CN" altLang="en-US" sz="1200" dirty="0">
                <a:solidFill>
                  <a:srgbClr val="1A1A4E"/>
                </a:solidFill>
                <a:latin typeface="楷体_GB2312" pitchFamily="49" charset="-122"/>
                <a:ea typeface="楷体_GB2312" pitchFamily="49" charset="-122"/>
              </a:rPr>
              <a:t>页</a:t>
            </a:r>
            <a:endParaRPr lang="zh-CN" altLang="en-US" sz="1200" dirty="0">
              <a:solidFill>
                <a:srgbClr val="1A1A4E"/>
              </a:solidFill>
              <a:latin typeface="楷体_GB2312" pitchFamily="49" charset="-122"/>
              <a:ea typeface="楷体_GB2312" pitchFamily="49" charset="-122"/>
            </a:endParaRPr>
          </a:p>
        </p:txBody>
      </p:sp>
      <p:sp>
        <p:nvSpPr>
          <p:cNvPr id="29699" name="Rectangle 2"/>
          <p:cNvSpPr/>
          <p:nvPr/>
        </p:nvSpPr>
        <p:spPr>
          <a:xfrm>
            <a:off x="250825" y="188913"/>
            <a:ext cx="8424863" cy="1079500"/>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我国传统文化的核心价值观念</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34499" name="Rectangle 3"/>
          <p:cNvSpPr>
            <a:spLocks noChangeArrowheads="1"/>
          </p:cNvSpPr>
          <p:nvPr/>
        </p:nvSpPr>
        <p:spPr bwMode="auto">
          <a:xfrm>
            <a:off x="250825" y="1412875"/>
            <a:ext cx="8642350" cy="5256213"/>
          </a:xfrm>
          <a:prstGeom prst="rect">
            <a:avLst/>
          </a:prstGeom>
          <a:solidFill>
            <a:srgbClr val="00FFFF"/>
          </a:solidFill>
          <a:ln w="22225" algn="ctr">
            <a:solidFill>
              <a:srgbClr val="FFCC00"/>
            </a:solidFill>
            <a:miter lim="800000"/>
          </a:ln>
        </p:spPr>
        <p:txBody>
          <a:bodyPr lIns="54000" rIns="54000" anchor="ctr"/>
          <a:lstStyle/>
          <a:p>
            <a:pPr marL="0" marR="0" lvl="0" algn="l" defTabSz="914400" rtl="0" eaLnBrk="0" fontAlgn="base" latinLnBrk="1" hangingPunct="0">
              <a:lnSpc>
                <a:spcPct val="100000"/>
              </a:lnSpc>
              <a:spcBef>
                <a:spcPts val="60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春秋齐国管仲</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约前</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725</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～前</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645)</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把</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礼义廉耻</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称为</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国之四维</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algn="l" defTabSz="914400" rtl="0" eaLnBrk="0" fontAlgn="base" latinLnBrk="1" hangingPunct="0">
              <a:lnSpc>
                <a:spcPct val="100000"/>
              </a:lnSpc>
              <a:spcBef>
                <a:spcPts val="600"/>
              </a:spcBef>
              <a:spcAft>
                <a:spcPct val="0"/>
              </a:spcAft>
              <a:buClr>
                <a:srgbClr val="0F0066"/>
              </a:buClr>
              <a:buSzTx/>
              <a:buFont typeface="Wingdings" panose="05000000000000000000" pitchFamily="2" charset="2"/>
              <a:buChar char="l"/>
              <a:defRPr/>
            </a:pP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 </a:t>
            </a:r>
            <a:r>
              <a:rPr kumimoji="0" lang="zh-CN" altLang="en-US" sz="20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国有四维，一维绝则倾，二维绝则危，三维绝则覆，四维绝则灭。倾可正也，危可安 也，覆可起也，灭不可复错也。</a:t>
            </a:r>
            <a:r>
              <a:rPr kumimoji="0" lang="en-US" altLang="zh-CN"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en-US" sz="200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管子·牧民</a:t>
            </a:r>
            <a:r>
              <a:rPr kumimoji="0" lang="en-US"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algn="l" defTabSz="914400" rtl="0" eaLnBrk="0" fontAlgn="base" latinLnBrk="1" hangingPunct="0">
              <a:lnSpc>
                <a:spcPct val="100000"/>
              </a:lnSpc>
              <a:spcBef>
                <a:spcPts val="600"/>
              </a:spcBef>
              <a:spcAft>
                <a:spcPct val="0"/>
              </a:spcAft>
              <a:buClrTx/>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孔子以</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仁</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礼</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为核心，提倡“</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仁者爱人</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克己复礼</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algn="l" defTabSz="914400" rtl="0" eaLnBrk="0" fontAlgn="base" latinLnBrk="1" hangingPunct="0">
              <a:lnSpc>
                <a:spcPct val="100000"/>
              </a:lnSpc>
              <a:spcBef>
                <a:spcPts val="600"/>
              </a:spcBef>
              <a:spcAft>
                <a:spcPct val="0"/>
              </a:spcAft>
              <a:buClr>
                <a:srgbClr val="0F0066"/>
              </a:buClr>
              <a:buSzTx/>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20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仁”是中国古代一种广义的道德范畴。指人与人之间相互亲爱。</a:t>
            </a:r>
            <a:endParaRPr kumimoji="0" lang="zh-CN" altLang="en-US" sz="20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algn="l" defTabSz="914400" rtl="0" eaLnBrk="0" fontAlgn="base" latinLnBrk="1" hangingPunct="0">
              <a:lnSpc>
                <a:spcPct val="100000"/>
              </a:lnSpc>
              <a:spcBef>
                <a:spcPts val="600"/>
              </a:spcBef>
              <a:spcAft>
                <a:spcPct val="0"/>
              </a:spcAft>
              <a:buClr>
                <a:srgbClr val="0F0066"/>
              </a:buClr>
              <a:buSzTx/>
              <a:buFont typeface="Wingdings" panose="05000000000000000000" pitchFamily="2" charset="2"/>
              <a:buChar char="l"/>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孔子把“仁”作为最高的道德标准和境界，形成了以“仁”为核心的伦理思想，包括孝、悌、忠、恕、礼、知、勇、恭、宽、信、敏、惠等内容。其中孝悌是“仁”的基础，是其思想体系的基本支柱之一。</a:t>
            </a:r>
            <a:endParaRPr kumimoji="0" lang="zh-CN" altLang="en-US" sz="20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algn="l" defTabSz="914400" rtl="0" eaLnBrk="0" fontAlgn="base" latinLnBrk="1" hangingPunct="0">
              <a:lnSpc>
                <a:spcPct val="100000"/>
              </a:lnSpc>
              <a:spcBef>
                <a:spcPts val="600"/>
              </a:spcBef>
              <a:spcAft>
                <a:spcPct val="0"/>
              </a:spcAft>
              <a:buClr>
                <a:srgbClr val="0F0066"/>
              </a:buClr>
              <a:buSzTx/>
              <a:buFont typeface="Wingdings" panose="05000000000000000000" pitchFamily="2" charset="2"/>
              <a:buChar char="l"/>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提倡为“仁”的实现而献身（杀身成仁），对后世产生很大的影响。</a:t>
            </a:r>
            <a:endPar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algn="l" defTabSz="914400" rtl="0" eaLnBrk="0" fontAlgn="base" latinLnBrk="1" hangingPunct="0">
              <a:lnSpc>
                <a:spcPct val="100000"/>
              </a:lnSpc>
              <a:spcBef>
                <a:spcPts val="600"/>
              </a:spcBef>
              <a:spcAft>
                <a:spcPct val="0"/>
              </a:spcAft>
              <a:buClrTx/>
              <a:buSzTx/>
              <a:buFont typeface="Wingdings" panose="05000000000000000000" pitchFamily="2" charset="2"/>
              <a:buChar char="Ø"/>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孟子</a:t>
            </a:r>
            <a:r>
              <a:rPr lang="zh-CN" altLang="en-US" sz="2400" b="1" noProof="0" dirty="0">
                <a:ln>
                  <a:noFill/>
                </a:ln>
                <a:effectLst/>
                <a:uLnTx/>
                <a:uFillTx/>
                <a:latin typeface="微软雅黑" panose="020B0503020204020204" pitchFamily="34" charset="-122"/>
                <a:ea typeface="微软雅黑" panose="020B0503020204020204" pitchFamily="34" charset="-122"/>
                <a:sym typeface="+mn-ea"/>
              </a:rPr>
              <a:t>概括</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道德规范为：</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仁、义、礼、智</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lang="zh-CN" altLang="en-US" sz="2400" b="1" noProof="0" dirty="0">
                <a:ln>
                  <a:noFill/>
                </a:ln>
                <a:effectLst/>
                <a:uLnTx/>
                <a:uFillTx/>
                <a:latin typeface="微软雅黑" panose="020B0503020204020204" pitchFamily="34" charset="-122"/>
                <a:ea typeface="微软雅黑" panose="020B0503020204020204" pitchFamily="34" charset="-122"/>
                <a:sym typeface="+mn-ea"/>
              </a:rPr>
              <a:t>概括</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人伦关系为：</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algn="l" defTabSz="914400" rtl="0" eaLnBrk="0" fontAlgn="base" latinLnBrk="1" hangingPunct="0">
              <a:lnSpc>
                <a:spcPct val="100000"/>
              </a:lnSpc>
              <a:spcBef>
                <a:spcPts val="600"/>
              </a:spcBef>
              <a:spcAft>
                <a:spcPct val="0"/>
              </a:spcAft>
              <a:buClrTx/>
              <a:buSzTx/>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父子有亲，君臣有义，夫妇有别，长幼有序，朋友有信</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algn="l" defTabSz="914400" rtl="0" eaLnBrk="0" fontAlgn="base" latinLnBrk="1" hangingPunct="0">
              <a:lnSpc>
                <a:spcPct val="100000"/>
              </a:lnSpc>
              <a:spcBef>
                <a:spcPts val="600"/>
              </a:spcBef>
              <a:spcAft>
                <a:spcPct val="0"/>
              </a:spcAft>
              <a:buClr>
                <a:srgbClr val="002060"/>
              </a:buClr>
              <a:buSzTx/>
              <a:buFont typeface="Wingdings" panose="05000000000000000000" pitchFamily="2" charset="2"/>
              <a:buChar char="l"/>
              <a:defRPr/>
            </a:pPr>
            <a:r>
              <a:rPr kumimoji="0" lang="zh-CN" altLang="en-US" sz="20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仁、义最为重要。仁、义的基础是孝、悌。而孝、悌是处理父子和兄弟血缘关系的基本的道德规范。</a:t>
            </a:r>
            <a:endParaRPr kumimoji="0" lang="zh-CN" altLang="en-US" sz="200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4499">
                                            <p:bg/>
                                          </p:spTgt>
                                        </p:tgtEl>
                                        <p:attrNameLst>
                                          <p:attrName>style.visibility</p:attrName>
                                        </p:attrNameLst>
                                      </p:cBhvr>
                                      <p:to>
                                        <p:strVal val="visible"/>
                                      </p:to>
                                    </p:set>
                                    <p:anim calcmode="lin" valueType="num">
                                      <p:cBhvr additive="base">
                                        <p:cTn id="7" dur="500" fill="hold"/>
                                        <p:tgtEl>
                                          <p:spTgt spid="234499">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34499">
                                            <p:bg/>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34499">
                                            <p:txEl>
                                              <p:pRg st="0" end="0"/>
                                            </p:txEl>
                                          </p:spTgt>
                                        </p:tgtEl>
                                        <p:attrNameLst>
                                          <p:attrName>style.visibility</p:attrName>
                                        </p:attrNameLst>
                                      </p:cBhvr>
                                      <p:to>
                                        <p:strVal val="visible"/>
                                      </p:to>
                                    </p:set>
                                    <p:anim calcmode="lin" valueType="num">
                                      <p:cBhvr additive="base">
                                        <p:cTn id="11" dur="500" fill="hold"/>
                                        <p:tgtEl>
                                          <p:spTgt spid="23449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34499">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34499">
                                            <p:txEl>
                                              <p:pRg st="1" end="1"/>
                                            </p:txEl>
                                          </p:spTgt>
                                        </p:tgtEl>
                                        <p:attrNameLst>
                                          <p:attrName>style.visibility</p:attrName>
                                        </p:attrNameLst>
                                      </p:cBhvr>
                                      <p:to>
                                        <p:strVal val="visible"/>
                                      </p:to>
                                    </p:set>
                                    <p:anim calcmode="lin" valueType="num">
                                      <p:cBhvr additive="base">
                                        <p:cTn id="15" dur="500" fill="hold"/>
                                        <p:tgtEl>
                                          <p:spTgt spid="234499">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34499">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34499">
                                            <p:txEl>
                                              <p:pRg st="2" end="2"/>
                                            </p:txEl>
                                          </p:spTgt>
                                        </p:tgtEl>
                                        <p:attrNameLst>
                                          <p:attrName>style.visibility</p:attrName>
                                        </p:attrNameLst>
                                      </p:cBhvr>
                                      <p:to>
                                        <p:strVal val="visible"/>
                                      </p:to>
                                    </p:set>
                                    <p:anim calcmode="lin" valueType="num">
                                      <p:cBhvr additive="base">
                                        <p:cTn id="19" dur="500" fill="hold"/>
                                        <p:tgtEl>
                                          <p:spTgt spid="2344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449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4499">
                                            <p:txEl>
                                              <p:pRg st="3" end="3"/>
                                            </p:txEl>
                                          </p:spTgt>
                                        </p:tgtEl>
                                        <p:attrNameLst>
                                          <p:attrName>style.visibility</p:attrName>
                                        </p:attrNameLst>
                                      </p:cBhvr>
                                      <p:to>
                                        <p:strVal val="visible"/>
                                      </p:to>
                                    </p:set>
                                    <p:anim calcmode="lin" valueType="num">
                                      <p:cBhvr additive="base">
                                        <p:cTn id="23" dur="500" fill="hold"/>
                                        <p:tgtEl>
                                          <p:spTgt spid="23449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3449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34499">
                                            <p:txEl>
                                              <p:pRg st="4" end="4"/>
                                            </p:txEl>
                                          </p:spTgt>
                                        </p:tgtEl>
                                        <p:attrNameLst>
                                          <p:attrName>style.visibility</p:attrName>
                                        </p:attrNameLst>
                                      </p:cBhvr>
                                      <p:to>
                                        <p:strVal val="visible"/>
                                      </p:to>
                                    </p:set>
                                    <p:anim calcmode="lin" valueType="num">
                                      <p:cBhvr additive="base">
                                        <p:cTn id="27" dur="500" fill="hold"/>
                                        <p:tgtEl>
                                          <p:spTgt spid="23449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3449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34499">
                                            <p:txEl>
                                              <p:pRg st="5" end="5"/>
                                            </p:txEl>
                                          </p:spTgt>
                                        </p:tgtEl>
                                        <p:attrNameLst>
                                          <p:attrName>style.visibility</p:attrName>
                                        </p:attrNameLst>
                                      </p:cBhvr>
                                      <p:to>
                                        <p:strVal val="visible"/>
                                      </p:to>
                                    </p:set>
                                    <p:anim calcmode="lin" valueType="num">
                                      <p:cBhvr additive="base">
                                        <p:cTn id="31" dur="500" fill="hold"/>
                                        <p:tgtEl>
                                          <p:spTgt spid="23449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449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34499">
                                            <p:txEl>
                                              <p:pRg st="6" end="6"/>
                                            </p:txEl>
                                          </p:spTgt>
                                        </p:tgtEl>
                                        <p:attrNameLst>
                                          <p:attrName>style.visibility</p:attrName>
                                        </p:attrNameLst>
                                      </p:cBhvr>
                                      <p:to>
                                        <p:strVal val="visible"/>
                                      </p:to>
                                    </p:set>
                                    <p:anim calcmode="lin" valueType="num">
                                      <p:cBhvr additive="base">
                                        <p:cTn id="35" dur="500" fill="hold"/>
                                        <p:tgtEl>
                                          <p:spTgt spid="234499">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34499">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34499">
                                            <p:txEl>
                                              <p:pRg st="7" end="7"/>
                                            </p:txEl>
                                          </p:spTgt>
                                        </p:tgtEl>
                                        <p:attrNameLst>
                                          <p:attrName>style.visibility</p:attrName>
                                        </p:attrNameLst>
                                      </p:cBhvr>
                                      <p:to>
                                        <p:strVal val="visible"/>
                                      </p:to>
                                    </p:set>
                                    <p:anim calcmode="lin" valueType="num">
                                      <p:cBhvr additive="base">
                                        <p:cTn id="39" dur="500" fill="hold"/>
                                        <p:tgtEl>
                                          <p:spTgt spid="23449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34499">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34499">
                                            <p:txEl>
                                              <p:pRg st="8" end="8"/>
                                            </p:txEl>
                                          </p:spTgt>
                                        </p:tgtEl>
                                        <p:attrNameLst>
                                          <p:attrName>style.visibility</p:attrName>
                                        </p:attrNameLst>
                                      </p:cBhvr>
                                      <p:to>
                                        <p:strVal val="visible"/>
                                      </p:to>
                                    </p:set>
                                    <p:anim calcmode="lin" valueType="num">
                                      <p:cBhvr additive="base">
                                        <p:cTn id="43" dur="500" fill="hold"/>
                                        <p:tgtEl>
                                          <p:spTgt spid="234499">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44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nimBg="1" uiExpand="1" build="allAtOnce"/>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t"/>
          <a:lstStyle/>
          <a:p>
            <a:endParaRPr lang="zh-CN" altLang="en-US" dirty="0"/>
          </a:p>
        </p:txBody>
      </p:sp>
      <p:sp>
        <p:nvSpPr>
          <p:cNvPr id="30723" name="内容占位符 2"/>
          <p:cNvSpPr>
            <a:spLocks noGrp="1"/>
          </p:cNvSpPr>
          <p:nvPr>
            <p:ph idx="1"/>
          </p:nvPr>
        </p:nvSpPr>
        <p:spPr/>
        <p:txBody>
          <a:bodyPr vert="horz" wrap="square" lIns="91440" tIns="45720" rIns="91440" bIns="45720" anchor="t"/>
          <a:lstStyle/>
          <a:p>
            <a:endParaRPr lang="zh-CN" altLang="en-US" dirty="0"/>
          </a:p>
        </p:txBody>
      </p:sp>
      <p:sp>
        <p:nvSpPr>
          <p:cNvPr id="30724"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 name="Rectangle 8"/>
          <p:cNvSpPr>
            <a:spLocks noChangeArrowheads="1"/>
          </p:cNvSpPr>
          <p:nvPr/>
        </p:nvSpPr>
        <p:spPr bwMode="auto">
          <a:xfrm>
            <a:off x="395288" y="1268413"/>
            <a:ext cx="8497888" cy="5256213"/>
          </a:xfrm>
          <a:prstGeom prst="rect">
            <a:avLst/>
          </a:prstGeom>
          <a:solidFill>
            <a:srgbClr val="CCFFFF"/>
          </a:solidFill>
          <a:ln w="22225" algn="ctr">
            <a:solidFill>
              <a:srgbClr val="FFCC00"/>
            </a:solidFill>
            <a:miter lim="800000"/>
          </a:ln>
        </p:spPr>
        <p:txBody>
          <a:bodyPr lIns="54000" rIns="54000" anchor="ctr"/>
          <a:lstStyle/>
          <a:p>
            <a:pPr marL="0" marR="0" lvl="0" indent="0" algn="l" defTabSz="914400" rtl="0" eaLnBrk="0" fontAlgn="base" latinLnBrk="1" hangingPunct="0">
              <a:lnSpc>
                <a:spcPct val="140000"/>
              </a:lnSpc>
              <a:spcBef>
                <a:spcPct val="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宋代形成了</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八德</a:t>
            </a:r>
            <a:r>
              <a:rPr kumimoji="0" lang="zh-CN" altLang="en-US" sz="2400" b="1" i="0" u="none" strike="noStrike" kern="120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孝、悌、忠、信、礼、义、廉、耻</a:t>
            </a:r>
            <a:r>
              <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40000"/>
              </a:lnSpc>
              <a:spcBef>
                <a:spcPct val="0"/>
              </a:spcBef>
              <a:spcAft>
                <a:spcPct val="0"/>
              </a:spcAft>
              <a:buClr>
                <a:srgbClr val="C00000"/>
              </a:buClr>
              <a:buSzTx/>
              <a:buFont typeface="Wingdings" panose="05000000000000000000" pitchFamily="2" charset="2"/>
              <a:buChar char="n"/>
              <a:defRPr/>
            </a:pP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孝</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作为一个伦理观念正式提出是在西周，含义有尊祖敬宗和传宗接代。</a:t>
            </a:r>
            <a:endPar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40000"/>
              </a:lnSpc>
              <a:spcBef>
                <a:spcPct val="0"/>
              </a:spcBef>
              <a:spcAft>
                <a:spcPct val="0"/>
              </a:spcAft>
              <a:buClr>
                <a:srgbClr val="C00000"/>
              </a:buClr>
              <a:buSzTx/>
              <a:buFont typeface="Wingdings" panose="05000000000000000000" pitchFamily="2" charset="2"/>
              <a:buChar char="n"/>
              <a:defRPr/>
            </a:pPr>
            <a:r>
              <a:rPr kumimoji="0" lang="en-US" altLang="zh-CN"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悌</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儒家的伦理范畴，指敬爱兄长，顺从兄长，即“兄友弟恭”。</a:t>
            </a:r>
            <a:endPar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40000"/>
              </a:lnSpc>
              <a:spcBef>
                <a:spcPct val="0"/>
              </a:spcBef>
              <a:spcAft>
                <a:spcPct val="0"/>
              </a:spcAft>
              <a:buClr>
                <a:srgbClr val="C00000"/>
              </a:buClr>
              <a:buSzTx/>
              <a:buFont typeface="Wingdings" panose="05000000000000000000" pitchFamily="2" charset="2"/>
              <a:buChar char="n"/>
              <a:defRPr/>
            </a:pP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忠</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存心居中，正直不偏。人要做到竭诚尽责就是忠的表现。</a:t>
            </a:r>
            <a:endPar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40000"/>
              </a:lnSpc>
              <a:spcBef>
                <a:spcPct val="0"/>
              </a:spcBef>
              <a:spcAft>
                <a:spcPct val="0"/>
              </a:spcAft>
              <a:buClr>
                <a:srgbClr val="C00000"/>
              </a:buClr>
              <a:buSzTx/>
              <a:buFont typeface="Wingdings" panose="05000000000000000000" pitchFamily="2" charset="2"/>
              <a:buChar char="n"/>
              <a:defRPr/>
            </a:pP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信</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作为儒家的伦理范畴，意为诚实，讲信用，不虚伪</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40000"/>
              </a:lnSpc>
              <a:spcBef>
                <a:spcPct val="0"/>
              </a:spcBef>
              <a:spcAft>
                <a:spcPct val="0"/>
              </a:spcAft>
              <a:buClr>
                <a:srgbClr val="C00000"/>
              </a:buClr>
              <a:buSzTx/>
              <a:buFont typeface="Wingdings" panose="05000000000000000000" pitchFamily="2" charset="2"/>
              <a:buChar char="n"/>
              <a:defRPr/>
            </a:pP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礼</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在中国古代是社会的典章制度和道德规范。用以维持社会、政治秩序，巩固等级制度，是调整人与人之间各种社会关系和权利义务的规范和准则，对中华民族精神素质的修养起了重要作用。</a:t>
            </a:r>
            <a:endPar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40000"/>
              </a:lnSpc>
              <a:spcBef>
                <a:spcPct val="0"/>
              </a:spcBef>
              <a:spcAft>
                <a:spcPct val="0"/>
              </a:spcAft>
              <a:buClr>
                <a:srgbClr val="C00000"/>
              </a:buClr>
              <a:buSzTx/>
              <a:buFont typeface="Wingdings" panose="05000000000000000000" pitchFamily="2" charset="2"/>
              <a:buChar char="n"/>
              <a:defRPr/>
            </a:pP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义</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中国古代一种含义极广的道德范畴。本指公正、合理而应当做的。</a:t>
            </a:r>
            <a:endPar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40000"/>
              </a:lnSpc>
              <a:spcBef>
                <a:spcPct val="0"/>
              </a:spcBef>
              <a:spcAft>
                <a:spcPct val="0"/>
              </a:spcAft>
              <a:buClr>
                <a:srgbClr val="C00000"/>
              </a:buClr>
              <a:buSzTx/>
              <a:buFont typeface="Wingdings" panose="05000000000000000000" pitchFamily="2" charset="2"/>
              <a:buChar char="n"/>
              <a:defRPr/>
            </a:pP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廉</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品行有棱角而方正，清而不贪。</a:t>
            </a:r>
            <a:endPar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0" fontAlgn="base" latinLnBrk="1" hangingPunct="0">
              <a:lnSpc>
                <a:spcPct val="140000"/>
              </a:lnSpc>
              <a:spcBef>
                <a:spcPct val="0"/>
              </a:spcBef>
              <a:spcAft>
                <a:spcPct val="0"/>
              </a:spcAft>
              <a:buClr>
                <a:srgbClr val="C00000"/>
              </a:buClr>
              <a:buSzTx/>
              <a:buFont typeface="Wingdings" panose="05000000000000000000" pitchFamily="2" charset="2"/>
              <a:buChar char="n"/>
              <a:defRPr/>
            </a:pP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耻</a:t>
            </a:r>
            <a:r>
              <a:rPr kumimoji="0" lang="zh-CN" altLang="en-US" sz="18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本义作辱解，乃羞愧之称。羞愧乃心有所惭而生。凡人心生惭愧，不觉会面红耳赤，这是人性本善使然。知耻之心是人之天良。</a:t>
            </a:r>
            <a:endParaRPr kumimoji="0" lang="zh-CN" altLang="en-US" sz="1800" b="1" i="0" u="none" strike="noStrike" kern="120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p:txBody>
      </p:sp>
      <p:sp>
        <p:nvSpPr>
          <p:cNvPr id="30726" name="Rectangle 2"/>
          <p:cNvSpPr/>
          <p:nvPr/>
        </p:nvSpPr>
        <p:spPr>
          <a:xfrm>
            <a:off x="250825" y="188913"/>
            <a:ext cx="8424863" cy="1079500"/>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我国传统文化的核心价值观念</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30722"/>
                                        </p:tgtEl>
                                        <p:attrNameLst>
                                          <p:attrName>style.visibility</p:attrName>
                                        </p:attrNameLst>
                                      </p:cBhvr>
                                      <p:to>
                                        <p:strVal val="visible"/>
                                      </p:to>
                                    </p:set>
                                    <p:anim calcmode="lin" valueType="num">
                                      <p:cBhvr>
                                        <p:cTn id="7" dur="500" fill="hold"/>
                                        <p:tgtEl>
                                          <p:spTgt spid="30722"/>
                                        </p:tgtEl>
                                        <p:attrNameLst>
                                          <p:attrName>ppt_w</p:attrName>
                                        </p:attrNameLst>
                                      </p:cBhvr>
                                      <p:tavLst>
                                        <p:tav tm="0">
                                          <p:val>
                                            <p:fltVal val="0"/>
                                          </p:val>
                                        </p:tav>
                                        <p:tav tm="100000">
                                          <p:val>
                                            <p:strVal val="#ppt_w"/>
                                          </p:val>
                                        </p:tav>
                                      </p:tavLst>
                                    </p:anim>
                                    <p:anim calcmode="lin" valueType="num">
                                      <p:cBhvr>
                                        <p:cTn id="8" dur="500" fill="hold"/>
                                        <p:tgtEl>
                                          <p:spTgt spid="30722"/>
                                        </p:tgtEl>
                                        <p:attrNameLst>
                                          <p:attrName>ppt_h</p:attrName>
                                        </p:attrNameLst>
                                      </p:cBhvr>
                                      <p:tavLst>
                                        <p:tav tm="0">
                                          <p:val>
                                            <p:fltVal val="0"/>
                                          </p:val>
                                        </p:tav>
                                        <p:tav tm="100000">
                                          <p:val>
                                            <p:strVal val="#ppt_h"/>
                                          </p:val>
                                        </p:tav>
                                      </p:tavLst>
                                    </p:anim>
                                    <p:animEffect transition="in" filter="fade">
                                      <p:cBhvr>
                                        <p:cTn id="9" dur="500"/>
                                        <p:tgtEl>
                                          <p:spTgt spid="30722"/>
                                        </p:tgtEl>
                                      </p:cBhvr>
                                    </p:animEffect>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30723">
                                            <p:txEl>
                                              <p:pRg st="0" end="0"/>
                                            </p:txEl>
                                          </p:spTgt>
                                        </p:tgtEl>
                                        <p:attrNameLst>
                                          <p:attrName>style.visibility</p:attrName>
                                        </p:attrNameLst>
                                      </p:cBhvr>
                                      <p:to>
                                        <p:strVal val="visible"/>
                                      </p:to>
                                    </p:set>
                                    <p:animEffect transition="in" filter="fade">
                                      <p:cBhvr>
                                        <p:cTn id="13" dur="1000">
                                          <p:stCondLst>
                                            <p:cond delay="0"/>
                                          </p:stCondLst>
                                        </p:cTn>
                                        <p:tgtEl>
                                          <p:spTgt spid="30723">
                                            <p:txEl>
                                              <p:pRg st="0" end="0"/>
                                            </p:txEl>
                                          </p:spTgt>
                                        </p:tgtEl>
                                      </p:cBhvr>
                                    </p:animEffect>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6">
                                            <p:bg/>
                                          </p:spTgt>
                                        </p:tgtEl>
                                        <p:attrNameLst>
                                          <p:attrName>style.visibility</p:attrName>
                                        </p:attrNameLst>
                                      </p:cBhvr>
                                      <p:to>
                                        <p:strVal val="visible"/>
                                      </p:to>
                                    </p:set>
                                    <p:anim calcmode="lin" valueType="num">
                                      <p:cBhvr additive="base">
                                        <p:cTn id="17" dur="500" fill="hold"/>
                                        <p:tgtEl>
                                          <p:spTgt spid="6">
                                            <p:bg/>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bg/>
                                          </p:spTgt>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3" presetClass="entr" presetSubtype="10" fill="hold" grpId="0"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par>
                          <p:cTn id="23" fill="hold">
                            <p:stCondLst>
                              <p:cond delay="2500"/>
                            </p:stCondLst>
                            <p:childTnLst>
                              <p:par>
                                <p:cTn id="24" presetID="3" presetClass="entr" presetSubtype="10" fill="hold" grpId="0" nodeType="after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blinds(horizontal)">
                                      <p:cBhvr>
                                        <p:cTn id="26" dur="500"/>
                                        <p:tgtEl>
                                          <p:spTgt spid="6">
                                            <p:txEl>
                                              <p:pRg st="1" end="1"/>
                                            </p:txEl>
                                          </p:spTgt>
                                        </p:tgtEl>
                                      </p:cBhvr>
                                    </p:animEffect>
                                  </p:childTnLst>
                                </p:cTn>
                              </p:par>
                            </p:childTnLst>
                          </p:cTn>
                        </p:par>
                        <p:par>
                          <p:cTn id="27" fill="hold">
                            <p:stCondLst>
                              <p:cond delay="3000"/>
                            </p:stCondLst>
                            <p:childTnLst>
                              <p:par>
                                <p:cTn id="28" presetID="3" presetClass="entr" presetSubtype="10" fill="hold" grpId="0"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blinds(horizontal)">
                                      <p:cBhvr>
                                        <p:cTn id="30" dur="500"/>
                                        <p:tgtEl>
                                          <p:spTgt spid="6">
                                            <p:txEl>
                                              <p:pRg st="2" end="2"/>
                                            </p:txEl>
                                          </p:spTgt>
                                        </p:tgtEl>
                                      </p:cBhvr>
                                    </p:animEffect>
                                  </p:childTnLst>
                                </p:cTn>
                              </p:par>
                            </p:childTnLst>
                          </p:cTn>
                        </p:par>
                        <p:par>
                          <p:cTn id="31" fill="hold">
                            <p:stCondLst>
                              <p:cond delay="3500"/>
                            </p:stCondLst>
                            <p:childTnLst>
                              <p:par>
                                <p:cTn id="32" presetID="3" presetClass="entr" presetSubtype="10" fill="hold" grpId="0" nodeType="after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blinds(horizontal)">
                                      <p:cBhvr>
                                        <p:cTn id="34" dur="500"/>
                                        <p:tgtEl>
                                          <p:spTgt spid="6">
                                            <p:txEl>
                                              <p:pRg st="3" end="3"/>
                                            </p:txEl>
                                          </p:spTgt>
                                        </p:tgtEl>
                                      </p:cBhvr>
                                    </p:animEffect>
                                  </p:childTnLst>
                                </p:cTn>
                              </p:par>
                            </p:childTnLst>
                          </p:cTn>
                        </p:par>
                        <p:par>
                          <p:cTn id="35" fill="hold">
                            <p:stCondLst>
                              <p:cond delay="4000"/>
                            </p:stCondLst>
                            <p:childTnLst>
                              <p:par>
                                <p:cTn id="36" presetID="3" presetClass="entr" presetSubtype="10" fill="hold" grpId="0" nodeType="after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blinds(horizontal)">
                                      <p:cBhvr>
                                        <p:cTn id="38" dur="500"/>
                                        <p:tgtEl>
                                          <p:spTgt spid="6">
                                            <p:txEl>
                                              <p:pRg st="4" end="4"/>
                                            </p:txEl>
                                          </p:spTgt>
                                        </p:tgtEl>
                                      </p:cBhvr>
                                    </p:animEffect>
                                  </p:childTnLst>
                                </p:cTn>
                              </p:par>
                            </p:childTnLst>
                          </p:cTn>
                        </p:par>
                        <p:par>
                          <p:cTn id="39" fill="hold">
                            <p:stCondLst>
                              <p:cond delay="4500"/>
                            </p:stCondLst>
                            <p:childTnLst>
                              <p:par>
                                <p:cTn id="40" presetID="3" presetClass="entr" presetSubtype="10" fill="hold" grpId="0" nodeType="after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blinds(horizontal)">
                                      <p:cBhvr>
                                        <p:cTn id="42" dur="500"/>
                                        <p:tgtEl>
                                          <p:spTgt spid="6">
                                            <p:txEl>
                                              <p:pRg st="5" end="5"/>
                                            </p:txEl>
                                          </p:spTgt>
                                        </p:tgtEl>
                                      </p:cBhvr>
                                    </p:animEffect>
                                  </p:childTnLst>
                                </p:cTn>
                              </p:par>
                            </p:childTnLst>
                          </p:cTn>
                        </p:par>
                        <p:par>
                          <p:cTn id="43" fill="hold">
                            <p:stCondLst>
                              <p:cond delay="5000"/>
                            </p:stCondLst>
                            <p:childTnLst>
                              <p:par>
                                <p:cTn id="44" presetID="3" presetClass="entr" presetSubtype="10" fill="hold" grpId="0" nodeType="after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blinds(horizontal)">
                                      <p:cBhvr>
                                        <p:cTn id="46" dur="500"/>
                                        <p:tgtEl>
                                          <p:spTgt spid="6">
                                            <p:txEl>
                                              <p:pRg st="6" end="6"/>
                                            </p:txEl>
                                          </p:spTgt>
                                        </p:tgtEl>
                                      </p:cBhvr>
                                    </p:animEffect>
                                  </p:childTnLst>
                                </p:cTn>
                              </p:par>
                            </p:childTnLst>
                          </p:cTn>
                        </p:par>
                        <p:par>
                          <p:cTn id="47" fill="hold">
                            <p:stCondLst>
                              <p:cond delay="5500"/>
                            </p:stCondLst>
                            <p:childTnLst>
                              <p:par>
                                <p:cTn id="48" presetID="3" presetClass="entr" presetSubtype="10" fill="hold" grpId="0" nodeType="afterEffect">
                                  <p:stCondLst>
                                    <p:cond delay="0"/>
                                  </p:stCondLst>
                                  <p:childTnLst>
                                    <p:set>
                                      <p:cBhvr>
                                        <p:cTn id="49" dur="1" fill="hold">
                                          <p:stCondLst>
                                            <p:cond delay="0"/>
                                          </p:stCondLst>
                                        </p:cTn>
                                        <p:tgtEl>
                                          <p:spTgt spid="6">
                                            <p:txEl>
                                              <p:pRg st="7" end="7"/>
                                            </p:txEl>
                                          </p:spTgt>
                                        </p:tgtEl>
                                        <p:attrNameLst>
                                          <p:attrName>style.visibility</p:attrName>
                                        </p:attrNameLst>
                                      </p:cBhvr>
                                      <p:to>
                                        <p:strVal val="visible"/>
                                      </p:to>
                                    </p:set>
                                    <p:animEffect transition="in" filter="blinds(horizontal)">
                                      <p:cBhvr>
                                        <p:cTn id="50" dur="500"/>
                                        <p:tgtEl>
                                          <p:spTgt spid="6">
                                            <p:txEl>
                                              <p:pRg st="7" end="7"/>
                                            </p:txEl>
                                          </p:spTgt>
                                        </p:tgtEl>
                                      </p:cBhvr>
                                    </p:animEffect>
                                  </p:childTnLst>
                                </p:cTn>
                              </p:par>
                            </p:childTnLst>
                          </p:cTn>
                        </p:par>
                        <p:par>
                          <p:cTn id="51" fill="hold">
                            <p:stCondLst>
                              <p:cond delay="6000"/>
                            </p:stCondLst>
                            <p:childTnLst>
                              <p:par>
                                <p:cTn id="52" presetID="3" presetClass="entr" presetSubtype="10" fill="hold" grpId="0" nodeType="afterEffect">
                                  <p:stCondLst>
                                    <p:cond delay="0"/>
                                  </p:stCondLst>
                                  <p:childTnLst>
                                    <p:set>
                                      <p:cBhvr>
                                        <p:cTn id="53" dur="1" fill="hold">
                                          <p:stCondLst>
                                            <p:cond delay="0"/>
                                          </p:stCondLst>
                                        </p:cTn>
                                        <p:tgtEl>
                                          <p:spTgt spid="6">
                                            <p:txEl>
                                              <p:pRg st="8" end="8"/>
                                            </p:txEl>
                                          </p:spTgt>
                                        </p:tgtEl>
                                        <p:attrNameLst>
                                          <p:attrName>style.visibility</p:attrName>
                                        </p:attrNameLst>
                                      </p:cBhvr>
                                      <p:to>
                                        <p:strVal val="visible"/>
                                      </p:to>
                                    </p:set>
                                    <p:animEffect transition="in" filter="blinds(horizontal)">
                                      <p:cBhvr>
                                        <p:cTn id="54"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uiExpand="1" build="p"/>
      <p:bldP spid="6" grpId="0" animBg="1" uiExpand="1"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ChangeArrowheads="1"/>
          </p:cNvSpPr>
          <p:nvPr/>
        </p:nvSpPr>
        <p:spPr bwMode="auto">
          <a:xfrm>
            <a:off x="395288" y="1412875"/>
            <a:ext cx="8280400" cy="4968875"/>
          </a:xfrm>
          <a:prstGeom prst="rect">
            <a:avLst/>
          </a:prstGeom>
          <a:solidFill>
            <a:srgbClr val="00FFFF"/>
          </a:solidFill>
          <a:ln w="22225" algn="ctr">
            <a:solidFill>
              <a:srgbClr val="FFCC00"/>
            </a:solidFill>
            <a:miter lim="800000"/>
          </a:ln>
        </p:spPr>
        <p:txBody>
          <a:bodyPr lIns="54000" rIns="54000" anchor="ctr"/>
          <a:lstStyle/>
          <a:p>
            <a:pPr marL="285750" marR="0" lvl="0" indent="-28575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p"/>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作为文化的核心价值要解决社会群体生存的三大问题</a:t>
            </a:r>
            <a:r>
              <a:rPr kumimoji="0" lang="en-US" altLang="zh-CN" sz="24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如何对付危难？</a:t>
            </a:r>
            <a:endPar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 如何维持稳定？</a:t>
            </a:r>
            <a:endPar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 如何应对新的人生问题？</a:t>
            </a:r>
            <a:endPar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p"/>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我国传统文化对以上三个问题的基本答：</a:t>
            </a:r>
            <a:endParaRPr kumimoji="0" lang="zh-CN" altLang="en-US" sz="24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强调忍耐，通过日常大量活动培养耐心；</a:t>
            </a:r>
            <a:endPar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 强调家庭稳定和知足，满足家庭自给自足即可；</a:t>
            </a:r>
            <a:endPar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Ø"/>
              <a:defRPr/>
            </a:pPr>
            <a:r>
              <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 强调依靠自然的创新活动。</a:t>
            </a:r>
            <a:endParaRPr kumimoji="0" lang="zh-CN" altLang="en-US" sz="2400" b="1" i="0" u="none" strike="noStrike" kern="120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1" hangingPunct="0">
              <a:lnSpc>
                <a:spcPct val="120000"/>
              </a:lnSpc>
              <a:spcBef>
                <a:spcPct val="0"/>
              </a:spcBef>
              <a:spcAft>
                <a:spcPct val="0"/>
              </a:spcAft>
              <a:buClr>
                <a:srgbClr val="C00000"/>
              </a:buClr>
              <a:buSzTx/>
              <a:buFont typeface="Wingdings" panose="05000000000000000000" pitchFamily="2" charset="2"/>
              <a:buChar char="p"/>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rPr>
              <a:t>我国传统农耕价值与西方现代价值的主要差异在于对待军事的态度。我国农耕时代不重视军事，而西方把军事看作是现代价值的核心。</a:t>
            </a:r>
            <a:endParaRPr kumimoji="0" lang="zh-CN" altLang="en-US" sz="2400" b="1" i="0" u="none" strike="noStrike" kern="1200" cap="none" spc="0" normalizeH="0" baseline="0" noProof="0" dirty="0">
              <a:ln>
                <a:noFill/>
              </a:ln>
              <a:solidFill>
                <a:srgbClr val="0F0066"/>
              </a:solidFill>
              <a:effectLst/>
              <a:uLnTx/>
              <a:uFillTx/>
              <a:latin typeface="微软雅黑" panose="020B0503020204020204" pitchFamily="34" charset="-122"/>
              <a:ea typeface="微软雅黑" panose="020B0503020204020204" pitchFamily="34" charset="-122"/>
              <a:cs typeface="+mn-cs"/>
            </a:endParaRPr>
          </a:p>
        </p:txBody>
      </p:sp>
      <p:sp>
        <p:nvSpPr>
          <p:cNvPr id="32772" name="Rectangle 2"/>
          <p:cNvSpPr/>
          <p:nvPr/>
        </p:nvSpPr>
        <p:spPr>
          <a:xfrm>
            <a:off x="250825" y="188913"/>
            <a:ext cx="8424863" cy="1079500"/>
          </a:xfrm>
          <a:prstGeom prst="rect">
            <a:avLst/>
          </a:prstGeom>
          <a:solidFill>
            <a:schemeClr val="accent2"/>
          </a:solidFill>
          <a:ln w="9525">
            <a:noFill/>
          </a:ln>
          <a:effectLst>
            <a:outerShdw dist="107763" dir="2699999" algn="ctr" rotWithShape="0">
              <a:schemeClr val="bg2">
                <a:alpha val="50000"/>
              </a:schemeClr>
            </a:outerShdw>
          </a:effectLst>
        </p:spPr>
        <p:txBody>
          <a:bodyPr anchor="ctr" anchorCtr="1"/>
          <a:lstStyle/>
          <a:p>
            <a:r>
              <a:rPr lang="zh-CN" altLang="en-US" sz="4400" b="1" dirty="0">
                <a:solidFill>
                  <a:schemeClr val="bg1"/>
                </a:solidFill>
                <a:latin typeface="微软雅黑" panose="020B0503020204020204" pitchFamily="34" charset="-122"/>
                <a:ea typeface="微软雅黑" panose="020B0503020204020204" pitchFamily="34" charset="-122"/>
              </a:rPr>
              <a:t>我国传统核心价值观念的基点</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5523">
                                            <p:bg/>
                                          </p:spTgt>
                                        </p:tgtEl>
                                        <p:attrNameLst>
                                          <p:attrName>style.visibility</p:attrName>
                                        </p:attrNameLst>
                                      </p:cBhvr>
                                      <p:to>
                                        <p:strVal val="visible"/>
                                      </p:to>
                                    </p:set>
                                    <p:anim calcmode="lin" valueType="num">
                                      <p:cBhvr additive="base">
                                        <p:cTn id="7" dur="500" fill="hold"/>
                                        <p:tgtEl>
                                          <p:spTgt spid="235523">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35523">
                                            <p:bg/>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35523">
                                            <p:txEl>
                                              <p:pRg st="0" end="0"/>
                                            </p:txEl>
                                          </p:spTgt>
                                        </p:tgtEl>
                                        <p:attrNameLst>
                                          <p:attrName>style.visibility</p:attrName>
                                        </p:attrNameLst>
                                      </p:cBhvr>
                                      <p:to>
                                        <p:strVal val="visible"/>
                                      </p:to>
                                    </p:set>
                                    <p:animEffect transition="in" filter="blinds(horizontal)">
                                      <p:cBhvr>
                                        <p:cTn id="12" dur="500"/>
                                        <p:tgtEl>
                                          <p:spTgt spid="2355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23">
                                            <p:txEl>
                                              <p:pRg st="1" end="1"/>
                                            </p:txEl>
                                          </p:spTgt>
                                        </p:tgtEl>
                                        <p:attrNameLst>
                                          <p:attrName>style.visibility</p:attrName>
                                        </p:attrNameLst>
                                      </p:cBhvr>
                                      <p:to>
                                        <p:strVal val="visible"/>
                                      </p:to>
                                    </p:set>
                                    <p:animEffect transition="in" filter="blinds(horizontal)">
                                      <p:cBhvr>
                                        <p:cTn id="17" dur="500"/>
                                        <p:tgtEl>
                                          <p:spTgt spid="235523">
                                            <p:txEl>
                                              <p:pRg st="1" end="1"/>
                                            </p:txEl>
                                          </p:spTgt>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235523">
                                            <p:txEl>
                                              <p:pRg st="2" end="2"/>
                                            </p:txEl>
                                          </p:spTgt>
                                        </p:tgtEl>
                                        <p:attrNameLst>
                                          <p:attrName>style.visibility</p:attrName>
                                        </p:attrNameLst>
                                      </p:cBhvr>
                                      <p:to>
                                        <p:strVal val="visible"/>
                                      </p:to>
                                    </p:set>
                                    <p:animEffect transition="in" filter="blinds(horizontal)">
                                      <p:cBhvr>
                                        <p:cTn id="21" dur="500"/>
                                        <p:tgtEl>
                                          <p:spTgt spid="235523">
                                            <p:txEl>
                                              <p:pRg st="2" end="2"/>
                                            </p:txEl>
                                          </p:spTgt>
                                        </p:tgtEl>
                                      </p:cBhvr>
                                    </p:animEffect>
                                  </p:child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235523">
                                            <p:txEl>
                                              <p:pRg st="3" end="3"/>
                                            </p:txEl>
                                          </p:spTgt>
                                        </p:tgtEl>
                                        <p:attrNameLst>
                                          <p:attrName>style.visibility</p:attrName>
                                        </p:attrNameLst>
                                      </p:cBhvr>
                                      <p:to>
                                        <p:strVal val="visible"/>
                                      </p:to>
                                    </p:set>
                                    <p:animEffect transition="in" filter="blinds(horizontal)">
                                      <p:cBhvr>
                                        <p:cTn id="25" dur="500"/>
                                        <p:tgtEl>
                                          <p:spTgt spid="23552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5523">
                                            <p:txEl>
                                              <p:pRg st="4" end="4"/>
                                            </p:txEl>
                                          </p:spTgt>
                                        </p:tgtEl>
                                        <p:attrNameLst>
                                          <p:attrName>style.visibility</p:attrName>
                                        </p:attrNameLst>
                                      </p:cBhvr>
                                      <p:to>
                                        <p:strVal val="visible"/>
                                      </p:to>
                                    </p:set>
                                    <p:animEffect transition="in" filter="blinds(horizontal)">
                                      <p:cBhvr>
                                        <p:cTn id="30" dur="500"/>
                                        <p:tgtEl>
                                          <p:spTgt spid="235523">
                                            <p:txEl>
                                              <p:pRg st="4" end="4"/>
                                            </p:txEl>
                                          </p:spTgt>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235523">
                                            <p:txEl>
                                              <p:pRg st="5" end="5"/>
                                            </p:txEl>
                                          </p:spTgt>
                                        </p:tgtEl>
                                        <p:attrNameLst>
                                          <p:attrName>style.visibility</p:attrName>
                                        </p:attrNameLst>
                                      </p:cBhvr>
                                      <p:to>
                                        <p:strVal val="visible"/>
                                      </p:to>
                                    </p:set>
                                    <p:animEffect transition="in" filter="blinds(horizontal)">
                                      <p:cBhvr>
                                        <p:cTn id="34" dur="500"/>
                                        <p:tgtEl>
                                          <p:spTgt spid="235523">
                                            <p:txEl>
                                              <p:pRg st="5" end="5"/>
                                            </p:txEl>
                                          </p:spTgt>
                                        </p:tgtEl>
                                      </p:cBhvr>
                                    </p:animEffect>
                                  </p:childTnLst>
                                </p:cTn>
                              </p:par>
                            </p:childTnLst>
                          </p:cTn>
                        </p:par>
                        <p:par>
                          <p:cTn id="35" fill="hold">
                            <p:stCondLst>
                              <p:cond delay="1000"/>
                            </p:stCondLst>
                            <p:childTnLst>
                              <p:par>
                                <p:cTn id="36" presetID="3" presetClass="entr" presetSubtype="10" fill="hold" grpId="0" nodeType="afterEffect">
                                  <p:stCondLst>
                                    <p:cond delay="0"/>
                                  </p:stCondLst>
                                  <p:childTnLst>
                                    <p:set>
                                      <p:cBhvr>
                                        <p:cTn id="37" dur="1" fill="hold">
                                          <p:stCondLst>
                                            <p:cond delay="0"/>
                                          </p:stCondLst>
                                        </p:cTn>
                                        <p:tgtEl>
                                          <p:spTgt spid="235523">
                                            <p:txEl>
                                              <p:pRg st="6" end="6"/>
                                            </p:txEl>
                                          </p:spTgt>
                                        </p:tgtEl>
                                        <p:attrNameLst>
                                          <p:attrName>style.visibility</p:attrName>
                                        </p:attrNameLst>
                                      </p:cBhvr>
                                      <p:to>
                                        <p:strVal val="visible"/>
                                      </p:to>
                                    </p:set>
                                    <p:animEffect transition="in" filter="blinds(horizontal)">
                                      <p:cBhvr>
                                        <p:cTn id="38" dur="500"/>
                                        <p:tgtEl>
                                          <p:spTgt spid="235523">
                                            <p:txEl>
                                              <p:pRg st="6" end="6"/>
                                            </p:txEl>
                                          </p:spTgt>
                                        </p:tgtEl>
                                      </p:cBhvr>
                                    </p:animEffect>
                                  </p:childTnLst>
                                </p:cTn>
                              </p:par>
                            </p:childTnLst>
                          </p:cTn>
                        </p:par>
                        <p:par>
                          <p:cTn id="39" fill="hold">
                            <p:stCondLst>
                              <p:cond delay="1500"/>
                            </p:stCondLst>
                            <p:childTnLst>
                              <p:par>
                                <p:cTn id="40" presetID="3" presetClass="entr" presetSubtype="10" fill="hold" grpId="0" nodeType="afterEffect">
                                  <p:stCondLst>
                                    <p:cond delay="0"/>
                                  </p:stCondLst>
                                  <p:childTnLst>
                                    <p:set>
                                      <p:cBhvr>
                                        <p:cTn id="41" dur="1" fill="hold">
                                          <p:stCondLst>
                                            <p:cond delay="0"/>
                                          </p:stCondLst>
                                        </p:cTn>
                                        <p:tgtEl>
                                          <p:spTgt spid="235523">
                                            <p:txEl>
                                              <p:pRg st="7" end="7"/>
                                            </p:txEl>
                                          </p:spTgt>
                                        </p:tgtEl>
                                        <p:attrNameLst>
                                          <p:attrName>style.visibility</p:attrName>
                                        </p:attrNameLst>
                                      </p:cBhvr>
                                      <p:to>
                                        <p:strVal val="visible"/>
                                      </p:to>
                                    </p:set>
                                    <p:animEffect transition="in" filter="blinds(horizontal)">
                                      <p:cBhvr>
                                        <p:cTn id="42" dur="500"/>
                                        <p:tgtEl>
                                          <p:spTgt spid="2355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5523">
                                            <p:txEl>
                                              <p:pRg st="8" end="8"/>
                                            </p:txEl>
                                          </p:spTgt>
                                        </p:tgtEl>
                                        <p:attrNameLst>
                                          <p:attrName>style.visibility</p:attrName>
                                        </p:attrNameLst>
                                      </p:cBhvr>
                                      <p:to>
                                        <p:strVal val="visible"/>
                                      </p:to>
                                    </p:set>
                                    <p:animEffect transition="in" filter="blinds(horizontal)">
                                      <p:cBhvr>
                                        <p:cTn id="47" dur="500"/>
                                        <p:tgtEl>
                                          <p:spTgt spid="235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animBg="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3" name="Picture 5" descr="孟子"/>
          <p:cNvPicPr>
            <a:picLocks noChangeAspect="1"/>
          </p:cNvPicPr>
          <p:nvPr/>
        </p:nvPicPr>
        <p:blipFill>
          <a:blip r:embed="rId1"/>
          <a:stretch>
            <a:fillRect/>
          </a:stretch>
        </p:blipFill>
        <p:spPr>
          <a:xfrm>
            <a:off x="371475" y="1791970"/>
            <a:ext cx="2309495" cy="2919730"/>
          </a:xfrm>
          <a:prstGeom prst="rect">
            <a:avLst/>
          </a:prstGeom>
          <a:noFill/>
          <a:ln w="9525">
            <a:noFill/>
          </a:ln>
        </p:spPr>
      </p:pic>
      <p:sp>
        <p:nvSpPr>
          <p:cNvPr id="206854" name="Rectangle 6"/>
          <p:cNvSpPr>
            <a:spLocks noChangeArrowheads="1"/>
          </p:cNvSpPr>
          <p:nvPr/>
        </p:nvSpPr>
        <p:spPr bwMode="auto">
          <a:xfrm>
            <a:off x="2765425" y="1192530"/>
            <a:ext cx="6127115" cy="5194935"/>
          </a:xfrm>
          <a:prstGeom prst="rect">
            <a:avLst/>
          </a:prstGeom>
          <a:solidFill>
            <a:srgbClr val="CCFFCC"/>
          </a:solidFill>
          <a:ln w="25400">
            <a:solidFill>
              <a:srgbClr val="FFCC00"/>
            </a:solidFill>
            <a:miter lim="800000"/>
          </a:ln>
          <a:effectLst>
            <a:outerShdw dist="17961" dir="2700000" algn="ctr" rotWithShape="0">
              <a:srgbClr val="997A00"/>
            </a:outerShdw>
          </a:effectLst>
        </p:spPr>
        <p:txBody>
          <a:bodyPr lIns="18000" rIns="18000"/>
          <a:lstStyle/>
          <a:p>
            <a:pPr marL="285750" marR="0" lvl="0" indent="-285750" algn="just" defTabSz="914400" rtl="0" eaLnBrk="1" hangingPunct="1">
              <a:lnSpc>
                <a:spcPct val="120000"/>
              </a:lnSpc>
              <a:spcBef>
                <a:spcPct val="0"/>
              </a:spcBef>
              <a:spcAft>
                <a:spcPct val="0"/>
              </a:spcAft>
              <a:buClr>
                <a:srgbClr val="C00000"/>
              </a:buClr>
              <a:buSzPct val="85000"/>
              <a:buFont typeface="Wingdings" panose="05000000000000000000" charset="0"/>
              <a:buChar char="p"/>
              <a:defRPr/>
            </a:pPr>
            <a:r>
              <a:rPr lang="zh-CN" altLang="en-US" sz="2000" b="1" noProof="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孟子曰：“</a:t>
            </a:r>
            <a:r>
              <a:rPr lang="zh-CN" altLang="en-US" sz="2000" b="1"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不孝有三，无后为大</a:t>
            </a:r>
            <a:r>
              <a:rPr lang="zh-CN" altLang="en-US" sz="2000" b="1" noProof="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。舜不告而娶，为无后也。君子以为犹告也。”</a:t>
            </a:r>
            <a:endParaRPr kumimoji="0" lang="zh-CN" altLang="en-US" sz="20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just" defTabSz="914400" rtl="0" eaLnBrk="1" hangingPunct="1">
              <a:lnSpc>
                <a:spcPct val="120000"/>
              </a:lnSpc>
              <a:spcBef>
                <a:spcPct val="0"/>
              </a:spcBef>
              <a:spcAft>
                <a:spcPct val="0"/>
              </a:spcAft>
              <a:buClr>
                <a:srgbClr val="C00000"/>
              </a:buClr>
              <a:buSzPct val="85000"/>
              <a:buFont typeface="Wingdings" panose="05000000000000000000" charset="0"/>
              <a:buChar char="p"/>
              <a:defRPr/>
            </a:pPr>
            <a:r>
              <a:rPr kumimoji="0" lang="zh-CN" altLang="en-US" sz="20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赵岐</a:t>
            </a:r>
            <a:r>
              <a:rPr kumimoji="0" lang="en-US" altLang="zh-CN" sz="20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孟子注</a:t>
            </a:r>
            <a:r>
              <a:rPr kumimoji="0" lang="en-US" altLang="zh-CN" sz="20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补充：</a:t>
            </a:r>
            <a:r>
              <a:rPr kumimoji="0" lang="zh-CN" altLang="en-US" sz="20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一味顺从，见父母有过错而不劝说，使他们陷入不义之中，这是第一种不孝；家境贫穷，父母年老，自己却不去当官吃俸禄来供养父母，这是第二种不孝；不娶妻生子，断绝后代，这是第三种不孝。</a:t>
            </a:r>
            <a:r>
              <a:rPr kumimoji="0" lang="zh-CN" altLang="en-US" sz="20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也就是孟子所说的最大的不孝了。</a:t>
            </a:r>
            <a:endParaRPr kumimoji="0" lang="zh-CN" altLang="en-US" sz="20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algn="just" defTabSz="914400" rtl="0" eaLnBrk="1" fontAlgn="base" latinLnBrk="0" hangingPunct="1">
              <a:lnSpc>
                <a:spcPct val="100000"/>
              </a:lnSpc>
              <a:spcBef>
                <a:spcPct val="0"/>
              </a:spcBef>
              <a:spcAft>
                <a:spcPct val="0"/>
              </a:spcAft>
              <a:buClrTx/>
              <a:buSzTx/>
              <a:buFont typeface="Wingdings" panose="05000000000000000000" pitchFamily="2" charset="2"/>
              <a:defRPr/>
            </a:pPr>
            <a:endParaRPr kumimoji="0" lang="en-US" altLang="zh-CN" sz="2000" b="1"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just" defTabSz="914400" rtl="0" eaLnBrk="1" hangingPunct="1">
              <a:lnSpc>
                <a:spcPct val="100000"/>
              </a:lnSpc>
              <a:spcBef>
                <a:spcPts val="600"/>
              </a:spcBef>
              <a:spcAft>
                <a:spcPct val="0"/>
              </a:spcAft>
              <a:buClr>
                <a:srgbClr val="0070C0"/>
              </a:buClr>
              <a:buSzTx/>
              <a:buFont typeface="Arial" panose="020B0604020202020204" pitchFamily="34" charset="0"/>
              <a:buChar char="•"/>
              <a:defRPr/>
            </a:pPr>
            <a:r>
              <a:rPr kumimoji="0" lang="en-US" altLang="zh-CN" sz="2000" b="1"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孟子</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（前372年－前289年），名轲，</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中国古代著名思想家、教育家，战国时期儒家代表人物。孟子及其门人著有</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孟子</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一书。孟子继承并发扬了孔子的思想，成为仅次于孔子的一代儒家宗师，对后世中国文化的影响全面而巨大，有“亚圣”之称。</a:t>
            </a:r>
            <a:endPar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hangingPunct="1">
              <a:lnSpc>
                <a:spcPct val="100000"/>
              </a:lnSpc>
              <a:spcBef>
                <a:spcPts val="600"/>
              </a:spcBef>
              <a:spcAft>
                <a:spcPct val="0"/>
              </a:spcAft>
              <a:buClr>
                <a:srgbClr val="0070C0"/>
              </a:buClr>
              <a:buSzTx/>
              <a:buFont typeface="Arial" panose="020B0604020202020204" pitchFamily="34" charset="0"/>
              <a:buChar char="•"/>
              <a:defRPr/>
            </a:pPr>
            <a:r>
              <a:rPr lang="en-US" altLang="zh-CN" sz="2000" b="1" noProof="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赵岐</a:t>
            </a:r>
            <a:r>
              <a:rPr lang="zh-CN" altLang="en-US" sz="2000" noProof="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，东汉末年学者，京兆长陵（今陕西咸阳）人</a:t>
            </a:r>
            <a:endPar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1" name="Rectangle 2"/>
          <p:cNvSpPr>
            <a:spLocks noChangeArrowheads="1"/>
          </p:cNvSpPr>
          <p:nvPr/>
        </p:nvSpPr>
        <p:spPr bwMode="auto">
          <a:xfrm>
            <a:off x="372110" y="227965"/>
            <a:ext cx="8520430"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文化中包含的价值观念</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85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68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68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6854">
                                            <p:txEl>
                                              <p:pRg st="4" end="4"/>
                                            </p:txEl>
                                          </p:spTgt>
                                        </p:tgtEl>
                                        <p:attrNameLst>
                                          <p:attrName>style.visibility</p:attrName>
                                        </p:attrNameLst>
                                      </p:cBhvr>
                                      <p:to>
                                        <p:strVal val="visible"/>
                                      </p:to>
                                    </p:set>
                                  </p:childTnLst>
                                </p:cTn>
                              </p:par>
                            </p:childTnLst>
                          </p:cTn>
                        </p:par>
                        <p:par>
                          <p:cTn id="15" fill="hold">
                            <p:stCondLst>
                              <p:cond delay="0"/>
                            </p:stCondLst>
                            <p:childTnLst>
                              <p:par>
                                <p:cTn id="16" presetID="3" presetClass="entr" presetSubtype="10" fill="hold" nodeType="afterEffect">
                                  <p:stCondLst>
                                    <p:cond delay="0"/>
                                  </p:stCondLst>
                                  <p:childTnLst>
                                    <p:set>
                                      <p:cBhvr>
                                        <p:cTn id="17" dur="1" fill="hold">
                                          <p:stCondLst>
                                            <p:cond delay="0"/>
                                          </p:stCondLst>
                                        </p:cTn>
                                        <p:tgtEl>
                                          <p:spTgt spid="206853"/>
                                        </p:tgtEl>
                                        <p:attrNameLst>
                                          <p:attrName>style.visibility</p:attrName>
                                        </p:attrNameLst>
                                      </p:cBhvr>
                                      <p:to>
                                        <p:strVal val="visible"/>
                                      </p:to>
                                    </p:set>
                                    <p:animEffect transition="in" filter="blinds(horizontal)">
                                      <p:cBhvr>
                                        <p:cTn id="18" dur="5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animBg="1" uiExpand="1" build="allAtOnce"/>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45058" name="Rectangle 2" descr="白色大理石"/>
          <p:cNvSpPr>
            <a:spLocks noGrp="1" noChangeArrowheads="1"/>
          </p:cNvSpPr>
          <p:nvPr>
            <p:ph type="title"/>
          </p:nvPr>
        </p:nvSpPr>
        <p:spPr>
          <a:xfrm>
            <a:off x="395288" y="260350"/>
            <a:ext cx="8229600" cy="1152525"/>
          </a:xfrm>
          <a:blipFill dpi="0" rotWithShape="1">
            <a:blip r:embed="rId1" cstate="print"/>
            <a:srcRect/>
            <a:tile tx="0" ty="0" sx="100000" sy="100000" flip="none" algn="tl"/>
          </a:blipFill>
          <a:ln w="38100" cmpd="dbl">
            <a:solidFill>
              <a:srgbClr val="800000"/>
            </a:solidFill>
          </a:ln>
        </p:spPr>
        <p:txBody>
          <a:bodyPr vert="horz" wrap="square" lIns="91440" tIns="45720" rIns="91440" bIns="45720" numCol="1" anchor="t" anchorCtr="0" compatLnSpc="1"/>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rgbClr val="0F0066"/>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儒家教育解决的几个核心问题</a:t>
            </a:r>
            <a:endParaRPr kumimoji="0" lang="zh-CN" altLang="en-US" sz="4200" b="0"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j-cs"/>
            </a:endParaRPr>
          </a:p>
        </p:txBody>
      </p:sp>
      <p:sp>
        <p:nvSpPr>
          <p:cNvPr id="45059" name="Rectangle 3" descr="新闻纸"/>
          <p:cNvSpPr>
            <a:spLocks noGrp="1" noChangeArrowheads="1"/>
          </p:cNvSpPr>
          <p:nvPr>
            <p:ph idx="1"/>
          </p:nvPr>
        </p:nvSpPr>
        <p:spPr>
          <a:xfrm>
            <a:off x="468313" y="1508125"/>
            <a:ext cx="8218488" cy="4800600"/>
          </a:xfrm>
          <a:blipFill dpi="0" rotWithShape="1">
            <a:blip r:embed="rId2" cstate="print"/>
            <a:srcRect/>
            <a:tile tx="0" ty="0" sx="100000" sy="100000" flip="none" algn="tl"/>
          </a:blip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4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诚实善良</a:t>
            </a: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是人类社会稳定生存的基础。</a:t>
            </a:r>
            <a:endPar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4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家庭稳定</a:t>
            </a: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是社会稳定的核心。</a:t>
            </a:r>
            <a:endPar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4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怎样才能使社会接受这种</a:t>
            </a:r>
            <a:r>
              <a:rPr kumimoji="0" lang="zh-CN" altLang="en-US" sz="30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文化教育</a:t>
            </a: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mn-lt"/>
                <a:ea typeface="新宋体" panose="02010609030101010101" charset="-122"/>
                <a:cs typeface="+mn-cs"/>
              </a:rPr>
              <a:t>？</a:t>
            </a: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（人人感到需要）</a:t>
            </a:r>
            <a:endPar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4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怎样才能使这种教育</a:t>
            </a:r>
            <a:r>
              <a:rPr kumimoji="0" lang="zh-CN" altLang="en-US" sz="30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有效</a:t>
            </a: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mn-lt"/>
                <a:ea typeface="新宋体" panose="02010609030101010101" charset="-122"/>
                <a:cs typeface="+mn-cs"/>
              </a:rPr>
              <a:t>？</a:t>
            </a: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（教什么，谁来教，如何教？）</a:t>
            </a:r>
            <a:endPar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4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如何</a:t>
            </a:r>
            <a:r>
              <a:rPr kumimoji="0" lang="zh-CN" altLang="en-US" sz="30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持续进行</a:t>
            </a:r>
            <a:r>
              <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这种教育？（家庭教育代代传续）</a:t>
            </a:r>
            <a:endParaRPr kumimoji="0" lang="zh-CN" altLang="en-US" sz="30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600" b="1" i="1" u="none" strike="noStrike" kern="0" cap="none" spc="0" normalizeH="0" baseline="0" noProof="0" dirty="0" smtClean="0">
                <a:ln>
                  <a:noFill/>
                </a:ln>
                <a:solidFill>
                  <a:schemeClr val="accent1"/>
                </a:solidFill>
                <a:effectLst/>
                <a:uLnTx/>
                <a:uFillTx/>
                <a:latin typeface="+mn-lt"/>
                <a:ea typeface="黑体" panose="02010609060101010101" pitchFamily="2" charset="-122"/>
                <a:cs typeface="+mn-cs"/>
              </a:rPr>
              <a:t>  </a:t>
            </a:r>
            <a:endParaRPr kumimoji="0" lang="zh-CN" altLang="en-US" sz="2800" b="1" i="1"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5058">
                                            <p:txEl>
                                              <p:charRg st="4294967295" end="4294967295"/>
                                            </p:txEl>
                                          </p:spTgt>
                                        </p:tgtEl>
                                        <p:attrNameLst>
                                          <p:attrName>style.visibility</p:attrName>
                                        </p:attrNameLst>
                                      </p:cBhvr>
                                      <p:to>
                                        <p:strVal val="visible"/>
                                      </p:to>
                                    </p:set>
                                    <p:anim calcmode="lin" valueType="num">
                                      <p:cBhvr>
                                        <p:cTn id="7" dur="500" fill="hold"/>
                                        <p:tgtEl>
                                          <p:spTgt spid="45058">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45058">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45058">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5059">
                                            <p:txEl>
                                              <p:pRg st="0" end="0"/>
                                            </p:txEl>
                                          </p:spTgt>
                                        </p:tgtEl>
                                        <p:attrNameLst>
                                          <p:attrName>style.visibility</p:attrName>
                                        </p:attrNameLst>
                                      </p:cBhvr>
                                      <p:to>
                                        <p:strVal val="visible"/>
                                      </p:to>
                                    </p:set>
                                    <p:animEffect transition="in" filter="fade">
                                      <p:cBhvr>
                                        <p:cTn id="13" dur="1000">
                                          <p:stCondLst>
                                            <p:cond delay="0"/>
                                          </p:stCondLst>
                                        </p:cTn>
                                        <p:tgtEl>
                                          <p:spTgt spid="45059">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5059">
                                            <p:txEl>
                                              <p:pRg st="1" end="1"/>
                                            </p:txEl>
                                          </p:spTgt>
                                        </p:tgtEl>
                                        <p:attrNameLst>
                                          <p:attrName>style.visibility</p:attrName>
                                        </p:attrNameLst>
                                      </p:cBhvr>
                                      <p:to>
                                        <p:strVal val="visible"/>
                                      </p:to>
                                    </p:set>
                                    <p:animEffect transition="in" filter="fade">
                                      <p:cBhvr>
                                        <p:cTn id="17" dur="1000">
                                          <p:stCondLst>
                                            <p:cond delay="0"/>
                                          </p:stCondLst>
                                        </p:cTn>
                                        <p:tgtEl>
                                          <p:spTgt spid="45059">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45059">
                                            <p:txEl>
                                              <p:pRg st="2" end="2"/>
                                            </p:txEl>
                                          </p:spTgt>
                                        </p:tgtEl>
                                        <p:attrNameLst>
                                          <p:attrName>style.visibility</p:attrName>
                                        </p:attrNameLst>
                                      </p:cBhvr>
                                      <p:to>
                                        <p:strVal val="visible"/>
                                      </p:to>
                                    </p:set>
                                    <p:animEffect transition="in" filter="fade">
                                      <p:cBhvr>
                                        <p:cTn id="21" dur="1000">
                                          <p:stCondLst>
                                            <p:cond delay="0"/>
                                          </p:stCondLst>
                                        </p:cTn>
                                        <p:tgtEl>
                                          <p:spTgt spid="45059">
                                            <p:txEl>
                                              <p:pRg st="2" end="2"/>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Effect transition="in" filter="fade">
                                      <p:cBhvr>
                                        <p:cTn id="25" dur="1000">
                                          <p:stCondLst>
                                            <p:cond delay="0"/>
                                          </p:stCondLst>
                                        </p:cTn>
                                        <p:tgtEl>
                                          <p:spTgt spid="45059">
                                            <p:txEl>
                                              <p:pRg st="3" end="3"/>
                                            </p:txEl>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45059">
                                            <p:txEl>
                                              <p:pRg st="4" end="4"/>
                                            </p:txEl>
                                          </p:spTgt>
                                        </p:tgtEl>
                                        <p:attrNameLst>
                                          <p:attrName>style.visibility</p:attrName>
                                        </p:attrNameLst>
                                      </p:cBhvr>
                                      <p:to>
                                        <p:strVal val="visible"/>
                                      </p:to>
                                    </p:set>
                                    <p:animEffect transition="in" filter="fade">
                                      <p:cBhvr>
                                        <p:cTn id="29" dur="1000">
                                          <p:stCondLst>
                                            <p:cond delay="0"/>
                                          </p:stCondLst>
                                        </p:cTn>
                                        <p:tgtEl>
                                          <p:spTgt spid="45059">
                                            <p:txEl>
                                              <p:pRg st="4" end="4"/>
                                            </p:txEl>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45059">
                                            <p:txEl>
                                              <p:pRg st="5" end="5"/>
                                            </p:txEl>
                                          </p:spTgt>
                                        </p:tgtEl>
                                        <p:attrNameLst>
                                          <p:attrName>style.visibility</p:attrName>
                                        </p:attrNameLst>
                                      </p:cBhvr>
                                      <p:to>
                                        <p:strVal val="visible"/>
                                      </p:to>
                                    </p:set>
                                    <p:animEffect transition="in" filter="fade">
                                      <p:cBhvr>
                                        <p:cTn id="33" dur="1000">
                                          <p:stCondLst>
                                            <p:cond delay="0"/>
                                          </p:stCondLst>
                                        </p:cTn>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86018" name="Rectangle 2"/>
          <p:cNvSpPr>
            <a:spLocks noGrp="1" noChangeArrowheads="1"/>
          </p:cNvSpPr>
          <p:nvPr>
            <p:ph type="title"/>
          </p:nvPr>
        </p:nvSpPr>
        <p:spPr>
          <a:xfrm>
            <a:off x="612775" y="404813"/>
            <a:ext cx="7920038" cy="792163"/>
          </a:xfrm>
          <a:ln w="28575">
            <a:solidFill>
              <a:srgbClr val="00008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中国传统家庭文化</a:t>
            </a:r>
            <a:r>
              <a:rPr kumimoji="0" lang="en-US" altLang="zh-CN" sz="42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2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家训</a:t>
            </a:r>
            <a:endParaRPr kumimoji="0" lang="zh-CN" altLang="en-US" sz="4200" b="1" i="0" u="none" strike="noStrike" kern="0" cap="none" spc="0" normalizeH="0" baseline="0" noProof="0" dirty="0" smtClean="0">
              <a:ln>
                <a:noFill/>
              </a:ln>
              <a:solidFill>
                <a:srgbClr val="33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86019" name="Rectangle 3"/>
          <p:cNvSpPr>
            <a:spLocks noGrp="1" noChangeArrowheads="1"/>
          </p:cNvSpPr>
          <p:nvPr>
            <p:ph idx="1"/>
          </p:nvPr>
        </p:nvSpPr>
        <p:spPr>
          <a:xfrm>
            <a:off x="684213" y="1341438"/>
            <a:ext cx="7272338" cy="4691063"/>
          </a:xfrm>
          <a:solidFill>
            <a:srgbClr val="FFFF00"/>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家训是中国家庭文化的表现。</a:t>
            </a:r>
            <a:endPar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家训是中国核心价值的具体化。</a:t>
            </a:r>
            <a:endPar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家训是中国道德的主要形式。</a:t>
            </a:r>
            <a:endPar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家训是行为规范的楷模。</a:t>
            </a:r>
            <a:endPar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家训是共同亲情的基础。</a:t>
            </a:r>
            <a:endPar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家训是家庭教养的方式。</a:t>
            </a:r>
            <a:endPar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家训是凝聚力的来源</a:t>
            </a:r>
            <a:r>
              <a:rPr kumimoji="0" lang="zh-CN" altLang="en-US" sz="3000" b="1" i="0" u="none" strike="noStrike" kern="0" cap="none" spc="0" normalizeH="0" baseline="0" noProof="0" dirty="0" smtClean="0">
                <a:ln>
                  <a:noFill/>
                </a:ln>
                <a:solidFill>
                  <a:schemeClr val="tx1"/>
                </a:solidFill>
                <a:effectLst>
                  <a:outerShdw blurRad="38100" dist="38100" dir="2700000" algn="tl">
                    <a:srgbClr val="FFFFFF"/>
                  </a:outerShdw>
                </a:effectLst>
                <a:uLnTx/>
                <a:uFillTx/>
                <a:latin typeface="微软雅黑" panose="020B0503020204020204" pitchFamily="34" charset="-122"/>
                <a:ea typeface="微软雅黑" panose="020B0503020204020204" pitchFamily="34" charset="-122"/>
                <a:cs typeface="+mn-cs"/>
              </a:rPr>
              <a:t>。</a:t>
            </a:r>
            <a:endParaRPr kumimoji="0" lang="zh-CN" altLang="en-US" sz="3000" b="1" i="0" u="none" strike="noStrike" kern="0" cap="none" spc="0" normalizeH="0" baseline="0" noProof="0" dirty="0" smtClean="0">
              <a:ln>
                <a:noFill/>
              </a:ln>
              <a:solidFill>
                <a:schemeClr val="tx1"/>
              </a:solidFill>
              <a:effectLst>
                <a:outerShdw blurRad="38100" dist="38100" dir="2700000" algn="tl">
                  <a:srgbClr val="FFFFFF"/>
                </a:outerShdw>
              </a:effectLst>
              <a:uLnTx/>
              <a:uFillTx/>
              <a:latin typeface="微软雅黑" panose="020B0503020204020204" pitchFamily="34" charset="-122"/>
              <a:ea typeface="微软雅黑" panose="020B0503020204020204" pitchFamily="34" charset="-122"/>
              <a:cs typeface="+mn-cs"/>
            </a:endParaRPr>
          </a:p>
        </p:txBody>
      </p:sp>
      <p:pic>
        <p:nvPicPr>
          <p:cNvPr id="34821" name="Picture 4" descr="j0216724"/>
          <p:cNvPicPr>
            <a:picLocks noChangeAspect="1"/>
          </p:cNvPicPr>
          <p:nvPr/>
        </p:nvPicPr>
        <p:blipFill>
          <a:blip r:embed="rId1"/>
          <a:stretch>
            <a:fillRect/>
          </a:stretch>
        </p:blipFill>
        <p:spPr>
          <a:xfrm>
            <a:off x="6011863" y="3429000"/>
            <a:ext cx="2520950" cy="27590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6018">
                                            <p:txEl>
                                              <p:charRg st="4294967295" end="4294967295"/>
                                            </p:txEl>
                                          </p:spTgt>
                                        </p:tgtEl>
                                        <p:attrNameLst>
                                          <p:attrName>style.visibility</p:attrName>
                                        </p:attrNameLst>
                                      </p:cBhvr>
                                      <p:to>
                                        <p:strVal val="visible"/>
                                      </p:to>
                                    </p:set>
                                    <p:anim calcmode="lin" valueType="num">
                                      <p:cBhvr>
                                        <p:cTn id="7" dur="500" fill="hold"/>
                                        <p:tgtEl>
                                          <p:spTgt spid="86018">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86018">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86018">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6019">
                                            <p:txEl>
                                              <p:pRg st="0" end="0"/>
                                            </p:txEl>
                                          </p:spTgt>
                                        </p:tgtEl>
                                        <p:attrNameLst>
                                          <p:attrName>style.visibility</p:attrName>
                                        </p:attrNameLst>
                                      </p:cBhvr>
                                      <p:to>
                                        <p:strVal val="visible"/>
                                      </p:to>
                                    </p:set>
                                    <p:animEffect transition="in" filter="fade">
                                      <p:cBhvr>
                                        <p:cTn id="13" dur="1000">
                                          <p:stCondLst>
                                            <p:cond delay="0"/>
                                          </p:stCondLst>
                                        </p:cTn>
                                        <p:tgtEl>
                                          <p:spTgt spid="86019">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6019">
                                            <p:txEl>
                                              <p:pRg st="1" end="1"/>
                                            </p:txEl>
                                          </p:spTgt>
                                        </p:tgtEl>
                                        <p:attrNameLst>
                                          <p:attrName>style.visibility</p:attrName>
                                        </p:attrNameLst>
                                      </p:cBhvr>
                                      <p:to>
                                        <p:strVal val="visible"/>
                                      </p:to>
                                    </p:set>
                                    <p:animEffect transition="in" filter="fade">
                                      <p:cBhvr>
                                        <p:cTn id="17" dur="1000">
                                          <p:stCondLst>
                                            <p:cond delay="0"/>
                                          </p:stCondLst>
                                        </p:cTn>
                                        <p:tgtEl>
                                          <p:spTgt spid="86019">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86019">
                                            <p:txEl>
                                              <p:pRg st="2" end="2"/>
                                            </p:txEl>
                                          </p:spTgt>
                                        </p:tgtEl>
                                        <p:attrNameLst>
                                          <p:attrName>style.visibility</p:attrName>
                                        </p:attrNameLst>
                                      </p:cBhvr>
                                      <p:to>
                                        <p:strVal val="visible"/>
                                      </p:to>
                                    </p:set>
                                    <p:animEffect transition="in" filter="fade">
                                      <p:cBhvr>
                                        <p:cTn id="21" dur="1000">
                                          <p:stCondLst>
                                            <p:cond delay="0"/>
                                          </p:stCondLst>
                                        </p:cTn>
                                        <p:tgtEl>
                                          <p:spTgt spid="86019">
                                            <p:txEl>
                                              <p:pRg st="2" end="2"/>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Effect transition="in" filter="fade">
                                      <p:cBhvr>
                                        <p:cTn id="25" dur="1000">
                                          <p:stCondLst>
                                            <p:cond delay="0"/>
                                          </p:stCondLst>
                                        </p:cTn>
                                        <p:tgtEl>
                                          <p:spTgt spid="86019">
                                            <p:txEl>
                                              <p:pRg st="3" end="3"/>
                                            </p:txEl>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86019">
                                            <p:txEl>
                                              <p:pRg st="4" end="4"/>
                                            </p:txEl>
                                          </p:spTgt>
                                        </p:tgtEl>
                                        <p:attrNameLst>
                                          <p:attrName>style.visibility</p:attrName>
                                        </p:attrNameLst>
                                      </p:cBhvr>
                                      <p:to>
                                        <p:strVal val="visible"/>
                                      </p:to>
                                    </p:set>
                                    <p:animEffect transition="in" filter="fade">
                                      <p:cBhvr>
                                        <p:cTn id="29" dur="1000">
                                          <p:stCondLst>
                                            <p:cond delay="0"/>
                                          </p:stCondLst>
                                        </p:cTn>
                                        <p:tgtEl>
                                          <p:spTgt spid="86019">
                                            <p:txEl>
                                              <p:pRg st="4" end="4"/>
                                            </p:txEl>
                                          </p:spTgt>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86019">
                                            <p:txEl>
                                              <p:pRg st="5" end="5"/>
                                            </p:txEl>
                                          </p:spTgt>
                                        </p:tgtEl>
                                        <p:attrNameLst>
                                          <p:attrName>style.visibility</p:attrName>
                                        </p:attrNameLst>
                                      </p:cBhvr>
                                      <p:to>
                                        <p:strVal val="visible"/>
                                      </p:to>
                                    </p:set>
                                    <p:animEffect transition="in" filter="fade">
                                      <p:cBhvr>
                                        <p:cTn id="33" dur="1000">
                                          <p:stCondLst>
                                            <p:cond delay="0"/>
                                          </p:stCondLst>
                                        </p:cTn>
                                        <p:tgtEl>
                                          <p:spTgt spid="86019">
                                            <p:txEl>
                                              <p:pRg st="5" end="5"/>
                                            </p:txEl>
                                          </p:spTgt>
                                        </p:tgtEl>
                                      </p:cBhvr>
                                    </p:animEffect>
                                  </p:childTnLst>
                                </p:cTn>
                              </p:par>
                            </p:childTnLst>
                          </p:cTn>
                        </p:par>
                        <p:par>
                          <p:cTn id="34" fill="hold">
                            <p:stCondLst>
                              <p:cond delay="6500"/>
                            </p:stCondLst>
                            <p:childTnLst>
                              <p:par>
                                <p:cTn id="35" presetID="10" presetClass="entr" presetSubtype="0" fill="hold" grpId="0" nodeType="afterEffect">
                                  <p:stCondLst>
                                    <p:cond delay="0"/>
                                  </p:stCondLst>
                                  <p:childTnLst>
                                    <p:set>
                                      <p:cBhvr>
                                        <p:cTn id="36" dur="1" fill="hold">
                                          <p:stCondLst>
                                            <p:cond delay="0"/>
                                          </p:stCondLst>
                                        </p:cTn>
                                        <p:tgtEl>
                                          <p:spTgt spid="86019">
                                            <p:txEl>
                                              <p:pRg st="6" end="6"/>
                                            </p:txEl>
                                          </p:spTgt>
                                        </p:tgtEl>
                                        <p:attrNameLst>
                                          <p:attrName>style.visibility</p:attrName>
                                        </p:attrNameLst>
                                      </p:cBhvr>
                                      <p:to>
                                        <p:strVal val="visible"/>
                                      </p:to>
                                    </p:set>
                                    <p:animEffect transition="in" filter="fade">
                                      <p:cBhvr>
                                        <p:cTn id="37" dur="1000">
                                          <p:stCondLst>
                                            <p:cond delay="0"/>
                                          </p:stCondLst>
                                        </p:cTn>
                                        <p:tgtEl>
                                          <p:spTgt spid="86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87042" name="Rectangle 2"/>
          <p:cNvSpPr>
            <a:spLocks noGrp="1" noChangeArrowheads="1"/>
          </p:cNvSpPr>
          <p:nvPr>
            <p:ph type="title"/>
          </p:nvPr>
        </p:nvSpPr>
        <p:spPr>
          <a:xfrm>
            <a:off x="611188" y="333375"/>
            <a:ext cx="7797800" cy="806450"/>
          </a:xfrm>
          <a:solidFill>
            <a:srgbClr val="CCFFFF"/>
          </a:solidFill>
          <a:ln w="28575">
            <a:solidFill>
              <a:srgbClr val="00008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0" i="0" u="none" strike="noStrike" kern="0" cap="none" spc="0" normalizeH="0" baseline="0" noProof="0" dirty="0" smtClean="0">
                <a:ln>
                  <a:noFill/>
                </a:ln>
                <a:solidFill>
                  <a:schemeClr val="tx2"/>
                </a:solidFill>
                <a:effectLst/>
                <a:uLnTx/>
                <a:uFillTx/>
                <a:latin typeface="+mj-lt"/>
                <a:ea typeface="+mj-ea"/>
                <a:cs typeface="+mj-cs"/>
              </a:rPr>
              <a:t>  </a:t>
            </a:r>
            <a:r>
              <a:rPr kumimoji="0" lang="zh-CN" altLang="en-US" sz="42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传统经典</a:t>
            </a:r>
            <a:endParaRPr kumimoji="0" lang="zh-CN" altLang="en-US" sz="42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87043" name="Rectangle 3"/>
          <p:cNvSpPr>
            <a:spLocks noGrp="1" noChangeArrowheads="1"/>
          </p:cNvSpPr>
          <p:nvPr>
            <p:ph idx="1"/>
          </p:nvPr>
        </p:nvSpPr>
        <p:spPr>
          <a:xfrm>
            <a:off x="971550" y="1412875"/>
            <a:ext cx="5543550" cy="4525963"/>
          </a:xfrm>
          <a:solidFill>
            <a:srgbClr val="FFCC99"/>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40000"/>
              </a:spcBef>
              <a:spcAft>
                <a:spcPct val="0"/>
              </a:spcAft>
              <a:buClr>
                <a:schemeClr val="accent1"/>
              </a:buClr>
              <a:buSzPct val="65000"/>
              <a:buFont typeface="Wingdings" panose="05000000000000000000" pitchFamily="2" charset="2"/>
              <a:buChar char="n"/>
              <a:defRPr/>
            </a:pP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弟子规</a:t>
            </a: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endPar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ct val="40000"/>
              </a:spcBef>
              <a:spcAft>
                <a:spcPct val="0"/>
              </a:spcAft>
              <a:buClr>
                <a:schemeClr val="accent1"/>
              </a:buClr>
              <a:buSzPct val="65000"/>
              <a:buFont typeface="Wingdings" panose="05000000000000000000" pitchFamily="2" charset="2"/>
              <a:buChar char="n"/>
              <a:defRPr/>
            </a:pP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小儿语</a:t>
            </a: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endPar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ct val="40000"/>
              </a:spcBef>
              <a:spcAft>
                <a:spcPct val="0"/>
              </a:spcAft>
              <a:buClr>
                <a:schemeClr val="accent1"/>
              </a:buClr>
              <a:buSzPct val="65000"/>
              <a:buFont typeface="Wingdings" panose="05000000000000000000" pitchFamily="2" charset="2"/>
              <a:buChar char="n"/>
              <a:defRPr/>
            </a:pP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孝经</a:t>
            </a: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endPar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ct val="40000"/>
              </a:spcBef>
              <a:spcAft>
                <a:spcPct val="0"/>
              </a:spcAft>
              <a:buClr>
                <a:schemeClr val="accent1"/>
              </a:buClr>
              <a:buSzPct val="65000"/>
              <a:buFont typeface="Wingdings" panose="05000000000000000000" pitchFamily="2" charset="2"/>
              <a:buChar char="n"/>
              <a:defRPr/>
            </a:pP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朱子家训</a:t>
            </a: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endPar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ct val="40000"/>
              </a:spcBef>
              <a:spcAft>
                <a:spcPct val="0"/>
              </a:spcAft>
              <a:buClr>
                <a:schemeClr val="accent1"/>
              </a:buClr>
              <a:buSzPct val="65000"/>
              <a:buFont typeface="Wingdings" panose="05000000000000000000" pitchFamily="2" charset="2"/>
              <a:buChar char="n"/>
              <a:defRPr/>
            </a:pP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颜氏家训</a:t>
            </a:r>
            <a:r>
              <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endParaRPr kumimoji="0" lang="en-US" altLang="zh-CN" sz="3000" b="1" i="0" u="none" strike="noStrike" kern="0" cap="none" spc="0" normalizeH="0" baseline="0" noProof="0" dirty="0" smtClean="0">
              <a:ln>
                <a:noFill/>
              </a:ln>
              <a:solidFill>
                <a:srgbClr val="008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pic>
        <p:nvPicPr>
          <p:cNvPr id="35845" name="Picture 4" descr="j0217698"/>
          <p:cNvPicPr>
            <a:picLocks noChangeAspect="1"/>
          </p:cNvPicPr>
          <p:nvPr/>
        </p:nvPicPr>
        <p:blipFill>
          <a:blip r:embed="rId1"/>
          <a:stretch>
            <a:fillRect/>
          </a:stretch>
        </p:blipFill>
        <p:spPr>
          <a:xfrm>
            <a:off x="4500563" y="2492375"/>
            <a:ext cx="3671887" cy="327818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2">
                                            <p:txEl>
                                              <p:charRg st="4294967295" end="4294967295"/>
                                            </p:txEl>
                                          </p:spTgt>
                                        </p:tgtEl>
                                        <p:attrNameLst>
                                          <p:attrName>style.visibility</p:attrName>
                                        </p:attrNameLst>
                                      </p:cBhvr>
                                      <p:to>
                                        <p:strVal val="visible"/>
                                      </p:to>
                                    </p:set>
                                    <p:anim calcmode="lin" valueType="num">
                                      <p:cBhvr>
                                        <p:cTn id="7" dur="500" fill="hold"/>
                                        <p:tgtEl>
                                          <p:spTgt spid="87042">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87042">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87042">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7043">
                                            <p:txEl>
                                              <p:pRg st="0" end="0"/>
                                            </p:txEl>
                                          </p:spTgt>
                                        </p:tgtEl>
                                        <p:attrNameLst>
                                          <p:attrName>style.visibility</p:attrName>
                                        </p:attrNameLst>
                                      </p:cBhvr>
                                      <p:to>
                                        <p:strVal val="visible"/>
                                      </p:to>
                                    </p:set>
                                    <p:animEffect transition="in" filter="fade">
                                      <p:cBhvr>
                                        <p:cTn id="13" dur="300">
                                          <p:stCondLst>
                                            <p:cond delay="0"/>
                                          </p:stCondLst>
                                        </p:cTn>
                                        <p:tgtEl>
                                          <p:spTgt spid="87043">
                                            <p:txEl>
                                              <p:pRg st="0" end="0"/>
                                            </p:txEl>
                                          </p:spTgt>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7043">
                                            <p:txEl>
                                              <p:pRg st="1" end="1"/>
                                            </p:txEl>
                                          </p:spTgt>
                                        </p:tgtEl>
                                        <p:attrNameLst>
                                          <p:attrName>style.visibility</p:attrName>
                                        </p:attrNameLst>
                                      </p:cBhvr>
                                      <p:to>
                                        <p:strVal val="visible"/>
                                      </p:to>
                                    </p:set>
                                    <p:animEffect transition="in" filter="fade">
                                      <p:cBhvr>
                                        <p:cTn id="17" dur="1000">
                                          <p:stCondLst>
                                            <p:cond delay="0"/>
                                          </p:stCondLst>
                                        </p:cTn>
                                        <p:tgtEl>
                                          <p:spTgt spid="87043">
                                            <p:txEl>
                                              <p:pRg st="1" end="1"/>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87043">
                                            <p:txEl>
                                              <p:pRg st="2" end="2"/>
                                            </p:txEl>
                                          </p:spTgt>
                                        </p:tgtEl>
                                        <p:attrNameLst>
                                          <p:attrName>style.visibility</p:attrName>
                                        </p:attrNameLst>
                                      </p:cBhvr>
                                      <p:to>
                                        <p:strVal val="visible"/>
                                      </p:to>
                                    </p:set>
                                    <p:animEffect transition="in" filter="fade">
                                      <p:cBhvr>
                                        <p:cTn id="21" dur="1000">
                                          <p:stCondLst>
                                            <p:cond delay="0"/>
                                          </p:stCondLst>
                                        </p:cTn>
                                        <p:tgtEl>
                                          <p:spTgt spid="87043">
                                            <p:txEl>
                                              <p:pRg st="2" end="2"/>
                                            </p:txEl>
                                          </p:spTgt>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87043">
                                            <p:txEl>
                                              <p:pRg st="3" end="3"/>
                                            </p:txEl>
                                          </p:spTgt>
                                        </p:tgtEl>
                                        <p:attrNameLst>
                                          <p:attrName>style.visibility</p:attrName>
                                        </p:attrNameLst>
                                      </p:cBhvr>
                                      <p:to>
                                        <p:strVal val="visible"/>
                                      </p:to>
                                    </p:set>
                                    <p:animEffect transition="in" filter="fade">
                                      <p:cBhvr>
                                        <p:cTn id="25" dur="1000">
                                          <p:stCondLst>
                                            <p:cond delay="0"/>
                                          </p:stCondLst>
                                        </p:cTn>
                                        <p:tgtEl>
                                          <p:spTgt spid="87043">
                                            <p:txEl>
                                              <p:pRg st="3" end="3"/>
                                            </p:txEl>
                                          </p:spTgt>
                                        </p:tgtEl>
                                      </p:cBhvr>
                                    </p:animEffect>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87043">
                                            <p:txEl>
                                              <p:pRg st="4" end="4"/>
                                            </p:txEl>
                                          </p:spTgt>
                                        </p:tgtEl>
                                        <p:attrNameLst>
                                          <p:attrName>style.visibility</p:attrName>
                                        </p:attrNameLst>
                                      </p:cBhvr>
                                      <p:to>
                                        <p:strVal val="visible"/>
                                      </p:to>
                                    </p:set>
                                    <p:animEffect transition="in" filter="fade">
                                      <p:cBhvr>
                                        <p:cTn id="29" dur="1000">
                                          <p:stCondLst>
                                            <p:cond delay="0"/>
                                          </p:stCondLst>
                                        </p:cTn>
                                        <p:tgtEl>
                                          <p:spTgt spid="87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29026" name="Rectangle 2"/>
          <p:cNvSpPr>
            <a:spLocks noGrp="1" noChangeArrowheads="1"/>
          </p:cNvSpPr>
          <p:nvPr>
            <p:ph type="title"/>
          </p:nvPr>
        </p:nvSpPr>
        <p:spPr>
          <a:xfrm>
            <a:off x="468313" y="333375"/>
            <a:ext cx="8135938" cy="846138"/>
          </a:xfrm>
          <a:gradFill rotWithShape="1">
            <a:gsLst>
              <a:gs pos="0">
                <a:srgbClr val="FFFF00"/>
              </a:gs>
              <a:gs pos="100000">
                <a:schemeClr val="bg1"/>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mj-lt"/>
                <a:ea typeface="+mj-ea"/>
                <a:cs typeface="+mj-cs"/>
              </a:rPr>
              <a:t>     </a:t>
            </a:r>
            <a:r>
              <a:rPr kumimoji="0" lang="zh-CN" altLang="en-US" sz="42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思考与讨论：</a:t>
            </a:r>
            <a:endParaRPr kumimoji="0" lang="zh-CN" altLang="en-US" sz="42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36868" name="Rectangle 3" descr="宽上对角线"/>
          <p:cNvSpPr>
            <a:spLocks noGrp="1"/>
          </p:cNvSpPr>
          <p:nvPr>
            <p:ph idx="1"/>
          </p:nvPr>
        </p:nvSpPr>
        <p:spPr>
          <a:xfrm>
            <a:off x="457200" y="1412875"/>
            <a:ext cx="8229600" cy="4679950"/>
          </a:xfrm>
          <a:pattFill prst="wdUpDiag">
            <a:fgClr>
              <a:srgbClr val="FFFF66">
                <a:alpha val="100000"/>
              </a:srgbClr>
            </a:fgClr>
            <a:bgClr>
              <a:srgbClr val="FFFF99">
                <a:alpha val="100000"/>
              </a:srgbClr>
            </a:bgClr>
          </a:pattFill>
        </p:spPr>
        <p:txBody>
          <a:bodyPr vert="horz" wrap="square" lIns="91440" tIns="45720" rIns="91440" bIns="45720" anchor="t"/>
          <a:lstStyle/>
          <a:p>
            <a:pPr eaLnBrk="1" latinLnBrk="0" hangingPunct="1">
              <a:lnSpc>
                <a:spcPct val="120000"/>
              </a:lnSpc>
              <a:spcBef>
                <a:spcPts val="1200"/>
              </a:spcBef>
            </a:pPr>
            <a:r>
              <a:rPr lang="zh-CN" altLang="en-US" sz="3600" b="1" dirty="0">
                <a:solidFill>
                  <a:srgbClr val="993300"/>
                </a:solidFill>
                <a:latin typeface="微软雅黑" panose="020B0503020204020204" pitchFamily="34" charset="-122"/>
                <a:ea typeface="微软雅黑" panose="020B0503020204020204" pitchFamily="34" charset="-122"/>
              </a:rPr>
              <a:t>我国传统价值观有哪些？你认为哪些应该要发扬光大的？</a:t>
            </a:r>
            <a:endParaRPr lang="zh-CN" altLang="en-US" sz="3600" b="1" dirty="0">
              <a:solidFill>
                <a:srgbClr val="993300"/>
              </a:solidFill>
              <a:latin typeface="微软雅黑" panose="020B0503020204020204" pitchFamily="34" charset="-122"/>
              <a:ea typeface="微软雅黑" panose="020B0503020204020204" pitchFamily="34" charset="-122"/>
            </a:endParaRPr>
          </a:p>
          <a:p>
            <a:pPr eaLnBrk="1" latinLnBrk="0" hangingPunct="1">
              <a:lnSpc>
                <a:spcPct val="120000"/>
              </a:lnSpc>
              <a:spcBef>
                <a:spcPts val="1200"/>
              </a:spcBef>
            </a:pPr>
            <a:r>
              <a:rPr lang="zh-CN" altLang="en-US" sz="3600" b="1" dirty="0">
                <a:solidFill>
                  <a:srgbClr val="993300"/>
                </a:solidFill>
                <a:latin typeface="微软雅黑" panose="020B0503020204020204" pitchFamily="34" charset="-122"/>
                <a:ea typeface="微软雅黑" panose="020B0503020204020204" pitchFamily="34" charset="-122"/>
              </a:rPr>
              <a:t>例举传统文化与现代文化的不同点？</a:t>
            </a:r>
            <a:endParaRPr lang="zh-CN" altLang="en-US" sz="3600" b="1" dirty="0">
              <a:solidFill>
                <a:srgbClr val="993300"/>
              </a:solidFill>
              <a:latin typeface="微软雅黑" panose="020B0503020204020204" pitchFamily="34" charset="-122"/>
              <a:ea typeface="微软雅黑" panose="020B0503020204020204" pitchFamily="34" charset="-122"/>
            </a:endParaRPr>
          </a:p>
          <a:p>
            <a:pPr eaLnBrk="1" latinLnBrk="0" hangingPunct="1">
              <a:lnSpc>
                <a:spcPct val="120000"/>
              </a:lnSpc>
              <a:spcBef>
                <a:spcPts val="1200"/>
              </a:spcBef>
            </a:pPr>
            <a:r>
              <a:rPr lang="zh-CN" altLang="en-US" sz="3600" b="1" dirty="0">
                <a:solidFill>
                  <a:srgbClr val="993300"/>
                </a:solidFill>
                <a:latin typeface="微软雅黑" panose="020B0503020204020204" pitchFamily="34" charset="-122"/>
                <a:ea typeface="微软雅黑" panose="020B0503020204020204" pitchFamily="34" charset="-122"/>
              </a:rPr>
              <a:t>为人处世，你认为什么是理所当然的？</a:t>
            </a:r>
            <a:endParaRPr lang="zh-CN" altLang="en-US" sz="3600" b="1" dirty="0">
              <a:solidFill>
                <a:srgbClr val="993300"/>
              </a:solidFill>
              <a:latin typeface="微软雅黑" panose="020B0503020204020204" pitchFamily="34" charset="-122"/>
              <a:ea typeface="微软雅黑" panose="020B0503020204020204" pitchFamily="34" charset="-122"/>
            </a:endParaRPr>
          </a:p>
          <a:p>
            <a:pPr eaLnBrk="1" latinLnBrk="0" hangingPunct="1">
              <a:lnSpc>
                <a:spcPct val="120000"/>
              </a:lnSpc>
              <a:spcBef>
                <a:spcPts val="1200"/>
              </a:spcBef>
            </a:pPr>
            <a:r>
              <a:rPr lang="zh-CN" altLang="en-US" sz="3600" b="1" dirty="0">
                <a:solidFill>
                  <a:srgbClr val="993300"/>
                </a:solidFill>
                <a:latin typeface="微软雅黑" panose="020B0503020204020204" pitchFamily="34" charset="-122"/>
                <a:ea typeface="微软雅黑" panose="020B0503020204020204" pitchFamily="34" charset="-122"/>
                <a:sym typeface="+mn-ea"/>
              </a:rPr>
              <a:t>你如何看待</a:t>
            </a:r>
            <a:r>
              <a:rPr lang="zh-CN" altLang="en-US" sz="3600" b="1" i="1" noProof="0" dirty="0" smtClean="0">
                <a:ln>
                  <a:noFill/>
                </a:ln>
                <a:solidFill>
                  <a:srgbClr val="0F0066"/>
                </a:solidFill>
                <a:effectLst/>
                <a:uLnTx/>
                <a:uFillTx/>
                <a:latin typeface="微软雅黑" panose="020B0503020204020204" pitchFamily="34" charset="-122"/>
                <a:ea typeface="微软雅黑" panose="020B0503020204020204" pitchFamily="34" charset="-122"/>
                <a:sym typeface="+mn-ea"/>
              </a:rPr>
              <a:t>日本修改教科书、台湾修改教科书等问题！</a:t>
            </a:r>
            <a:endParaRPr lang="zh-CN" altLang="en-US" sz="3600" b="1" dirty="0">
              <a:solidFill>
                <a:srgbClr val="993300"/>
              </a:solidFill>
              <a:latin typeface="微软雅黑" panose="020B0503020204020204" pitchFamily="34" charset="-122"/>
              <a:ea typeface="微软雅黑" panose="020B0503020204020204" pitchFamily="34" charset="-122"/>
            </a:endParaRPr>
          </a:p>
        </p:txBody>
      </p:sp>
      <p:pic>
        <p:nvPicPr>
          <p:cNvPr id="4" name="图片 3" descr="4520020"/>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87020"/>
            <a:ext cx="914400" cy="914400"/>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9026">
                                            <p:txEl>
                                              <p:charRg st="4294967295" end="4294967295"/>
                                            </p:txEl>
                                          </p:spTgt>
                                        </p:tgtEl>
                                        <p:attrNameLst>
                                          <p:attrName>style.visibility</p:attrName>
                                        </p:attrNameLst>
                                      </p:cBhvr>
                                      <p:to>
                                        <p:strVal val="visible"/>
                                      </p:to>
                                    </p:set>
                                    <p:anim calcmode="lin" valueType="num">
                                      <p:cBhvr>
                                        <p:cTn id="7" dur="500" fill="hold"/>
                                        <p:tgtEl>
                                          <p:spTgt spid="129026">
                                            <p:txEl>
                                              <p:char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129026">
                                            <p:txEl>
                                              <p:charRg st="4294967295" end="4294967295"/>
                                            </p:txEl>
                                          </p:spTgt>
                                        </p:tgtEl>
                                        <p:attrNameLst>
                                          <p:attrName>ppt_h</p:attrName>
                                        </p:attrNameLst>
                                      </p:cBhvr>
                                      <p:tavLst>
                                        <p:tav tm="0">
                                          <p:val>
                                            <p:fltVal val="0"/>
                                          </p:val>
                                        </p:tav>
                                        <p:tav tm="100000">
                                          <p:val>
                                            <p:strVal val="#ppt_h"/>
                                          </p:val>
                                        </p:tav>
                                      </p:tavLst>
                                    </p:anim>
                                    <p:animEffect transition="in" filter="fade">
                                      <p:cBhvr>
                                        <p:cTn id="9" dur="500"/>
                                        <p:tgtEl>
                                          <p:spTgt spid="129026">
                                            <p:txEl>
                                              <p:charRg st="4294967295" end="4294967295"/>
                                            </p:txEl>
                                          </p:spTgt>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6868">
                                            <p:txEl>
                                              <p:pRg st="0" end="0"/>
                                            </p:txEl>
                                          </p:spTgt>
                                        </p:tgtEl>
                                        <p:attrNameLst>
                                          <p:attrName>style.visibility</p:attrName>
                                        </p:attrNameLst>
                                      </p:cBhvr>
                                      <p:to>
                                        <p:strVal val="visible"/>
                                      </p:to>
                                    </p:set>
                                    <p:animEffect transition="in" filter="fade">
                                      <p:cBhvr>
                                        <p:cTn id="13" dur="1000">
                                          <p:stCondLst>
                                            <p:cond delay="0"/>
                                          </p:stCondLst>
                                        </p:cTn>
                                        <p:tgtEl>
                                          <p:spTgt spid="36868">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6868">
                                            <p:txEl>
                                              <p:pRg st="1" end="1"/>
                                            </p:txEl>
                                          </p:spTgt>
                                        </p:tgtEl>
                                        <p:attrNameLst>
                                          <p:attrName>style.visibility</p:attrName>
                                        </p:attrNameLst>
                                      </p:cBhvr>
                                      <p:to>
                                        <p:strVal val="visible"/>
                                      </p:to>
                                    </p:set>
                                    <p:animEffect transition="in" filter="fade">
                                      <p:cBhvr>
                                        <p:cTn id="17" dur="1000">
                                          <p:stCondLst>
                                            <p:cond delay="0"/>
                                          </p:stCondLst>
                                        </p:cTn>
                                        <p:tgtEl>
                                          <p:spTgt spid="36868">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6868">
                                            <p:txEl>
                                              <p:pRg st="2" end="2"/>
                                            </p:txEl>
                                          </p:spTgt>
                                        </p:tgtEl>
                                        <p:attrNameLst>
                                          <p:attrName>style.visibility</p:attrName>
                                        </p:attrNameLst>
                                      </p:cBhvr>
                                      <p:to>
                                        <p:strVal val="visible"/>
                                      </p:to>
                                    </p:set>
                                    <p:animEffect transition="in" filter="fade">
                                      <p:cBhvr>
                                        <p:cTn id="21" dur="1000">
                                          <p:stCondLst>
                                            <p:cond delay="0"/>
                                          </p:stCondLst>
                                        </p:cTn>
                                        <p:tgtEl>
                                          <p:spTgt spid="36868">
                                            <p:txEl>
                                              <p:pRg st="2" end="2"/>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animEffect transition="in" filter="fade">
                                      <p:cBhvr>
                                        <p:cTn id="25" dur="1000">
                                          <p:stCondLst>
                                            <p:cond delay="0"/>
                                          </p:stCondLst>
                                        </p:cTn>
                                        <p:tgtEl>
                                          <p:spTgt spid="368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36868"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6627" name="Rectangle 2"/>
          <p:cNvSpPr>
            <a:spLocks noGrp="1"/>
          </p:cNvSpPr>
          <p:nvPr>
            <p:ph type="title"/>
          </p:nvPr>
        </p:nvSpPr>
        <p:spPr>
          <a:xfrm>
            <a:off x="323850" y="260350"/>
            <a:ext cx="8424863" cy="792163"/>
          </a:xfrm>
          <a:gradFill rotWithShape="1">
            <a:gsLst>
              <a:gs pos="0">
                <a:srgbClr val="CCFF66">
                  <a:alpha val="100000"/>
                </a:srgbClr>
              </a:gs>
              <a:gs pos="50000">
                <a:srgbClr val="FFCC00">
                  <a:alpha val="100000"/>
                </a:srgbClr>
              </a:gs>
              <a:gs pos="100000">
                <a:srgbClr val="CCFF66">
                  <a:alpha val="100000"/>
                </a:srgbClr>
              </a:gs>
            </a:gsLst>
            <a:lin ang="5400000" scaled="1"/>
            <a:tileRect/>
          </a:gradFill>
        </p:spPr>
        <p:txBody>
          <a:bodyPr vert="horz" wrap="square" lIns="91440" tIns="45720" rIns="91440" bIns="45720" anchor="t"/>
          <a:lstStyle/>
          <a:p>
            <a:pPr algn="ctr" eaLnBrk="1" hangingPunct="1"/>
            <a:r>
              <a:rPr lang="zh-CN" altLang="en-US" sz="44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缺乏正确价值观的后果</a:t>
            </a:r>
            <a:endParaRPr lang="zh-CN" altLang="en-US" sz="44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5827" name="Rectangle 3"/>
          <p:cNvSpPr>
            <a:spLocks noGrp="1" noChangeArrowheads="1"/>
          </p:cNvSpPr>
          <p:nvPr>
            <p:ph idx="1"/>
          </p:nvPr>
        </p:nvSpPr>
        <p:spPr>
          <a:xfrm>
            <a:off x="393700" y="1052513"/>
            <a:ext cx="8355013" cy="5400675"/>
          </a:xfrm>
          <a:gradFill rotWithShape="1">
            <a:gsLst>
              <a:gs pos="0">
                <a:srgbClr val="FFFF00"/>
              </a:gs>
              <a:gs pos="50000">
                <a:srgbClr val="FFFF99"/>
              </a:gs>
              <a:gs pos="100000">
                <a:srgbClr val="FFFF00"/>
              </a:gs>
            </a:gsLst>
            <a:lin ang="540000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与社会核心价值背道而驰，缺乏对未来的信念，必然</a:t>
            </a:r>
            <a:r>
              <a:rPr kumimoji="0" lang="zh-CN" altLang="en-US" sz="24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rPr>
              <a:t>造成精神空虚，思想空虚，感情空虚，行动空虚，或者多变。</a:t>
            </a:r>
            <a:endParaRPr kumimoji="0" lang="zh-CN" altLang="en-US" sz="2400" b="1" i="0" u="none" strike="noStrike" kern="0" cap="none" spc="0" normalizeH="0" baseline="0" noProof="0" dirty="0" smtClean="0">
              <a:ln>
                <a:noFill/>
              </a:ln>
              <a:solidFill>
                <a:srgbClr val="0F0066"/>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没有明确的人生目的。</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没有人生信仰信念。</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追求叛逆。</a:t>
            </a:r>
            <a:endPar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颠倒是非：</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把懒惰当作幸福，把责任感当作负担，把道德当作束缚，把叛逆和反道德当作追求美，把寄生虫当作快乐。</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空虚感：</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内心精神空虚，没有任何东西能够维持精神持续稳定。</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恐惧感：</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悲观失望，追求精神刺激，过一天算一天，依靠星座算命。</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孤独感：</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感到失落无助，失去生存希望。</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仇恨感：</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感到一切都不可相信，一切人都是对头敌人。</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追求“时尚”</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。衣服和化妆不能代替价值和精神需要。</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拜金主义：</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金钱为核心价值。</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追求强势（厉害），</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欺负弱者。</a:t>
            </a:r>
            <a:endParaRPr kumimoji="0" lang="en-US" altLang="zh-CN"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只求形式美。</a:t>
            </a:r>
            <a:r>
              <a:rPr kumimoji="0" lang="zh-CN" altLang="en-US"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不作价值判断、目的判断、利害判断、道德判断。</a:t>
            </a:r>
            <a:endParaRPr kumimoji="0" lang="zh-CN" altLang="en-US" sz="2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endPar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blind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7651" name="Rectangle 2"/>
          <p:cNvSpPr>
            <a:spLocks noGrp="1"/>
          </p:cNvSpPr>
          <p:nvPr>
            <p:ph idx="1"/>
          </p:nvPr>
        </p:nvSpPr>
        <p:spPr>
          <a:xfrm>
            <a:off x="395288" y="981075"/>
            <a:ext cx="8424862" cy="5400675"/>
          </a:xfrm>
          <a:solidFill>
            <a:srgbClr val="FFFF00">
              <a:alpha val="100000"/>
            </a:srgbClr>
          </a:solidFill>
        </p:spPr>
        <p:txBody>
          <a:bodyPr vert="horz" wrap="square" lIns="91440" tIns="45720" rIns="91440" bIns="45720" anchor="t"/>
          <a:lstStyle/>
          <a:p>
            <a:pPr eaLnBrk="1" hangingPunct="1">
              <a:spcBef>
                <a:spcPts val="1200"/>
              </a:spcBef>
            </a:pPr>
            <a:r>
              <a:rPr lang="zh-CN" altLang="en-US" sz="2400" b="1" dirty="0">
                <a:solidFill>
                  <a:srgbClr val="3333CC"/>
                </a:solidFill>
                <a:latin typeface="微软雅黑" panose="020B0503020204020204" pitchFamily="34" charset="-122"/>
                <a:ea typeface="微软雅黑" panose="020B0503020204020204" pitchFamily="34" charset="-122"/>
              </a:rPr>
              <a:t>缺乏人格，追求“偶像崇拜”</a:t>
            </a:r>
            <a:r>
              <a:rPr lang="zh-CN" altLang="en-US" sz="2200" b="1" dirty="0">
                <a:latin typeface="微软雅黑" panose="020B0503020204020204" pitchFamily="34" charset="-122"/>
                <a:ea typeface="微软雅黑" panose="020B0503020204020204" pitchFamily="34" charset="-122"/>
              </a:rPr>
              <a:t>（大师，名人，权威，星，秀，模，各种形式），试图用偶像填充内心空虚。偶像不能代替人生信仰信念。</a:t>
            </a:r>
            <a:endParaRPr lang="zh-CN" altLang="en-US" sz="2200" b="1" dirty="0">
              <a:latin typeface="微软雅黑" panose="020B0503020204020204" pitchFamily="34" charset="-122"/>
              <a:ea typeface="微软雅黑" panose="020B0503020204020204" pitchFamily="34" charset="-122"/>
            </a:endParaRPr>
          </a:p>
          <a:p>
            <a:pPr eaLnBrk="1" hangingPunct="1">
              <a:spcBef>
                <a:spcPts val="1200"/>
              </a:spcBef>
            </a:pPr>
            <a:r>
              <a:rPr lang="zh-CN" altLang="en-US" sz="2400" b="1" dirty="0">
                <a:solidFill>
                  <a:srgbClr val="3333CC"/>
                </a:solidFill>
                <a:latin typeface="微软雅黑" panose="020B0503020204020204" pitchFamily="34" charset="-122"/>
                <a:ea typeface="微软雅黑" panose="020B0503020204020204" pitchFamily="34" charset="-122"/>
              </a:rPr>
              <a:t>缺乏人生目的和信仰的人一般怕死。</a:t>
            </a:r>
            <a:endParaRPr lang="zh-CN" altLang="en-US" sz="2400" b="1" dirty="0">
              <a:solidFill>
                <a:srgbClr val="3333CC"/>
              </a:solidFill>
              <a:latin typeface="微软雅黑" panose="020B0503020204020204" pitchFamily="34" charset="-122"/>
              <a:ea typeface="微软雅黑" panose="020B0503020204020204" pitchFamily="34" charset="-122"/>
            </a:endParaRPr>
          </a:p>
          <a:p>
            <a:pPr eaLnBrk="1" hangingPunct="1">
              <a:spcBef>
                <a:spcPts val="1200"/>
              </a:spcBef>
            </a:pPr>
            <a:r>
              <a:rPr lang="zh-CN" altLang="en-US" sz="2400" b="1" dirty="0">
                <a:solidFill>
                  <a:srgbClr val="3333CC"/>
                </a:solidFill>
                <a:latin typeface="微软雅黑" panose="020B0503020204020204" pitchFamily="34" charset="-122"/>
                <a:ea typeface="微软雅黑" panose="020B0503020204020204" pitchFamily="34" charset="-122"/>
              </a:rPr>
              <a:t>寻求感官刺激。</a:t>
            </a:r>
            <a:r>
              <a:rPr lang="zh-CN" altLang="en-US" sz="2200" b="1" dirty="0">
                <a:latin typeface="微软雅黑" panose="020B0503020204020204" pitchFamily="34" charset="-122"/>
                <a:ea typeface="微软雅黑" panose="020B0503020204020204" pitchFamily="34" charset="-122"/>
              </a:rPr>
              <a:t>吃穿玩乐叛逆等，追求视觉刺激，味觉刺激，触觉刺激，精神刺激，毒品刺激，性刺激。每次刺激阈值都会升高，最终刺激失效，自杀。</a:t>
            </a:r>
            <a:endParaRPr lang="zh-CN" altLang="en-US" sz="2200" b="1" dirty="0">
              <a:latin typeface="微软雅黑" panose="020B0503020204020204" pitchFamily="34" charset="-122"/>
              <a:ea typeface="微软雅黑" panose="020B0503020204020204" pitchFamily="34" charset="-122"/>
            </a:endParaRPr>
          </a:p>
          <a:p>
            <a:pPr eaLnBrk="1" hangingPunct="1">
              <a:spcBef>
                <a:spcPts val="1200"/>
              </a:spcBef>
            </a:pPr>
            <a:r>
              <a:rPr lang="zh-CN" altLang="en-US" sz="2400" b="1" dirty="0">
                <a:solidFill>
                  <a:srgbClr val="3333CC"/>
                </a:solidFill>
                <a:latin typeface="微软雅黑" panose="020B0503020204020204" pitchFamily="34" charset="-122"/>
                <a:ea typeface="微软雅黑" panose="020B0503020204020204" pitchFamily="34" charset="-122"/>
              </a:rPr>
              <a:t>盲目“求新求变”。</a:t>
            </a:r>
            <a:r>
              <a:rPr lang="zh-CN" altLang="en-US" sz="2200" b="1" dirty="0">
                <a:latin typeface="微软雅黑" panose="020B0503020204020204" pitchFamily="34" charset="-122"/>
                <a:ea typeface="微软雅黑" panose="020B0503020204020204" pitchFamily="34" charset="-122"/>
              </a:rPr>
              <a:t>寻求精神刺激，生活方式、目的、感情总在变，缺乏忠诚观念。</a:t>
            </a:r>
            <a:r>
              <a:rPr lang="zh-CN" altLang="en-US" sz="2400" b="1" dirty="0">
                <a:solidFill>
                  <a:srgbClr val="3333CC"/>
                </a:solidFill>
                <a:latin typeface="微软雅黑" panose="020B0503020204020204" pitchFamily="34" charset="-122"/>
                <a:ea typeface="微软雅黑" panose="020B0503020204020204" pitchFamily="34" charset="-122"/>
              </a:rPr>
              <a:t>有人生目的和价值的人具有原则，具有明确的目标，是追求完美，追求尽善尽美。</a:t>
            </a:r>
            <a:endParaRPr lang="zh-CN" altLang="en-US" sz="2400" b="1" dirty="0">
              <a:solidFill>
                <a:srgbClr val="3333CC"/>
              </a:solidFill>
              <a:latin typeface="微软雅黑" panose="020B0503020204020204" pitchFamily="34" charset="-122"/>
              <a:ea typeface="微软雅黑" panose="020B0503020204020204" pitchFamily="34" charset="-122"/>
            </a:endParaRPr>
          </a:p>
          <a:p>
            <a:pPr eaLnBrk="1" hangingPunct="1">
              <a:spcBef>
                <a:spcPts val="1200"/>
              </a:spcBef>
            </a:pPr>
            <a:r>
              <a:rPr lang="zh-CN" altLang="en-US" sz="2400" b="1" dirty="0">
                <a:solidFill>
                  <a:srgbClr val="3333CC"/>
                </a:solidFill>
                <a:latin typeface="微软雅黑" panose="020B0503020204020204" pitchFamily="34" charset="-122"/>
                <a:ea typeface="微软雅黑" panose="020B0503020204020204" pitchFamily="34" charset="-122"/>
              </a:rPr>
              <a:t>“科学是</a:t>
            </a:r>
            <a:r>
              <a:rPr lang="en-US" altLang="zh-CN" sz="2400" b="1" dirty="0">
                <a:solidFill>
                  <a:srgbClr val="3333CC"/>
                </a:solidFill>
                <a:latin typeface="微软雅黑" panose="020B0503020204020204" pitchFamily="34" charset="-122"/>
                <a:ea typeface="微软雅黑" panose="020B0503020204020204" pitchFamily="34" charset="-122"/>
              </a:rPr>
              <a:t>21</a:t>
            </a:r>
            <a:r>
              <a:rPr lang="zh-CN" altLang="en-US" sz="2400" b="1" dirty="0">
                <a:solidFill>
                  <a:srgbClr val="3333CC"/>
                </a:solidFill>
                <a:latin typeface="微软雅黑" panose="020B0503020204020204" pitchFamily="34" charset="-122"/>
                <a:ea typeface="微软雅黑" panose="020B0503020204020204" pitchFamily="34" charset="-122"/>
              </a:rPr>
              <a:t>世纪的文化“</a:t>
            </a:r>
            <a:r>
              <a:rPr lang="zh-CN" altLang="en-US" sz="2200" b="1" dirty="0">
                <a:latin typeface="微软雅黑" panose="020B0503020204020204" pitchFamily="34" charset="-122"/>
                <a:ea typeface="微软雅黑" panose="020B0503020204020204" pitchFamily="34" charset="-122"/>
              </a:rPr>
              <a:t>企图用科学知识代替精神需要。科学是手段工具，不是目的。科学可以满足物质需要，无法满足精神需要，不然，科学家就不会有精神问题。</a:t>
            </a:r>
            <a:endParaRPr lang="zh-CN" altLang="en-US" sz="2200" b="1" dirty="0">
              <a:latin typeface="微软雅黑" panose="020B0503020204020204" pitchFamily="34" charset="-122"/>
              <a:ea typeface="微软雅黑" panose="020B0503020204020204" pitchFamily="34" charset="-122"/>
            </a:endParaRPr>
          </a:p>
        </p:txBody>
      </p:sp>
      <p:sp>
        <p:nvSpPr>
          <p:cNvPr id="27652" name="Rectangle 2"/>
          <p:cNvSpPr>
            <a:spLocks noGrp="1"/>
          </p:cNvSpPr>
          <p:nvPr>
            <p:ph type="title"/>
          </p:nvPr>
        </p:nvSpPr>
        <p:spPr>
          <a:xfrm>
            <a:off x="395288" y="115888"/>
            <a:ext cx="8229600" cy="793750"/>
          </a:xfrm>
          <a:gradFill rotWithShape="1">
            <a:gsLst>
              <a:gs pos="0">
                <a:srgbClr val="CCFF66">
                  <a:alpha val="100000"/>
                </a:srgbClr>
              </a:gs>
              <a:gs pos="50000">
                <a:srgbClr val="FFCC00">
                  <a:alpha val="100000"/>
                </a:srgbClr>
              </a:gs>
              <a:gs pos="100000">
                <a:srgbClr val="CCFF66">
                  <a:alpha val="100000"/>
                </a:srgbClr>
              </a:gs>
            </a:gsLst>
            <a:lin ang="5400000" scaled="1"/>
            <a:tileRect/>
          </a:gradFill>
        </p:spPr>
        <p:txBody>
          <a:bodyPr vert="horz" wrap="square" lIns="91440" tIns="45720" rIns="91440" bIns="45720" anchor="t"/>
          <a:lstStyle/>
          <a:p>
            <a:pPr algn="ctr" eaLnBrk="1" hangingPunct="1"/>
            <a:r>
              <a:rPr lang="zh-CN" altLang="en-US" sz="44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缺乏正确价值观的后果</a:t>
            </a:r>
            <a:endParaRPr lang="zh-CN" altLang="en-US" sz="44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p:blinds/>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3491" name="Rectangle 3"/>
          <p:cNvSpPr>
            <a:spLocks noGrp="1"/>
          </p:cNvSpPr>
          <p:nvPr>
            <p:ph idx="1"/>
          </p:nvPr>
        </p:nvSpPr>
        <p:spPr>
          <a:xfrm>
            <a:off x="457200" y="217805"/>
            <a:ext cx="8229600" cy="6071870"/>
          </a:xfrm>
          <a:gradFill rotWithShape="1">
            <a:gsLst>
              <a:gs pos="0">
                <a:srgbClr val="99FF33">
                  <a:alpha val="100000"/>
                </a:srgbClr>
              </a:gs>
              <a:gs pos="50000">
                <a:srgbClr val="FFFF00">
                  <a:alpha val="100000"/>
                </a:srgbClr>
              </a:gs>
              <a:gs pos="100000">
                <a:srgbClr val="99FF33">
                  <a:alpha val="100000"/>
                </a:srgbClr>
              </a:gs>
            </a:gsLst>
            <a:lin ang="5400000" scaled="1"/>
            <a:tileRect/>
          </a:gradFill>
        </p:spPr>
        <p:txBody>
          <a:bodyPr vert="horz" wrap="square" lIns="91440" tIns="45720" rIns="91440" bIns="45720" anchor="t"/>
          <a:lstStyle/>
          <a:p>
            <a:pPr lvl="1" eaLnBrk="1" hangingPunct="1">
              <a:lnSpc>
                <a:spcPct val="95000"/>
              </a:lnSpc>
            </a:pPr>
            <a:r>
              <a:rPr lang="zh-CN" altLang="en-US" sz="2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信仰：</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是最高精神需要；</a:t>
            </a:r>
            <a:r>
              <a:rPr lang="zh-CN" altLang="en-US" sz="2200" b="1" dirty="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精神重于物质</a:t>
            </a:r>
            <a:endParaRPr lang="zh-CN" altLang="en-US" sz="2200" b="1" dirty="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95000"/>
              </a:lnSpc>
            </a:pPr>
            <a:r>
              <a:rPr lang="zh-CN" altLang="en-US" sz="2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信念：</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耐心（忍耐）和期望是人生精神动力</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95000"/>
              </a:lnSpc>
            </a:pPr>
            <a:r>
              <a:rPr lang="zh-CN" altLang="en-US" sz="2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信念：</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善有善报，人生是苦，刻苦终有结果</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sz="2200" b="1" dirty="0">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偶像崇拜</a:t>
            </a:r>
            <a:r>
              <a:rPr lang="en-US" altLang="zh-CN" sz="2200" b="1" dirty="0">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是缺乏精神支柱的表现</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sz="2200" b="1" dirty="0">
                <a:solidFill>
                  <a:srgbClr val="3333CC"/>
                </a:solidFill>
                <a:latin typeface="微软雅黑" panose="020B0503020204020204" pitchFamily="34" charset="-122"/>
                <a:ea typeface="微软雅黑" panose="020B0503020204020204" pitchFamily="34" charset="-122"/>
                <a:cs typeface="微软雅黑" panose="020B0503020204020204" pitchFamily="34" charset="-122"/>
              </a:rPr>
              <a:t>自我中心——</a:t>
            </a:r>
            <a:r>
              <a:rPr lang="zh-CN" altLang="en-US" sz="2200" b="1" dirty="0">
                <a:solidFill>
                  <a:srgbClr val="008000"/>
                </a:solidFill>
                <a:latin typeface="微软雅黑" panose="020B0503020204020204" pitchFamily="34" charset="-122"/>
                <a:ea typeface="微软雅黑" panose="020B0503020204020204" pitchFamily="34" charset="-122"/>
                <a:cs typeface="微软雅黑" panose="020B0503020204020204" pitchFamily="34" charset="-122"/>
              </a:rPr>
              <a:t>是没脱离婴儿期的表现</a:t>
            </a:r>
            <a:endParaRPr lang="zh-CN" altLang="en-US" sz="2200" b="1" dirty="0">
              <a:solidFill>
                <a:srgbClr val="008000"/>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爱心/善良/亲情/理想高于一切。</a:t>
            </a:r>
            <a:endParaRPr lang="zh-CN" altLang="en-US" sz="2200" b="1"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爱心善良化解敌意。</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金钱、名利、地位、实力是人生虚幻,不是核心价值。</a:t>
            </a:r>
            <a:endParaRPr lang="zh-CN" altLang="en-US" sz="2200" b="1"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95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独立最重要/独立通往孤立？</a:t>
            </a:r>
            <a:endParaRPr lang="zh-CN" altLang="en-US" sz="2200"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95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知识改变命运是幻觉。</a:t>
            </a:r>
            <a:endParaRPr lang="zh-CN" altLang="en-US" sz="2200" b="1"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95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人生追求快乐是虚幻</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快乐是痛苦的表达方式。</a:t>
            </a:r>
            <a:endParaRPr lang="zh-CN" altLang="en-US" sz="2200" b="1"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95000"/>
              </a:lnSpc>
            </a:pPr>
            <a:r>
              <a:rPr lang="zh-CN" altLang="en-US" sz="2200" dirty="0">
                <a:latin typeface="微软雅黑" panose="020B0503020204020204" pitchFamily="34" charset="-122"/>
                <a:ea typeface="微软雅黑" panose="020B0503020204020204" pitchFamily="34" charset="-122"/>
                <a:cs typeface="微软雅黑" panose="020B0503020204020204" pitchFamily="34" charset="-122"/>
              </a:rPr>
              <a:t>人的生存需要物质条件，物质条件是靠劳动创造的。但是更重要的是精神需要，是物质条件不能代替的。</a:t>
            </a:r>
            <a:endParaRPr lang="en-US" altLang="zh-CN" sz="2200" b="1"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95000"/>
              </a:lnSpc>
            </a:pPr>
            <a:r>
              <a:rPr lang="zh-CN" altLang="en-US" sz="2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知识不能代替精神需要，能力不能代替精神需要。精神需要的核心是人生目的和人生信仰，这是最重要的问题。</a:t>
            </a:r>
            <a:endParaRPr lang="zh-CN" altLang="en-US" sz="2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4515" name="Rectangle 3"/>
          <p:cNvSpPr>
            <a:spLocks noGrp="1"/>
          </p:cNvSpPr>
          <p:nvPr>
            <p:ph idx="1"/>
          </p:nvPr>
        </p:nvSpPr>
        <p:spPr>
          <a:xfrm>
            <a:off x="889000" y="404813"/>
            <a:ext cx="7715250" cy="5438775"/>
          </a:xfrm>
          <a:gradFill rotWithShape="1">
            <a:gsLst>
              <a:gs pos="0">
                <a:srgbClr val="FFCC00">
                  <a:alpha val="100000"/>
                </a:srgbClr>
              </a:gs>
              <a:gs pos="50000">
                <a:srgbClr val="CCFF66">
                  <a:alpha val="100000"/>
                </a:srgbClr>
              </a:gs>
              <a:gs pos="100000">
                <a:srgbClr val="FFCC00">
                  <a:alpha val="100000"/>
                </a:srgbClr>
              </a:gs>
            </a:gsLst>
            <a:lin ang="5400000" scaled="1"/>
            <a:tileRect/>
          </a:gradFill>
        </p:spPr>
        <p:txBody>
          <a:bodyPr vert="horz" wrap="square" lIns="91440" tIns="45720" rIns="91440" bIns="45720" anchor="t"/>
          <a:lstStyle/>
          <a:p>
            <a:pPr lvl="1" eaLnBrk="1" hangingPunct="1">
              <a:lnSpc>
                <a:spcPct val="110000"/>
              </a:lnSpc>
            </a:pPr>
            <a:r>
              <a:rPr lang="zh-CN" altLang="en-US" b="1" dirty="0">
                <a:solidFill>
                  <a:srgbClr val="008000"/>
                </a:solidFill>
                <a:latin typeface="微软雅黑" panose="020B0503020204020204" pitchFamily="34" charset="-122"/>
                <a:ea typeface="微软雅黑" panose="020B0503020204020204" pitchFamily="34" charset="-122"/>
              </a:rPr>
              <a:t>百善孝为先。</a:t>
            </a:r>
            <a:endParaRPr lang="zh-CN" altLang="en-US" b="1" dirty="0">
              <a:solidFill>
                <a:srgbClr val="008000"/>
              </a:solidFill>
              <a:latin typeface="微软雅黑" panose="020B0503020204020204" pitchFamily="34" charset="-122"/>
              <a:ea typeface="微软雅黑" panose="020B0503020204020204" pitchFamily="34" charset="-122"/>
            </a:endParaRPr>
          </a:p>
          <a:p>
            <a:pPr lvl="1" eaLnBrk="1" hangingPunct="1">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家庭最重要</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Vs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国家最重要？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在家靠父母，在外靠社会。</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经济问题无朋友？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应该帮助穷人，弱者？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勤奋是生存的基础。</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年轻人吃苦是福。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地位越高，越要能吃亏。</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1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男人有钱易变坏，女人变坏就有钱。</a:t>
            </a:r>
            <a:endParaRPr lang="zh-CN" altLang="en-US" b="1" dirty="0">
              <a:latin typeface="宋体" panose="02010600030101010101" pitchFamily="2" charset="-122"/>
            </a:endParaRPr>
          </a:p>
          <a:p>
            <a:pPr lvl="1" eaLnBrk="1" hangingPunct="1">
              <a:lnSpc>
                <a:spcPct val="110000"/>
              </a:lnSpc>
            </a:pPr>
            <a:r>
              <a:rPr lang="zh-CN" altLang="en-US" b="1" dirty="0">
                <a:solidFill>
                  <a:srgbClr val="008000"/>
                </a:solidFill>
                <a:latin typeface="微软雅黑" panose="020B0503020204020204" pitchFamily="34" charset="-122"/>
                <a:ea typeface="微软雅黑" panose="020B0503020204020204" pitchFamily="34" charset="-122"/>
              </a:rPr>
              <a:t>无监督的权力容易腐败。</a:t>
            </a:r>
            <a:endParaRPr lang="zh-CN" altLang="en-US" b="1" dirty="0">
              <a:solidFill>
                <a:srgbClr val="008000"/>
              </a:solidFill>
              <a:latin typeface="微软雅黑" panose="020B0503020204020204" pitchFamily="34" charset="-122"/>
              <a:ea typeface="微软雅黑" panose="020B0503020204020204" pitchFamily="34" charset="-122"/>
            </a:endParaRPr>
          </a:p>
          <a:p>
            <a:pPr eaLnBrk="1" hangingPunct="1">
              <a:lnSpc>
                <a:spcPct val="90000"/>
              </a:lnSpc>
            </a:pPr>
            <a:endParaRPr lang="en-US" altLang="zh-CN" sz="2100" b="1" dirty="0">
              <a:solidFill>
                <a:srgbClr val="008000"/>
              </a:solidFill>
              <a:latin typeface="黑体" panose="02010609060101010101" pitchFamily="2" charset="-122"/>
              <a:ea typeface="黑体" panose="02010609060101010101" pitchFamily="2" charset="-122"/>
            </a:endParaRPr>
          </a:p>
        </p:txBody>
      </p:sp>
    </p:spTree>
  </p:cSld>
  <p:clrMapOvr>
    <a:masterClrMapping/>
  </p:clrMapOvr>
  <p:transition>
    <p:blinds/>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灯片编号占位符 6"/>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00706" name="Rectangle 2"/>
          <p:cNvSpPr>
            <a:spLocks noGrp="1" noChangeArrowheads="1"/>
          </p:cNvSpPr>
          <p:nvPr>
            <p:ph sz="half" idx="1"/>
          </p:nvPr>
        </p:nvSpPr>
        <p:spPr>
          <a:xfrm>
            <a:off x="539750" y="404813"/>
            <a:ext cx="8223250" cy="5761038"/>
          </a:xfrm>
          <a:gradFill rotWithShape="1">
            <a:gsLst>
              <a:gs pos="0">
                <a:schemeClr val="folHlink"/>
              </a:gs>
              <a:gs pos="50000">
                <a:srgbClr val="FFFF00"/>
              </a:gs>
              <a:gs pos="100000">
                <a:schemeClr val="folHlink"/>
              </a:gs>
            </a:gsLst>
            <a:lin ang="5400000" scaled="1"/>
          </a:gradFill>
        </p:spPr>
        <p:txBody>
          <a:bodyPr vert="horz" wrap="square" lIns="91440" tIns="45720" rIns="91440" bIns="45720" numCol="1" anchor="t" anchorCtr="0" compatLnSpc="1"/>
          <a:lstStyle/>
          <a:p>
            <a:pPr marL="669925" marR="0" lvl="1" indent="-325755" algn="l" defTabSz="914400" rtl="0" eaLnBrk="1" fontAlgn="base" latinLnBrk="0" hangingPunct="1">
              <a:lnSpc>
                <a:spcPct val="100000"/>
              </a:lnSpc>
              <a:spcBef>
                <a:spcPts val="12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竞争造就不善良</a:t>
            </a:r>
            <a:r>
              <a:rPr kumimoji="0" lang="zh-CN" altLang="en-US" sz="22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荣誉</a:t>
            </a:r>
            <a:r>
              <a:rPr kumimoji="0" lang="en-US" altLang="zh-CN"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地位</a:t>
            </a:r>
            <a:r>
              <a:rPr kumimoji="0" lang="en-US" altLang="zh-CN"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学历最重要？</a:t>
            </a:r>
            <a:endPar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spcAft>
                <a:spcPct val="0"/>
              </a:spcAft>
              <a:buClr>
                <a:schemeClr val="accent2"/>
              </a:buClr>
              <a:buSzPct val="60000"/>
              <a:buFont typeface="Wingdings" panose="05000000000000000000" pitchFamily="2" charset="2"/>
              <a:buChar char="q"/>
              <a:defRPr/>
            </a:pP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家庭重要，</a:t>
            </a:r>
            <a:r>
              <a:rPr kumimoji="0" lang="zh-CN" altLang="en-US" sz="20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家和万事兴。</a:t>
            </a:r>
            <a:endParaRPr kumimoji="0" lang="zh-CN" altLang="en-US" sz="2000" b="1" i="0" u="none" strike="noStrike" kern="0" cap="none" spc="0" normalizeH="0" baseline="0" noProof="0" dirty="0" smtClean="0">
              <a:ln>
                <a:noFill/>
              </a:ln>
              <a:solidFill>
                <a:srgbClr val="008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buClr>
                <a:schemeClr val="accent2"/>
              </a:buClr>
              <a:buSzPct val="60000"/>
              <a:buFont typeface="Wingdings" panose="05000000000000000000" pitchFamily="2" charset="2"/>
              <a:buChar char="q"/>
              <a:defRPr/>
            </a:pP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谦卑的人是强者。</a:t>
            </a:r>
            <a:endPar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buClr>
                <a:schemeClr val="accent2"/>
              </a:buClr>
              <a:buSzPct val="60000"/>
              <a:buFont typeface="Wingdings" panose="05000000000000000000" pitchFamily="2" charset="2"/>
              <a:buChar char="q"/>
              <a:defRPr/>
            </a:pP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应该适应环境？应该改变环境？</a:t>
            </a:r>
            <a:endPar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buClr>
                <a:schemeClr val="accent2"/>
              </a:buClr>
              <a:buSzPct val="60000"/>
              <a:buFont typeface="Wingdings" panose="05000000000000000000" pitchFamily="2" charset="2"/>
              <a:buChar char="q"/>
              <a:defRPr/>
            </a:pP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挫折是财富。</a:t>
            </a:r>
            <a:endPar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buClr>
                <a:schemeClr val="accent2"/>
              </a:buClr>
              <a:buSzPct val="60000"/>
              <a:buFont typeface="Wingdings" panose="05000000000000000000" pitchFamily="2" charset="2"/>
              <a:buChar char="q"/>
              <a:defRPr/>
            </a:pP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应该孝敬长辈；应该尊重人。</a:t>
            </a:r>
            <a:endPar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buClr>
                <a:schemeClr val="accent2"/>
              </a:buClr>
              <a:buSzPct val="60000"/>
              <a:buFont typeface="Wingdings" panose="05000000000000000000" pitchFamily="2" charset="2"/>
              <a:buChar char="q"/>
              <a:defRPr/>
            </a:pP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害人之心不可有。</a:t>
            </a:r>
            <a:endPar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buClr>
                <a:schemeClr val="accent2"/>
              </a:buClr>
              <a:buSzPct val="60000"/>
              <a:buFont typeface="Wingdings" panose="05000000000000000000" pitchFamily="2" charset="2"/>
              <a:buChar char="q"/>
              <a:defRPr/>
            </a:pP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快乐是腐败的借口。</a:t>
            </a:r>
            <a:endPar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buClr>
                <a:schemeClr val="accent2"/>
              </a:buClr>
              <a:buSzPct val="60000"/>
              <a:buFont typeface="Wingdings" panose="05000000000000000000" pitchFamily="2" charset="2"/>
              <a:buChar char="q"/>
              <a:defRPr/>
            </a:pP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必须群体合作/必须斗争？</a:t>
            </a:r>
            <a:endPar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buClr>
                <a:schemeClr val="accent2"/>
              </a:buClr>
              <a:buSzPct val="60000"/>
              <a:buFont typeface="Wingdings" panose="05000000000000000000" pitchFamily="2" charset="2"/>
              <a:buChar char="q"/>
              <a:defRPr/>
            </a:pPr>
            <a:r>
              <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人际交往必须沟通/必须妥协？</a:t>
            </a:r>
            <a:endParaRPr kumimoji="0" lang="zh-CN" altLang="en-US" sz="220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669925" marR="0" lvl="1" indent="-325755" algn="l" defTabSz="914400" rtl="0" eaLnBrk="1" fontAlgn="base" latinLnBrk="0" hangingPunct="1">
              <a:lnSpc>
                <a:spcPct val="100000"/>
              </a:lnSpc>
              <a:spcBef>
                <a:spcPts val="12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我国传统文化价值观体现在</a:t>
            </a:r>
            <a:r>
              <a:rPr kumimoji="0" lang="en-US" altLang="zh-CN"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大学</a:t>
            </a:r>
            <a:r>
              <a:rPr kumimoji="0" lang="en-US" altLang="zh-CN"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en-US" altLang="zh-CN"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弟子规</a:t>
            </a:r>
            <a:r>
              <a:rPr kumimoji="0" lang="en-US" altLang="zh-CN"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en-US" altLang="zh-CN"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朱子家训</a:t>
            </a:r>
            <a:r>
              <a:rPr kumimoji="0" lang="en-US" altLang="zh-CN"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en-US" altLang="zh-CN"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颜氏家训</a:t>
            </a:r>
            <a:r>
              <a:rPr kumimoji="0" lang="en-US" altLang="zh-CN"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a:t>
            </a: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rPr>
              <a:t>等著作中。</a:t>
            </a:r>
            <a:endPar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ransition>
    <p:blinds/>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6563" name="Rectangle 3"/>
          <p:cNvSpPr>
            <a:spLocks noGrp="1"/>
          </p:cNvSpPr>
          <p:nvPr>
            <p:ph idx="1"/>
          </p:nvPr>
        </p:nvSpPr>
        <p:spPr>
          <a:xfrm>
            <a:off x="395288" y="404813"/>
            <a:ext cx="8229600" cy="5832475"/>
          </a:xfrm>
          <a:gradFill rotWithShape="1">
            <a:gsLst>
              <a:gs pos="0">
                <a:srgbClr val="99FF33">
                  <a:alpha val="100000"/>
                </a:srgbClr>
              </a:gs>
              <a:gs pos="50000">
                <a:srgbClr val="FFFF00">
                  <a:alpha val="100000"/>
                </a:srgbClr>
              </a:gs>
              <a:gs pos="100000">
                <a:srgbClr val="99FF33">
                  <a:alpha val="100000"/>
                </a:srgbClr>
              </a:gs>
            </a:gsLst>
            <a:lin ang="5400000" scaled="1"/>
            <a:tileRect/>
          </a:gradFill>
        </p:spPr>
        <p:txBody>
          <a:bodyPr vert="horz" wrap="square" lIns="91440" tIns="45720" rIns="91440" bIns="45720" anchor="t"/>
          <a:lstStyle/>
          <a:p>
            <a:pPr lvl="1" eaLnBrk="1" hangingPunct="1">
              <a:lnSpc>
                <a:spcPct val="110000"/>
              </a:lnSpc>
              <a:spcBef>
                <a:spcPts val="300"/>
              </a:spcBef>
            </a:pPr>
            <a:r>
              <a:rPr lang="zh-CN" altLang="en-US" sz="2000" b="1" dirty="0">
                <a:solidFill>
                  <a:srgbClr val="3333CC"/>
                </a:solidFill>
                <a:latin typeface="微软雅黑" panose="020B0503020204020204" pitchFamily="34" charset="-122"/>
                <a:ea typeface="微软雅黑" panose="020B0503020204020204" pitchFamily="34" charset="-122"/>
              </a:rPr>
              <a:t>人类经历了四种生存方式，是否存在先进</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落后？</a:t>
            </a:r>
            <a:endParaRPr lang="zh-CN" altLang="en-US" sz="1900" b="1" dirty="0">
              <a:solidFill>
                <a:srgbClr val="3333CC"/>
              </a:solidFill>
              <a:latin typeface="微软雅黑" panose="020B0503020204020204" pitchFamily="34" charset="-122"/>
              <a:ea typeface="微软雅黑" panose="020B0503020204020204" pitchFamily="34" charset="-122"/>
            </a:endParaRPr>
          </a:p>
          <a:p>
            <a:pPr lvl="2" eaLnBrk="1" hangingPunct="1">
              <a:lnSpc>
                <a:spcPct val="110000"/>
              </a:lnSpc>
              <a:spcBef>
                <a:spcPts val="300"/>
              </a:spcBef>
            </a:pPr>
            <a:r>
              <a:rPr lang="zh-CN" altLang="en-US" sz="1800" b="1" dirty="0">
                <a:latin typeface="微软雅黑" panose="020B0503020204020204" pitchFamily="34" charset="-122"/>
                <a:ea typeface="微软雅黑" panose="020B0503020204020204" pitchFamily="34" charset="-122"/>
              </a:rPr>
              <a:t>游牧社会生活：依靠自然循环；</a:t>
            </a:r>
            <a:endParaRPr lang="zh-CN" altLang="en-US" sz="1800" b="1" dirty="0">
              <a:latin typeface="微软雅黑" panose="020B0503020204020204" pitchFamily="34" charset="-122"/>
              <a:ea typeface="微软雅黑" panose="020B0503020204020204" pitchFamily="34" charset="-122"/>
            </a:endParaRPr>
          </a:p>
          <a:p>
            <a:pPr lvl="2" eaLnBrk="1" hangingPunct="1">
              <a:lnSpc>
                <a:spcPct val="110000"/>
              </a:lnSpc>
              <a:spcBef>
                <a:spcPts val="300"/>
              </a:spcBef>
            </a:pPr>
            <a:r>
              <a:rPr lang="zh-CN" altLang="en-US" sz="1800" b="1" dirty="0">
                <a:latin typeface="微软雅黑" panose="020B0503020204020204" pitchFamily="34" charset="-122"/>
                <a:ea typeface="微软雅黑" panose="020B0503020204020204" pitchFamily="34" charset="-122"/>
              </a:rPr>
              <a:t>农耕社会生活（田园生活）：依靠自然生产；</a:t>
            </a:r>
            <a:endParaRPr lang="zh-CN" altLang="en-US" sz="1800" b="1" dirty="0">
              <a:latin typeface="微软雅黑" panose="020B0503020204020204" pitchFamily="34" charset="-122"/>
              <a:ea typeface="微软雅黑" panose="020B0503020204020204" pitchFamily="34" charset="-122"/>
            </a:endParaRPr>
          </a:p>
          <a:p>
            <a:pPr lvl="2" eaLnBrk="1" hangingPunct="1">
              <a:lnSpc>
                <a:spcPct val="110000"/>
              </a:lnSpc>
              <a:spcBef>
                <a:spcPts val="300"/>
              </a:spcBef>
            </a:pPr>
            <a:r>
              <a:rPr lang="zh-CN" altLang="en-US" sz="1800" b="1" dirty="0">
                <a:latin typeface="微软雅黑" panose="020B0503020204020204" pitchFamily="34" charset="-122"/>
                <a:ea typeface="微软雅黑" panose="020B0503020204020204" pitchFamily="34" charset="-122"/>
              </a:rPr>
              <a:t>西方现代社会：人造环境，高生产效率，导致普遍的社会</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心理</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环境</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生产病态；</a:t>
            </a:r>
            <a:endParaRPr lang="zh-CN" altLang="en-US" sz="1800" b="1" dirty="0">
              <a:latin typeface="微软雅黑" panose="020B0503020204020204" pitchFamily="34" charset="-122"/>
              <a:ea typeface="微软雅黑" panose="020B0503020204020204" pitchFamily="34" charset="-122"/>
            </a:endParaRPr>
          </a:p>
          <a:p>
            <a:pPr lvl="2" eaLnBrk="1" hangingPunct="1">
              <a:lnSpc>
                <a:spcPct val="110000"/>
              </a:lnSpc>
              <a:spcBef>
                <a:spcPts val="300"/>
              </a:spcBef>
            </a:pPr>
            <a:r>
              <a:rPr lang="zh-CN" altLang="en-US" sz="1800" b="1" dirty="0">
                <a:latin typeface="微软雅黑" panose="020B0503020204020204" pitchFamily="34" charset="-122"/>
                <a:ea typeface="微软雅黑" panose="020B0503020204020204" pitchFamily="34" charset="-122"/>
              </a:rPr>
              <a:t>后现代：回归自然，或更激烈叛逆。</a:t>
            </a:r>
            <a:endParaRPr lang="zh-CN" altLang="en-US" sz="1800" b="1" dirty="0">
              <a:latin typeface="微软雅黑" panose="020B0503020204020204" pitchFamily="34" charset="-122"/>
              <a:ea typeface="微软雅黑" panose="020B0503020204020204" pitchFamily="34" charset="-122"/>
            </a:endParaRPr>
          </a:p>
          <a:p>
            <a:pPr lvl="1" eaLnBrk="1" hangingPunct="1">
              <a:lnSpc>
                <a:spcPct val="110000"/>
              </a:lnSpc>
              <a:spcBef>
                <a:spcPts val="300"/>
              </a:spcBef>
            </a:pPr>
            <a:r>
              <a:rPr lang="zh-CN" altLang="en-US" sz="2000" b="1" dirty="0">
                <a:solidFill>
                  <a:srgbClr val="3333CC"/>
                </a:solidFill>
                <a:latin typeface="微软雅黑" panose="020B0503020204020204" pitchFamily="34" charset="-122"/>
                <a:ea typeface="微软雅黑" panose="020B0503020204020204" pitchFamily="34" charset="-122"/>
              </a:rPr>
              <a:t>对美的两种理解：</a:t>
            </a:r>
            <a:endParaRPr lang="zh-CN" altLang="en-US" sz="2000" b="1" dirty="0">
              <a:solidFill>
                <a:srgbClr val="3333CC"/>
              </a:solidFill>
              <a:latin typeface="微软雅黑" panose="020B0503020204020204" pitchFamily="34" charset="-122"/>
              <a:ea typeface="微软雅黑" panose="020B0503020204020204" pitchFamily="34" charset="-122"/>
            </a:endParaRPr>
          </a:p>
          <a:p>
            <a:pPr lvl="2" eaLnBrk="1" hangingPunct="1">
              <a:lnSpc>
                <a:spcPct val="110000"/>
              </a:lnSpc>
              <a:spcBef>
                <a:spcPts val="300"/>
              </a:spcBef>
            </a:pPr>
            <a:r>
              <a:rPr lang="zh-CN" altLang="en-US" sz="1800" b="1" dirty="0">
                <a:latin typeface="微软雅黑" panose="020B0503020204020204" pitchFamily="34" charset="-122"/>
                <a:ea typeface="微软雅黑" panose="020B0503020204020204" pitchFamily="34" charset="-122"/>
              </a:rPr>
              <a:t>第一，道德的感性体现，与性无关。美是纯洁高尚的；美是和谐（道德体现）</a:t>
            </a:r>
            <a:endParaRPr lang="zh-CN" altLang="en-US" sz="1800" b="1" dirty="0">
              <a:latin typeface="微软雅黑" panose="020B0503020204020204" pitchFamily="34" charset="-122"/>
              <a:ea typeface="微软雅黑" panose="020B0503020204020204" pitchFamily="34" charset="-122"/>
            </a:endParaRPr>
          </a:p>
          <a:p>
            <a:pPr lvl="2" eaLnBrk="1" hangingPunct="1">
              <a:lnSpc>
                <a:spcPct val="110000"/>
              </a:lnSpc>
              <a:spcBef>
                <a:spcPts val="300"/>
              </a:spcBef>
            </a:pPr>
            <a:r>
              <a:rPr lang="zh-CN" altLang="en-US" sz="1800" b="1" dirty="0">
                <a:latin typeface="微软雅黑" panose="020B0503020204020204" pitchFamily="34" charset="-122"/>
                <a:ea typeface="微软雅黑" panose="020B0503020204020204" pitchFamily="34" charset="-122"/>
              </a:rPr>
              <a:t>第二，与性有关。美是叛逆的借口；美是反道德代言；美是享乐的化身；美是华丽口号下的罪恶；美是破坏道德的同义词；美是性解放的毒火；美是缺乏自信的化妆。</a:t>
            </a:r>
            <a:endParaRPr lang="zh-CN" altLang="en-US" sz="1800" b="1" dirty="0">
              <a:latin typeface="微软雅黑" panose="020B0503020204020204" pitchFamily="34" charset="-122"/>
              <a:ea typeface="微软雅黑" panose="020B0503020204020204" pitchFamily="34" charset="-122"/>
            </a:endParaRPr>
          </a:p>
          <a:p>
            <a:pPr lvl="1" eaLnBrk="1" hangingPunct="1">
              <a:lnSpc>
                <a:spcPct val="110000"/>
              </a:lnSpc>
              <a:spcBef>
                <a:spcPts val="300"/>
              </a:spcBef>
            </a:pPr>
            <a:r>
              <a:rPr lang="zh-CN" altLang="en-US" sz="2000" b="1" dirty="0">
                <a:solidFill>
                  <a:srgbClr val="3333CC"/>
                </a:solidFill>
                <a:latin typeface="微软雅黑" panose="020B0503020204020204" pitchFamily="34" charset="-122"/>
                <a:ea typeface="微软雅黑" panose="020B0503020204020204" pitchFamily="34" charset="-122"/>
              </a:rPr>
              <a:t>什么是人的本质？</a:t>
            </a:r>
            <a:endParaRPr lang="zh-CN" altLang="en-US" sz="2000" b="1" dirty="0">
              <a:solidFill>
                <a:srgbClr val="3333CC"/>
              </a:solidFill>
              <a:latin typeface="微软雅黑" panose="020B0503020204020204" pitchFamily="34" charset="-122"/>
              <a:ea typeface="微软雅黑" panose="020B0503020204020204" pitchFamily="34" charset="-122"/>
            </a:endParaRPr>
          </a:p>
          <a:p>
            <a:pPr lvl="2" eaLnBrk="1" hangingPunct="1">
              <a:lnSpc>
                <a:spcPct val="110000"/>
              </a:lnSpc>
              <a:spcBef>
                <a:spcPts val="300"/>
              </a:spcBef>
            </a:pPr>
            <a:r>
              <a:rPr lang="zh-CN" altLang="en-US" sz="1800" b="1" dirty="0">
                <a:latin typeface="微软雅黑" panose="020B0503020204020204" pitchFamily="34" charset="-122"/>
                <a:ea typeface="微软雅黑" panose="020B0503020204020204" pitchFamily="34" charset="-122"/>
              </a:rPr>
              <a:t>贪图享受，懒惰，自我中心，嫉妒？</a:t>
            </a:r>
            <a:endParaRPr lang="zh-CN" altLang="en-US" sz="1800" b="1" dirty="0">
              <a:latin typeface="微软雅黑" panose="020B0503020204020204" pitchFamily="34" charset="-122"/>
              <a:ea typeface="微软雅黑" panose="020B0503020204020204" pitchFamily="34" charset="-122"/>
            </a:endParaRPr>
          </a:p>
          <a:p>
            <a:pPr lvl="2" eaLnBrk="1" hangingPunct="1">
              <a:lnSpc>
                <a:spcPct val="110000"/>
              </a:lnSpc>
              <a:spcBef>
                <a:spcPts val="300"/>
              </a:spcBef>
            </a:pPr>
            <a:r>
              <a:rPr lang="zh-CN" altLang="en-US" sz="1800" b="1" dirty="0">
                <a:latin typeface="微软雅黑" panose="020B0503020204020204" pitchFamily="34" charset="-122"/>
                <a:ea typeface="微软雅黑" panose="020B0503020204020204" pitchFamily="34" charset="-122"/>
              </a:rPr>
              <a:t>不珍惜得到的？</a:t>
            </a:r>
            <a:endParaRPr lang="zh-CN" altLang="en-US" sz="1800" b="1" dirty="0">
              <a:latin typeface="微软雅黑" panose="020B0503020204020204" pitchFamily="34" charset="-122"/>
              <a:ea typeface="微软雅黑" panose="020B0503020204020204" pitchFamily="34" charset="-122"/>
            </a:endParaRPr>
          </a:p>
          <a:p>
            <a:pPr lvl="2" eaLnBrk="1" hangingPunct="1">
              <a:lnSpc>
                <a:spcPct val="110000"/>
              </a:lnSpc>
              <a:spcBef>
                <a:spcPts val="300"/>
              </a:spcBef>
            </a:pPr>
            <a:r>
              <a:rPr lang="zh-CN" altLang="en-US" sz="1800" b="1" dirty="0">
                <a:latin typeface="微软雅黑" panose="020B0503020204020204" pitchFamily="34" charset="-122"/>
                <a:ea typeface="微软雅黑" panose="020B0503020204020204" pitchFamily="34" charset="-122"/>
              </a:rPr>
              <a:t>向善</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反省自我。</a:t>
            </a:r>
            <a:endParaRPr lang="zh-CN" altLang="en-US" sz="1800" b="1" dirty="0">
              <a:latin typeface="微软雅黑" panose="020B0503020204020204" pitchFamily="34" charset="-122"/>
              <a:ea typeface="微软雅黑" panose="020B0503020204020204" pitchFamily="34" charset="-122"/>
            </a:endParaRPr>
          </a:p>
          <a:p>
            <a:pPr lvl="1" eaLnBrk="1" hangingPunct="1">
              <a:lnSpc>
                <a:spcPct val="110000"/>
              </a:lnSpc>
              <a:spcBef>
                <a:spcPts val="300"/>
              </a:spcBef>
            </a:pPr>
            <a:r>
              <a:rPr lang="zh-CN" altLang="en-US" sz="2000" b="1" dirty="0">
                <a:solidFill>
                  <a:srgbClr val="3333CC"/>
                </a:solidFill>
                <a:latin typeface="微软雅黑" panose="020B0503020204020204" pitchFamily="34" charset="-122"/>
                <a:ea typeface="微软雅黑" panose="020B0503020204020204" pitchFamily="34" charset="-122"/>
              </a:rPr>
              <a:t>价值决定道德。</a:t>
            </a:r>
            <a:endParaRPr lang="zh-CN" altLang="en-US" sz="2000" b="1"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p:nvPr/>
        </p:nvSpPr>
        <p:spPr>
          <a:xfrm>
            <a:off x="395605" y="1234440"/>
            <a:ext cx="8353425" cy="185293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buClr>
                <a:srgbClr val="C00000"/>
              </a:buClr>
              <a:buSzTx/>
              <a:buFont typeface="Wingdings" panose="05000000000000000000" charset="0"/>
              <a:buChar char="p"/>
            </a:pPr>
            <a:r>
              <a:rPr lang="zh-CN" altLang="en-US" sz="1800" b="1" dirty="0">
                <a:latin typeface="Times New Roman" panose="02020603050405020304" pitchFamily="18" charset="0"/>
                <a:ea typeface="楷体_GB2312" pitchFamily="49"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价值给人们提供了标准和判据，它影响人们如何评价行动。</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SzTx/>
              <a:buFont typeface="Wingdings" panose="05000000000000000000" pitchFamily="2" charset="2"/>
              <a:buChar char="ü"/>
            </a:pPr>
            <a:r>
              <a:rPr lang="zh-CN" altLang="en-US" sz="2000" b="1"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用以评价和确定真、善、美和假、恶、丑；</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SzTx/>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人们表达价值判断或者道德判断时往往会“定式化”；</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SzTx/>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价值规定了“希望”什么和“不希望”什么。这方面经常遇到如下价值观念：</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7876" name="Rectangle 4"/>
          <p:cNvSpPr/>
          <p:nvPr/>
        </p:nvSpPr>
        <p:spPr>
          <a:xfrm>
            <a:off x="311150" y="3185795"/>
            <a:ext cx="8642350" cy="3479165"/>
          </a:xfrm>
          <a:prstGeom prst="rect">
            <a:avLst/>
          </a:prstGeom>
          <a:solidFill>
            <a:srgbClr val="FFFF99"/>
          </a:solidFill>
          <a:ln w="22225" cap="flat" cmpd="sng">
            <a:solidFill>
              <a:srgbClr val="3366FF"/>
            </a:solidFill>
            <a:prstDash val="solid"/>
            <a:miter/>
            <a:headEnd type="none" w="med" len="med"/>
            <a:tailEnd type="none" w="med" len="med"/>
          </a:ln>
        </p:spPr>
        <p:txBody>
          <a:bodyPr lIns="54000" rIns="54000" anchor="ctr"/>
          <a:lstStyle/>
          <a:p>
            <a:pPr marL="342900" indent="-342900" algn="l" latinLnBrk="1">
              <a:lnSpc>
                <a:spcPct val="100000"/>
              </a:lnSpc>
              <a:buClr>
                <a:srgbClr val="C00000"/>
              </a:buClr>
              <a:buSzPct val="85000"/>
              <a:buFont typeface="Wingdings" panose="05000000000000000000" charset="0"/>
              <a:buChar char="p"/>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谦虚自省是最重要的美德。张扬是美德。</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爱是奉献 / 利用 / 征服。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爱是填补空虚，爱是强势征服。</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年轻人吃苦是正常的，吃苦是福。遇到挫折是正常的，要百折不挠。</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道德决定了是否爱闹 / 爱哭 / 爱斗 / 爱懒。</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自由意味着责任感 / 是自由放纵。</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接受不义之财是犯罪 / 可以接受。</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贪婪是犯罪之源。懒惰是腐败之源。嫉妒是害人之源。</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己所不欲，勿施于人。（己之所欲，勿强于人）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自由是放纵之源。离婚自由 / 会伤害三代人。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美是善良心灵的体现。美是纯洁、高尚、和谐 / 是虚荣的化妆。</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1" name="Rectangle 2"/>
          <p:cNvSpPr>
            <a:spLocks noChangeArrowheads="1"/>
          </p:cNvSpPr>
          <p:nvPr/>
        </p:nvSpPr>
        <p:spPr bwMode="auto">
          <a:xfrm>
            <a:off x="372110" y="227965"/>
            <a:ext cx="8520430"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文化中包含的价值观念</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7875">
                                            <p:bg/>
                                          </p:spTgt>
                                        </p:tgtEl>
                                        <p:attrNameLst>
                                          <p:attrName>style.visibility</p:attrName>
                                        </p:attrNameLst>
                                      </p:cBhvr>
                                      <p:to>
                                        <p:strVal val="visible"/>
                                      </p:to>
                                    </p:set>
                                    <p:animEffect transition="in" filter="blinds(vertical)">
                                      <p:cBhvr>
                                        <p:cTn id="7" dur="500"/>
                                        <p:tgtEl>
                                          <p:spTgt spid="207875">
                                            <p:bg/>
                                          </p:spTgt>
                                        </p:tgtEl>
                                      </p:cBhvr>
                                    </p:animEffect>
                                  </p:childTnLst>
                                </p:cTn>
                              </p:par>
                              <p:par>
                                <p:cTn id="8" presetID="3" presetClass="entr" presetSubtype="5" fill="hold" grpId="0" nodeType="withEffect">
                                  <p:stCondLst>
                                    <p:cond delay="0"/>
                                  </p:stCondLst>
                                  <p:childTnLst>
                                    <p:set>
                                      <p:cBhvr>
                                        <p:cTn id="9" dur="1" fill="hold">
                                          <p:stCondLst>
                                            <p:cond delay="0"/>
                                          </p:stCondLst>
                                        </p:cTn>
                                        <p:tgtEl>
                                          <p:spTgt spid="207875">
                                            <p:txEl>
                                              <p:pRg st="0" end="0"/>
                                            </p:txEl>
                                          </p:spTgt>
                                        </p:tgtEl>
                                        <p:attrNameLst>
                                          <p:attrName>style.visibility</p:attrName>
                                        </p:attrNameLst>
                                      </p:cBhvr>
                                      <p:to>
                                        <p:strVal val="visible"/>
                                      </p:to>
                                    </p:set>
                                    <p:animEffect transition="in" filter="blinds(vertical)">
                                      <p:cBhvr>
                                        <p:cTn id="10" dur="500"/>
                                        <p:tgtEl>
                                          <p:spTgt spid="207875">
                                            <p:txEl>
                                              <p:pRg st="0" end="0"/>
                                            </p:txEl>
                                          </p:spTgt>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Effect transition="in" filter="blinds(vertical)">
                                      <p:cBhvr>
                                        <p:cTn id="13" dur="500"/>
                                        <p:tgtEl>
                                          <p:spTgt spid="207875">
                                            <p:txEl>
                                              <p:pRg st="1" end="1"/>
                                            </p:txEl>
                                          </p:spTgt>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207875">
                                            <p:txEl>
                                              <p:pRg st="2" end="2"/>
                                            </p:txEl>
                                          </p:spTgt>
                                        </p:tgtEl>
                                        <p:attrNameLst>
                                          <p:attrName>style.visibility</p:attrName>
                                        </p:attrNameLst>
                                      </p:cBhvr>
                                      <p:to>
                                        <p:strVal val="visible"/>
                                      </p:to>
                                    </p:set>
                                    <p:animEffect transition="in" filter="blinds(vertical)">
                                      <p:cBhvr>
                                        <p:cTn id="16" dur="500"/>
                                        <p:tgtEl>
                                          <p:spTgt spid="207875">
                                            <p:txEl>
                                              <p:pRg st="2" end="2"/>
                                            </p:txEl>
                                          </p:spTgt>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207875">
                                            <p:txEl>
                                              <p:pRg st="3" end="3"/>
                                            </p:txEl>
                                          </p:spTgt>
                                        </p:tgtEl>
                                        <p:attrNameLst>
                                          <p:attrName>style.visibility</p:attrName>
                                        </p:attrNameLst>
                                      </p:cBhvr>
                                      <p:to>
                                        <p:strVal val="visible"/>
                                      </p:to>
                                    </p:set>
                                    <p:animEffect transition="in" filter="blinds(vertical)">
                                      <p:cBhvr>
                                        <p:cTn id="19" dur="500"/>
                                        <p:tgtEl>
                                          <p:spTgt spid="20787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207876">
                                            <p:bg/>
                                          </p:spTgt>
                                        </p:tgtEl>
                                        <p:attrNameLst>
                                          <p:attrName>style.visibility</p:attrName>
                                        </p:attrNameLst>
                                      </p:cBhvr>
                                      <p:to>
                                        <p:strVal val="visible"/>
                                      </p:to>
                                    </p:set>
                                    <p:animEffect transition="in" filter="wedge">
                                      <p:cBhvr>
                                        <p:cTn id="24" dur="500"/>
                                        <p:tgtEl>
                                          <p:spTgt spid="207876">
                                            <p:bg/>
                                          </p:spTgt>
                                        </p:tgtEl>
                                      </p:cBhvr>
                                    </p:animEffect>
                                  </p:childTnLst>
                                </p:cTn>
                              </p:par>
                            </p:childTnLst>
                          </p:cTn>
                        </p:par>
                        <p:par>
                          <p:cTn id="25" fill="hold">
                            <p:stCondLst>
                              <p:cond delay="500"/>
                            </p:stCondLst>
                            <p:childTnLst>
                              <p:par>
                                <p:cTn id="26" presetID="17" presetClass="entr" presetSubtype="10" fill="hold" grpId="0" nodeType="afterEffect">
                                  <p:stCondLst>
                                    <p:cond delay="0"/>
                                  </p:stCondLst>
                                  <p:childTnLst>
                                    <p:set>
                                      <p:cBhvr>
                                        <p:cTn id="27" dur="1" fill="hold">
                                          <p:stCondLst>
                                            <p:cond delay="0"/>
                                          </p:stCondLst>
                                        </p:cTn>
                                        <p:tgtEl>
                                          <p:spTgt spid="207876">
                                            <p:txEl>
                                              <p:pRg st="0" end="0"/>
                                            </p:txEl>
                                          </p:spTgt>
                                        </p:tgtEl>
                                        <p:attrNameLst>
                                          <p:attrName>style.visibility</p:attrName>
                                        </p:attrNameLst>
                                      </p:cBhvr>
                                      <p:to>
                                        <p:strVal val="visible"/>
                                      </p:to>
                                    </p:set>
                                    <p:anim calcmode="lin" valueType="num">
                                      <p:cBhvr>
                                        <p:cTn id="28" dur="500" fill="hold"/>
                                        <p:tgtEl>
                                          <p:spTgt spid="207876">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20787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207876">
                                            <p:txEl>
                                              <p:pRg st="1" end="1"/>
                                            </p:txEl>
                                          </p:spTgt>
                                        </p:tgtEl>
                                        <p:attrNameLst>
                                          <p:attrName>style.visibility</p:attrName>
                                        </p:attrNameLst>
                                      </p:cBhvr>
                                      <p:to>
                                        <p:strVal val="visible"/>
                                      </p:to>
                                    </p:set>
                                    <p:anim calcmode="lin" valueType="num">
                                      <p:cBhvr>
                                        <p:cTn id="34" dur="500" fill="hold"/>
                                        <p:tgtEl>
                                          <p:spTgt spid="207876">
                                            <p:txEl>
                                              <p:pRg st="1" end="1"/>
                                            </p:txEl>
                                          </p:spTgt>
                                        </p:tgtEl>
                                        <p:attrNameLst>
                                          <p:attrName>ppt_w</p:attrName>
                                        </p:attrNameLst>
                                      </p:cBhvr>
                                      <p:tavLst>
                                        <p:tav tm="0">
                                          <p:val>
                                            <p:fltVal val="0"/>
                                          </p:val>
                                        </p:tav>
                                        <p:tav tm="100000">
                                          <p:val>
                                            <p:strVal val="#ppt_w"/>
                                          </p:val>
                                        </p:tav>
                                      </p:tavLst>
                                    </p:anim>
                                    <p:anim calcmode="lin" valueType="num">
                                      <p:cBhvr>
                                        <p:cTn id="35" dur="500" fill="hold"/>
                                        <p:tgtEl>
                                          <p:spTgt spid="207876">
                                            <p:txEl>
                                              <p:pRg st="1" end="1"/>
                                            </p:txEl>
                                          </p:spTgt>
                                        </p:tgtEl>
                                        <p:attrNameLst>
                                          <p:attrName>ppt_h</p:attrName>
                                        </p:attrNameLst>
                                      </p:cBhvr>
                                      <p:tavLst>
                                        <p:tav tm="0">
                                          <p:val>
                                            <p:strVal val="#ppt_h"/>
                                          </p:val>
                                        </p:tav>
                                        <p:tav tm="100000">
                                          <p:val>
                                            <p:strVal val="#ppt_h"/>
                                          </p:val>
                                        </p:tav>
                                      </p:tavLst>
                                    </p:anim>
                                  </p:childTnLst>
                                </p:cTn>
                              </p:par>
                            </p:childTnLst>
                          </p:cTn>
                        </p:par>
                        <p:par>
                          <p:cTn id="36" fill="hold">
                            <p:stCondLst>
                              <p:cond delay="500"/>
                            </p:stCondLst>
                            <p:childTnLst>
                              <p:par>
                                <p:cTn id="37" presetID="17" presetClass="entr" presetSubtype="10" fill="hold" grpId="0" nodeType="afterEffect">
                                  <p:stCondLst>
                                    <p:cond delay="0"/>
                                  </p:stCondLst>
                                  <p:childTnLst>
                                    <p:set>
                                      <p:cBhvr>
                                        <p:cTn id="38" dur="1" fill="hold">
                                          <p:stCondLst>
                                            <p:cond delay="0"/>
                                          </p:stCondLst>
                                        </p:cTn>
                                        <p:tgtEl>
                                          <p:spTgt spid="207876">
                                            <p:txEl>
                                              <p:pRg st="2" end="2"/>
                                            </p:txEl>
                                          </p:spTgt>
                                        </p:tgtEl>
                                        <p:attrNameLst>
                                          <p:attrName>style.visibility</p:attrName>
                                        </p:attrNameLst>
                                      </p:cBhvr>
                                      <p:to>
                                        <p:strVal val="visible"/>
                                      </p:to>
                                    </p:set>
                                    <p:anim calcmode="lin" valueType="num">
                                      <p:cBhvr>
                                        <p:cTn id="39" dur="500" fill="hold"/>
                                        <p:tgtEl>
                                          <p:spTgt spid="207876">
                                            <p:txEl>
                                              <p:pRg st="2" end="2"/>
                                            </p:txEl>
                                          </p:spTgt>
                                        </p:tgtEl>
                                        <p:attrNameLst>
                                          <p:attrName>ppt_w</p:attrName>
                                        </p:attrNameLst>
                                      </p:cBhvr>
                                      <p:tavLst>
                                        <p:tav tm="0">
                                          <p:val>
                                            <p:fltVal val="0"/>
                                          </p:val>
                                        </p:tav>
                                        <p:tav tm="100000">
                                          <p:val>
                                            <p:strVal val="#ppt_w"/>
                                          </p:val>
                                        </p:tav>
                                      </p:tavLst>
                                    </p:anim>
                                    <p:anim calcmode="lin" valueType="num">
                                      <p:cBhvr>
                                        <p:cTn id="40" dur="500" fill="hold"/>
                                        <p:tgtEl>
                                          <p:spTgt spid="20787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207876">
                                            <p:txEl>
                                              <p:pRg st="3" end="3"/>
                                            </p:txEl>
                                          </p:spTgt>
                                        </p:tgtEl>
                                        <p:attrNameLst>
                                          <p:attrName>style.visibility</p:attrName>
                                        </p:attrNameLst>
                                      </p:cBhvr>
                                      <p:to>
                                        <p:strVal val="visible"/>
                                      </p:to>
                                    </p:set>
                                    <p:anim calcmode="lin" valueType="num">
                                      <p:cBhvr>
                                        <p:cTn id="45" dur="500" fill="hold"/>
                                        <p:tgtEl>
                                          <p:spTgt spid="207876">
                                            <p:txEl>
                                              <p:pRg st="3" end="3"/>
                                            </p:txEl>
                                          </p:spTgt>
                                        </p:tgtEl>
                                        <p:attrNameLst>
                                          <p:attrName>ppt_w</p:attrName>
                                        </p:attrNameLst>
                                      </p:cBhvr>
                                      <p:tavLst>
                                        <p:tav tm="0">
                                          <p:val>
                                            <p:fltVal val="0"/>
                                          </p:val>
                                        </p:tav>
                                        <p:tav tm="100000">
                                          <p:val>
                                            <p:strVal val="#ppt_w"/>
                                          </p:val>
                                        </p:tav>
                                      </p:tavLst>
                                    </p:anim>
                                    <p:anim calcmode="lin" valueType="num">
                                      <p:cBhvr>
                                        <p:cTn id="46" dur="500" fill="hold"/>
                                        <p:tgtEl>
                                          <p:spTgt spid="207876">
                                            <p:txEl>
                                              <p:pRg st="3" end="3"/>
                                            </p:txEl>
                                          </p:spTgt>
                                        </p:tgtEl>
                                        <p:attrNameLst>
                                          <p:attrName>ppt_h</p:attrName>
                                        </p:attrNameLst>
                                      </p:cBhvr>
                                      <p:tavLst>
                                        <p:tav tm="0">
                                          <p:val>
                                            <p:strVal val="#ppt_h"/>
                                          </p:val>
                                        </p:tav>
                                        <p:tav tm="100000">
                                          <p:val>
                                            <p:strVal val="#ppt_h"/>
                                          </p:val>
                                        </p:tav>
                                      </p:tavLst>
                                    </p:anim>
                                  </p:childTnLst>
                                </p:cTn>
                              </p:par>
                            </p:childTnLst>
                          </p:cTn>
                        </p:par>
                        <p:par>
                          <p:cTn id="47" fill="hold">
                            <p:stCondLst>
                              <p:cond delay="500"/>
                            </p:stCondLst>
                            <p:childTnLst>
                              <p:par>
                                <p:cTn id="48" presetID="17" presetClass="entr" presetSubtype="10" fill="hold" grpId="0" nodeType="afterEffect">
                                  <p:stCondLst>
                                    <p:cond delay="0"/>
                                  </p:stCondLst>
                                  <p:childTnLst>
                                    <p:set>
                                      <p:cBhvr>
                                        <p:cTn id="49" dur="1" fill="hold">
                                          <p:stCondLst>
                                            <p:cond delay="0"/>
                                          </p:stCondLst>
                                        </p:cTn>
                                        <p:tgtEl>
                                          <p:spTgt spid="207876">
                                            <p:txEl>
                                              <p:pRg st="4" end="4"/>
                                            </p:txEl>
                                          </p:spTgt>
                                        </p:tgtEl>
                                        <p:attrNameLst>
                                          <p:attrName>style.visibility</p:attrName>
                                        </p:attrNameLst>
                                      </p:cBhvr>
                                      <p:to>
                                        <p:strVal val="visible"/>
                                      </p:to>
                                    </p:set>
                                    <p:anim calcmode="lin" valueType="num">
                                      <p:cBhvr>
                                        <p:cTn id="50" dur="500" fill="hold"/>
                                        <p:tgtEl>
                                          <p:spTgt spid="207876">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207876">
                                            <p:txEl>
                                              <p:pRg st="4" end="4"/>
                                            </p:txEl>
                                          </p:spTgt>
                                        </p:tgtEl>
                                        <p:attrNameLst>
                                          <p:attrName>ppt_h</p:attrName>
                                        </p:attrNameLst>
                                      </p:cBhvr>
                                      <p:tavLst>
                                        <p:tav tm="0">
                                          <p:val>
                                            <p:strVal val="#ppt_h"/>
                                          </p:val>
                                        </p:tav>
                                        <p:tav tm="100000">
                                          <p:val>
                                            <p:strVal val="#ppt_h"/>
                                          </p:val>
                                        </p:tav>
                                      </p:tavLst>
                                    </p:anim>
                                  </p:childTnLst>
                                </p:cTn>
                              </p:par>
                            </p:childTnLst>
                          </p:cTn>
                        </p:par>
                        <p:par>
                          <p:cTn id="52" fill="hold">
                            <p:stCondLst>
                              <p:cond delay="1000"/>
                            </p:stCondLst>
                            <p:childTnLst>
                              <p:par>
                                <p:cTn id="53" presetID="17" presetClass="entr" presetSubtype="10" fill="hold" grpId="0" nodeType="afterEffect">
                                  <p:stCondLst>
                                    <p:cond delay="0"/>
                                  </p:stCondLst>
                                  <p:childTnLst>
                                    <p:set>
                                      <p:cBhvr>
                                        <p:cTn id="54" dur="1" fill="hold">
                                          <p:stCondLst>
                                            <p:cond delay="0"/>
                                          </p:stCondLst>
                                        </p:cTn>
                                        <p:tgtEl>
                                          <p:spTgt spid="207876">
                                            <p:txEl>
                                              <p:pRg st="5" end="5"/>
                                            </p:txEl>
                                          </p:spTgt>
                                        </p:tgtEl>
                                        <p:attrNameLst>
                                          <p:attrName>style.visibility</p:attrName>
                                        </p:attrNameLst>
                                      </p:cBhvr>
                                      <p:to>
                                        <p:strVal val="visible"/>
                                      </p:to>
                                    </p:set>
                                    <p:anim calcmode="lin" valueType="num">
                                      <p:cBhvr>
                                        <p:cTn id="55" dur="500" fill="hold"/>
                                        <p:tgtEl>
                                          <p:spTgt spid="207876">
                                            <p:txEl>
                                              <p:pRg st="5" end="5"/>
                                            </p:txEl>
                                          </p:spTgt>
                                        </p:tgtEl>
                                        <p:attrNameLst>
                                          <p:attrName>ppt_w</p:attrName>
                                        </p:attrNameLst>
                                      </p:cBhvr>
                                      <p:tavLst>
                                        <p:tav tm="0">
                                          <p:val>
                                            <p:fltVal val="0"/>
                                          </p:val>
                                        </p:tav>
                                        <p:tav tm="100000">
                                          <p:val>
                                            <p:strVal val="#ppt_w"/>
                                          </p:val>
                                        </p:tav>
                                      </p:tavLst>
                                    </p:anim>
                                    <p:anim calcmode="lin" valueType="num">
                                      <p:cBhvr>
                                        <p:cTn id="56" dur="500" fill="hold"/>
                                        <p:tgtEl>
                                          <p:spTgt spid="207876">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207876">
                                            <p:txEl>
                                              <p:pRg st="6" end="6"/>
                                            </p:txEl>
                                          </p:spTgt>
                                        </p:tgtEl>
                                        <p:attrNameLst>
                                          <p:attrName>style.visibility</p:attrName>
                                        </p:attrNameLst>
                                      </p:cBhvr>
                                      <p:to>
                                        <p:strVal val="visible"/>
                                      </p:to>
                                    </p:set>
                                    <p:anim calcmode="lin" valueType="num">
                                      <p:cBhvr>
                                        <p:cTn id="61" dur="500" fill="hold"/>
                                        <p:tgtEl>
                                          <p:spTgt spid="207876">
                                            <p:txEl>
                                              <p:pRg st="6" end="6"/>
                                            </p:txEl>
                                          </p:spTgt>
                                        </p:tgtEl>
                                        <p:attrNameLst>
                                          <p:attrName>ppt_w</p:attrName>
                                        </p:attrNameLst>
                                      </p:cBhvr>
                                      <p:tavLst>
                                        <p:tav tm="0">
                                          <p:val>
                                            <p:fltVal val="0"/>
                                          </p:val>
                                        </p:tav>
                                        <p:tav tm="100000">
                                          <p:val>
                                            <p:strVal val="#ppt_w"/>
                                          </p:val>
                                        </p:tav>
                                      </p:tavLst>
                                    </p:anim>
                                    <p:anim calcmode="lin" valueType="num">
                                      <p:cBhvr>
                                        <p:cTn id="62" dur="500" fill="hold"/>
                                        <p:tgtEl>
                                          <p:spTgt spid="207876">
                                            <p:txEl>
                                              <p:pRg st="6" end="6"/>
                                            </p:txEl>
                                          </p:spTgt>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17" presetClass="entr" presetSubtype="10" fill="hold" grpId="0" nodeType="afterEffect">
                                  <p:stCondLst>
                                    <p:cond delay="0"/>
                                  </p:stCondLst>
                                  <p:childTnLst>
                                    <p:set>
                                      <p:cBhvr>
                                        <p:cTn id="65" dur="1" fill="hold">
                                          <p:stCondLst>
                                            <p:cond delay="0"/>
                                          </p:stCondLst>
                                        </p:cTn>
                                        <p:tgtEl>
                                          <p:spTgt spid="207876">
                                            <p:txEl>
                                              <p:pRg st="7" end="7"/>
                                            </p:txEl>
                                          </p:spTgt>
                                        </p:tgtEl>
                                        <p:attrNameLst>
                                          <p:attrName>style.visibility</p:attrName>
                                        </p:attrNameLst>
                                      </p:cBhvr>
                                      <p:to>
                                        <p:strVal val="visible"/>
                                      </p:to>
                                    </p:set>
                                    <p:anim calcmode="lin" valueType="num">
                                      <p:cBhvr>
                                        <p:cTn id="66" dur="500" fill="hold"/>
                                        <p:tgtEl>
                                          <p:spTgt spid="207876">
                                            <p:txEl>
                                              <p:pRg st="7" end="7"/>
                                            </p:txEl>
                                          </p:spTgt>
                                        </p:tgtEl>
                                        <p:attrNameLst>
                                          <p:attrName>ppt_w</p:attrName>
                                        </p:attrNameLst>
                                      </p:cBhvr>
                                      <p:tavLst>
                                        <p:tav tm="0">
                                          <p:val>
                                            <p:fltVal val="0"/>
                                          </p:val>
                                        </p:tav>
                                        <p:tav tm="100000">
                                          <p:val>
                                            <p:strVal val="#ppt_w"/>
                                          </p:val>
                                        </p:tav>
                                      </p:tavLst>
                                    </p:anim>
                                    <p:anim calcmode="lin" valueType="num">
                                      <p:cBhvr>
                                        <p:cTn id="67" dur="500" fill="hold"/>
                                        <p:tgtEl>
                                          <p:spTgt spid="207876">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10" fill="hold" grpId="0" nodeType="clickEffect">
                                  <p:stCondLst>
                                    <p:cond delay="0"/>
                                  </p:stCondLst>
                                  <p:childTnLst>
                                    <p:set>
                                      <p:cBhvr>
                                        <p:cTn id="71" dur="1" fill="hold">
                                          <p:stCondLst>
                                            <p:cond delay="0"/>
                                          </p:stCondLst>
                                        </p:cTn>
                                        <p:tgtEl>
                                          <p:spTgt spid="207876">
                                            <p:txEl>
                                              <p:pRg st="8" end="8"/>
                                            </p:txEl>
                                          </p:spTgt>
                                        </p:tgtEl>
                                        <p:attrNameLst>
                                          <p:attrName>style.visibility</p:attrName>
                                        </p:attrNameLst>
                                      </p:cBhvr>
                                      <p:to>
                                        <p:strVal val="visible"/>
                                      </p:to>
                                    </p:set>
                                    <p:anim calcmode="lin" valueType="num">
                                      <p:cBhvr>
                                        <p:cTn id="72" dur="500" fill="hold"/>
                                        <p:tgtEl>
                                          <p:spTgt spid="207876">
                                            <p:txEl>
                                              <p:pRg st="8" end="8"/>
                                            </p:txEl>
                                          </p:spTgt>
                                        </p:tgtEl>
                                        <p:attrNameLst>
                                          <p:attrName>ppt_w</p:attrName>
                                        </p:attrNameLst>
                                      </p:cBhvr>
                                      <p:tavLst>
                                        <p:tav tm="0">
                                          <p:val>
                                            <p:fltVal val="0"/>
                                          </p:val>
                                        </p:tav>
                                        <p:tav tm="100000">
                                          <p:val>
                                            <p:strVal val="#ppt_w"/>
                                          </p:val>
                                        </p:tav>
                                      </p:tavLst>
                                    </p:anim>
                                    <p:anim calcmode="lin" valueType="num">
                                      <p:cBhvr>
                                        <p:cTn id="73" dur="500" fill="hold"/>
                                        <p:tgtEl>
                                          <p:spTgt spid="207876">
                                            <p:txEl>
                                              <p:pRg st="8" end="8"/>
                                            </p:txEl>
                                          </p:spTgt>
                                        </p:tgtEl>
                                        <p:attrNameLst>
                                          <p:attrName>ppt_h</p:attrName>
                                        </p:attrNameLst>
                                      </p:cBhvr>
                                      <p:tavLst>
                                        <p:tav tm="0">
                                          <p:val>
                                            <p:strVal val="#ppt_h"/>
                                          </p:val>
                                        </p:tav>
                                        <p:tav tm="100000">
                                          <p:val>
                                            <p:strVal val="#ppt_h"/>
                                          </p:val>
                                        </p:tav>
                                      </p:tavLst>
                                    </p:anim>
                                  </p:childTnLst>
                                </p:cTn>
                              </p:par>
                            </p:childTnLst>
                          </p:cTn>
                        </p:par>
                        <p:par>
                          <p:cTn id="74" fill="hold">
                            <p:stCondLst>
                              <p:cond delay="500"/>
                            </p:stCondLst>
                            <p:childTnLst>
                              <p:par>
                                <p:cTn id="75" presetID="17" presetClass="entr" presetSubtype="10" fill="hold" grpId="0" nodeType="afterEffect">
                                  <p:stCondLst>
                                    <p:cond delay="0"/>
                                  </p:stCondLst>
                                  <p:childTnLst>
                                    <p:set>
                                      <p:cBhvr>
                                        <p:cTn id="76" dur="1" fill="hold">
                                          <p:stCondLst>
                                            <p:cond delay="0"/>
                                          </p:stCondLst>
                                        </p:cTn>
                                        <p:tgtEl>
                                          <p:spTgt spid="207876">
                                            <p:txEl>
                                              <p:pRg st="9" end="9"/>
                                            </p:txEl>
                                          </p:spTgt>
                                        </p:tgtEl>
                                        <p:attrNameLst>
                                          <p:attrName>style.visibility</p:attrName>
                                        </p:attrNameLst>
                                      </p:cBhvr>
                                      <p:to>
                                        <p:strVal val="visible"/>
                                      </p:to>
                                    </p:set>
                                    <p:anim calcmode="lin" valueType="num">
                                      <p:cBhvr>
                                        <p:cTn id="77" dur="500" fill="hold"/>
                                        <p:tgtEl>
                                          <p:spTgt spid="207876">
                                            <p:txEl>
                                              <p:pRg st="9" end="9"/>
                                            </p:txEl>
                                          </p:spTgt>
                                        </p:tgtEl>
                                        <p:attrNameLst>
                                          <p:attrName>ppt_w</p:attrName>
                                        </p:attrNameLst>
                                      </p:cBhvr>
                                      <p:tavLst>
                                        <p:tav tm="0">
                                          <p:val>
                                            <p:fltVal val="0"/>
                                          </p:val>
                                        </p:tav>
                                        <p:tav tm="100000">
                                          <p:val>
                                            <p:strVal val="#ppt_w"/>
                                          </p:val>
                                        </p:tav>
                                      </p:tavLst>
                                    </p:anim>
                                    <p:anim calcmode="lin" valueType="num">
                                      <p:cBhvr>
                                        <p:cTn id="78" dur="500" fill="hold"/>
                                        <p:tgtEl>
                                          <p:spTgt spid="207876">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10" fill="hold" grpId="0" nodeType="clickEffect">
                                  <p:stCondLst>
                                    <p:cond delay="0"/>
                                  </p:stCondLst>
                                  <p:childTnLst>
                                    <p:set>
                                      <p:cBhvr>
                                        <p:cTn id="82" dur="1" fill="hold">
                                          <p:stCondLst>
                                            <p:cond delay="0"/>
                                          </p:stCondLst>
                                        </p:cTn>
                                        <p:tgtEl>
                                          <p:spTgt spid="207876">
                                            <p:txEl>
                                              <p:pRg st="10" end="10"/>
                                            </p:txEl>
                                          </p:spTgt>
                                        </p:tgtEl>
                                        <p:attrNameLst>
                                          <p:attrName>style.visibility</p:attrName>
                                        </p:attrNameLst>
                                      </p:cBhvr>
                                      <p:to>
                                        <p:strVal val="visible"/>
                                      </p:to>
                                    </p:set>
                                    <p:anim calcmode="lin" valueType="num">
                                      <p:cBhvr>
                                        <p:cTn id="83" dur="500" fill="hold"/>
                                        <p:tgtEl>
                                          <p:spTgt spid="207876">
                                            <p:txEl>
                                              <p:pRg st="10" end="10"/>
                                            </p:txEl>
                                          </p:spTgt>
                                        </p:tgtEl>
                                        <p:attrNameLst>
                                          <p:attrName>ppt_w</p:attrName>
                                        </p:attrNameLst>
                                      </p:cBhvr>
                                      <p:tavLst>
                                        <p:tav tm="0">
                                          <p:val>
                                            <p:fltVal val="0"/>
                                          </p:val>
                                        </p:tav>
                                        <p:tav tm="100000">
                                          <p:val>
                                            <p:strVal val="#ppt_w"/>
                                          </p:val>
                                        </p:tav>
                                      </p:tavLst>
                                    </p:anim>
                                    <p:anim calcmode="lin" valueType="num">
                                      <p:cBhvr>
                                        <p:cTn id="84" dur="500" fill="hold"/>
                                        <p:tgtEl>
                                          <p:spTgt spid="207876">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animBg="1" build="allAtOnce"/>
      <p:bldP spid="207876" grpId="0" animBg="1"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7587" name="Rectangle 3"/>
          <p:cNvSpPr>
            <a:spLocks noGrp="1"/>
          </p:cNvSpPr>
          <p:nvPr>
            <p:ph idx="1"/>
          </p:nvPr>
        </p:nvSpPr>
        <p:spPr>
          <a:xfrm>
            <a:off x="457200" y="333375"/>
            <a:ext cx="8229600" cy="5975350"/>
          </a:xfrm>
          <a:solidFill>
            <a:srgbClr val="FFFF00">
              <a:alpha val="100000"/>
            </a:srgbClr>
          </a:solidFill>
        </p:spPr>
        <p:txBody>
          <a:bodyPr vert="horz" wrap="square" lIns="91440" tIns="45720" rIns="91440" bIns="45720" anchor="t"/>
          <a:lstStyle/>
          <a:p>
            <a:pPr lvl="1" algn="l" eaLnBrk="1" hangingPunct="1">
              <a:spcBef>
                <a:spcPts val="1000"/>
              </a:spcBef>
            </a:pPr>
            <a:r>
              <a:rPr lang="zh-CN" altLang="en-US" sz="2200" b="1" dirty="0">
                <a:solidFill>
                  <a:srgbClr val="3333CC"/>
                </a:solidFill>
                <a:latin typeface="微软雅黑" panose="020B0503020204020204" pitchFamily="34" charset="-122"/>
                <a:ea typeface="微软雅黑" panose="020B0503020204020204" pitchFamily="34" charset="-122"/>
              </a:rPr>
              <a:t>什么是爱？</a:t>
            </a:r>
            <a:r>
              <a:rPr lang="zh-CN" altLang="en-US" sz="2000" dirty="0">
                <a:latin typeface="微软雅黑" panose="020B0503020204020204" pitchFamily="34" charset="-122"/>
                <a:ea typeface="微软雅黑" panose="020B0503020204020204" pitchFamily="34" charset="-122"/>
                <a:cs typeface="+mn-ea"/>
              </a:rPr>
              <a:t>爱是奉献？爱是利用？爱是征服？爱是填补空虚？爱是强势？</a:t>
            </a:r>
            <a:endParaRPr lang="zh-CN" altLang="en-US" sz="2000" dirty="0">
              <a:latin typeface="微软雅黑" panose="020B0503020204020204" pitchFamily="34" charset="-122"/>
              <a:ea typeface="微软雅黑" panose="020B0503020204020204" pitchFamily="34" charset="-122"/>
              <a:cs typeface="+mn-ea"/>
            </a:endParaRPr>
          </a:p>
          <a:p>
            <a:pPr lvl="1" algn="l" eaLnBrk="1" hangingPunct="1">
              <a:spcBef>
                <a:spcPts val="1000"/>
              </a:spcBef>
            </a:pPr>
            <a:r>
              <a:rPr lang="zh-CN" altLang="en-US" sz="2000" b="1" dirty="0">
                <a:latin typeface="微软雅黑" panose="020B0503020204020204" pitchFamily="34" charset="-122"/>
                <a:ea typeface="微软雅黑" panose="020B0503020204020204" pitchFamily="34" charset="-122"/>
              </a:rPr>
              <a:t>价值</a:t>
            </a:r>
            <a:r>
              <a:rPr lang="zh-CN" altLang="en-US" sz="2000" dirty="0">
                <a:latin typeface="微软雅黑" panose="020B0503020204020204" pitchFamily="34" charset="-122"/>
                <a:ea typeface="微软雅黑" panose="020B0503020204020204" pitchFamily="34" charset="-122"/>
                <a:cs typeface="+mn-ea"/>
              </a:rPr>
              <a:t>决定了是否爱闹/爱哭/爱斗/爱懒/</a:t>
            </a:r>
            <a:endParaRPr lang="zh-CN" altLang="en-US" sz="2000" dirty="0">
              <a:latin typeface="微软雅黑" panose="020B0503020204020204" pitchFamily="34" charset="-122"/>
              <a:ea typeface="微软雅黑" panose="020B0503020204020204" pitchFamily="34" charset="-122"/>
              <a:cs typeface="+mn-ea"/>
            </a:endParaRPr>
          </a:p>
          <a:p>
            <a:pPr lvl="1" eaLnBrk="1" hangingPunct="1">
              <a:spcBef>
                <a:spcPts val="1000"/>
              </a:spcBef>
            </a:pPr>
            <a:r>
              <a:rPr lang="zh-CN" altLang="en-US" sz="2000" b="1" dirty="0">
                <a:latin typeface="微软雅黑" panose="020B0503020204020204" pitchFamily="34" charset="-122"/>
                <a:ea typeface="微软雅黑" panose="020B0503020204020204" pitchFamily="34" charset="-122"/>
              </a:rPr>
              <a:t>自省（谦卑）是道德的之源；</a:t>
            </a:r>
            <a:r>
              <a:rPr lang="zh-CN" altLang="en-US" sz="2200" b="1" dirty="0">
                <a:solidFill>
                  <a:srgbClr val="008000"/>
                </a:solidFill>
                <a:latin typeface="微软雅黑" panose="020B0503020204020204" pitchFamily="34" charset="-122"/>
                <a:ea typeface="微软雅黑" panose="020B0503020204020204" pitchFamily="34" charset="-122"/>
              </a:rPr>
              <a:t>自由意味着责任感</a:t>
            </a:r>
            <a:r>
              <a:rPr lang="zh-CN" altLang="en-US" sz="2200" b="1" dirty="0">
                <a:solidFill>
                  <a:srgbClr val="008000"/>
                </a:solidFill>
                <a:latin typeface="微软雅黑" panose="020B0503020204020204" pitchFamily="34" charset="-122"/>
                <a:ea typeface="微软雅黑" panose="020B0503020204020204" pitchFamily="34" charset="-122"/>
                <a:cs typeface="+mn-ea"/>
              </a:rPr>
              <a:t>！</a:t>
            </a:r>
            <a:endParaRPr lang="zh-CN" altLang="en-US" sz="2200" b="1" dirty="0">
              <a:latin typeface="微软雅黑" panose="020B0503020204020204" pitchFamily="34" charset="-122"/>
              <a:ea typeface="微软雅黑" panose="020B0503020204020204" pitchFamily="34" charset="-122"/>
            </a:endParaRPr>
          </a:p>
          <a:p>
            <a:pPr lvl="1" algn="l" eaLnBrk="1" hangingPunct="1">
              <a:spcBef>
                <a:spcPts val="1000"/>
              </a:spcBef>
            </a:pPr>
            <a:r>
              <a:rPr lang="zh-CN" altLang="en-US" sz="2000" dirty="0">
                <a:latin typeface="微软雅黑" panose="020B0503020204020204" pitchFamily="34" charset="-122"/>
                <a:ea typeface="微软雅黑" panose="020B0503020204020204" pitchFamily="34" charset="-122"/>
                <a:cs typeface="+mn-ea"/>
              </a:rPr>
              <a:t>贪婪是犯罪之源，懒惰是腐败之源，嫉妒是害人之源，自由是放纵之源。</a:t>
            </a:r>
            <a:endParaRPr lang="zh-CN" altLang="en-US" sz="2000" dirty="0">
              <a:latin typeface="微软雅黑" panose="020B0503020204020204" pitchFamily="34" charset="-122"/>
              <a:ea typeface="微软雅黑" panose="020B0503020204020204" pitchFamily="34" charset="-122"/>
              <a:cs typeface="+mn-ea"/>
            </a:endParaRPr>
          </a:p>
          <a:p>
            <a:pPr lvl="1" eaLnBrk="1" hangingPunct="1">
              <a:spcBef>
                <a:spcPts val="1000"/>
              </a:spcBef>
            </a:pPr>
            <a:r>
              <a:rPr lang="zh-CN" altLang="en-US" sz="2200" b="1" dirty="0">
                <a:solidFill>
                  <a:srgbClr val="3333CC"/>
                </a:solidFill>
                <a:latin typeface="微软雅黑" panose="020B0503020204020204" pitchFamily="34" charset="-122"/>
                <a:ea typeface="微软雅黑" panose="020B0503020204020204" pitchFamily="34" charset="-122"/>
              </a:rPr>
              <a:t>己所不欲，毋施于人。</a:t>
            </a:r>
            <a:endParaRPr lang="zh-CN" altLang="en-US" sz="2200" b="1" dirty="0">
              <a:solidFill>
                <a:srgbClr val="3333CC"/>
              </a:solidFill>
              <a:latin typeface="微软雅黑" panose="020B0503020204020204" pitchFamily="34" charset="-122"/>
              <a:ea typeface="微软雅黑" panose="020B0503020204020204" pitchFamily="34" charset="-122"/>
            </a:endParaRPr>
          </a:p>
          <a:p>
            <a:pPr lvl="1" eaLnBrk="1" hangingPunct="1">
              <a:spcBef>
                <a:spcPts val="1000"/>
              </a:spcBef>
            </a:pPr>
            <a:r>
              <a:rPr lang="zh-CN" altLang="en-US" sz="2200" b="1" dirty="0">
                <a:solidFill>
                  <a:srgbClr val="3333CC"/>
                </a:solidFill>
                <a:latin typeface="微软雅黑" panose="020B0503020204020204" pitchFamily="34" charset="-122"/>
                <a:ea typeface="微软雅黑" panose="020B0503020204020204" pitchFamily="34" charset="-122"/>
              </a:rPr>
              <a:t>自我中心：</a:t>
            </a:r>
            <a:r>
              <a:rPr lang="zh-CN" altLang="en-US" sz="2000" dirty="0">
                <a:latin typeface="微软雅黑" panose="020B0503020204020204" pitchFamily="34" charset="-122"/>
                <a:ea typeface="微软雅黑" panose="020B0503020204020204" pitchFamily="34" charset="-122"/>
              </a:rPr>
              <a:t>满足自己</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高兴；不满足自己</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生气</a:t>
            </a:r>
            <a:endParaRPr lang="zh-CN" altLang="en-US" sz="2000" dirty="0">
              <a:latin typeface="微软雅黑" panose="020B0503020204020204" pitchFamily="34" charset="-122"/>
              <a:ea typeface="微软雅黑" panose="020B0503020204020204" pitchFamily="34" charset="-122"/>
            </a:endParaRPr>
          </a:p>
          <a:p>
            <a:pPr lvl="1" algn="l" eaLnBrk="1" hangingPunct="1">
              <a:spcBef>
                <a:spcPts val="1000"/>
              </a:spcBef>
            </a:pPr>
            <a:r>
              <a:rPr lang="zh-CN" altLang="en-US" sz="2200" b="1" dirty="0">
                <a:solidFill>
                  <a:srgbClr val="C00000"/>
                </a:solidFill>
                <a:latin typeface="微软雅黑" panose="020B0503020204020204" pitchFamily="34" charset="-122"/>
                <a:ea typeface="微软雅黑" panose="020B0503020204020204" pitchFamily="34" charset="-122"/>
              </a:rPr>
              <a:t>社会责任感：</a:t>
            </a:r>
            <a:r>
              <a:rPr lang="zh-CN" altLang="en-US" sz="2000" dirty="0">
                <a:latin typeface="微软雅黑" panose="020B0503020204020204" pitchFamily="34" charset="-122"/>
                <a:ea typeface="微软雅黑" panose="020B0503020204020204" pitchFamily="34" charset="-122"/>
                <a:cs typeface="+mn-ea"/>
              </a:rPr>
              <a:t>工作有成果——高兴</a:t>
            </a:r>
            <a:endParaRPr lang="zh-CN" altLang="en-US" sz="2000" dirty="0">
              <a:latin typeface="微软雅黑" panose="020B0503020204020204" pitchFamily="34" charset="-122"/>
              <a:ea typeface="微软雅黑" panose="020B0503020204020204" pitchFamily="34" charset="-122"/>
              <a:cs typeface="+mn-ea"/>
            </a:endParaRPr>
          </a:p>
          <a:p>
            <a:pPr lvl="1" algn="l" eaLnBrk="1" hangingPunct="1">
              <a:spcBef>
                <a:spcPts val="1000"/>
              </a:spcBef>
            </a:pPr>
            <a:r>
              <a:rPr lang="zh-CN" altLang="en-US" sz="2200" b="1" dirty="0">
                <a:solidFill>
                  <a:srgbClr val="C00000"/>
                </a:solidFill>
                <a:latin typeface="微软雅黑" panose="020B0503020204020204" pitchFamily="34" charset="-122"/>
                <a:ea typeface="微软雅黑" panose="020B0503020204020204" pitchFamily="34" charset="-122"/>
              </a:rPr>
              <a:t>家庭责任感：</a:t>
            </a:r>
            <a:r>
              <a:rPr lang="zh-CN" altLang="en-US" sz="2000" dirty="0">
                <a:latin typeface="微软雅黑" panose="020B0503020204020204" pitchFamily="34" charset="-122"/>
                <a:ea typeface="微软雅黑" panose="020B0503020204020204" pitchFamily="34" charset="-122"/>
                <a:cs typeface="+mn-ea"/>
              </a:rPr>
              <a:t>家庭和睦——高兴</a:t>
            </a:r>
            <a:endParaRPr lang="zh-CN" altLang="en-US" sz="2000" dirty="0">
              <a:latin typeface="微软雅黑" panose="020B0503020204020204" pitchFamily="34" charset="-122"/>
              <a:ea typeface="微软雅黑" panose="020B0503020204020204" pitchFamily="34" charset="-122"/>
              <a:cs typeface="+mn-ea"/>
            </a:endParaRPr>
          </a:p>
          <a:p>
            <a:pPr lvl="1" algn="l" eaLnBrk="1" hangingPunct="1">
              <a:spcBef>
                <a:spcPts val="1000"/>
              </a:spcBef>
            </a:pPr>
            <a:r>
              <a:rPr lang="zh-CN" altLang="en-US" sz="2200" b="1" dirty="0">
                <a:solidFill>
                  <a:srgbClr val="C00000"/>
                </a:solidFill>
                <a:latin typeface="微软雅黑" panose="020B0503020204020204" pitchFamily="34" charset="-122"/>
                <a:ea typeface="微软雅黑" panose="020B0503020204020204" pitchFamily="34" charset="-122"/>
                <a:cs typeface="+mn-ea"/>
                <a:sym typeface="+mn-ea"/>
              </a:rPr>
              <a:t>超越自我：</a:t>
            </a:r>
            <a:r>
              <a:rPr lang="zh-CN" altLang="en-US" sz="2000" dirty="0">
                <a:latin typeface="微软雅黑" panose="020B0503020204020204" pitchFamily="34" charset="-122"/>
                <a:ea typeface="微软雅黑" panose="020B0503020204020204" pitchFamily="34" charset="-122"/>
                <a:cs typeface="+mn-ea"/>
                <a:sym typeface="+mn-ea"/>
              </a:rPr>
              <a:t>获奖——高兴；学会真本事——高兴；</a:t>
            </a:r>
            <a:endParaRPr lang="zh-CN" altLang="en-US" sz="2000" dirty="0">
              <a:latin typeface="微软雅黑" panose="020B0503020204020204" pitchFamily="34" charset="-122"/>
              <a:ea typeface="微软雅黑" panose="020B0503020204020204" pitchFamily="34" charset="-122"/>
              <a:cs typeface="+mn-ea"/>
              <a:sym typeface="+mn-ea"/>
            </a:endParaRPr>
          </a:p>
          <a:p>
            <a:pPr lvl="1" algn="l" eaLnBrk="1" hangingPunct="1">
              <a:spcBef>
                <a:spcPts val="1000"/>
              </a:spcBef>
            </a:pPr>
            <a:r>
              <a:rPr lang="zh-CN" altLang="en-US" sz="2000" b="1" dirty="0">
                <a:latin typeface="微软雅黑" panose="020B0503020204020204" pitchFamily="34" charset="-122"/>
                <a:ea typeface="微软雅黑" panose="020B0503020204020204" pitchFamily="34" charset="-122"/>
                <a:cs typeface="+mn-ea"/>
                <a:sym typeface="+mn-ea"/>
              </a:rPr>
              <a:t>                       </a:t>
            </a:r>
            <a:r>
              <a:rPr lang="zh-CN" altLang="en-US" sz="2000" dirty="0">
                <a:latin typeface="微软雅黑" panose="020B0503020204020204" pitchFamily="34" charset="-122"/>
                <a:ea typeface="微软雅黑" panose="020B0503020204020204" pitchFamily="34" charset="-122"/>
                <a:cs typeface="+mn-ea"/>
                <a:sym typeface="+mn-ea"/>
              </a:rPr>
              <a:t>分数好——高兴</a:t>
            </a:r>
            <a:endParaRPr lang="zh-CN" altLang="en-US" sz="2000" dirty="0">
              <a:latin typeface="微软雅黑" panose="020B0503020204020204" pitchFamily="34" charset="-122"/>
              <a:ea typeface="微软雅黑" panose="020B0503020204020204" pitchFamily="34" charset="-122"/>
              <a:cs typeface="+mn-ea"/>
            </a:endParaRPr>
          </a:p>
          <a:p>
            <a:pPr lvl="1" algn="l" eaLnBrk="1" hangingPunct="1">
              <a:spcBef>
                <a:spcPts val="1000"/>
              </a:spcBef>
            </a:pPr>
            <a:r>
              <a:rPr lang="zh-CN" altLang="en-US" sz="2200" b="1" dirty="0">
                <a:solidFill>
                  <a:srgbClr val="3333CC"/>
                </a:solidFill>
                <a:latin typeface="微软雅黑" panose="020B0503020204020204" pitchFamily="34" charset="-122"/>
                <a:ea typeface="微软雅黑" panose="020B0503020204020204" pitchFamily="34" charset="-122"/>
              </a:rPr>
              <a:t>缺乏教养：</a:t>
            </a:r>
            <a:r>
              <a:rPr lang="zh-CN" altLang="en-US" sz="2000" dirty="0">
                <a:latin typeface="微软雅黑" panose="020B0503020204020204" pitchFamily="34" charset="-122"/>
                <a:ea typeface="微软雅黑" panose="020B0503020204020204" pitchFamily="34" charset="-122"/>
                <a:cs typeface="+mn-ea"/>
              </a:rPr>
              <a:t>占了小便宜——高兴；作弄了别人——高兴；欺负了别人——高兴。</a:t>
            </a:r>
            <a:endParaRPr lang="zh-CN" altLang="en-US" sz="2000" dirty="0">
              <a:latin typeface="微软雅黑" panose="020B0503020204020204" pitchFamily="34" charset="-122"/>
              <a:ea typeface="微软雅黑" panose="020B0503020204020204" pitchFamily="34" charset="-122"/>
              <a:cs typeface="+mn-ea"/>
            </a:endParaRPr>
          </a:p>
        </p:txBody>
      </p:sp>
    </p:spTree>
  </p:cSld>
  <p:clrMapOvr>
    <a:masterClrMapping/>
  </p:clrMapOvr>
  <p:transition>
    <p:blind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黑体" panose="0201060906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19138" name="Rectangle 2"/>
          <p:cNvSpPr>
            <a:spLocks noGrp="1" noChangeArrowheads="1"/>
          </p:cNvSpPr>
          <p:nvPr>
            <p:ph type="title"/>
          </p:nvPr>
        </p:nvSpPr>
        <p:spPr>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50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50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本讲结束</a:t>
            </a:r>
            <a:endParaRPr kumimoji="0" lang="zh-CN" altLang="en-US" sz="50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pic>
        <p:nvPicPr>
          <p:cNvPr id="38916" name="Picture 3" descr="MCj04130480000[1]"/>
          <p:cNvPicPr>
            <a:picLocks noGrp="1" noChangeAspect="1"/>
          </p:cNvPicPr>
          <p:nvPr>
            <p:ph idx="1"/>
          </p:nvPr>
        </p:nvPicPr>
        <p:blipFill>
          <a:blip r:embed="rId1"/>
          <a:srcRect/>
          <a:stretch>
            <a:fillRect/>
          </a:stretch>
        </p:blipFill>
        <p:spPr>
          <a:xfrm>
            <a:off x="1835150" y="1562100"/>
            <a:ext cx="5616575" cy="4021138"/>
          </a:xfrm>
        </p:spPr>
      </p:pic>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ChangeArrowheads="1"/>
          </p:cNvSpPr>
          <p:nvPr/>
        </p:nvSpPr>
        <p:spPr bwMode="auto">
          <a:xfrm>
            <a:off x="193675" y="1096645"/>
            <a:ext cx="4657090" cy="5715000"/>
          </a:xfrm>
          <a:prstGeom prst="rect">
            <a:avLst/>
          </a:prstGeom>
          <a:solidFill>
            <a:srgbClr val="00CCFF"/>
          </a:solidFill>
          <a:ln w="25400">
            <a:solidFill>
              <a:srgbClr val="FFCC00"/>
            </a:solidFill>
            <a:miter lim="800000"/>
          </a:ln>
          <a:effectLst>
            <a:outerShdw dist="17961" dir="2700000" algn="ctr" rotWithShape="0">
              <a:srgbClr val="997A00"/>
            </a:outerShdw>
          </a:effectLst>
        </p:spPr>
        <p:txBody>
          <a:bodyPr lIns="18000" rIns="18000"/>
          <a:lstStyle/>
          <a:p>
            <a:pPr marL="285750" marR="0" lvl="0" indent="-285750" algn="just" defTabSz="914400" rtl="0" eaLnBrk="1" fontAlgn="base" latinLnBrk="0" hangingPunct="1">
              <a:lnSpc>
                <a:spcPct val="110000"/>
              </a:lnSpc>
              <a:spcBef>
                <a:spcPct val="0"/>
              </a:spcBef>
              <a:spcAft>
                <a:spcPct val="0"/>
              </a:spcAft>
              <a:buClr>
                <a:srgbClr val="FF0000"/>
              </a:buClr>
              <a:buSzTx/>
              <a:buFont typeface="Wingdings" panose="05000000000000000000" charset="0"/>
              <a:buChar char="p"/>
              <a:defRPr/>
            </a:pPr>
            <a:r>
              <a:rPr kumimoji="0" lang="zh-CN" altLang="en-US" sz="1600" b="1" i="0" u="none" strike="noStrike" kern="1200" cap="none" spc="0" normalizeH="0" baseline="0" noProof="0" smtClean="0">
                <a:ln>
                  <a:noFill/>
                </a:ln>
                <a:solidFill>
                  <a:schemeClr val="tx1"/>
                </a:solidFill>
                <a:effectLst/>
                <a:uLnTx/>
                <a:uFillTx/>
                <a:latin typeface="黑体" panose="02010609060101010101" pitchFamily="2" charset="-122"/>
                <a:ea typeface="楷体_GB2312" pitchFamily="49" charset="-122"/>
                <a:cs typeface="+mn-cs"/>
              </a:rPr>
              <a:t> </a:t>
            </a:r>
            <a:r>
              <a:rPr kumimoji="0" lang="zh-CN" altLang="en-US" sz="20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对美的理解有四种</a:t>
            </a:r>
            <a:endParaRPr kumimoji="0" lang="zh-CN" altLang="en-US" sz="20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marR="0" lvl="1" indent="-342900" algn="just" defTabSz="914400" rtl="0" eaLnBrk="1" fontAlgn="base" latinLnBrk="0" hangingPunct="1">
              <a:lnSpc>
                <a:spcPct val="110000"/>
              </a:lnSpc>
              <a:spcBef>
                <a:spcPts val="600"/>
              </a:spcBef>
              <a:spcAft>
                <a:spcPts val="0"/>
              </a:spcAft>
              <a:buClr>
                <a:srgbClr val="C00000"/>
              </a:buClr>
              <a:buSzPct val="90000"/>
              <a:buFont typeface="Wingdings" panose="05000000000000000000" charset="0"/>
              <a:buChar char="u"/>
              <a:defRPr/>
            </a:pP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美是纯洁、高尚、和谐，是无欲望的愉悦，是道德和善的体现，与性无关</a:t>
            </a:r>
            <a:r>
              <a:rPr kumimoji="0" lang="zh-CN"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反感铜臭名利而自我洁净。用美和艺术抚慰、修补心理病态。</a:t>
            </a:r>
            <a:endPar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marR="0" lvl="1" indent="-342900" algn="l" defTabSz="914400" rtl="0" eaLnBrk="1" fontAlgn="base" latinLnBrk="0" hangingPunct="1">
              <a:lnSpc>
                <a:spcPct val="110000"/>
              </a:lnSpc>
              <a:spcBef>
                <a:spcPts val="600"/>
              </a:spcBef>
              <a:spcAft>
                <a:spcPts val="0"/>
              </a:spcAft>
              <a:buClr>
                <a:srgbClr val="C00000"/>
              </a:buClr>
              <a:buSzPct val="90000"/>
              <a:buFont typeface="Wingdings" panose="05000000000000000000" charset="0"/>
              <a:buChar char="u"/>
              <a:defRPr/>
            </a:pP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美是形式判断，与内容无关。持这种观点的目的是摆脱艺术的道德意识。</a:t>
            </a:r>
            <a:endParaRPr kumimoji="0" lang="zh-CN"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marR="0" lvl="1" indent="-342900" algn="just" defTabSz="914400" rtl="0" eaLnBrk="1" fontAlgn="base" latinLnBrk="0" hangingPunct="1">
              <a:lnSpc>
                <a:spcPct val="110000"/>
              </a:lnSpc>
              <a:spcBef>
                <a:spcPts val="600"/>
              </a:spcBef>
              <a:spcAft>
                <a:spcPts val="0"/>
              </a:spcAft>
              <a:buClr>
                <a:srgbClr val="C00000"/>
              </a:buClr>
              <a:buSzPct val="90000"/>
              <a:buFont typeface="Wingdings" panose="05000000000000000000" charset="0"/>
              <a:buChar char="u"/>
              <a:defRPr/>
            </a:pP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提倡美女，诱发嫉妒和虚荣，打击所有女性人格自信，诱惑所有男人对感情的不忠诚。</a:t>
            </a:r>
            <a:endPar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marR="0" lvl="1" indent="-342900" algn="just" defTabSz="914400" rtl="0" eaLnBrk="1" fontAlgn="base" latinLnBrk="0" hangingPunct="1">
              <a:lnSpc>
                <a:spcPct val="110000"/>
              </a:lnSpc>
              <a:spcBef>
                <a:spcPts val="600"/>
              </a:spcBef>
              <a:spcAft>
                <a:spcPts val="0"/>
              </a:spcAft>
              <a:buClr>
                <a:srgbClr val="C00000"/>
              </a:buClr>
              <a:buSzPct val="90000"/>
              <a:buFont typeface="Wingdings" panose="05000000000000000000" charset="0"/>
              <a:buChar char="u"/>
              <a:defRPr/>
            </a:pP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美与道德矛盾，是反道德的代言，是性解放的毒火，物质生活富裕以后出现问题。美是叛逆的借口 </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享乐的化身 </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华丽口号下的罪恶 </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虚荣的化妆 </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肉欲。</a:t>
            </a:r>
            <a:endPar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7878" name="Picture 6" descr="四大美女"/>
          <p:cNvPicPr>
            <a:picLocks noChangeAspect="1"/>
          </p:cNvPicPr>
          <p:nvPr/>
        </p:nvPicPr>
        <p:blipFill>
          <a:blip r:embed="rId1"/>
          <a:stretch>
            <a:fillRect/>
          </a:stretch>
        </p:blipFill>
        <p:spPr>
          <a:xfrm>
            <a:off x="4892675" y="976630"/>
            <a:ext cx="4180840" cy="3046730"/>
          </a:xfrm>
          <a:prstGeom prst="rect">
            <a:avLst/>
          </a:prstGeom>
          <a:noFill/>
          <a:ln w="9525">
            <a:noFill/>
          </a:ln>
        </p:spPr>
      </p:pic>
      <p:pic>
        <p:nvPicPr>
          <p:cNvPr id="207879" name="Picture 7" descr="四大美女-1"/>
          <p:cNvPicPr>
            <a:picLocks noChangeAspect="1"/>
          </p:cNvPicPr>
          <p:nvPr/>
        </p:nvPicPr>
        <p:blipFill>
          <a:blip r:embed="rId2"/>
          <a:stretch>
            <a:fillRect/>
          </a:stretch>
        </p:blipFill>
        <p:spPr>
          <a:xfrm>
            <a:off x="4892675" y="3931920"/>
            <a:ext cx="4085590" cy="2980055"/>
          </a:xfrm>
          <a:prstGeom prst="rect">
            <a:avLst/>
          </a:prstGeom>
          <a:noFill/>
          <a:ln w="9525">
            <a:noFill/>
          </a:ln>
        </p:spPr>
      </p:pic>
      <p:sp>
        <p:nvSpPr>
          <p:cNvPr id="22531" name="Rectangle 2"/>
          <p:cNvSpPr>
            <a:spLocks noChangeArrowheads="1"/>
          </p:cNvSpPr>
          <p:nvPr/>
        </p:nvSpPr>
        <p:spPr bwMode="auto">
          <a:xfrm>
            <a:off x="367030" y="127000"/>
            <a:ext cx="8520430"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文化中包含的价值观念</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787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787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787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787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87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07878"/>
                                        </p:tgtEl>
                                        <p:attrNameLst>
                                          <p:attrName>style.visibility</p:attrName>
                                        </p:attrNameLst>
                                      </p:cBhvr>
                                      <p:to>
                                        <p:strVal val="visible"/>
                                      </p:to>
                                    </p:set>
                                    <p:animEffect transition="in" filter="blinds(horizontal)">
                                      <p:cBhvr>
                                        <p:cTn id="21" dur="500"/>
                                        <p:tgtEl>
                                          <p:spTgt spid="20787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7879"/>
                                        </p:tgtEl>
                                        <p:attrNameLst>
                                          <p:attrName>style.visibility</p:attrName>
                                        </p:attrNameLst>
                                      </p:cBhvr>
                                      <p:to>
                                        <p:strVal val="visible"/>
                                      </p:to>
                                    </p:set>
                                    <p:animEffect transition="in" filter="blinds(horizontal)">
                                      <p:cBhvr>
                                        <p:cTn id="26" dur="500"/>
                                        <p:tgtEl>
                                          <p:spTgt spid="207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animBg="1"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p:nvPr/>
        </p:nvSpPr>
        <p:spPr>
          <a:xfrm>
            <a:off x="395605" y="1205865"/>
            <a:ext cx="8353425" cy="1598295"/>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buClr>
                <a:srgbClr val="C00000"/>
              </a:buClr>
              <a:buSzTx/>
              <a:buFont typeface="Wingdings" panose="05000000000000000000" charset="0"/>
              <a:buChar char="p"/>
            </a:pPr>
            <a:r>
              <a:rPr lang="zh-CN" altLang="en-US" sz="1800" b="1" dirty="0">
                <a:latin typeface="Times New Roman" panose="02020603050405020304" pitchFamily="18" charset="0"/>
                <a:ea typeface="楷体_GB2312" pitchFamily="49"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价值提供了人的感情寄托的基础。</a:t>
            </a:r>
            <a:endPar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SzTx/>
              <a:buFont typeface="Wingdings" panose="05000000000000000000" pitchFamily="2" charset="2"/>
              <a:buChar char="ü"/>
            </a:pPr>
            <a:r>
              <a:rPr lang="zh-CN" altLang="en-US" sz="1600" b="1" dirty="0">
                <a:latin typeface="Times New Roman" panose="02020603050405020304" pitchFamily="18" charset="0"/>
                <a:ea typeface="楷体_GB2312" pitchFamily="49" charset="-122"/>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每个人都对各种事物、事件、对象赋予价值；</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lvl="1" algn="l" latinLnBrk="1">
              <a:lnSpc>
                <a:spcPct val="120000"/>
              </a:lnSpc>
              <a:buClr>
                <a:srgbClr val="C00000"/>
              </a:buClr>
              <a:buSzTx/>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决定了它们是否具有吸引力 / 使人反感 / 使人高兴 / 使人沮丧。常遇到如下价值观念：</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8900" name="Rectangle 4"/>
          <p:cNvSpPr/>
          <p:nvPr/>
        </p:nvSpPr>
        <p:spPr>
          <a:xfrm>
            <a:off x="250825" y="2876168"/>
            <a:ext cx="8642350" cy="3793192"/>
          </a:xfrm>
          <a:prstGeom prst="rect">
            <a:avLst/>
          </a:prstGeom>
          <a:solidFill>
            <a:srgbClr val="FFFF99"/>
          </a:solidFill>
          <a:ln w="22225" cap="flat" cmpd="sng">
            <a:solidFill>
              <a:srgbClr val="3366FF"/>
            </a:solidFill>
            <a:prstDash val="solid"/>
            <a:miter/>
            <a:headEnd type="none" w="med" len="med"/>
            <a:tailEnd type="none" w="med" len="med"/>
          </a:ln>
        </p:spPr>
        <p:txBody>
          <a:bodyPr lIns="54000" rIns="54000" anchor="ctr"/>
          <a:lstStyle/>
          <a:p>
            <a:pPr marL="342900" indent="-342900" algn="l" latinLnBrk="1">
              <a:lnSpc>
                <a:spcPct val="100000"/>
              </a:lnSpc>
              <a:buClr>
                <a:srgbClr val="C00000"/>
              </a:buClr>
              <a:buSzPct val="85000"/>
              <a:buFont typeface="Wingdings" panose="05000000000000000000" charset="0"/>
              <a:buChar char="p"/>
            </a:pPr>
            <a:r>
              <a:rPr lang="zh-CN" altLang="en-US" sz="1800" dirty="0">
                <a:latin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劳动快乐 / 太苦。</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奖学金是我学习动力。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我凭兴趣学习 / 凭责任感学习。</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兴趣是儿童的学习动力。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我选择的职业一定要是我喜欢的 / 首先是社会期待的。</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改变家乡的贫困对我很有吸引力。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我最高兴的事情是有钱 / 有新衣服 / 有美食。</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高兴：</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分数好/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能力</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强/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素质</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高。</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latinLnBrk="1">
              <a:buClr>
                <a:srgbClr val="C00000"/>
              </a:buClr>
              <a:buSzPct val="85000"/>
              <a:buFont typeface="Wingdings" panose="05000000000000000000" charset="0"/>
              <a:buChar char="p"/>
            </a:pP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高兴</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满足自己/ 超越自我。</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latinLnBrk="1">
              <a:buClr>
                <a:srgbClr val="C00000"/>
              </a:buClr>
              <a:buSzPct val="85000"/>
              <a:buFont typeface="Wingdings" panose="05000000000000000000" charset="0"/>
              <a:buChar char="p"/>
            </a:pP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高兴：</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工作</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有</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成果</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家庭和睦。</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高兴：</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帮助别人 / 别人进步 / 占了小便宜 / 哄骗了别人 / 欺负了别人。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latinLnBrk="1">
              <a:buClr>
                <a:srgbClr val="C00000"/>
              </a:buClr>
              <a:buSzPct val="85000"/>
              <a:buFont typeface="Wingdings" panose="05000000000000000000" charset="0"/>
              <a:buChar char="p"/>
            </a:pPr>
            <a:r>
              <a:rPr lang="zh-CN" altLang="en-US" sz="20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高兴</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养</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儿育</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女</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抚养孩子。</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1" name="Rectangle 2"/>
          <p:cNvSpPr>
            <a:spLocks noChangeArrowheads="1"/>
          </p:cNvSpPr>
          <p:nvPr/>
        </p:nvSpPr>
        <p:spPr bwMode="auto">
          <a:xfrm>
            <a:off x="372110" y="227965"/>
            <a:ext cx="8520430"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文化中包含的价值观念</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8899">
                                            <p:bg/>
                                          </p:spTgt>
                                        </p:tgtEl>
                                        <p:attrNameLst>
                                          <p:attrName>style.visibility</p:attrName>
                                        </p:attrNameLst>
                                      </p:cBhvr>
                                      <p:to>
                                        <p:strVal val="visible"/>
                                      </p:to>
                                    </p:set>
                                    <p:animEffect transition="in" filter="blinds(vertical)">
                                      <p:cBhvr>
                                        <p:cTn id="7" dur="500"/>
                                        <p:tgtEl>
                                          <p:spTgt spid="208899">
                                            <p:bg/>
                                          </p:spTgt>
                                        </p:tgtEl>
                                      </p:cBhvr>
                                    </p:animEffect>
                                  </p:childTnLst>
                                </p:cTn>
                              </p:par>
                              <p:par>
                                <p:cTn id="8" presetID="3" presetClass="entr" presetSubtype="5" fill="hold" grpId="0" nodeType="withEffect">
                                  <p:stCondLst>
                                    <p:cond delay="0"/>
                                  </p:stCondLst>
                                  <p:childTnLst>
                                    <p:set>
                                      <p:cBhvr>
                                        <p:cTn id="9" dur="1" fill="hold">
                                          <p:stCondLst>
                                            <p:cond delay="0"/>
                                          </p:stCondLst>
                                        </p:cTn>
                                        <p:tgtEl>
                                          <p:spTgt spid="208899">
                                            <p:txEl>
                                              <p:pRg st="0" end="0"/>
                                            </p:txEl>
                                          </p:spTgt>
                                        </p:tgtEl>
                                        <p:attrNameLst>
                                          <p:attrName>style.visibility</p:attrName>
                                        </p:attrNameLst>
                                      </p:cBhvr>
                                      <p:to>
                                        <p:strVal val="visible"/>
                                      </p:to>
                                    </p:set>
                                    <p:animEffect transition="in" filter="blinds(vertical)">
                                      <p:cBhvr>
                                        <p:cTn id="10" dur="500"/>
                                        <p:tgtEl>
                                          <p:spTgt spid="208899">
                                            <p:txEl>
                                              <p:pRg st="0" end="0"/>
                                            </p:txEl>
                                          </p:spTgt>
                                        </p:tgtEl>
                                      </p:cBhvr>
                                    </p:animEffect>
                                  </p:childTnLst>
                                </p:cTn>
                              </p:par>
                              <p:par>
                                <p:cTn id="11" presetID="3" presetClass="entr" presetSubtype="5" fill="hold" grpId="0" nodeType="withEffect">
                                  <p:stCondLst>
                                    <p:cond delay="0"/>
                                  </p:stCondLst>
                                  <p:childTnLst>
                                    <p:set>
                                      <p:cBhvr>
                                        <p:cTn id="12" dur="1" fill="hold">
                                          <p:stCondLst>
                                            <p:cond delay="0"/>
                                          </p:stCondLst>
                                        </p:cTn>
                                        <p:tgtEl>
                                          <p:spTgt spid="208899">
                                            <p:txEl>
                                              <p:pRg st="1" end="1"/>
                                            </p:txEl>
                                          </p:spTgt>
                                        </p:tgtEl>
                                        <p:attrNameLst>
                                          <p:attrName>style.visibility</p:attrName>
                                        </p:attrNameLst>
                                      </p:cBhvr>
                                      <p:to>
                                        <p:strVal val="visible"/>
                                      </p:to>
                                    </p:set>
                                    <p:animEffect transition="in" filter="blinds(vertical)">
                                      <p:cBhvr>
                                        <p:cTn id="13" dur="500"/>
                                        <p:tgtEl>
                                          <p:spTgt spid="208899">
                                            <p:txEl>
                                              <p:pRg st="1" end="1"/>
                                            </p:txEl>
                                          </p:spTgt>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208899">
                                            <p:txEl>
                                              <p:pRg st="2" end="2"/>
                                            </p:txEl>
                                          </p:spTgt>
                                        </p:tgtEl>
                                        <p:attrNameLst>
                                          <p:attrName>style.visibility</p:attrName>
                                        </p:attrNameLst>
                                      </p:cBhvr>
                                      <p:to>
                                        <p:strVal val="visible"/>
                                      </p:to>
                                    </p:set>
                                    <p:animEffect transition="in" filter="blinds(vertical)">
                                      <p:cBhvr>
                                        <p:cTn id="16" dur="500"/>
                                        <p:tgtEl>
                                          <p:spTgt spid="20889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grpId="0" nodeType="clickEffect">
                                  <p:stCondLst>
                                    <p:cond delay="0"/>
                                  </p:stCondLst>
                                  <p:childTnLst>
                                    <p:set>
                                      <p:cBhvr>
                                        <p:cTn id="20" dur="1" fill="hold">
                                          <p:stCondLst>
                                            <p:cond delay="0"/>
                                          </p:stCondLst>
                                        </p:cTn>
                                        <p:tgtEl>
                                          <p:spTgt spid="208900">
                                            <p:bg/>
                                          </p:spTgt>
                                        </p:tgtEl>
                                        <p:attrNameLst>
                                          <p:attrName>style.visibility</p:attrName>
                                        </p:attrNameLst>
                                      </p:cBhvr>
                                      <p:to>
                                        <p:strVal val="visible"/>
                                      </p:to>
                                    </p:set>
                                    <p:animEffect transition="in" filter="wedge">
                                      <p:cBhvr>
                                        <p:cTn id="21" dur="500"/>
                                        <p:tgtEl>
                                          <p:spTgt spid="208900">
                                            <p:bg/>
                                          </p:spTgt>
                                        </p:tgtEl>
                                      </p:cBhvr>
                                    </p:animEffect>
                                  </p:childTnLst>
                                </p:cTn>
                              </p:par>
                            </p:childTnLst>
                          </p:cTn>
                        </p:par>
                        <p:par>
                          <p:cTn id="22" fill="hold">
                            <p:stCondLst>
                              <p:cond delay="500"/>
                            </p:stCondLst>
                            <p:childTnLst>
                              <p:par>
                                <p:cTn id="23" presetID="17" presetClass="entr" presetSubtype="10" fill="hold" grpId="0" nodeType="afterEffect">
                                  <p:stCondLst>
                                    <p:cond delay="0"/>
                                  </p:stCondLst>
                                  <p:childTnLst>
                                    <p:set>
                                      <p:cBhvr>
                                        <p:cTn id="24" dur="1" fill="hold">
                                          <p:stCondLst>
                                            <p:cond delay="0"/>
                                          </p:stCondLst>
                                        </p:cTn>
                                        <p:tgtEl>
                                          <p:spTgt spid="208900">
                                            <p:txEl>
                                              <p:pRg st="0" end="0"/>
                                            </p:txEl>
                                          </p:spTgt>
                                        </p:tgtEl>
                                        <p:attrNameLst>
                                          <p:attrName>style.visibility</p:attrName>
                                        </p:attrNameLst>
                                      </p:cBhvr>
                                      <p:to>
                                        <p:strVal val="visible"/>
                                      </p:to>
                                    </p:set>
                                    <p:anim calcmode="lin" valueType="num">
                                      <p:cBhvr>
                                        <p:cTn id="25" dur="500" fill="hold"/>
                                        <p:tgtEl>
                                          <p:spTgt spid="208900">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208900">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208900">
                                            <p:txEl>
                                              <p:pRg st="1" end="1"/>
                                            </p:txEl>
                                          </p:spTgt>
                                        </p:tgtEl>
                                        <p:attrNameLst>
                                          <p:attrName>style.visibility</p:attrName>
                                        </p:attrNameLst>
                                      </p:cBhvr>
                                      <p:to>
                                        <p:strVal val="visible"/>
                                      </p:to>
                                    </p:set>
                                    <p:anim calcmode="lin" valueType="num">
                                      <p:cBhvr>
                                        <p:cTn id="31" dur="500" fill="hold"/>
                                        <p:tgtEl>
                                          <p:spTgt spid="208900">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208900">
                                            <p:txEl>
                                              <p:pRg st="1" end="1"/>
                                            </p:txEl>
                                          </p:spTgt>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17" presetClass="entr" presetSubtype="10" fill="hold" grpId="0" nodeType="afterEffect">
                                  <p:stCondLst>
                                    <p:cond delay="0"/>
                                  </p:stCondLst>
                                  <p:childTnLst>
                                    <p:set>
                                      <p:cBhvr>
                                        <p:cTn id="35" dur="1" fill="hold">
                                          <p:stCondLst>
                                            <p:cond delay="0"/>
                                          </p:stCondLst>
                                        </p:cTn>
                                        <p:tgtEl>
                                          <p:spTgt spid="208900">
                                            <p:txEl>
                                              <p:pRg st="2" end="2"/>
                                            </p:txEl>
                                          </p:spTgt>
                                        </p:tgtEl>
                                        <p:attrNameLst>
                                          <p:attrName>style.visibility</p:attrName>
                                        </p:attrNameLst>
                                      </p:cBhvr>
                                      <p:to>
                                        <p:strVal val="visible"/>
                                      </p:to>
                                    </p:set>
                                    <p:anim calcmode="lin" valueType="num">
                                      <p:cBhvr>
                                        <p:cTn id="36" dur="500" fill="hold"/>
                                        <p:tgtEl>
                                          <p:spTgt spid="208900">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208900">
                                            <p:txEl>
                                              <p:pRg st="2" end="2"/>
                                            </p:txEl>
                                          </p:spTgt>
                                        </p:tgtEl>
                                        <p:attrNameLst>
                                          <p:attrName>ppt_h</p:attrName>
                                        </p:attrNameLst>
                                      </p:cBhvr>
                                      <p:tavLst>
                                        <p:tav tm="0">
                                          <p:val>
                                            <p:strVal val="#ppt_h"/>
                                          </p:val>
                                        </p:tav>
                                        <p:tav tm="100000">
                                          <p:val>
                                            <p:strVal val="#ppt_h"/>
                                          </p:val>
                                        </p:tav>
                                      </p:tavLst>
                                    </p:anim>
                                  </p:childTnLst>
                                </p:cTn>
                              </p:par>
                            </p:childTnLst>
                          </p:cTn>
                        </p:par>
                        <p:par>
                          <p:cTn id="38" fill="hold">
                            <p:stCondLst>
                              <p:cond delay="1000"/>
                            </p:stCondLst>
                            <p:childTnLst>
                              <p:par>
                                <p:cTn id="39" presetID="17" presetClass="entr" presetSubtype="10" fill="hold" grpId="0" nodeType="afterEffect">
                                  <p:stCondLst>
                                    <p:cond delay="0"/>
                                  </p:stCondLst>
                                  <p:childTnLst>
                                    <p:set>
                                      <p:cBhvr>
                                        <p:cTn id="40" dur="1" fill="hold">
                                          <p:stCondLst>
                                            <p:cond delay="0"/>
                                          </p:stCondLst>
                                        </p:cTn>
                                        <p:tgtEl>
                                          <p:spTgt spid="208900">
                                            <p:txEl>
                                              <p:pRg st="3" end="3"/>
                                            </p:txEl>
                                          </p:spTgt>
                                        </p:tgtEl>
                                        <p:attrNameLst>
                                          <p:attrName>style.visibility</p:attrName>
                                        </p:attrNameLst>
                                      </p:cBhvr>
                                      <p:to>
                                        <p:strVal val="visible"/>
                                      </p:to>
                                    </p:set>
                                    <p:anim calcmode="lin" valueType="num">
                                      <p:cBhvr>
                                        <p:cTn id="41" dur="500" fill="hold"/>
                                        <p:tgtEl>
                                          <p:spTgt spid="208900">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208900">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208900">
                                            <p:txEl>
                                              <p:pRg st="4" end="4"/>
                                            </p:txEl>
                                          </p:spTgt>
                                        </p:tgtEl>
                                        <p:attrNameLst>
                                          <p:attrName>style.visibility</p:attrName>
                                        </p:attrNameLst>
                                      </p:cBhvr>
                                      <p:to>
                                        <p:strVal val="visible"/>
                                      </p:to>
                                    </p:set>
                                    <p:anim calcmode="lin" valueType="num">
                                      <p:cBhvr>
                                        <p:cTn id="47" dur="500" fill="hold"/>
                                        <p:tgtEl>
                                          <p:spTgt spid="208900">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208900">
                                            <p:txEl>
                                              <p:pRg st="4" end="4"/>
                                            </p:txEl>
                                          </p:spTgt>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17" presetClass="entr" presetSubtype="10" fill="hold" grpId="0" nodeType="afterEffect">
                                  <p:stCondLst>
                                    <p:cond delay="0"/>
                                  </p:stCondLst>
                                  <p:childTnLst>
                                    <p:set>
                                      <p:cBhvr>
                                        <p:cTn id="51" dur="1" fill="hold">
                                          <p:stCondLst>
                                            <p:cond delay="0"/>
                                          </p:stCondLst>
                                        </p:cTn>
                                        <p:tgtEl>
                                          <p:spTgt spid="208900">
                                            <p:txEl>
                                              <p:pRg st="5" end="5"/>
                                            </p:txEl>
                                          </p:spTgt>
                                        </p:tgtEl>
                                        <p:attrNameLst>
                                          <p:attrName>style.visibility</p:attrName>
                                        </p:attrNameLst>
                                      </p:cBhvr>
                                      <p:to>
                                        <p:strVal val="visible"/>
                                      </p:to>
                                    </p:set>
                                    <p:anim calcmode="lin" valueType="num">
                                      <p:cBhvr>
                                        <p:cTn id="52" dur="500" fill="hold"/>
                                        <p:tgtEl>
                                          <p:spTgt spid="208900">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208900">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grpId="0" nodeType="clickEffect">
                                  <p:stCondLst>
                                    <p:cond delay="0"/>
                                  </p:stCondLst>
                                  <p:childTnLst>
                                    <p:set>
                                      <p:cBhvr>
                                        <p:cTn id="57" dur="1" fill="hold">
                                          <p:stCondLst>
                                            <p:cond delay="0"/>
                                          </p:stCondLst>
                                        </p:cTn>
                                        <p:tgtEl>
                                          <p:spTgt spid="208900">
                                            <p:txEl>
                                              <p:pRg st="6" end="6"/>
                                            </p:txEl>
                                          </p:spTgt>
                                        </p:tgtEl>
                                        <p:attrNameLst>
                                          <p:attrName>style.visibility</p:attrName>
                                        </p:attrNameLst>
                                      </p:cBhvr>
                                      <p:to>
                                        <p:strVal val="visible"/>
                                      </p:to>
                                    </p:set>
                                    <p:anim calcmode="lin" valueType="num">
                                      <p:cBhvr>
                                        <p:cTn id="58" dur="500" fill="hold"/>
                                        <p:tgtEl>
                                          <p:spTgt spid="208900">
                                            <p:txEl>
                                              <p:pRg st="6" end="6"/>
                                            </p:txEl>
                                          </p:spTgt>
                                        </p:tgtEl>
                                        <p:attrNameLst>
                                          <p:attrName>ppt_w</p:attrName>
                                        </p:attrNameLst>
                                      </p:cBhvr>
                                      <p:tavLst>
                                        <p:tav tm="0">
                                          <p:val>
                                            <p:fltVal val="0"/>
                                          </p:val>
                                        </p:tav>
                                        <p:tav tm="100000">
                                          <p:val>
                                            <p:strVal val="#ppt_w"/>
                                          </p:val>
                                        </p:tav>
                                      </p:tavLst>
                                    </p:anim>
                                    <p:anim calcmode="lin" valueType="num">
                                      <p:cBhvr>
                                        <p:cTn id="59" dur="500" fill="hold"/>
                                        <p:tgtEl>
                                          <p:spTgt spid="208900">
                                            <p:txEl>
                                              <p:pRg st="6" end="6"/>
                                            </p:txEl>
                                          </p:spTgt>
                                        </p:tgtEl>
                                        <p:attrNameLst>
                                          <p:attrName>ppt_h</p:attrName>
                                        </p:attrNameLst>
                                      </p:cBhvr>
                                      <p:tavLst>
                                        <p:tav tm="0">
                                          <p:val>
                                            <p:strVal val="#ppt_h"/>
                                          </p:val>
                                        </p:tav>
                                        <p:tav tm="100000">
                                          <p:val>
                                            <p:strVal val="#ppt_h"/>
                                          </p:val>
                                        </p:tav>
                                      </p:tavLst>
                                    </p:anim>
                                  </p:childTnLst>
                                </p:cTn>
                              </p:par>
                            </p:childTnLst>
                          </p:cTn>
                        </p:par>
                        <p:par>
                          <p:cTn id="60" fill="hold">
                            <p:stCondLst>
                              <p:cond delay="500"/>
                            </p:stCondLst>
                            <p:childTnLst>
                              <p:par>
                                <p:cTn id="61" presetID="17" presetClass="entr" presetSubtype="10" fill="hold" grpId="0" nodeType="afterEffect">
                                  <p:stCondLst>
                                    <p:cond delay="0"/>
                                  </p:stCondLst>
                                  <p:childTnLst>
                                    <p:set>
                                      <p:cBhvr>
                                        <p:cTn id="62" dur="1" fill="hold">
                                          <p:stCondLst>
                                            <p:cond delay="0"/>
                                          </p:stCondLst>
                                        </p:cTn>
                                        <p:tgtEl>
                                          <p:spTgt spid="208900">
                                            <p:txEl>
                                              <p:pRg st="7" end="7"/>
                                            </p:txEl>
                                          </p:spTgt>
                                        </p:tgtEl>
                                        <p:attrNameLst>
                                          <p:attrName>style.visibility</p:attrName>
                                        </p:attrNameLst>
                                      </p:cBhvr>
                                      <p:to>
                                        <p:strVal val="visible"/>
                                      </p:to>
                                    </p:set>
                                    <p:anim calcmode="lin" valueType="num">
                                      <p:cBhvr>
                                        <p:cTn id="63" dur="500" fill="hold"/>
                                        <p:tgtEl>
                                          <p:spTgt spid="208900">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208900">
                                            <p:txEl>
                                              <p:pRg st="7" end="7"/>
                                            </p:txEl>
                                          </p:spTgt>
                                        </p:tgtEl>
                                        <p:attrNameLst>
                                          <p:attrName>ppt_h</p:attrName>
                                        </p:attrNameLst>
                                      </p:cBhvr>
                                      <p:tavLst>
                                        <p:tav tm="0">
                                          <p:val>
                                            <p:strVal val="#ppt_h"/>
                                          </p:val>
                                        </p:tav>
                                        <p:tav tm="100000">
                                          <p:val>
                                            <p:strVal val="#ppt_h"/>
                                          </p:val>
                                        </p:tav>
                                      </p:tavLst>
                                    </p:anim>
                                  </p:childTnLst>
                                </p:cTn>
                              </p:par>
                            </p:childTnLst>
                          </p:cTn>
                        </p:par>
                        <p:par>
                          <p:cTn id="65" fill="hold">
                            <p:stCondLst>
                              <p:cond delay="1000"/>
                            </p:stCondLst>
                            <p:childTnLst>
                              <p:par>
                                <p:cTn id="66" presetID="17" presetClass="entr" presetSubtype="10" fill="hold" grpId="0" nodeType="afterEffect">
                                  <p:stCondLst>
                                    <p:cond delay="0"/>
                                  </p:stCondLst>
                                  <p:childTnLst>
                                    <p:set>
                                      <p:cBhvr>
                                        <p:cTn id="67" dur="1" fill="hold">
                                          <p:stCondLst>
                                            <p:cond delay="0"/>
                                          </p:stCondLst>
                                        </p:cTn>
                                        <p:tgtEl>
                                          <p:spTgt spid="208900">
                                            <p:txEl>
                                              <p:pRg st="8" end="8"/>
                                            </p:txEl>
                                          </p:spTgt>
                                        </p:tgtEl>
                                        <p:attrNameLst>
                                          <p:attrName>style.visibility</p:attrName>
                                        </p:attrNameLst>
                                      </p:cBhvr>
                                      <p:to>
                                        <p:strVal val="visible"/>
                                      </p:to>
                                    </p:set>
                                    <p:anim calcmode="lin" valueType="num">
                                      <p:cBhvr>
                                        <p:cTn id="68" dur="500" fill="hold"/>
                                        <p:tgtEl>
                                          <p:spTgt spid="208900">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208900">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17" presetClass="entr" presetSubtype="10" fill="hold" grpId="0" nodeType="clickEffect">
                                  <p:stCondLst>
                                    <p:cond delay="0"/>
                                  </p:stCondLst>
                                  <p:childTnLst>
                                    <p:set>
                                      <p:cBhvr>
                                        <p:cTn id="73" dur="1" fill="hold">
                                          <p:stCondLst>
                                            <p:cond delay="0"/>
                                          </p:stCondLst>
                                        </p:cTn>
                                        <p:tgtEl>
                                          <p:spTgt spid="208900">
                                            <p:txEl>
                                              <p:pRg st="9" end="9"/>
                                            </p:txEl>
                                          </p:spTgt>
                                        </p:tgtEl>
                                        <p:attrNameLst>
                                          <p:attrName>style.visibility</p:attrName>
                                        </p:attrNameLst>
                                      </p:cBhvr>
                                      <p:to>
                                        <p:strVal val="visible"/>
                                      </p:to>
                                    </p:set>
                                    <p:anim calcmode="lin" valueType="num">
                                      <p:cBhvr>
                                        <p:cTn id="74" dur="500" fill="hold"/>
                                        <p:tgtEl>
                                          <p:spTgt spid="208900">
                                            <p:txEl>
                                              <p:pRg st="9" end="9"/>
                                            </p:txEl>
                                          </p:spTgt>
                                        </p:tgtEl>
                                        <p:attrNameLst>
                                          <p:attrName>ppt_w</p:attrName>
                                        </p:attrNameLst>
                                      </p:cBhvr>
                                      <p:tavLst>
                                        <p:tav tm="0">
                                          <p:val>
                                            <p:fltVal val="0"/>
                                          </p:val>
                                        </p:tav>
                                        <p:tav tm="100000">
                                          <p:val>
                                            <p:strVal val="#ppt_w"/>
                                          </p:val>
                                        </p:tav>
                                      </p:tavLst>
                                    </p:anim>
                                    <p:anim calcmode="lin" valueType="num">
                                      <p:cBhvr>
                                        <p:cTn id="75" dur="500" fill="hold"/>
                                        <p:tgtEl>
                                          <p:spTgt spid="208900">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7" presetClass="entr" presetSubtype="10" fill="hold" grpId="0" nodeType="clickEffect">
                                  <p:stCondLst>
                                    <p:cond delay="0"/>
                                  </p:stCondLst>
                                  <p:childTnLst>
                                    <p:set>
                                      <p:cBhvr>
                                        <p:cTn id="79" dur="1" fill="hold">
                                          <p:stCondLst>
                                            <p:cond delay="0"/>
                                          </p:stCondLst>
                                        </p:cTn>
                                        <p:tgtEl>
                                          <p:spTgt spid="208900">
                                            <p:txEl>
                                              <p:pRg st="10" end="10"/>
                                            </p:txEl>
                                          </p:spTgt>
                                        </p:tgtEl>
                                        <p:attrNameLst>
                                          <p:attrName>style.visibility</p:attrName>
                                        </p:attrNameLst>
                                      </p:cBhvr>
                                      <p:to>
                                        <p:strVal val="visible"/>
                                      </p:to>
                                    </p:set>
                                    <p:anim calcmode="lin" valueType="num">
                                      <p:cBhvr>
                                        <p:cTn id="80" dur="500" fill="hold"/>
                                        <p:tgtEl>
                                          <p:spTgt spid="208900">
                                            <p:txEl>
                                              <p:pRg st="10" end="10"/>
                                            </p:txEl>
                                          </p:spTgt>
                                        </p:tgtEl>
                                        <p:attrNameLst>
                                          <p:attrName>ppt_w</p:attrName>
                                        </p:attrNameLst>
                                      </p:cBhvr>
                                      <p:tavLst>
                                        <p:tav tm="0">
                                          <p:val>
                                            <p:fltVal val="0"/>
                                          </p:val>
                                        </p:tav>
                                        <p:tav tm="100000">
                                          <p:val>
                                            <p:strVal val="#ppt_w"/>
                                          </p:val>
                                        </p:tav>
                                      </p:tavLst>
                                    </p:anim>
                                    <p:anim calcmode="lin" valueType="num">
                                      <p:cBhvr>
                                        <p:cTn id="81" dur="500" fill="hold"/>
                                        <p:tgtEl>
                                          <p:spTgt spid="208900">
                                            <p:txEl>
                                              <p:pRg st="10" end="10"/>
                                            </p:txEl>
                                          </p:spTgt>
                                        </p:tgtEl>
                                        <p:attrNameLst>
                                          <p:attrName>ppt_h</p:attrName>
                                        </p:attrNameLst>
                                      </p:cBhvr>
                                      <p:tavLst>
                                        <p:tav tm="0">
                                          <p:val>
                                            <p:strVal val="#ppt_h"/>
                                          </p:val>
                                        </p:tav>
                                        <p:tav tm="100000">
                                          <p:val>
                                            <p:strVal val="#ppt_h"/>
                                          </p:val>
                                        </p:tav>
                                      </p:tavLst>
                                    </p:anim>
                                  </p:childTnLst>
                                </p:cTn>
                              </p:par>
                            </p:childTnLst>
                          </p:cTn>
                        </p:par>
                        <p:par>
                          <p:cTn id="82" fill="hold">
                            <p:stCondLst>
                              <p:cond delay="500"/>
                            </p:stCondLst>
                            <p:childTnLst>
                              <p:par>
                                <p:cTn id="83" presetID="17" presetClass="entr" presetSubtype="10" fill="hold" grpId="0" nodeType="afterEffect">
                                  <p:stCondLst>
                                    <p:cond delay="0"/>
                                  </p:stCondLst>
                                  <p:childTnLst>
                                    <p:set>
                                      <p:cBhvr>
                                        <p:cTn id="84" dur="1" fill="hold">
                                          <p:stCondLst>
                                            <p:cond delay="0"/>
                                          </p:stCondLst>
                                        </p:cTn>
                                        <p:tgtEl>
                                          <p:spTgt spid="208900">
                                            <p:txEl>
                                              <p:pRg st="11" end="11"/>
                                            </p:txEl>
                                          </p:spTgt>
                                        </p:tgtEl>
                                        <p:attrNameLst>
                                          <p:attrName>style.visibility</p:attrName>
                                        </p:attrNameLst>
                                      </p:cBhvr>
                                      <p:to>
                                        <p:strVal val="visible"/>
                                      </p:to>
                                    </p:set>
                                    <p:anim calcmode="lin" valueType="num">
                                      <p:cBhvr>
                                        <p:cTn id="85" dur="500" fill="hold"/>
                                        <p:tgtEl>
                                          <p:spTgt spid="208900">
                                            <p:txEl>
                                              <p:pRg st="11" end="11"/>
                                            </p:txEl>
                                          </p:spTgt>
                                        </p:tgtEl>
                                        <p:attrNameLst>
                                          <p:attrName>ppt_w</p:attrName>
                                        </p:attrNameLst>
                                      </p:cBhvr>
                                      <p:tavLst>
                                        <p:tav tm="0">
                                          <p:val>
                                            <p:fltVal val="0"/>
                                          </p:val>
                                        </p:tav>
                                        <p:tav tm="100000">
                                          <p:val>
                                            <p:strVal val="#ppt_w"/>
                                          </p:val>
                                        </p:tav>
                                      </p:tavLst>
                                    </p:anim>
                                    <p:anim calcmode="lin" valueType="num">
                                      <p:cBhvr>
                                        <p:cTn id="86" dur="500" fill="hold"/>
                                        <p:tgtEl>
                                          <p:spTgt spid="208900">
                                            <p:txEl>
                                              <p:pRg st="11" end="1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animBg="1" build="allAtOnce"/>
      <p:bldP spid="208900" grpId="0" animBg="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p:nvPr/>
        </p:nvSpPr>
        <p:spPr>
          <a:xfrm>
            <a:off x="455295" y="1235075"/>
            <a:ext cx="8353425" cy="79629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buClr>
                <a:srgbClr val="C00000"/>
              </a:buClr>
              <a:buSzTx/>
              <a:buFont typeface="Wingdings" panose="05000000000000000000" charset="0"/>
              <a:buChar char="p"/>
            </a:pPr>
            <a:r>
              <a:rPr lang="zh-CN" altLang="en-US" sz="1800" b="1" dirty="0">
                <a:latin typeface="Times New Roman" panose="02020603050405020304" pitchFamily="18" charset="0"/>
                <a:ea typeface="楷体_GB2312" pitchFamily="49"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价值为社会行为提供了最高意义的正统合法性，给每个成员提供了精神动力。</a:t>
            </a:r>
            <a:endPar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9924" name="Rectangle 4"/>
          <p:cNvSpPr/>
          <p:nvPr/>
        </p:nvSpPr>
        <p:spPr>
          <a:xfrm>
            <a:off x="250825" y="2101850"/>
            <a:ext cx="8642350" cy="4064000"/>
          </a:xfrm>
          <a:prstGeom prst="rect">
            <a:avLst/>
          </a:prstGeom>
          <a:solidFill>
            <a:srgbClr val="FFFF99"/>
          </a:solidFill>
          <a:ln w="22225" cap="flat" cmpd="sng">
            <a:solidFill>
              <a:srgbClr val="3366FF"/>
            </a:solidFill>
            <a:prstDash val="solid"/>
            <a:miter/>
            <a:headEnd type="none" w="med" len="med"/>
            <a:tailEnd type="none" w="med" len="med"/>
          </a:ln>
        </p:spPr>
        <p:txBody>
          <a:bodyPr lIns="54000" rIns="54000" anchor="ctr"/>
          <a:lstStyle/>
          <a:p>
            <a:pPr marL="342900" indent="-342900" algn="l" latinLnBrk="1">
              <a:lnSpc>
                <a:spcPct val="100000"/>
              </a:lnSpc>
              <a:buClr>
                <a:srgbClr val="C00000"/>
              </a:buClr>
              <a:buSzPct val="85000"/>
              <a:buFont typeface="Wingdings" panose="05000000000000000000" charset="0"/>
              <a:buChar char="p"/>
            </a:pPr>
            <a:r>
              <a:rPr lang="zh-CN" altLang="en-US" sz="2000" dirty="0">
                <a:latin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期望和忍耐是人生动力。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欲望是饿狼 / 精神动力。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竞争是破坏力量 / 发展动力。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享受是腐败之源 / 发展动力。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消费是挥霍 / 经济发展动力。</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懒惰是寄生虫 / 幸福生活方式。</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诚信是做人的基本品质。说谎可耻。可以说谎</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勤俭是美德。勤俭被人笑话。</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占小便宜可耻 / 应该 / 可以接受。</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男大当婚，女大当嫁。</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应该按照道德区分好人、坏人。应该按照财富衡量人。</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大学是育人的地方 / 是培养寄生虫的地方 / 是培养贪婪自私鬼的地方。</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latinLnBrk="1">
              <a:lnSpc>
                <a:spcPct val="100000"/>
              </a:lnSpc>
              <a:buClr>
                <a:srgbClr val="C00000"/>
              </a:buClr>
              <a:buSzPct val="85000"/>
              <a:buFont typeface="Wingdings" panose="05000000000000000000" charset="0"/>
              <a:buChar char="p"/>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 必须赡养</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老人</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必须</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孝敬长辈。</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9925" name="Rectangle 5"/>
          <p:cNvSpPr/>
          <p:nvPr/>
        </p:nvSpPr>
        <p:spPr>
          <a:xfrm>
            <a:off x="250825" y="6265545"/>
            <a:ext cx="8642350" cy="431800"/>
          </a:xfrm>
          <a:prstGeom prst="rect">
            <a:avLst/>
          </a:prstGeom>
          <a:solidFill>
            <a:srgbClr val="00FFFF"/>
          </a:solidFill>
          <a:ln w="22225" cap="flat" cmpd="sng">
            <a:solidFill>
              <a:srgbClr val="FFCC00"/>
            </a:solidFill>
            <a:prstDash val="solid"/>
            <a:miter/>
            <a:headEnd type="none" w="med" len="med"/>
            <a:tailEnd type="none" w="med" len="med"/>
          </a:ln>
        </p:spPr>
        <p:txBody>
          <a:bodyPr lIns="54000" rIns="54000" anchor="ctr"/>
          <a:lstStyle/>
          <a:p>
            <a:pPr marL="285750" indent="-285750" algn="l" latinLnBrk="1">
              <a:lnSpc>
                <a:spcPct val="120000"/>
              </a:lnSpc>
              <a:buClr>
                <a:srgbClr val="C00000"/>
              </a:buClr>
              <a:buSzTx/>
              <a:buFont typeface="Wingdings" panose="05000000000000000000" charset="0"/>
              <a:buChar char="p"/>
            </a:pPr>
            <a:r>
              <a:rPr lang="zh-CN" altLang="en-US" sz="1800" b="1" dirty="0">
                <a:latin typeface="Times New Roman" panose="02020603050405020304" pitchFamily="18" charset="0"/>
                <a:ea typeface="楷体_GB2312" pitchFamily="49" charset="-122"/>
              </a:rPr>
              <a:t> </a:t>
            </a:r>
            <a:r>
              <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价值观念也扩展到各种信仰体系，包括在科学、习俗和宗教各方面等。</a:t>
            </a:r>
            <a:endParaRPr lang="zh-CN" altLang="en-US"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1" name="Rectangle 2"/>
          <p:cNvSpPr>
            <a:spLocks noChangeArrowheads="1"/>
          </p:cNvSpPr>
          <p:nvPr/>
        </p:nvSpPr>
        <p:spPr bwMode="auto">
          <a:xfrm>
            <a:off x="372110" y="227965"/>
            <a:ext cx="8520430" cy="849630"/>
          </a:xfrm>
          <a:prstGeom prst="rect">
            <a:avLst/>
          </a:prstGeom>
          <a:solidFill>
            <a:schemeClr val="accent2"/>
          </a:solidFill>
          <a:ln w="9525">
            <a:noFill/>
            <a:miter lim="800000"/>
          </a:ln>
          <a:effectLst>
            <a:outerShdw dist="107763" dir="2700000" algn="ctr" rotWithShape="0">
              <a:schemeClr val="bg2">
                <a:alpha val="50000"/>
              </a:schemeClr>
            </a:outerShdw>
          </a:effectLst>
        </p:spPr>
        <p:txBody>
          <a:bodyPr anchor="ctr" anchorCtr="1"/>
          <a:lstStyle/>
          <a:p>
            <a:pPr marL="0" marR="0" lvl="0" indent="0" algn="ctr" defTabSz="914400" rtl="0" eaLnBrk="0" fontAlgn="ctr"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文化中包含的价值观念</a:t>
            </a:r>
            <a:endParaRPr kumimoji="0" lang="zh-CN" altLang="en-US" sz="40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zh-CN" dirty="0"/>
            </a:fld>
            <a:endParaRPr lang="en-US" altLang="zh-CN"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09923">
                                            <p:bg/>
                                          </p:spTgt>
                                        </p:tgtEl>
                                        <p:attrNameLst>
                                          <p:attrName>style.visibility</p:attrName>
                                        </p:attrNameLst>
                                      </p:cBhvr>
                                      <p:to>
                                        <p:strVal val="visible"/>
                                      </p:to>
                                    </p:set>
                                    <p:animEffect transition="in" filter="blinds(vertical)">
                                      <p:cBhvr>
                                        <p:cTn id="7" dur="500"/>
                                        <p:tgtEl>
                                          <p:spTgt spid="209923">
                                            <p:bg/>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9923">
                                            <p:txEl>
                                              <p:pRg st="0" end="0"/>
                                            </p:txEl>
                                          </p:spTgt>
                                        </p:tgtEl>
                                        <p:attrNameLst>
                                          <p:attrName>style.visibility</p:attrName>
                                        </p:attrNameLst>
                                      </p:cBhvr>
                                      <p:to>
                                        <p:strVal val="visible"/>
                                      </p:to>
                                    </p:set>
                                    <p:animEffect transition="in" filter="blinds(horizontal)">
                                      <p:cBhvr>
                                        <p:cTn id="11" dur="500"/>
                                        <p:tgtEl>
                                          <p:spTgt spid="20992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209924">
                                            <p:bg/>
                                          </p:spTgt>
                                        </p:tgtEl>
                                        <p:attrNameLst>
                                          <p:attrName>style.visibility</p:attrName>
                                        </p:attrNameLst>
                                      </p:cBhvr>
                                      <p:to>
                                        <p:strVal val="visible"/>
                                      </p:to>
                                    </p:set>
                                    <p:animEffect transition="in" filter="wedge">
                                      <p:cBhvr>
                                        <p:cTn id="16" dur="500"/>
                                        <p:tgtEl>
                                          <p:spTgt spid="209924">
                                            <p:bg/>
                                          </p:spTgt>
                                        </p:tgtEl>
                                      </p:cBhvr>
                                    </p:animEffect>
                                  </p:childTnLst>
                                </p:cTn>
                              </p:par>
                            </p:childTnLst>
                          </p:cTn>
                        </p:par>
                        <p:par>
                          <p:cTn id="17" fill="hold">
                            <p:stCondLst>
                              <p:cond delay="500"/>
                            </p:stCondLst>
                            <p:childTnLst>
                              <p:par>
                                <p:cTn id="18" presetID="17" presetClass="entr" presetSubtype="10" fill="hold" grpId="0" nodeType="afterEffect">
                                  <p:stCondLst>
                                    <p:cond delay="0"/>
                                  </p:stCondLst>
                                  <p:childTnLst>
                                    <p:set>
                                      <p:cBhvr>
                                        <p:cTn id="19" dur="1" fill="hold">
                                          <p:stCondLst>
                                            <p:cond delay="0"/>
                                          </p:stCondLst>
                                        </p:cTn>
                                        <p:tgtEl>
                                          <p:spTgt spid="209924">
                                            <p:txEl>
                                              <p:pRg st="0" end="0"/>
                                            </p:txEl>
                                          </p:spTgt>
                                        </p:tgtEl>
                                        <p:attrNameLst>
                                          <p:attrName>style.visibility</p:attrName>
                                        </p:attrNameLst>
                                      </p:cBhvr>
                                      <p:to>
                                        <p:strVal val="visible"/>
                                      </p:to>
                                    </p:set>
                                    <p:anim calcmode="lin" valueType="num">
                                      <p:cBhvr>
                                        <p:cTn id="20" dur="500" fill="hold"/>
                                        <p:tgtEl>
                                          <p:spTgt spid="209924">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09924">
                                            <p:txEl>
                                              <p:pRg st="0" end="0"/>
                                            </p:txEl>
                                          </p:spTgt>
                                        </p:tgtEl>
                                        <p:attrNameLst>
                                          <p:attrName>ppt_h</p:attrName>
                                        </p:attrNameLst>
                                      </p:cBhvr>
                                      <p:tavLst>
                                        <p:tav tm="0">
                                          <p:val>
                                            <p:strVal val="#ppt_h"/>
                                          </p:val>
                                        </p:tav>
                                        <p:tav tm="100000">
                                          <p:val>
                                            <p:strVal val="#ppt_h"/>
                                          </p:val>
                                        </p:tav>
                                      </p:tavLst>
                                    </p:anim>
                                  </p:childTnLst>
                                </p:cTn>
                              </p:par>
                            </p:childTnLst>
                          </p:cTn>
                        </p:par>
                        <p:par>
                          <p:cTn id="22" fill="hold">
                            <p:stCondLst>
                              <p:cond delay="1000"/>
                            </p:stCondLst>
                            <p:childTnLst>
                              <p:par>
                                <p:cTn id="23" presetID="17" presetClass="entr" presetSubtype="10" fill="hold" grpId="0" nodeType="afterEffect">
                                  <p:stCondLst>
                                    <p:cond delay="0"/>
                                  </p:stCondLst>
                                  <p:childTnLst>
                                    <p:set>
                                      <p:cBhvr>
                                        <p:cTn id="24" dur="1" fill="hold">
                                          <p:stCondLst>
                                            <p:cond delay="0"/>
                                          </p:stCondLst>
                                        </p:cTn>
                                        <p:tgtEl>
                                          <p:spTgt spid="209924">
                                            <p:txEl>
                                              <p:pRg st="1" end="1"/>
                                            </p:txEl>
                                          </p:spTgt>
                                        </p:tgtEl>
                                        <p:attrNameLst>
                                          <p:attrName>style.visibility</p:attrName>
                                        </p:attrNameLst>
                                      </p:cBhvr>
                                      <p:to>
                                        <p:strVal val="visible"/>
                                      </p:to>
                                    </p:set>
                                    <p:anim calcmode="lin" valueType="num">
                                      <p:cBhvr>
                                        <p:cTn id="25" dur="500" fill="hold"/>
                                        <p:tgtEl>
                                          <p:spTgt spid="209924">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09924">
                                            <p:txEl>
                                              <p:pRg st="1" end="1"/>
                                            </p:txEl>
                                          </p:spTgt>
                                        </p:tgtEl>
                                        <p:attrNameLst>
                                          <p:attrName>ppt_h</p:attrName>
                                        </p:attrNameLst>
                                      </p:cBhvr>
                                      <p:tavLst>
                                        <p:tav tm="0">
                                          <p:val>
                                            <p:strVal val="#ppt_h"/>
                                          </p:val>
                                        </p:tav>
                                        <p:tav tm="100000">
                                          <p:val>
                                            <p:strVal val="#ppt_h"/>
                                          </p:val>
                                        </p:tav>
                                      </p:tavLst>
                                    </p:anim>
                                  </p:childTnLst>
                                </p:cTn>
                              </p:par>
                            </p:childTnLst>
                          </p:cTn>
                        </p:par>
                        <p:par>
                          <p:cTn id="27" fill="hold">
                            <p:stCondLst>
                              <p:cond delay="1500"/>
                            </p:stCondLst>
                            <p:childTnLst>
                              <p:par>
                                <p:cTn id="28" presetID="17" presetClass="entr" presetSubtype="10" fill="hold" grpId="0" nodeType="afterEffect">
                                  <p:stCondLst>
                                    <p:cond delay="0"/>
                                  </p:stCondLst>
                                  <p:childTnLst>
                                    <p:set>
                                      <p:cBhvr>
                                        <p:cTn id="29" dur="1" fill="hold">
                                          <p:stCondLst>
                                            <p:cond delay="0"/>
                                          </p:stCondLst>
                                        </p:cTn>
                                        <p:tgtEl>
                                          <p:spTgt spid="209924">
                                            <p:txEl>
                                              <p:pRg st="2" end="2"/>
                                            </p:txEl>
                                          </p:spTgt>
                                        </p:tgtEl>
                                        <p:attrNameLst>
                                          <p:attrName>style.visibility</p:attrName>
                                        </p:attrNameLst>
                                      </p:cBhvr>
                                      <p:to>
                                        <p:strVal val="visible"/>
                                      </p:to>
                                    </p:set>
                                    <p:anim calcmode="lin" valueType="num">
                                      <p:cBhvr>
                                        <p:cTn id="30" dur="500" fill="hold"/>
                                        <p:tgtEl>
                                          <p:spTgt spid="209924">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209924">
                                            <p:txEl>
                                              <p:pRg st="2" end="2"/>
                                            </p:txEl>
                                          </p:spTgt>
                                        </p:tgtEl>
                                        <p:attrNameLst>
                                          <p:attrName>ppt_h</p:attrName>
                                        </p:attrNameLst>
                                      </p:cBhvr>
                                      <p:tavLst>
                                        <p:tav tm="0">
                                          <p:val>
                                            <p:strVal val="#ppt_h"/>
                                          </p:val>
                                        </p:tav>
                                        <p:tav tm="100000">
                                          <p:val>
                                            <p:strVal val="#ppt_h"/>
                                          </p:val>
                                        </p:tav>
                                      </p:tavLst>
                                    </p:anim>
                                  </p:childTnLst>
                                </p:cTn>
                              </p:par>
                            </p:childTnLst>
                          </p:cTn>
                        </p:par>
                        <p:par>
                          <p:cTn id="32" fill="hold">
                            <p:stCondLst>
                              <p:cond delay="2000"/>
                            </p:stCondLst>
                            <p:childTnLst>
                              <p:par>
                                <p:cTn id="33" presetID="17" presetClass="entr" presetSubtype="10" fill="hold" grpId="0" nodeType="afterEffect">
                                  <p:stCondLst>
                                    <p:cond delay="0"/>
                                  </p:stCondLst>
                                  <p:childTnLst>
                                    <p:set>
                                      <p:cBhvr>
                                        <p:cTn id="34" dur="1" fill="hold">
                                          <p:stCondLst>
                                            <p:cond delay="0"/>
                                          </p:stCondLst>
                                        </p:cTn>
                                        <p:tgtEl>
                                          <p:spTgt spid="209924">
                                            <p:txEl>
                                              <p:pRg st="3" end="3"/>
                                            </p:txEl>
                                          </p:spTgt>
                                        </p:tgtEl>
                                        <p:attrNameLst>
                                          <p:attrName>style.visibility</p:attrName>
                                        </p:attrNameLst>
                                      </p:cBhvr>
                                      <p:to>
                                        <p:strVal val="visible"/>
                                      </p:to>
                                    </p:set>
                                    <p:anim calcmode="lin" valueType="num">
                                      <p:cBhvr>
                                        <p:cTn id="35" dur="500" fill="hold"/>
                                        <p:tgtEl>
                                          <p:spTgt spid="209924">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209924">
                                            <p:txEl>
                                              <p:pRg st="3" end="3"/>
                                            </p:txEl>
                                          </p:spTgt>
                                        </p:tgtEl>
                                        <p:attrNameLst>
                                          <p:attrName>ppt_h</p:attrName>
                                        </p:attrNameLst>
                                      </p:cBhvr>
                                      <p:tavLst>
                                        <p:tav tm="0">
                                          <p:val>
                                            <p:strVal val="#ppt_h"/>
                                          </p:val>
                                        </p:tav>
                                        <p:tav tm="100000">
                                          <p:val>
                                            <p:strVal val="#ppt_h"/>
                                          </p:val>
                                        </p:tav>
                                      </p:tavLst>
                                    </p:anim>
                                  </p:childTnLst>
                                </p:cTn>
                              </p:par>
                            </p:childTnLst>
                          </p:cTn>
                        </p:par>
                        <p:par>
                          <p:cTn id="37" fill="hold">
                            <p:stCondLst>
                              <p:cond delay="2500"/>
                            </p:stCondLst>
                            <p:childTnLst>
                              <p:par>
                                <p:cTn id="38" presetID="17" presetClass="entr" presetSubtype="10" fill="hold" grpId="0" nodeType="afterEffect">
                                  <p:stCondLst>
                                    <p:cond delay="0"/>
                                  </p:stCondLst>
                                  <p:childTnLst>
                                    <p:set>
                                      <p:cBhvr>
                                        <p:cTn id="39" dur="1" fill="hold">
                                          <p:stCondLst>
                                            <p:cond delay="0"/>
                                          </p:stCondLst>
                                        </p:cTn>
                                        <p:tgtEl>
                                          <p:spTgt spid="209924">
                                            <p:txEl>
                                              <p:pRg st="4" end="4"/>
                                            </p:txEl>
                                          </p:spTgt>
                                        </p:tgtEl>
                                        <p:attrNameLst>
                                          <p:attrName>style.visibility</p:attrName>
                                        </p:attrNameLst>
                                      </p:cBhvr>
                                      <p:to>
                                        <p:strVal val="visible"/>
                                      </p:to>
                                    </p:set>
                                    <p:anim calcmode="lin" valueType="num">
                                      <p:cBhvr>
                                        <p:cTn id="40" dur="500" fill="hold"/>
                                        <p:tgtEl>
                                          <p:spTgt spid="209924">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209924">
                                            <p:txEl>
                                              <p:pRg st="4" end="4"/>
                                            </p:txEl>
                                          </p:spTgt>
                                        </p:tgtEl>
                                        <p:attrNameLst>
                                          <p:attrName>ppt_h</p:attrName>
                                        </p:attrNameLst>
                                      </p:cBhvr>
                                      <p:tavLst>
                                        <p:tav tm="0">
                                          <p:val>
                                            <p:strVal val="#ppt_h"/>
                                          </p:val>
                                        </p:tav>
                                        <p:tav tm="100000">
                                          <p:val>
                                            <p:strVal val="#ppt_h"/>
                                          </p:val>
                                        </p:tav>
                                      </p:tavLst>
                                    </p:anim>
                                  </p:childTnLst>
                                </p:cTn>
                              </p:par>
                            </p:childTnLst>
                          </p:cTn>
                        </p:par>
                        <p:par>
                          <p:cTn id="42" fill="hold">
                            <p:stCondLst>
                              <p:cond delay="3000"/>
                            </p:stCondLst>
                            <p:childTnLst>
                              <p:par>
                                <p:cTn id="43" presetID="17" presetClass="entr" presetSubtype="10" fill="hold" grpId="0" nodeType="afterEffect">
                                  <p:stCondLst>
                                    <p:cond delay="0"/>
                                  </p:stCondLst>
                                  <p:childTnLst>
                                    <p:set>
                                      <p:cBhvr>
                                        <p:cTn id="44" dur="1" fill="hold">
                                          <p:stCondLst>
                                            <p:cond delay="0"/>
                                          </p:stCondLst>
                                        </p:cTn>
                                        <p:tgtEl>
                                          <p:spTgt spid="209924">
                                            <p:txEl>
                                              <p:pRg st="5" end="5"/>
                                            </p:txEl>
                                          </p:spTgt>
                                        </p:tgtEl>
                                        <p:attrNameLst>
                                          <p:attrName>style.visibility</p:attrName>
                                        </p:attrNameLst>
                                      </p:cBhvr>
                                      <p:to>
                                        <p:strVal val="visible"/>
                                      </p:to>
                                    </p:set>
                                    <p:anim calcmode="lin" valueType="num">
                                      <p:cBhvr>
                                        <p:cTn id="45" dur="500" fill="hold"/>
                                        <p:tgtEl>
                                          <p:spTgt spid="209924">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209924">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209924">
                                            <p:txEl>
                                              <p:pRg st="6" end="6"/>
                                            </p:txEl>
                                          </p:spTgt>
                                        </p:tgtEl>
                                        <p:attrNameLst>
                                          <p:attrName>style.visibility</p:attrName>
                                        </p:attrNameLst>
                                      </p:cBhvr>
                                      <p:to>
                                        <p:strVal val="visible"/>
                                      </p:to>
                                    </p:set>
                                    <p:anim calcmode="lin" valueType="num">
                                      <p:cBhvr>
                                        <p:cTn id="51" dur="500" fill="hold"/>
                                        <p:tgtEl>
                                          <p:spTgt spid="209924">
                                            <p:txEl>
                                              <p:pRg st="6" end="6"/>
                                            </p:txEl>
                                          </p:spTgt>
                                        </p:tgtEl>
                                        <p:attrNameLst>
                                          <p:attrName>ppt_w</p:attrName>
                                        </p:attrNameLst>
                                      </p:cBhvr>
                                      <p:tavLst>
                                        <p:tav tm="0">
                                          <p:val>
                                            <p:fltVal val="0"/>
                                          </p:val>
                                        </p:tav>
                                        <p:tav tm="100000">
                                          <p:val>
                                            <p:strVal val="#ppt_w"/>
                                          </p:val>
                                        </p:tav>
                                      </p:tavLst>
                                    </p:anim>
                                    <p:anim calcmode="lin" valueType="num">
                                      <p:cBhvr>
                                        <p:cTn id="52" dur="500" fill="hold"/>
                                        <p:tgtEl>
                                          <p:spTgt spid="209924">
                                            <p:txEl>
                                              <p:pRg st="6" end="6"/>
                                            </p:txEl>
                                          </p:spTgt>
                                        </p:tgtEl>
                                        <p:attrNameLst>
                                          <p:attrName>ppt_h</p:attrName>
                                        </p:attrNameLst>
                                      </p:cBhvr>
                                      <p:tavLst>
                                        <p:tav tm="0">
                                          <p:val>
                                            <p:strVal val="#ppt_h"/>
                                          </p:val>
                                        </p:tav>
                                        <p:tav tm="100000">
                                          <p:val>
                                            <p:strVal val="#ppt_h"/>
                                          </p:val>
                                        </p:tav>
                                      </p:tavLst>
                                    </p:anim>
                                  </p:childTnLst>
                                </p:cTn>
                              </p:par>
                            </p:childTnLst>
                          </p:cTn>
                        </p:par>
                        <p:par>
                          <p:cTn id="53" fill="hold">
                            <p:stCondLst>
                              <p:cond delay="500"/>
                            </p:stCondLst>
                            <p:childTnLst>
                              <p:par>
                                <p:cTn id="54" presetID="17" presetClass="entr" presetSubtype="10" fill="hold" grpId="0" nodeType="afterEffect">
                                  <p:stCondLst>
                                    <p:cond delay="0"/>
                                  </p:stCondLst>
                                  <p:childTnLst>
                                    <p:set>
                                      <p:cBhvr>
                                        <p:cTn id="55" dur="1" fill="hold">
                                          <p:stCondLst>
                                            <p:cond delay="0"/>
                                          </p:stCondLst>
                                        </p:cTn>
                                        <p:tgtEl>
                                          <p:spTgt spid="209924">
                                            <p:txEl>
                                              <p:pRg st="7" end="7"/>
                                            </p:txEl>
                                          </p:spTgt>
                                        </p:tgtEl>
                                        <p:attrNameLst>
                                          <p:attrName>style.visibility</p:attrName>
                                        </p:attrNameLst>
                                      </p:cBhvr>
                                      <p:to>
                                        <p:strVal val="visible"/>
                                      </p:to>
                                    </p:set>
                                    <p:anim calcmode="lin" valueType="num">
                                      <p:cBhvr>
                                        <p:cTn id="56" dur="500" fill="hold"/>
                                        <p:tgtEl>
                                          <p:spTgt spid="209924">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209924">
                                            <p:txEl>
                                              <p:pRg st="7" end="7"/>
                                            </p:txEl>
                                          </p:spTgt>
                                        </p:tgtEl>
                                        <p:attrNameLst>
                                          <p:attrName>ppt_h</p:attrName>
                                        </p:attrNameLst>
                                      </p:cBhvr>
                                      <p:tavLst>
                                        <p:tav tm="0">
                                          <p:val>
                                            <p:strVal val="#ppt_h"/>
                                          </p:val>
                                        </p:tav>
                                        <p:tav tm="100000">
                                          <p:val>
                                            <p:strVal val="#ppt_h"/>
                                          </p:val>
                                        </p:tav>
                                      </p:tavLst>
                                    </p:anim>
                                  </p:childTnLst>
                                </p:cTn>
                              </p:par>
                            </p:childTnLst>
                          </p:cTn>
                        </p:par>
                        <p:par>
                          <p:cTn id="58" fill="hold">
                            <p:stCondLst>
                              <p:cond delay="1000"/>
                            </p:stCondLst>
                            <p:childTnLst>
                              <p:par>
                                <p:cTn id="59" presetID="17" presetClass="entr" presetSubtype="10" fill="hold" grpId="0" nodeType="afterEffect">
                                  <p:stCondLst>
                                    <p:cond delay="0"/>
                                  </p:stCondLst>
                                  <p:childTnLst>
                                    <p:set>
                                      <p:cBhvr>
                                        <p:cTn id="60" dur="1" fill="hold">
                                          <p:stCondLst>
                                            <p:cond delay="0"/>
                                          </p:stCondLst>
                                        </p:cTn>
                                        <p:tgtEl>
                                          <p:spTgt spid="209924">
                                            <p:txEl>
                                              <p:pRg st="8" end="8"/>
                                            </p:txEl>
                                          </p:spTgt>
                                        </p:tgtEl>
                                        <p:attrNameLst>
                                          <p:attrName>style.visibility</p:attrName>
                                        </p:attrNameLst>
                                      </p:cBhvr>
                                      <p:to>
                                        <p:strVal val="visible"/>
                                      </p:to>
                                    </p:set>
                                    <p:anim calcmode="lin" valueType="num">
                                      <p:cBhvr>
                                        <p:cTn id="61" dur="500" fill="hold"/>
                                        <p:tgtEl>
                                          <p:spTgt spid="209924">
                                            <p:txEl>
                                              <p:pRg st="8" end="8"/>
                                            </p:txEl>
                                          </p:spTgt>
                                        </p:tgtEl>
                                        <p:attrNameLst>
                                          <p:attrName>ppt_w</p:attrName>
                                        </p:attrNameLst>
                                      </p:cBhvr>
                                      <p:tavLst>
                                        <p:tav tm="0">
                                          <p:val>
                                            <p:fltVal val="0"/>
                                          </p:val>
                                        </p:tav>
                                        <p:tav tm="100000">
                                          <p:val>
                                            <p:strVal val="#ppt_w"/>
                                          </p:val>
                                        </p:tav>
                                      </p:tavLst>
                                    </p:anim>
                                    <p:anim calcmode="lin" valueType="num">
                                      <p:cBhvr>
                                        <p:cTn id="62" dur="500" fill="hold"/>
                                        <p:tgtEl>
                                          <p:spTgt spid="209924">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209924">
                                            <p:txEl>
                                              <p:pRg st="9" end="9"/>
                                            </p:txEl>
                                          </p:spTgt>
                                        </p:tgtEl>
                                        <p:attrNameLst>
                                          <p:attrName>style.visibility</p:attrName>
                                        </p:attrNameLst>
                                      </p:cBhvr>
                                      <p:to>
                                        <p:strVal val="visible"/>
                                      </p:to>
                                    </p:set>
                                    <p:anim calcmode="lin" valueType="num">
                                      <p:cBhvr>
                                        <p:cTn id="67" dur="500" fill="hold"/>
                                        <p:tgtEl>
                                          <p:spTgt spid="209924">
                                            <p:txEl>
                                              <p:pRg st="9" end="9"/>
                                            </p:txEl>
                                          </p:spTgt>
                                        </p:tgtEl>
                                        <p:attrNameLst>
                                          <p:attrName>ppt_w</p:attrName>
                                        </p:attrNameLst>
                                      </p:cBhvr>
                                      <p:tavLst>
                                        <p:tav tm="0">
                                          <p:val>
                                            <p:fltVal val="0"/>
                                          </p:val>
                                        </p:tav>
                                        <p:tav tm="100000">
                                          <p:val>
                                            <p:strVal val="#ppt_w"/>
                                          </p:val>
                                        </p:tav>
                                      </p:tavLst>
                                    </p:anim>
                                    <p:anim calcmode="lin" valueType="num">
                                      <p:cBhvr>
                                        <p:cTn id="68" dur="500" fill="hold"/>
                                        <p:tgtEl>
                                          <p:spTgt spid="209924">
                                            <p:txEl>
                                              <p:pRg st="9" end="9"/>
                                            </p:txEl>
                                          </p:spTgt>
                                        </p:tgtEl>
                                        <p:attrNameLst>
                                          <p:attrName>ppt_h</p:attrName>
                                        </p:attrNameLst>
                                      </p:cBhvr>
                                      <p:tavLst>
                                        <p:tav tm="0">
                                          <p:val>
                                            <p:strVal val="#ppt_h"/>
                                          </p:val>
                                        </p:tav>
                                        <p:tav tm="100000">
                                          <p:val>
                                            <p:strVal val="#ppt_h"/>
                                          </p:val>
                                        </p:tav>
                                      </p:tavLst>
                                    </p:anim>
                                  </p:childTnLst>
                                </p:cTn>
                              </p:par>
                            </p:childTnLst>
                          </p:cTn>
                        </p:par>
                        <p:par>
                          <p:cTn id="69" fill="hold">
                            <p:stCondLst>
                              <p:cond delay="500"/>
                            </p:stCondLst>
                            <p:childTnLst>
                              <p:par>
                                <p:cTn id="70" presetID="17" presetClass="entr" presetSubtype="10" fill="hold" grpId="0" nodeType="afterEffect">
                                  <p:stCondLst>
                                    <p:cond delay="0"/>
                                  </p:stCondLst>
                                  <p:childTnLst>
                                    <p:set>
                                      <p:cBhvr>
                                        <p:cTn id="71" dur="1" fill="hold">
                                          <p:stCondLst>
                                            <p:cond delay="0"/>
                                          </p:stCondLst>
                                        </p:cTn>
                                        <p:tgtEl>
                                          <p:spTgt spid="209924">
                                            <p:txEl>
                                              <p:pRg st="10" end="10"/>
                                            </p:txEl>
                                          </p:spTgt>
                                        </p:tgtEl>
                                        <p:attrNameLst>
                                          <p:attrName>style.visibility</p:attrName>
                                        </p:attrNameLst>
                                      </p:cBhvr>
                                      <p:to>
                                        <p:strVal val="visible"/>
                                      </p:to>
                                    </p:set>
                                    <p:anim calcmode="lin" valueType="num">
                                      <p:cBhvr>
                                        <p:cTn id="72" dur="500" fill="hold"/>
                                        <p:tgtEl>
                                          <p:spTgt spid="209924">
                                            <p:txEl>
                                              <p:pRg st="10" end="10"/>
                                            </p:txEl>
                                          </p:spTgt>
                                        </p:tgtEl>
                                        <p:attrNameLst>
                                          <p:attrName>ppt_w</p:attrName>
                                        </p:attrNameLst>
                                      </p:cBhvr>
                                      <p:tavLst>
                                        <p:tav tm="0">
                                          <p:val>
                                            <p:fltVal val="0"/>
                                          </p:val>
                                        </p:tav>
                                        <p:tav tm="100000">
                                          <p:val>
                                            <p:strVal val="#ppt_w"/>
                                          </p:val>
                                        </p:tav>
                                      </p:tavLst>
                                    </p:anim>
                                    <p:anim calcmode="lin" valueType="num">
                                      <p:cBhvr>
                                        <p:cTn id="73" dur="500" fill="hold"/>
                                        <p:tgtEl>
                                          <p:spTgt spid="209924">
                                            <p:txEl>
                                              <p:pRg st="10" end="10"/>
                                            </p:txEl>
                                          </p:spTgt>
                                        </p:tgtEl>
                                        <p:attrNameLst>
                                          <p:attrName>ppt_h</p:attrName>
                                        </p:attrNameLst>
                                      </p:cBhvr>
                                      <p:tavLst>
                                        <p:tav tm="0">
                                          <p:val>
                                            <p:strVal val="#ppt_h"/>
                                          </p:val>
                                        </p:tav>
                                        <p:tav tm="100000">
                                          <p:val>
                                            <p:strVal val="#ppt_h"/>
                                          </p:val>
                                        </p:tav>
                                      </p:tavLst>
                                    </p:anim>
                                  </p:childTnLst>
                                </p:cTn>
                              </p:par>
                            </p:childTnLst>
                          </p:cTn>
                        </p:par>
                        <p:par>
                          <p:cTn id="74" fill="hold">
                            <p:stCondLst>
                              <p:cond delay="1000"/>
                            </p:stCondLst>
                            <p:childTnLst>
                              <p:par>
                                <p:cTn id="75" presetID="17" presetClass="entr" presetSubtype="10" fill="hold" grpId="0" nodeType="afterEffect">
                                  <p:stCondLst>
                                    <p:cond delay="0"/>
                                  </p:stCondLst>
                                  <p:childTnLst>
                                    <p:set>
                                      <p:cBhvr>
                                        <p:cTn id="76" dur="1" fill="hold">
                                          <p:stCondLst>
                                            <p:cond delay="0"/>
                                          </p:stCondLst>
                                        </p:cTn>
                                        <p:tgtEl>
                                          <p:spTgt spid="209924">
                                            <p:txEl>
                                              <p:pRg st="11" end="11"/>
                                            </p:txEl>
                                          </p:spTgt>
                                        </p:tgtEl>
                                        <p:attrNameLst>
                                          <p:attrName>style.visibility</p:attrName>
                                        </p:attrNameLst>
                                      </p:cBhvr>
                                      <p:to>
                                        <p:strVal val="visible"/>
                                      </p:to>
                                    </p:set>
                                    <p:anim calcmode="lin" valueType="num">
                                      <p:cBhvr>
                                        <p:cTn id="77" dur="500" fill="hold"/>
                                        <p:tgtEl>
                                          <p:spTgt spid="209924">
                                            <p:txEl>
                                              <p:pRg st="11" end="11"/>
                                            </p:txEl>
                                          </p:spTgt>
                                        </p:tgtEl>
                                        <p:attrNameLst>
                                          <p:attrName>ppt_w</p:attrName>
                                        </p:attrNameLst>
                                      </p:cBhvr>
                                      <p:tavLst>
                                        <p:tav tm="0">
                                          <p:val>
                                            <p:fltVal val="0"/>
                                          </p:val>
                                        </p:tav>
                                        <p:tav tm="100000">
                                          <p:val>
                                            <p:strVal val="#ppt_w"/>
                                          </p:val>
                                        </p:tav>
                                      </p:tavLst>
                                    </p:anim>
                                    <p:anim calcmode="lin" valueType="num">
                                      <p:cBhvr>
                                        <p:cTn id="78" dur="500" fill="hold"/>
                                        <p:tgtEl>
                                          <p:spTgt spid="209924">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10" fill="hold" grpId="0" nodeType="clickEffect">
                                  <p:stCondLst>
                                    <p:cond delay="0"/>
                                  </p:stCondLst>
                                  <p:childTnLst>
                                    <p:set>
                                      <p:cBhvr>
                                        <p:cTn id="82" dur="1" fill="hold">
                                          <p:stCondLst>
                                            <p:cond delay="0"/>
                                          </p:stCondLst>
                                        </p:cTn>
                                        <p:tgtEl>
                                          <p:spTgt spid="209924">
                                            <p:txEl>
                                              <p:pRg st="12" end="12"/>
                                            </p:txEl>
                                          </p:spTgt>
                                        </p:tgtEl>
                                        <p:attrNameLst>
                                          <p:attrName>style.visibility</p:attrName>
                                        </p:attrNameLst>
                                      </p:cBhvr>
                                      <p:to>
                                        <p:strVal val="visible"/>
                                      </p:to>
                                    </p:set>
                                    <p:anim calcmode="lin" valueType="num">
                                      <p:cBhvr>
                                        <p:cTn id="83" dur="500" fill="hold"/>
                                        <p:tgtEl>
                                          <p:spTgt spid="209924">
                                            <p:txEl>
                                              <p:pRg st="12" end="12"/>
                                            </p:txEl>
                                          </p:spTgt>
                                        </p:tgtEl>
                                        <p:attrNameLst>
                                          <p:attrName>ppt_w</p:attrName>
                                        </p:attrNameLst>
                                      </p:cBhvr>
                                      <p:tavLst>
                                        <p:tav tm="0">
                                          <p:val>
                                            <p:fltVal val="0"/>
                                          </p:val>
                                        </p:tav>
                                        <p:tav tm="100000">
                                          <p:val>
                                            <p:strVal val="#ppt_w"/>
                                          </p:val>
                                        </p:tav>
                                      </p:tavLst>
                                    </p:anim>
                                    <p:anim calcmode="lin" valueType="num">
                                      <p:cBhvr>
                                        <p:cTn id="84" dur="500" fill="hold"/>
                                        <p:tgtEl>
                                          <p:spTgt spid="209924">
                                            <p:txEl>
                                              <p:pRg st="12" end="12"/>
                                            </p:txEl>
                                          </p:spTgt>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3" presetClass="entr" presetSubtype="5" fill="hold" grpId="0" nodeType="clickEffect">
                                  <p:stCondLst>
                                    <p:cond delay="0"/>
                                  </p:stCondLst>
                                  <p:childTnLst>
                                    <p:set>
                                      <p:cBhvr>
                                        <p:cTn id="88" dur="1" fill="hold">
                                          <p:stCondLst>
                                            <p:cond delay="0"/>
                                          </p:stCondLst>
                                        </p:cTn>
                                        <p:tgtEl>
                                          <p:spTgt spid="209925">
                                            <p:bg/>
                                          </p:spTgt>
                                        </p:tgtEl>
                                        <p:attrNameLst>
                                          <p:attrName>style.visibility</p:attrName>
                                        </p:attrNameLst>
                                      </p:cBhvr>
                                      <p:to>
                                        <p:strVal val="visible"/>
                                      </p:to>
                                    </p:set>
                                    <p:animEffect transition="in" filter="blinds(vertical)">
                                      <p:cBhvr>
                                        <p:cTn id="89" dur="500"/>
                                        <p:tgtEl>
                                          <p:spTgt spid="209925">
                                            <p:bg/>
                                          </p:spTgt>
                                        </p:tgtEl>
                                      </p:cBhvr>
                                    </p:animEffect>
                                  </p:childTnLst>
                                </p:cTn>
                              </p:par>
                            </p:childTnLst>
                          </p:cTn>
                        </p:par>
                        <p:par>
                          <p:cTn id="90" fill="hold">
                            <p:stCondLst>
                              <p:cond delay="500"/>
                            </p:stCondLst>
                            <p:childTnLst>
                              <p:par>
                                <p:cTn id="91" presetID="3" presetClass="entr" presetSubtype="10" fill="hold" grpId="0" nodeType="afterEffect">
                                  <p:stCondLst>
                                    <p:cond delay="0"/>
                                  </p:stCondLst>
                                  <p:childTnLst>
                                    <p:set>
                                      <p:cBhvr>
                                        <p:cTn id="92" dur="1" fill="hold">
                                          <p:stCondLst>
                                            <p:cond delay="0"/>
                                          </p:stCondLst>
                                        </p:cTn>
                                        <p:tgtEl>
                                          <p:spTgt spid="209925">
                                            <p:txEl>
                                              <p:pRg st="0" end="0"/>
                                            </p:txEl>
                                          </p:spTgt>
                                        </p:tgtEl>
                                        <p:attrNameLst>
                                          <p:attrName>style.visibility</p:attrName>
                                        </p:attrNameLst>
                                      </p:cBhvr>
                                      <p:to>
                                        <p:strVal val="visible"/>
                                      </p:to>
                                    </p:set>
                                    <p:animEffect transition="in" filter="blinds(horizontal)">
                                      <p:cBhvr>
                                        <p:cTn id="93" dur="500"/>
                                        <p:tgtEl>
                                          <p:spTgt spid="2099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nimBg="1" build="allAtOnce"/>
      <p:bldP spid="209924" grpId="0" animBg="1" build="allAtOnce"/>
      <p:bldP spid="209925" grpId="0" animBg="1" build="allAtOnce"/>
    </p:bld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themeOverride>
</file>

<file path=docProps/app.xml><?xml version="1.0" encoding="utf-8"?>
<Properties xmlns="http://schemas.openxmlformats.org/officeDocument/2006/extended-properties" xmlns:vt="http://schemas.openxmlformats.org/officeDocument/2006/docPropsVTypes">
  <Template>Edge</Template>
  <TotalTime>0</TotalTime>
  <Words>16619</Words>
  <Application>WPS 演示</Application>
  <PresentationFormat>全屏显示(4:3)</PresentationFormat>
  <Paragraphs>775</Paragraphs>
  <Slides>61</Slides>
  <Notes>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61</vt:i4>
      </vt:variant>
    </vt:vector>
  </HeadingPairs>
  <TitlesOfParts>
    <vt:vector size="77" baseType="lpstr">
      <vt:lpstr>Arial</vt:lpstr>
      <vt:lpstr>宋体</vt:lpstr>
      <vt:lpstr>Wingdings</vt:lpstr>
      <vt:lpstr>黑体</vt:lpstr>
      <vt:lpstr>Garamond</vt:lpstr>
      <vt:lpstr>微软雅黑</vt:lpstr>
      <vt:lpstr>Wingdings</vt:lpstr>
      <vt:lpstr>Times New Roman</vt:lpstr>
      <vt:lpstr>楷体_GB2312</vt:lpstr>
      <vt:lpstr>新宋体</vt:lpstr>
      <vt:lpstr>Arial Unicode MS</vt:lpstr>
      <vt:lpstr>隶书</vt:lpstr>
      <vt:lpstr>华文琥珀</vt:lpstr>
      <vt:lpstr>Wingdings 2</vt:lpstr>
      <vt:lpstr>Edge</vt:lpstr>
      <vt:lpstr>1_Edge</vt:lpstr>
      <vt:lpstr>文化与价值观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价值观念是文化的核心</vt:lpstr>
      <vt:lpstr>PowerPoint 演示文稿</vt:lpstr>
      <vt:lpstr>PowerPoint 演示文稿</vt:lpstr>
      <vt:lpstr>PowerPoint 演示文稿</vt:lpstr>
      <vt:lpstr>PowerPoint 演示文稿</vt:lpstr>
      <vt:lpstr>PowerPoint 演示文稿</vt:lpstr>
      <vt:lpstr>价值观的作用</vt:lpstr>
      <vt:lpstr>PowerPoint 演示文稿</vt:lpstr>
      <vt:lpstr>价值与核心价值</vt:lpstr>
      <vt:lpstr> 价值观的层级性</vt:lpstr>
      <vt:lpstr>     价值观的层级性</vt:lpstr>
      <vt:lpstr>    价值观的层级性</vt:lpstr>
      <vt:lpstr>为什么说价值观决定一切？</vt:lpstr>
      <vt:lpstr>为什么说价值观决定一切？</vt:lpstr>
      <vt:lpstr>美国大一学生的生活目标变化 （1996-2002）</vt:lpstr>
      <vt:lpstr>为什么说价值观决定一切？</vt:lpstr>
      <vt:lpstr>为什么说价值观决定一切？</vt:lpstr>
      <vt:lpstr>为什么说价值观决定一切？</vt:lpstr>
      <vt:lpstr>为什么说价值观决定一切？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儒家教育解决的几个核心问题</vt:lpstr>
      <vt:lpstr>中国传统家庭文化——家训</vt:lpstr>
      <vt:lpstr>  传统经典</vt:lpstr>
      <vt:lpstr>     思考与讨论：</vt:lpstr>
      <vt:lpstr>缺乏正确价值观的后果</vt:lpstr>
      <vt:lpstr>缺乏正确价值观的后果</vt:lpstr>
      <vt:lpstr>PowerPoint 演示文稿</vt:lpstr>
      <vt:lpstr>PowerPoint 演示文稿</vt:lpstr>
      <vt:lpstr>PowerPoint 演示文稿</vt:lpstr>
      <vt:lpstr>PowerPoint 演示文稿</vt:lpstr>
      <vt:lpstr>PowerPoint 演示文稿</vt:lpstr>
      <vt:lpstr> 本讲结束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文化</dc:title>
  <dc:creator>Owner</dc:creator>
  <cp:lastModifiedBy>陈天宁</cp:lastModifiedBy>
  <cp:revision>571</cp:revision>
  <dcterms:created xsi:type="dcterms:W3CDTF">2003-09-25T06:31:00Z</dcterms:created>
  <dcterms:modified xsi:type="dcterms:W3CDTF">2020-03-15T03:35:15Z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