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310" r:id="rId2"/>
    <p:sldId id="459" r:id="rId3"/>
    <p:sldId id="490" r:id="rId4"/>
    <p:sldId id="460" r:id="rId5"/>
    <p:sldId id="493" r:id="rId6"/>
    <p:sldId id="494" r:id="rId7"/>
    <p:sldId id="491" r:id="rId8"/>
    <p:sldId id="551" r:id="rId9"/>
    <p:sldId id="363" r:id="rId10"/>
    <p:sldId id="339" r:id="rId11"/>
    <p:sldId id="269" r:id="rId12"/>
    <p:sldId id="341" r:id="rId13"/>
    <p:sldId id="505" r:id="rId14"/>
    <p:sldId id="271" r:id="rId15"/>
    <p:sldId id="340" r:id="rId16"/>
    <p:sldId id="273" r:id="rId17"/>
    <p:sldId id="355" r:id="rId18"/>
    <p:sldId id="274" r:id="rId19"/>
    <p:sldId id="275" r:id="rId20"/>
    <p:sldId id="552"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604" r:id="rId47"/>
    <p:sldId id="607" r:id="rId48"/>
    <p:sldId id="608" r:id="rId49"/>
    <p:sldId id="609" r:id="rId50"/>
    <p:sldId id="612" r:id="rId51"/>
    <p:sldId id="496" r:id="rId52"/>
    <p:sldId id="611" r:id="rId53"/>
    <p:sldId id="498" r:id="rId54"/>
    <p:sldId id="499" r:id="rId55"/>
    <p:sldId id="500" r:id="rId56"/>
    <p:sldId id="501" r:id="rId57"/>
    <p:sldId id="613" r:id="rId58"/>
    <p:sldId id="614" r:id="rId59"/>
    <p:sldId id="615" r:id="rId60"/>
    <p:sldId id="504" r:id="rId61"/>
    <p:sldId id="503" r:id="rId62"/>
    <p:sldId id="603" r:id="rId63"/>
    <p:sldId id="486" r:id="rId64"/>
    <p:sldId id="487" r:id="rId65"/>
    <p:sldId id="488" r:id="rId66"/>
    <p:sldId id="489" r:id="rId6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DD9FF"/>
    <a:srgbClr val="FFFF00"/>
    <a:srgbClr val="0F0066"/>
    <a:srgbClr val="66FFFF"/>
    <a:srgbClr val="0066FF"/>
    <a:srgbClr val="00FF00"/>
    <a:srgbClr val="CC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76"/>
    <p:restoredTop sz="81622"/>
  </p:normalViewPr>
  <p:slideViewPr>
    <p:cSldViewPr showGuides="1">
      <p:cViewPr varScale="1">
        <p:scale>
          <a:sx n="107" d="100"/>
          <a:sy n="107" d="100"/>
        </p:scale>
        <p:origin x="1350" y="102"/>
      </p:cViewPr>
      <p:guideLst>
        <p:guide orient="horz" pos="2143"/>
        <p:guide pos="287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96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05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05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E6759B7-0419-4DCD-BD3C-DF081F20DCDD}"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lstStyle/>
          <a:p>
            <a:pPr lvl="0"/>
            <a:r>
              <a:rPr lang="zh-CN" altLang="en-US" dirty="0"/>
              <a:t>社会主义价值体系具有丰富的内容，</a:t>
            </a:r>
            <a:r>
              <a:rPr lang="zh-CN" altLang="en-US" b="1" dirty="0"/>
              <a:t>其核心价值观是追求人的自由而全面的发展</a:t>
            </a:r>
            <a:r>
              <a:rPr lang="zh-CN" altLang="en-US" dirty="0"/>
              <a:t>，</a:t>
            </a:r>
            <a:endParaRPr lang="en-US" altLang="zh-CN" dirty="0"/>
          </a:p>
          <a:p>
            <a:pPr lvl="0"/>
            <a:r>
              <a:rPr lang="zh-CN" altLang="en-US" b="1" dirty="0"/>
              <a:t>其一般价值观主要包括伦理价值观（实现社会平等和公平正义）、政治价值观（实现绝大多数人民的当家作主）、经济价值观（实现全社会共同占有生产资料）、社会价值观（坚持集体主义）</a:t>
            </a:r>
            <a:r>
              <a:rPr lang="zh-CN" altLang="en-US" dirty="0"/>
              <a:t>。其中，实现人的自由而全面的发展是社会主义的终极奋斗目标，社会主义的一般价值观都是围绕着这一目标来展开的，都是依据核心价值观来确定其内涵。社会主义价值观互相影响、互相渗透，各个层次的具体价值观内涵会随着社会的发展和时代的变迁而调整或变化。</a:t>
            </a:r>
          </a:p>
        </p:txBody>
      </p:sp>
      <p:sp>
        <p:nvSpPr>
          <p:cNvPr id="8196"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3</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p:txBody>
          <a:bodyPr wrap="square" lIns="91440" tIns="45720" rIns="91440" bIns="45720" anchor="t"/>
          <a:lstStyle/>
          <a:p>
            <a:pPr lvl="0"/>
            <a:endParaRPr lang="zh-CN" altLang="en-US" dirty="0"/>
          </a:p>
          <a:p>
            <a:pPr lvl="0"/>
            <a:r>
              <a:rPr lang="zh-CN" altLang="en-US" dirty="0"/>
              <a:t>此外，美国还威胁退出七国集团、世界贸易组织等，对联合国改革也满腹怨言。留给华盛顿退的“群”已经不多了。</a:t>
            </a:r>
          </a:p>
        </p:txBody>
      </p:sp>
      <p:sp>
        <p:nvSpPr>
          <p:cNvPr id="67588"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63</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1440" tIns="45720" rIns="91440" bIns="45720" anchor="t"/>
          <a:lstStyle/>
          <a:p>
            <a:pPr lvl="0"/>
            <a:endParaRPr lang="zh-CN" altLang="en-US" dirty="0"/>
          </a:p>
        </p:txBody>
      </p:sp>
      <p:sp>
        <p:nvSpPr>
          <p:cNvPr id="10244"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ru-RU" altLang="zh-CN" dirty="0"/>
              <a:t>4</a:t>
            </a:fld>
            <a:endParaRPr lang="ru-R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lstStyle/>
          <a:p>
            <a:pPr lvl="0"/>
            <a:r>
              <a:rPr lang="zh-CN" altLang="en-US" dirty="0"/>
              <a:t>弗里德里希</a:t>
            </a:r>
            <a:r>
              <a:rPr lang="en-US" altLang="zh-CN" dirty="0"/>
              <a:t>·</a:t>
            </a:r>
            <a:r>
              <a:rPr lang="zh-CN" altLang="en-US" dirty="0"/>
              <a:t>李斯特（</a:t>
            </a:r>
            <a:r>
              <a:rPr lang="en-US" altLang="zh-CN" dirty="0"/>
              <a:t>Friedrich List</a:t>
            </a:r>
            <a:r>
              <a:rPr lang="zh-CN" altLang="en-US" dirty="0"/>
              <a:t>，</a:t>
            </a:r>
            <a:r>
              <a:rPr lang="en-US" altLang="zh-CN" dirty="0"/>
              <a:t>1789</a:t>
            </a:r>
            <a:r>
              <a:rPr lang="zh-CN" altLang="en-US" dirty="0"/>
              <a:t>年－</a:t>
            </a:r>
            <a:r>
              <a:rPr lang="en-US" altLang="zh-CN" dirty="0"/>
              <a:t>1846</a:t>
            </a:r>
            <a:r>
              <a:rPr lang="zh-CN" altLang="en-US" dirty="0"/>
              <a:t>年），经济学家，德国历史学派的创始人。</a:t>
            </a:r>
          </a:p>
          <a:p>
            <a:pPr lvl="0"/>
            <a:endParaRPr lang="zh-CN" altLang="en-US" dirty="0"/>
          </a:p>
          <a:p>
            <a:pPr lvl="0"/>
            <a:r>
              <a:rPr lang="en-US" altLang="zh-CN" dirty="0"/>
              <a:t>1825</a:t>
            </a:r>
            <a:r>
              <a:rPr lang="zh-CN" altLang="en-US" dirty="0"/>
              <a:t>年移居到美国并开始经营农场；</a:t>
            </a:r>
            <a:r>
              <a:rPr lang="en-US" altLang="zh-CN" dirty="0"/>
              <a:t>1832</a:t>
            </a:r>
            <a:r>
              <a:rPr lang="zh-CN" altLang="en-US" dirty="0"/>
              <a:t>年回到欧洲参与莱比锡</a:t>
            </a:r>
            <a:r>
              <a:rPr lang="en-US" altLang="zh-CN" dirty="0"/>
              <a:t>—</a:t>
            </a:r>
            <a:r>
              <a:rPr lang="zh-CN" altLang="en-US" dirty="0"/>
              <a:t>德累斯顿铁路建设工程；</a:t>
            </a:r>
            <a:r>
              <a:rPr lang="en-US" altLang="zh-CN" dirty="0"/>
              <a:t>1841</a:t>
            </a:r>
            <a:r>
              <a:rPr lang="zh-CN" altLang="en-US" dirty="0"/>
              <a:t>年被委任为</a:t>
            </a:r>
            <a:r>
              <a:rPr lang="en-US" altLang="zh-CN" dirty="0"/>
              <a:t>《</a:t>
            </a:r>
            <a:r>
              <a:rPr lang="zh-CN" altLang="en-US" dirty="0"/>
              <a:t>莱茵报</a:t>
            </a:r>
            <a:r>
              <a:rPr lang="en-US" altLang="zh-CN" dirty="0"/>
              <a:t>》</a:t>
            </a:r>
            <a:r>
              <a:rPr lang="zh-CN" altLang="en-US" dirty="0"/>
              <a:t>主编；</a:t>
            </a:r>
            <a:r>
              <a:rPr lang="en-US" altLang="zh-CN" dirty="0"/>
              <a:t>1846</a:t>
            </a:r>
            <a:r>
              <a:rPr lang="zh-CN" altLang="en-US" dirty="0"/>
              <a:t>年开枪自杀，享年</a:t>
            </a:r>
            <a:r>
              <a:rPr lang="en-US" altLang="zh-CN" dirty="0"/>
              <a:t>56</a:t>
            </a:r>
            <a:r>
              <a:rPr lang="zh-CN" altLang="en-US" dirty="0"/>
              <a:t>岁。</a:t>
            </a:r>
          </a:p>
        </p:txBody>
      </p:sp>
      <p:sp>
        <p:nvSpPr>
          <p:cNvPr id="21508"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15</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p:txBody>
          <a:bodyPr wrap="square" lIns="91440" tIns="45720" rIns="91440" bIns="45720" anchor="t"/>
          <a:lstStyle/>
          <a:p>
            <a:pPr lvl="0"/>
            <a:r>
              <a:rPr lang="zh-CN" altLang="en-US" b="1" dirty="0"/>
              <a:t>西奥多</a:t>
            </a:r>
            <a:r>
              <a:rPr lang="en-US" altLang="zh-CN" b="1" dirty="0"/>
              <a:t>•</a:t>
            </a:r>
            <a:r>
              <a:rPr lang="zh-CN" altLang="en-US" b="1" dirty="0"/>
              <a:t>罗斯福</a:t>
            </a:r>
            <a:r>
              <a:rPr lang="zh-CN" altLang="en-US" dirty="0"/>
              <a:t>（</a:t>
            </a:r>
            <a:r>
              <a:rPr lang="en-US" altLang="zh-CN" dirty="0"/>
              <a:t>1858</a:t>
            </a:r>
            <a:r>
              <a:rPr lang="zh-CN" altLang="en-US" dirty="0"/>
              <a:t>－</a:t>
            </a:r>
            <a:r>
              <a:rPr lang="en-US" altLang="zh-CN" dirty="0"/>
              <a:t>1919</a:t>
            </a:r>
            <a:r>
              <a:rPr lang="zh-CN" altLang="en-US" dirty="0"/>
              <a:t>，</a:t>
            </a:r>
            <a:r>
              <a:rPr lang="en-US" altLang="zh-CN" dirty="0"/>
              <a:t>Theodore Roosevelt</a:t>
            </a:r>
            <a:r>
              <a:rPr lang="zh-CN" altLang="en-US" dirty="0"/>
              <a:t>），美国军事家、政治家，第</a:t>
            </a:r>
            <a:r>
              <a:rPr lang="en-US" altLang="zh-CN" dirty="0"/>
              <a:t>26</a:t>
            </a:r>
            <a:r>
              <a:rPr lang="zh-CN" altLang="en-US" dirty="0"/>
              <a:t>任总统。</a:t>
            </a:r>
            <a:endParaRPr lang="en-US" altLang="zh-CN" dirty="0"/>
          </a:p>
          <a:p>
            <a:pPr lvl="0"/>
            <a:r>
              <a:rPr lang="zh-CN" altLang="en-US" dirty="0"/>
              <a:t>在总统任期内，他对内施行资源保护政策，保护了森林、矿产、石油等资源；推行公平交易法案，缓和劳资关系，为美国经济的迅速发展提供了稳定的社会保障。对外，他实行“大棒政策”，建设强大军队，扩张美国势力，不仅野蛮干涉美洲事务，还关注亚洲局势，挑拨日俄战争，在中国实行“门户开放”政策。</a:t>
            </a:r>
            <a:endParaRPr lang="en-US" altLang="zh-CN" dirty="0"/>
          </a:p>
          <a:p>
            <a:pPr lvl="0"/>
            <a:r>
              <a:rPr lang="en-US" altLang="zh-CN" dirty="0"/>
              <a:t>1956</a:t>
            </a:r>
            <a:r>
              <a:rPr lang="zh-CN" altLang="en-US" dirty="0"/>
              <a:t>年的</a:t>
            </a:r>
            <a:r>
              <a:rPr lang="en-US" altLang="zh-CN" dirty="0"/>
              <a:t>《</a:t>
            </a:r>
            <a:r>
              <a:rPr lang="zh-CN" altLang="en-US" dirty="0"/>
              <a:t>大英百科全书</a:t>
            </a:r>
            <a:r>
              <a:rPr lang="en-US" altLang="zh-CN" dirty="0"/>
              <a:t>》</a:t>
            </a:r>
            <a:r>
              <a:rPr lang="zh-CN" altLang="en-US" dirty="0"/>
              <a:t>这样评价道：“可以这么说：华盛顿创建了美国；林肯保卫了美国；罗斯福则恢复了美国的活力。”</a:t>
            </a:r>
            <a:endParaRPr lang="en-US" altLang="zh-CN" dirty="0"/>
          </a:p>
          <a:p>
            <a:pPr lvl="0"/>
            <a:r>
              <a:rPr lang="zh-CN" altLang="en-US" b="1" dirty="0"/>
              <a:t>富兰克林</a:t>
            </a:r>
            <a:r>
              <a:rPr lang="en-US" altLang="zh-CN" b="1" dirty="0"/>
              <a:t>·</a:t>
            </a:r>
            <a:r>
              <a:rPr lang="zh-CN" altLang="en-US" b="1" dirty="0"/>
              <a:t>罗斯福</a:t>
            </a:r>
            <a:r>
              <a:rPr lang="zh-CN" altLang="en-US" dirty="0"/>
              <a:t>（</a:t>
            </a:r>
            <a:r>
              <a:rPr lang="en-US" altLang="zh-CN" dirty="0"/>
              <a:t>Franklin Delano Roosevelt</a:t>
            </a:r>
            <a:r>
              <a:rPr lang="zh-CN" altLang="en-US" dirty="0"/>
              <a:t>，</a:t>
            </a:r>
            <a:r>
              <a:rPr lang="en-US" altLang="zh-CN" dirty="0"/>
              <a:t>1882</a:t>
            </a:r>
            <a:r>
              <a:rPr lang="zh-CN" altLang="en-US" dirty="0"/>
              <a:t>年</a:t>
            </a:r>
            <a:r>
              <a:rPr lang="en-US" altLang="zh-CN" dirty="0"/>
              <a:t>1</a:t>
            </a:r>
            <a:r>
              <a:rPr lang="zh-CN" altLang="en-US" dirty="0"/>
              <a:t>月</a:t>
            </a:r>
            <a:r>
              <a:rPr lang="en-US" altLang="zh-CN" dirty="0"/>
              <a:t>30</a:t>
            </a:r>
            <a:r>
              <a:rPr lang="zh-CN" altLang="en-US" dirty="0"/>
              <a:t>日</a:t>
            </a:r>
            <a:r>
              <a:rPr lang="en-US" altLang="zh-CN" dirty="0"/>
              <a:t>-1945</a:t>
            </a:r>
            <a:r>
              <a:rPr lang="zh-CN" altLang="en-US" dirty="0"/>
              <a:t>年</a:t>
            </a:r>
            <a:r>
              <a:rPr lang="en-US" altLang="zh-CN" dirty="0"/>
              <a:t>4</a:t>
            </a:r>
            <a:r>
              <a:rPr lang="zh-CN" altLang="en-US" dirty="0"/>
              <a:t>月</a:t>
            </a:r>
            <a:r>
              <a:rPr lang="en-US" altLang="zh-CN" dirty="0"/>
              <a:t>12</a:t>
            </a:r>
            <a:r>
              <a:rPr lang="zh-CN" altLang="en-US" dirty="0"/>
              <a:t>日），史称“小罗斯福”，是美国第</a:t>
            </a:r>
            <a:r>
              <a:rPr lang="en-US" altLang="zh-CN" dirty="0"/>
              <a:t>32</a:t>
            </a:r>
            <a:r>
              <a:rPr lang="zh-CN" altLang="en-US" dirty="0"/>
              <a:t>任总统，美国历史上唯一连任超过两届</a:t>
            </a:r>
            <a:r>
              <a:rPr lang="zh-CN" altLang="en-US" i="1" dirty="0"/>
              <a:t>（连任四届，病逝于第四届任期中）</a:t>
            </a:r>
            <a:r>
              <a:rPr lang="zh-CN" altLang="en-US" dirty="0"/>
              <a:t>的总统。</a:t>
            </a:r>
          </a:p>
        </p:txBody>
      </p:sp>
      <p:sp>
        <p:nvSpPr>
          <p:cNvPr id="31748"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25</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p:txBody>
          <a:bodyPr wrap="square" lIns="91440" tIns="45720" rIns="91440" bIns="45720" anchor="t"/>
          <a:lstStyle/>
          <a:p>
            <a:pPr lvl="0"/>
            <a:endParaRPr lang="zh-CN" altLang="en-US" dirty="0"/>
          </a:p>
        </p:txBody>
      </p:sp>
      <p:sp>
        <p:nvSpPr>
          <p:cNvPr id="49156"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41</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lstStyle/>
          <a:p>
            <a:pPr lvl="0"/>
            <a:r>
              <a:rPr lang="zh-CN" altLang="en-US" dirty="0"/>
              <a:t>中国政府是少数定期发布美国人权报告的组织之一。作为对美国发布的年度外国人权纪录的回应，中国国务院新闻办公室自</a:t>
            </a:r>
            <a:r>
              <a:rPr lang="en-US" altLang="zh-CN" dirty="0"/>
              <a:t>1998</a:t>
            </a:r>
            <a:r>
              <a:rPr lang="zh-CN" altLang="en-US" dirty="0"/>
              <a:t>年起定期发布</a:t>
            </a:r>
            <a:r>
              <a:rPr lang="en-US" altLang="zh-CN" dirty="0"/>
              <a:t>《</a:t>
            </a:r>
            <a:r>
              <a:rPr lang="zh-CN" altLang="en-US" dirty="0"/>
              <a:t>美国人权纪录</a:t>
            </a:r>
            <a:r>
              <a:rPr lang="en-US" altLang="zh-CN" dirty="0"/>
              <a:t>》</a:t>
            </a:r>
            <a:r>
              <a:rPr lang="zh-CN" altLang="en-US" dirty="0"/>
              <a:t>，起初是每两年一次，</a:t>
            </a:r>
            <a:r>
              <a:rPr lang="en-US" altLang="zh-CN" dirty="0"/>
              <a:t>2003</a:t>
            </a:r>
            <a:r>
              <a:rPr lang="zh-CN" altLang="en-US" dirty="0"/>
              <a:t>年之后是每年一次，时间一般是在美国发布</a:t>
            </a:r>
            <a:r>
              <a:rPr lang="en-US" altLang="zh-CN" dirty="0"/>
              <a:t>《</a:t>
            </a:r>
            <a:r>
              <a:rPr lang="zh-CN" altLang="en-US" dirty="0"/>
              <a:t>国家人权状况报告</a:t>
            </a:r>
            <a:r>
              <a:rPr lang="en-US" altLang="zh-CN" dirty="0"/>
              <a:t>》</a:t>
            </a:r>
            <a:r>
              <a:rPr lang="zh-CN" altLang="en-US" dirty="0"/>
              <a:t>后几天。</a:t>
            </a:r>
          </a:p>
        </p:txBody>
      </p:sp>
      <p:sp>
        <p:nvSpPr>
          <p:cNvPr id="55300"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52</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p:txBody>
          <a:bodyPr wrap="square" lIns="91440" tIns="45720" rIns="91440" bIns="45720" anchor="t"/>
          <a:lstStyle/>
          <a:p>
            <a:pPr lvl="0"/>
            <a:r>
              <a:rPr lang="en-US" altLang="zh-CN" dirty="0"/>
              <a:t>2018</a:t>
            </a:r>
            <a:r>
              <a:rPr lang="zh-CN" altLang="en-US" dirty="0"/>
              <a:t>年</a:t>
            </a:r>
            <a:r>
              <a:rPr lang="en-US" altLang="zh-CN" dirty="0"/>
              <a:t>5</a:t>
            </a:r>
            <a:r>
              <a:rPr lang="zh-CN" altLang="en-US" dirty="0"/>
              <a:t>月</a:t>
            </a:r>
            <a:r>
              <a:rPr lang="en-US" altLang="zh-CN" dirty="0"/>
              <a:t>19</a:t>
            </a:r>
            <a:r>
              <a:rPr lang="zh-CN" altLang="en-US" dirty="0"/>
              <a:t>日 ，美国宣布退出联合国人权理事会，并将该会形容为“虚伪而自私”的组织，美国批评联合国人权理事会对以色列存在“偏见”，同时又指责俄罗斯等国阻止美国改革联合国人权理事会。甚至就连那些站在美国那边的国家也成为美国攻击的对象，因为美国觉得这些国家没有“认真改变现状”。</a:t>
            </a:r>
          </a:p>
          <a:p>
            <a:pPr lvl="0"/>
            <a:endParaRPr lang="zh-CN" altLang="en-US" dirty="0"/>
          </a:p>
          <a:p>
            <a:pPr lvl="0"/>
            <a:r>
              <a:rPr lang="zh-CN" altLang="en-US" dirty="0"/>
              <a:t>由此看来，美国退出联合国人权理事会，和退出联合国教科文组织一样，都有以色列因素在里面。而另一方面，就是美国试图改变这些组织的现状，以实现更加有利于美国的结果。但是这些国际多边组织没有服从美国的要求，所以美国感到很不高兴。同时，美国试图通过退出上述组织，来减少经费开支，比如美国退出联合国教科文组织，就是为了赖掉迟迟不交的数亿美元会费。</a:t>
            </a:r>
            <a:endParaRPr lang="en-US" altLang="zh-CN" dirty="0"/>
          </a:p>
          <a:p>
            <a:pPr lvl="0"/>
            <a:endParaRPr lang="en-US" altLang="zh-CN" dirty="0"/>
          </a:p>
          <a:p>
            <a:pPr lvl="0"/>
            <a:r>
              <a:rPr lang="zh-CN" altLang="en-US" dirty="0"/>
              <a:t>除了人权理事会，美国自去年</a:t>
            </a:r>
            <a:r>
              <a:rPr lang="en-US" altLang="zh-CN" dirty="0"/>
              <a:t>1</a:t>
            </a:r>
            <a:r>
              <a:rPr lang="zh-CN" altLang="en-US" dirty="0"/>
              <a:t>月以来已先后退出了气候变化</a:t>
            </a:r>
            <a:r>
              <a:rPr lang="en-US" altLang="zh-CN" dirty="0"/>
              <a:t>《</a:t>
            </a:r>
            <a:r>
              <a:rPr lang="zh-CN" altLang="en-US" dirty="0"/>
              <a:t>巴黎协定</a:t>
            </a:r>
            <a:r>
              <a:rPr lang="en-US" altLang="zh-CN" dirty="0"/>
              <a:t>》</a:t>
            </a:r>
            <a:r>
              <a:rPr lang="zh-CN" altLang="en-US" dirty="0"/>
              <a:t>、联合国教科文组织、</a:t>
            </a:r>
            <a:r>
              <a:rPr lang="en-US" altLang="zh-CN" dirty="0"/>
              <a:t>《</a:t>
            </a:r>
            <a:r>
              <a:rPr lang="zh-CN" altLang="en-US" dirty="0"/>
              <a:t>移民问题全球契约</a:t>
            </a:r>
            <a:r>
              <a:rPr lang="en-US" altLang="zh-CN" dirty="0"/>
              <a:t>》</a:t>
            </a:r>
            <a:r>
              <a:rPr lang="zh-CN" altLang="en-US" dirty="0"/>
              <a:t>制订进程、伊核协议等多边条约和框架，并公开在耶路撒冷归属、自由贸易等国际和地区问题上与大多数国家“唱反调”。</a:t>
            </a:r>
          </a:p>
          <a:p>
            <a:pPr lvl="0"/>
            <a:endParaRPr lang="zh-CN" altLang="en-US" dirty="0"/>
          </a:p>
        </p:txBody>
      </p:sp>
      <p:sp>
        <p:nvSpPr>
          <p:cNvPr id="60420"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55</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2D404A-21FE-4C96-86F4-9B5414834749}" type="slidenum">
              <a:rPr lang="en-US" altLang="zh-CN"/>
              <a:pPr/>
              <a:t>58</a:t>
            </a:fld>
            <a:endParaRPr lang="en-US" altLang="zh-CN"/>
          </a:p>
        </p:txBody>
      </p:sp>
    </p:spTree>
    <p:extLst>
      <p:ext uri="{BB962C8B-B14F-4D97-AF65-F5344CB8AC3E}">
        <p14:creationId xmlns:p14="http://schemas.microsoft.com/office/powerpoint/2010/main" val="37362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3414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3414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3464776-725E-45AD-8A57-0C158BE89D61}"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3ABBC3-4F9A-4D5F-816A-4DECF22B3DAC}"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3AC9D69-9CEE-4DF6-A070-0188BD43AB45}"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70253FB-6CF1-4671-81E9-0A7C10F04B0E}"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AB6A4DF-7D16-489D-B553-6697C8303328}"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userDrawn="1">
  <p:cSld name="Title and Content">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381000" y="228600"/>
            <a:ext cx="8229600" cy="6096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3075"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grpSp>
        <p:nvGrpSpPr>
          <p:cNvPr id="3076" name="Group 2"/>
          <p:cNvGrpSpPr/>
          <p:nvPr userDrawn="1"/>
        </p:nvGrpSpPr>
        <p:grpSpPr>
          <a:xfrm>
            <a:off x="0" y="1208088"/>
            <a:ext cx="9144000" cy="4467225"/>
            <a:chOff x="0" y="1207336"/>
            <a:chExt cx="12192000" cy="4467863"/>
          </a:xfrm>
        </p:grpSpPr>
        <p:sp>
          <p:nvSpPr>
            <p:cNvPr id="12" name="Flowchart: Delay 24"/>
            <p:cNvSpPr/>
            <p:nvPr/>
          </p:nvSpPr>
          <p:spPr>
            <a:xfrm flipH="1">
              <a:off x="2611967" y="3441267"/>
              <a:ext cx="1849967" cy="2052931"/>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Flowchart: Delay 24"/>
            <p:cNvSpPr/>
            <p:nvPr/>
          </p:nvSpPr>
          <p:spPr>
            <a:xfrm>
              <a:off x="9491133" y="1378810"/>
              <a:ext cx="1849967" cy="205293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Rectangle 14"/>
            <p:cNvSpPr/>
            <p:nvPr/>
          </p:nvSpPr>
          <p:spPr>
            <a:xfrm>
              <a:off x="4417484" y="1207336"/>
              <a:ext cx="5073649" cy="357238"/>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0"/>
            <p:cNvSpPr/>
            <p:nvPr/>
          </p:nvSpPr>
          <p:spPr>
            <a:xfrm>
              <a:off x="0" y="1207336"/>
              <a:ext cx="4417484" cy="357238"/>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Rectangle 27"/>
            <p:cNvSpPr/>
            <p:nvPr/>
          </p:nvSpPr>
          <p:spPr>
            <a:xfrm>
              <a:off x="4417484" y="3269793"/>
              <a:ext cx="5073649" cy="355651"/>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Rectangle 36"/>
            <p:cNvSpPr/>
            <p:nvPr/>
          </p:nvSpPr>
          <p:spPr>
            <a:xfrm>
              <a:off x="4415367" y="5317960"/>
              <a:ext cx="5073651" cy="357239"/>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Rectangle 63"/>
            <p:cNvSpPr/>
            <p:nvPr/>
          </p:nvSpPr>
          <p:spPr>
            <a:xfrm>
              <a:off x="9448800" y="5317960"/>
              <a:ext cx="2743200" cy="355651"/>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itle 1"/>
          <p:cNvSpPr>
            <a:spLocks noGrp="1"/>
          </p:cNvSpPr>
          <p:nvPr>
            <p:ph type="title"/>
          </p:nvPr>
        </p:nvSpPr>
        <p:spPr>
          <a:xfrm>
            <a:off x="346979" y="2079876"/>
            <a:ext cx="2289065" cy="1475598"/>
          </a:xfrm>
        </p:spPr>
        <p:txBody>
          <a:bodyPr lIns="0" tIns="0" rIns="0" bIns="0"/>
          <a:lstStyle>
            <a:lvl1pPr>
              <a:defRPr/>
            </a:lvl1pPr>
          </a:lstStyle>
          <a:p>
            <a:r>
              <a:rPr lang="zh-CN" altLang="en-US" smtClean="0"/>
              <a:t>单击此处编辑母版标题样式</a:t>
            </a:r>
            <a:endParaRPr lang="ru-RU" dirty="0"/>
          </a:p>
        </p:txBody>
      </p:sp>
      <p:sp>
        <p:nvSpPr>
          <p:cNvPr id="8" name="Text Placeholder 7"/>
          <p:cNvSpPr>
            <a:spLocks noGrp="1"/>
          </p:cNvSpPr>
          <p:nvPr>
            <p:ph type="body" sz="quarter" idx="13"/>
          </p:nvPr>
        </p:nvSpPr>
        <p:spPr>
          <a:xfrm>
            <a:off x="346473" y="3587770"/>
            <a:ext cx="1294597"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 name="Text Placeholder 7"/>
          <p:cNvSpPr>
            <a:spLocks noGrp="1"/>
          </p:cNvSpPr>
          <p:nvPr>
            <p:ph type="body" sz="quarter" idx="14"/>
          </p:nvPr>
        </p:nvSpPr>
        <p:spPr>
          <a:xfrm>
            <a:off x="346473" y="3927199"/>
            <a:ext cx="1294597"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106" name="Picture Placeholder 104"/>
          <p:cNvSpPr>
            <a:spLocks noGrp="1"/>
          </p:cNvSpPr>
          <p:nvPr>
            <p:ph type="pic" sz="quarter" idx="56"/>
          </p:nvPr>
        </p:nvSpPr>
        <p:spPr>
          <a:xfrm>
            <a:off x="346472" y="5725379"/>
            <a:ext cx="713184" cy="685800"/>
          </a:xfrm>
          <a:ln w="3556">
            <a:solidFill>
              <a:srgbClr val="454D55"/>
            </a:solidFill>
          </a:ln>
        </p:spPr>
        <p:txBody>
          <a:bodyPr vert="horz" wrap="square" lIns="91440" tIns="45720" rIns="91440" bIns="45720" numCol="1" anchor="ctr" anchorCtr="0" compatLnSpc="1">
            <a:noAutofit/>
          </a:bodyPr>
          <a:lstStyle>
            <a:lvl1pPr marL="0" indent="0" algn="ctr">
              <a:buNone/>
              <a:defRPr sz="1200"/>
            </a:lvl1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1200" b="0" i="0" u="none" strike="noStrike" kern="0" cap="none" spc="0" normalizeH="0" baseline="0" noProof="0">
                <a:ln>
                  <a:noFill/>
                </a:ln>
                <a:solidFill>
                  <a:schemeClr val="tx1"/>
                </a:solidFill>
                <a:effectLst/>
                <a:uLnTx/>
                <a:uFillTx/>
                <a:latin typeface="+mn-lt"/>
                <a:ea typeface="+mn-ea"/>
                <a:cs typeface="+mn-cs"/>
              </a:rPr>
              <a:t>Click icon to add picture</a:t>
            </a:r>
            <a:endParaRPr kumimoji="0" lang="ru-RU" sz="1200" b="0" i="0" u="none" strike="noStrike" kern="0" cap="none" spc="0" normalizeH="0" baseline="0" noProof="0">
              <a:ln>
                <a:noFill/>
              </a:ln>
              <a:solidFill>
                <a:schemeClr val="tx1"/>
              </a:solidFill>
              <a:effectLst/>
              <a:uLnTx/>
              <a:uFillTx/>
              <a:latin typeface="+mn-lt"/>
              <a:ea typeface="+mn-ea"/>
              <a:cs typeface="+mn-cs"/>
            </a:endParaRPr>
          </a:p>
        </p:txBody>
      </p:sp>
      <p:sp>
        <p:nvSpPr>
          <p:cNvPr id="108" name="Text Placeholder 42"/>
          <p:cNvSpPr>
            <a:spLocks noGrp="1"/>
          </p:cNvSpPr>
          <p:nvPr>
            <p:ph type="body" sz="quarter" idx="57"/>
          </p:nvPr>
        </p:nvSpPr>
        <p:spPr>
          <a:xfrm>
            <a:off x="1923847" y="863644"/>
            <a:ext cx="783000" cy="1044000"/>
          </a:xfrm>
          <a:prstGeom prst="ellipse">
            <a:avLst/>
          </a:prstGeom>
          <a:solidFill>
            <a:srgbClr val="BAC82F"/>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p>
        </p:txBody>
      </p:sp>
      <p:sp>
        <p:nvSpPr>
          <p:cNvPr id="44" name="Text Placeholder 42"/>
          <p:cNvSpPr>
            <a:spLocks noGrp="1"/>
          </p:cNvSpPr>
          <p:nvPr>
            <p:ph type="body" sz="quarter" idx="15"/>
          </p:nvPr>
        </p:nvSpPr>
        <p:spPr>
          <a:xfrm>
            <a:off x="3311226" y="843980"/>
            <a:ext cx="783000" cy="1044000"/>
          </a:xfrm>
          <a:prstGeom prst="ellipse">
            <a:avLst/>
          </a:prstGeom>
          <a:solidFill>
            <a:schemeClr val="bg1"/>
          </a:solidFill>
          <a:ln w="72390">
            <a:solidFill>
              <a:srgbClr val="BAC82F"/>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80" name="Text Placeholder 7"/>
          <p:cNvSpPr>
            <a:spLocks noGrp="1"/>
          </p:cNvSpPr>
          <p:nvPr>
            <p:ph type="body" sz="quarter" idx="32"/>
          </p:nvPr>
        </p:nvSpPr>
        <p:spPr>
          <a:xfrm>
            <a:off x="3058827" y="436306"/>
            <a:ext cx="1294597"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81" name="Text Placeholder 7"/>
          <p:cNvSpPr>
            <a:spLocks noGrp="1"/>
          </p:cNvSpPr>
          <p:nvPr>
            <p:ph type="body" sz="quarter" idx="33"/>
          </p:nvPr>
        </p:nvSpPr>
        <p:spPr>
          <a:xfrm>
            <a:off x="3058826"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50" name="Text Placeholder 42"/>
          <p:cNvSpPr>
            <a:spLocks noGrp="1"/>
          </p:cNvSpPr>
          <p:nvPr>
            <p:ph type="body" sz="quarter" idx="17"/>
          </p:nvPr>
        </p:nvSpPr>
        <p:spPr>
          <a:xfrm>
            <a:off x="4319352" y="863644"/>
            <a:ext cx="783000" cy="1044000"/>
          </a:xfrm>
          <a:prstGeom prst="ellipse">
            <a:avLst/>
          </a:prstGeom>
          <a:solidFill>
            <a:schemeClr val="bg1"/>
          </a:solidFill>
          <a:ln w="72390">
            <a:solidFill>
              <a:schemeClr val="accent2">
                <a:alpha val="60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82" name="Text Placeholder 7"/>
          <p:cNvSpPr>
            <a:spLocks noGrp="1"/>
          </p:cNvSpPr>
          <p:nvPr>
            <p:ph type="body" sz="quarter" idx="34"/>
          </p:nvPr>
        </p:nvSpPr>
        <p:spPr>
          <a:xfrm>
            <a:off x="4067011" y="2025874"/>
            <a:ext cx="1294597"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83" name="Text Placeholder 7"/>
          <p:cNvSpPr>
            <a:spLocks noGrp="1"/>
          </p:cNvSpPr>
          <p:nvPr>
            <p:ph type="body" sz="quarter" idx="35"/>
          </p:nvPr>
        </p:nvSpPr>
        <p:spPr>
          <a:xfrm>
            <a:off x="4067010"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49" name="Text Placeholder 42"/>
          <p:cNvSpPr>
            <a:spLocks noGrp="1"/>
          </p:cNvSpPr>
          <p:nvPr>
            <p:ph type="body" sz="quarter" idx="18"/>
          </p:nvPr>
        </p:nvSpPr>
        <p:spPr>
          <a:xfrm>
            <a:off x="5327478" y="863644"/>
            <a:ext cx="783000" cy="1044000"/>
          </a:xfrm>
          <a:prstGeom prst="ellipse">
            <a:avLst/>
          </a:prstGeom>
          <a:solidFill>
            <a:schemeClr val="bg1"/>
          </a:solidFill>
          <a:ln w="72390">
            <a:solidFill>
              <a:schemeClr val="accent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84" name="Text Placeholder 7"/>
          <p:cNvSpPr>
            <a:spLocks noGrp="1"/>
          </p:cNvSpPr>
          <p:nvPr>
            <p:ph type="body" sz="quarter" idx="36"/>
          </p:nvPr>
        </p:nvSpPr>
        <p:spPr>
          <a:xfrm>
            <a:off x="5066544" y="437795"/>
            <a:ext cx="1294597"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85" name="Text Placeholder 7"/>
          <p:cNvSpPr>
            <a:spLocks noGrp="1"/>
          </p:cNvSpPr>
          <p:nvPr>
            <p:ph type="body" sz="quarter" idx="37"/>
          </p:nvPr>
        </p:nvSpPr>
        <p:spPr>
          <a:xfrm>
            <a:off x="5066543"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46" name="Text Placeholder 42"/>
          <p:cNvSpPr>
            <a:spLocks noGrp="1"/>
          </p:cNvSpPr>
          <p:nvPr>
            <p:ph type="body" sz="quarter" idx="16"/>
          </p:nvPr>
        </p:nvSpPr>
        <p:spPr>
          <a:xfrm>
            <a:off x="6335604" y="863644"/>
            <a:ext cx="783000" cy="1044000"/>
          </a:xfrm>
          <a:prstGeom prst="ellipse">
            <a:avLst/>
          </a:prstGeom>
          <a:solidFill>
            <a:schemeClr val="bg1"/>
          </a:solidFill>
          <a:ln w="72390">
            <a:solidFill>
              <a:schemeClr val="accent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86" name="Text Placeholder 7"/>
          <p:cNvSpPr>
            <a:spLocks noGrp="1"/>
          </p:cNvSpPr>
          <p:nvPr>
            <p:ph type="body" sz="quarter" idx="38"/>
          </p:nvPr>
        </p:nvSpPr>
        <p:spPr>
          <a:xfrm>
            <a:off x="6080155" y="2025874"/>
            <a:ext cx="1294597"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87" name="Text Placeholder 7"/>
          <p:cNvSpPr>
            <a:spLocks noGrp="1"/>
          </p:cNvSpPr>
          <p:nvPr>
            <p:ph type="body" sz="quarter" idx="39"/>
          </p:nvPr>
        </p:nvSpPr>
        <p:spPr>
          <a:xfrm>
            <a:off x="6080154"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73" name="Text Placeholder 42"/>
          <p:cNvSpPr>
            <a:spLocks noGrp="1"/>
          </p:cNvSpPr>
          <p:nvPr>
            <p:ph type="body" sz="quarter" idx="28"/>
          </p:nvPr>
        </p:nvSpPr>
        <p:spPr>
          <a:xfrm>
            <a:off x="8028816" y="1917406"/>
            <a:ext cx="783000" cy="1044000"/>
          </a:xfrm>
          <a:prstGeom prst="ellipse">
            <a:avLst/>
          </a:prstGeom>
          <a:solidFill>
            <a:schemeClr val="tx1"/>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p>
        </p:txBody>
      </p:sp>
      <p:sp>
        <p:nvSpPr>
          <p:cNvPr id="57" name="Text Placeholder 42"/>
          <p:cNvSpPr>
            <a:spLocks noGrp="1"/>
          </p:cNvSpPr>
          <p:nvPr>
            <p:ph type="body" sz="quarter" idx="20"/>
          </p:nvPr>
        </p:nvSpPr>
        <p:spPr>
          <a:xfrm>
            <a:off x="6335604" y="2914158"/>
            <a:ext cx="783000" cy="1044000"/>
          </a:xfrm>
          <a:prstGeom prst="ellipse">
            <a:avLst/>
          </a:prstGeom>
          <a:solidFill>
            <a:schemeClr val="bg1"/>
          </a:solidFill>
          <a:ln w="72390">
            <a:solidFill>
              <a:schemeClr val="bg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94" name="Text Placeholder 7"/>
          <p:cNvSpPr>
            <a:spLocks noGrp="1"/>
          </p:cNvSpPr>
          <p:nvPr>
            <p:ph type="body" sz="quarter" idx="46"/>
          </p:nvPr>
        </p:nvSpPr>
        <p:spPr>
          <a:xfrm>
            <a:off x="6078878" y="4073394"/>
            <a:ext cx="1294597"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5" name="Text Placeholder 7"/>
          <p:cNvSpPr>
            <a:spLocks noGrp="1"/>
          </p:cNvSpPr>
          <p:nvPr>
            <p:ph type="body" sz="quarter" idx="47"/>
          </p:nvPr>
        </p:nvSpPr>
        <p:spPr>
          <a:xfrm>
            <a:off x="6078877"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58" name="Text Placeholder 42"/>
          <p:cNvSpPr>
            <a:spLocks noGrp="1"/>
          </p:cNvSpPr>
          <p:nvPr>
            <p:ph type="body" sz="quarter" idx="21"/>
          </p:nvPr>
        </p:nvSpPr>
        <p:spPr>
          <a:xfrm>
            <a:off x="5327478" y="2914158"/>
            <a:ext cx="783000" cy="1044000"/>
          </a:xfrm>
          <a:prstGeom prst="ellipse">
            <a:avLst/>
          </a:prstGeom>
          <a:solidFill>
            <a:schemeClr val="bg1"/>
          </a:solidFill>
          <a:ln w="72390">
            <a:solidFill>
              <a:schemeClr val="bg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90" name="Text Placeholder 7"/>
          <p:cNvSpPr>
            <a:spLocks noGrp="1"/>
          </p:cNvSpPr>
          <p:nvPr>
            <p:ph type="body" sz="quarter" idx="42"/>
          </p:nvPr>
        </p:nvSpPr>
        <p:spPr>
          <a:xfrm>
            <a:off x="5066543" y="2505648"/>
            <a:ext cx="1294597"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1" name="Text Placeholder 7"/>
          <p:cNvSpPr>
            <a:spLocks noGrp="1"/>
          </p:cNvSpPr>
          <p:nvPr>
            <p:ph type="body" sz="quarter" idx="43"/>
          </p:nvPr>
        </p:nvSpPr>
        <p:spPr>
          <a:xfrm>
            <a:off x="5066542"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59" name="Text Placeholder 42"/>
          <p:cNvSpPr>
            <a:spLocks noGrp="1"/>
          </p:cNvSpPr>
          <p:nvPr>
            <p:ph type="body" sz="quarter" idx="22"/>
          </p:nvPr>
        </p:nvSpPr>
        <p:spPr>
          <a:xfrm>
            <a:off x="4319352" y="2914158"/>
            <a:ext cx="783000" cy="1044000"/>
          </a:xfrm>
          <a:prstGeom prst="ellipse">
            <a:avLst/>
          </a:prstGeom>
          <a:solidFill>
            <a:schemeClr val="bg1"/>
          </a:solidFill>
          <a:ln w="72390">
            <a:solidFill>
              <a:schemeClr val="accent1">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92" name="Text Placeholder 7"/>
          <p:cNvSpPr>
            <a:spLocks noGrp="1"/>
          </p:cNvSpPr>
          <p:nvPr>
            <p:ph type="body" sz="quarter" idx="44"/>
          </p:nvPr>
        </p:nvSpPr>
        <p:spPr>
          <a:xfrm>
            <a:off x="4065734" y="4073394"/>
            <a:ext cx="1294597"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3" name="Text Placeholder 7"/>
          <p:cNvSpPr>
            <a:spLocks noGrp="1"/>
          </p:cNvSpPr>
          <p:nvPr>
            <p:ph type="body" sz="quarter" idx="45"/>
          </p:nvPr>
        </p:nvSpPr>
        <p:spPr>
          <a:xfrm>
            <a:off x="4065733"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56" name="Text Placeholder 42"/>
          <p:cNvSpPr>
            <a:spLocks noGrp="1"/>
          </p:cNvSpPr>
          <p:nvPr>
            <p:ph type="body" sz="quarter" idx="19"/>
          </p:nvPr>
        </p:nvSpPr>
        <p:spPr>
          <a:xfrm>
            <a:off x="3311226" y="2914158"/>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88" name="Text Placeholder 7"/>
          <p:cNvSpPr>
            <a:spLocks noGrp="1"/>
          </p:cNvSpPr>
          <p:nvPr>
            <p:ph type="body" sz="quarter" idx="40"/>
          </p:nvPr>
        </p:nvSpPr>
        <p:spPr>
          <a:xfrm>
            <a:off x="3053399" y="2505648"/>
            <a:ext cx="1294597"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89" name="Text Placeholder 7"/>
          <p:cNvSpPr>
            <a:spLocks noGrp="1"/>
          </p:cNvSpPr>
          <p:nvPr>
            <p:ph type="body" sz="quarter" idx="41"/>
          </p:nvPr>
        </p:nvSpPr>
        <p:spPr>
          <a:xfrm>
            <a:off x="3053398"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75" name="Text Placeholder 42"/>
          <p:cNvSpPr>
            <a:spLocks noGrp="1"/>
          </p:cNvSpPr>
          <p:nvPr>
            <p:ph type="body" sz="quarter" idx="29"/>
          </p:nvPr>
        </p:nvSpPr>
        <p:spPr>
          <a:xfrm>
            <a:off x="1641069" y="3979528"/>
            <a:ext cx="783000" cy="1044000"/>
          </a:xfrm>
          <a:prstGeom prst="ellipse">
            <a:avLst/>
          </a:prstGeom>
          <a:solidFill>
            <a:schemeClr val="tx2"/>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p>
        </p:txBody>
      </p:sp>
      <p:sp>
        <p:nvSpPr>
          <p:cNvPr id="60" name="Text Placeholder 42"/>
          <p:cNvSpPr>
            <a:spLocks noGrp="1"/>
          </p:cNvSpPr>
          <p:nvPr>
            <p:ph type="body" sz="quarter" idx="23"/>
          </p:nvPr>
        </p:nvSpPr>
        <p:spPr>
          <a:xfrm>
            <a:off x="3311226" y="4970360"/>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96" name="Text Placeholder 7"/>
          <p:cNvSpPr>
            <a:spLocks noGrp="1"/>
          </p:cNvSpPr>
          <p:nvPr>
            <p:ph type="body" sz="quarter" idx="48"/>
          </p:nvPr>
        </p:nvSpPr>
        <p:spPr>
          <a:xfrm>
            <a:off x="3056743" y="4567759"/>
            <a:ext cx="1294597"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7" name="Text Placeholder 7"/>
          <p:cNvSpPr>
            <a:spLocks noGrp="1"/>
          </p:cNvSpPr>
          <p:nvPr>
            <p:ph type="body" sz="quarter" idx="49"/>
          </p:nvPr>
        </p:nvSpPr>
        <p:spPr>
          <a:xfrm>
            <a:off x="3056742"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63" name="Text Placeholder 42"/>
          <p:cNvSpPr>
            <a:spLocks noGrp="1"/>
          </p:cNvSpPr>
          <p:nvPr>
            <p:ph type="body" sz="quarter" idx="26"/>
          </p:nvPr>
        </p:nvSpPr>
        <p:spPr>
          <a:xfrm>
            <a:off x="4319352" y="4970360"/>
            <a:ext cx="783000" cy="1044000"/>
          </a:xfrm>
          <a:prstGeom prst="ellipse">
            <a:avLst/>
          </a:prstGeom>
          <a:solidFill>
            <a:schemeClr val="bg1"/>
          </a:solidFill>
          <a:ln w="72390">
            <a:solidFill>
              <a:schemeClr val="accent3"/>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100" name="Text Placeholder 7"/>
          <p:cNvSpPr>
            <a:spLocks noGrp="1"/>
          </p:cNvSpPr>
          <p:nvPr>
            <p:ph type="body" sz="quarter" idx="52"/>
          </p:nvPr>
        </p:nvSpPr>
        <p:spPr>
          <a:xfrm>
            <a:off x="4067598" y="6121335"/>
            <a:ext cx="1294597"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101" name="Text Placeholder 7"/>
          <p:cNvSpPr>
            <a:spLocks noGrp="1"/>
          </p:cNvSpPr>
          <p:nvPr>
            <p:ph type="body" sz="quarter" idx="53"/>
          </p:nvPr>
        </p:nvSpPr>
        <p:spPr>
          <a:xfrm>
            <a:off x="4067598"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62" name="Text Placeholder 42"/>
          <p:cNvSpPr>
            <a:spLocks noGrp="1"/>
          </p:cNvSpPr>
          <p:nvPr>
            <p:ph type="body" sz="quarter" idx="25"/>
          </p:nvPr>
        </p:nvSpPr>
        <p:spPr>
          <a:xfrm>
            <a:off x="5327478" y="4970360"/>
            <a:ext cx="783000" cy="1044000"/>
          </a:xfrm>
          <a:prstGeom prst="ellipse">
            <a:avLst/>
          </a:prstGeom>
          <a:solidFill>
            <a:schemeClr val="bg1"/>
          </a:solidFill>
          <a:ln w="72390">
            <a:solidFill>
              <a:schemeClr val="accent4"/>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98" name="Text Placeholder 7"/>
          <p:cNvSpPr>
            <a:spLocks noGrp="1"/>
          </p:cNvSpPr>
          <p:nvPr>
            <p:ph type="body" sz="quarter" idx="50"/>
          </p:nvPr>
        </p:nvSpPr>
        <p:spPr>
          <a:xfrm>
            <a:off x="5069887" y="4567759"/>
            <a:ext cx="1294597"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99" name="Text Placeholder 7"/>
          <p:cNvSpPr>
            <a:spLocks noGrp="1"/>
          </p:cNvSpPr>
          <p:nvPr>
            <p:ph type="body" sz="quarter" idx="51"/>
          </p:nvPr>
        </p:nvSpPr>
        <p:spPr>
          <a:xfrm>
            <a:off x="5069886"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61" name="Text Placeholder 42"/>
          <p:cNvSpPr>
            <a:spLocks noGrp="1"/>
          </p:cNvSpPr>
          <p:nvPr>
            <p:ph type="body" sz="quarter" idx="24"/>
          </p:nvPr>
        </p:nvSpPr>
        <p:spPr>
          <a:xfrm>
            <a:off x="6335604" y="4970360"/>
            <a:ext cx="783000" cy="1044000"/>
          </a:xfrm>
          <a:prstGeom prst="ellipse">
            <a:avLst/>
          </a:prstGeom>
          <a:solidFill>
            <a:schemeClr val="bg1"/>
          </a:solidFill>
          <a:ln w="72390">
            <a:solidFill>
              <a:schemeClr val="accent5"/>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p>
        </p:txBody>
      </p:sp>
      <p:sp>
        <p:nvSpPr>
          <p:cNvPr id="102" name="Text Placeholder 7"/>
          <p:cNvSpPr>
            <a:spLocks noGrp="1"/>
          </p:cNvSpPr>
          <p:nvPr>
            <p:ph type="body" sz="quarter" idx="54"/>
          </p:nvPr>
        </p:nvSpPr>
        <p:spPr>
          <a:xfrm>
            <a:off x="6080742" y="6121335"/>
            <a:ext cx="1294597"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103" name="Text Placeholder 7"/>
          <p:cNvSpPr>
            <a:spLocks noGrp="1"/>
          </p:cNvSpPr>
          <p:nvPr>
            <p:ph type="body" sz="quarter" idx="55"/>
          </p:nvPr>
        </p:nvSpPr>
        <p:spPr>
          <a:xfrm>
            <a:off x="6080742"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p>
        </p:txBody>
      </p:sp>
      <p:sp>
        <p:nvSpPr>
          <p:cNvPr id="110" name="Text Placeholder 42"/>
          <p:cNvSpPr>
            <a:spLocks noGrp="1"/>
          </p:cNvSpPr>
          <p:nvPr>
            <p:ph type="body" sz="quarter" idx="58"/>
          </p:nvPr>
        </p:nvSpPr>
        <p:spPr>
          <a:xfrm>
            <a:off x="7720074" y="4973439"/>
            <a:ext cx="783000" cy="1044000"/>
          </a:xfrm>
          <a:prstGeom prst="ellipse">
            <a:avLst/>
          </a:prstGeom>
          <a:solidFill>
            <a:schemeClr val="accent5"/>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p>
        </p:txBody>
      </p:sp>
      <p:sp>
        <p:nvSpPr>
          <p:cNvPr id="19" name="Footer Placeholder 4"/>
          <p:cNvSpPr>
            <a:spLocks noGrp="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20" name="Date Placeholder 3"/>
          <p:cNvSpPr>
            <a:spLocks noGrp="1"/>
          </p:cNvSpPr>
          <p:nvPr>
            <p:ph type="dt" sz="half" idx="2"/>
          </p:nvPr>
        </p:nvSpPr>
        <p:spPr bwMode="auto">
          <a:xfrm>
            <a:off x="6754813" y="550863"/>
            <a:ext cx="2057400" cy="176213"/>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1409CA4-1ED6-48CE-8FB7-1E3EEB83ED8C}"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21" name="Slide Number Placeholder 5"/>
          <p:cNvSpPr>
            <a:spLocks noGrp="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D48E658-63DE-4040-9147-DEAC2CEAB6AE}" type="slidenum">
              <a:rPr kumimoji="0" lang="ru-RU"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ru-RU"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C8AF5E6-1ACD-46A3-B250-12FA8BB5E64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C8CA771-61AC-46F5-8B1C-FE2BC8EDBE28}"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53EAF28-DF14-418E-9D3C-47A2E305A60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48243A8-7D70-4458-997F-30E2210C8528}"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211DC66-EEE6-4996-987D-6E2EF5CC60E7}"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1D0F4BB-C1BE-4FC3-8520-3CE7466C34DE}"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5582908-15E7-481D-A250-1535FCD8875F}"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D8779FC-408D-40B0-9FF4-CC28F5E8A835}"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p:cNvSpPr>
          <p:nvPr>
            <p:ph type="title"/>
          </p:nvPr>
        </p:nvSpPr>
        <p:spPr>
          <a:xfrm>
            <a:off x="457200" y="277813"/>
            <a:ext cx="8229600" cy="1139825"/>
          </a:xfrm>
          <a:prstGeom prst="rect">
            <a:avLst/>
          </a:prstGeom>
          <a:noFill/>
          <a:ln w="9525">
            <a:noFill/>
          </a:ln>
        </p:spPr>
        <p:txBody>
          <a:bodyPr/>
          <a:lstStyle/>
          <a:p>
            <a:pPr lvl="0"/>
            <a:r>
              <a:rPr lang="zh-CN" altLang="en-US" dirty="0"/>
              <a:t>单击此处编辑母版标题样式</a:t>
            </a:r>
          </a:p>
        </p:txBody>
      </p:sp>
      <p:sp>
        <p:nvSpPr>
          <p:cNvPr id="133123" name="Rectangle 3"/>
          <p:cNvSpPr>
            <a:spLocks noGrp="1"/>
          </p:cNvSpPr>
          <p:nvPr>
            <p:ph type="body" idx="1"/>
          </p:nvPr>
        </p:nvSpPr>
        <p:spPr>
          <a:xfrm>
            <a:off x="457200" y="1600200"/>
            <a:ext cx="8229600" cy="453072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312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187E69A-86D8-43DF-8BFD-6ECE0C85CD13}"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t>16:20</a:t>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p:cTn id="7" dur="500" fill="hold"/>
                                        <p:tgtEl>
                                          <p:spTgt spid="133122"/>
                                        </p:tgtEl>
                                        <p:attrNameLst>
                                          <p:attrName>ppt_w</p:attrName>
                                        </p:attrNameLst>
                                      </p:cBhvr>
                                      <p:tavLst>
                                        <p:tav tm="0">
                                          <p:val>
                                            <p:fltVal val="0"/>
                                          </p:val>
                                        </p:tav>
                                        <p:tav tm="100000">
                                          <p:val>
                                            <p:strVal val="#ppt_w"/>
                                          </p:val>
                                        </p:tav>
                                      </p:tavLst>
                                    </p:anim>
                                    <p:anim calcmode="lin" valueType="num">
                                      <p:cBhvr>
                                        <p:cTn id="8" dur="500" fill="hold"/>
                                        <p:tgtEl>
                                          <p:spTgt spid="133122"/>
                                        </p:tgtEl>
                                        <p:attrNameLst>
                                          <p:attrName>ppt_h</p:attrName>
                                        </p:attrNameLst>
                                      </p:cBhvr>
                                      <p:tavLst>
                                        <p:tav tm="0">
                                          <p:val>
                                            <p:fltVal val="0"/>
                                          </p:val>
                                        </p:tav>
                                        <p:tav tm="100000">
                                          <p:val>
                                            <p:strVal val="#ppt_h"/>
                                          </p:val>
                                        </p:tav>
                                      </p:tavLst>
                                    </p:anim>
                                    <p:animEffect transition="in" filter="fade">
                                      <p:cBhvr>
                                        <p:cTn id="9" dur="500"/>
                                        <p:tgtEl>
                                          <p:spTgt spid="13312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23">
                                            <p:txEl>
                                              <p:pRg st="0" end="0"/>
                                            </p:txEl>
                                          </p:spTgt>
                                        </p:tgtEl>
                                        <p:attrNameLst>
                                          <p:attrName>style.visibility</p:attrName>
                                        </p:attrNameLst>
                                      </p:cBhvr>
                                      <p:to>
                                        <p:strVal val="visible"/>
                                      </p:to>
                                    </p:set>
                                    <p:animEffect transition="in" filter="fade">
                                      <p:cBhvr>
                                        <p:cTn id="14" dur="1000">
                                          <p:stCondLst>
                                            <p:cond delay="0"/>
                                          </p:stCondLst>
                                        </p:cTn>
                                        <p:tgtEl>
                                          <p:spTgt spid="1331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123">
                                            <p:txEl>
                                              <p:pRg st="1" end="1"/>
                                            </p:txEl>
                                          </p:spTgt>
                                        </p:tgtEl>
                                        <p:attrNameLst>
                                          <p:attrName>style.visibility</p:attrName>
                                        </p:attrNameLst>
                                      </p:cBhvr>
                                      <p:to>
                                        <p:strVal val="visible"/>
                                      </p:to>
                                    </p:set>
                                    <p:animEffect transition="in" filter="fade">
                                      <p:cBhvr>
                                        <p:cTn id="17" dur="1000">
                                          <p:stCondLst>
                                            <p:cond delay="0"/>
                                          </p:stCondLst>
                                        </p:cTn>
                                        <p:tgtEl>
                                          <p:spTgt spid="13312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3123">
                                            <p:txEl>
                                              <p:pRg st="2" end="2"/>
                                            </p:txEl>
                                          </p:spTgt>
                                        </p:tgtEl>
                                        <p:attrNameLst>
                                          <p:attrName>style.visibility</p:attrName>
                                        </p:attrNameLst>
                                      </p:cBhvr>
                                      <p:to>
                                        <p:strVal val="visible"/>
                                      </p:to>
                                    </p:set>
                                    <p:animEffect transition="in" filter="fade">
                                      <p:cBhvr>
                                        <p:cTn id="20" dur="1000">
                                          <p:stCondLst>
                                            <p:cond delay="0"/>
                                          </p:stCondLst>
                                        </p:cTn>
                                        <p:tgtEl>
                                          <p:spTgt spid="13312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123">
                                            <p:txEl>
                                              <p:pRg st="3" end="3"/>
                                            </p:txEl>
                                          </p:spTgt>
                                        </p:tgtEl>
                                        <p:attrNameLst>
                                          <p:attrName>style.visibility</p:attrName>
                                        </p:attrNameLst>
                                      </p:cBhvr>
                                      <p:to>
                                        <p:strVal val="visible"/>
                                      </p:to>
                                    </p:set>
                                    <p:animEffect transition="in" filter="fade">
                                      <p:cBhvr>
                                        <p:cTn id="23" dur="1000">
                                          <p:stCondLst>
                                            <p:cond delay="0"/>
                                          </p:stCondLst>
                                        </p:cTn>
                                        <p:tgtEl>
                                          <p:spTgt spid="13312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123">
                                            <p:txEl>
                                              <p:pRg st="4" end="4"/>
                                            </p:txEl>
                                          </p:spTgt>
                                        </p:tgtEl>
                                        <p:attrNameLst>
                                          <p:attrName>style.visibility</p:attrName>
                                        </p:attrNameLst>
                                      </p:cBhvr>
                                      <p:to>
                                        <p:strVal val="visible"/>
                                      </p:to>
                                    </p:set>
                                    <p:animEffect transition="in" filter="fade">
                                      <p:cBhvr>
                                        <p:cTn id="26" dur="1000">
                                          <p:stCondLst>
                                            <p:cond delay="0"/>
                                          </p:stCondLst>
                                        </p:cTn>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23" grpId="0" build="p">
        <p:tmplLst>
          <p:tmpl lvl="1">
            <p:tnLst>
              <p:par>
                <p:cTn presetID="10" presetClass="entr" presetSubtype="0" fill="hold" nodeType="click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Lst>
      </p:bldP>
    </p:bld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aike.sogou.com/lemma/ShowInnerLink.htm?lemmaId=7759743&amp;ss_c=ssc.citiao.link"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china.cnr.cn/news/20190315/t20190315_524543657.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5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image" Target="../media/image29.jpeg"/><Relationship Id="rId9" Type="http://schemas.openxmlformats.org/officeDocument/2006/relationships/image" Target="../media/image34.jpeg"/></Relationships>
</file>

<file path=ppt/slides/_rels/slide5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20013;&#32654;&#36152;&#26131;&#20105;&#31471;.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ea typeface="+mn-ea"/>
                <a:cs typeface="+mn-cs"/>
              </a:rPr>
              <a:t>1</a:t>
            </a:fld>
            <a:endParaRPr lang="en-US" altLang="zh-CN" sz="1200" dirty="0">
              <a:latin typeface="Garamond" panose="02020404030301010803" pitchFamily="18" charset="0"/>
              <a:ea typeface="+mn-ea"/>
              <a:cs typeface="+mn-cs"/>
            </a:endParaRPr>
          </a:p>
        </p:txBody>
      </p:sp>
      <p:sp>
        <p:nvSpPr>
          <p:cNvPr id="79874" name="Rectangle 2"/>
          <p:cNvSpPr>
            <a:spLocks noGrp="1" noChangeArrowheads="1"/>
          </p:cNvSpPr>
          <p:nvPr>
            <p:ph type="ctrTitle"/>
          </p:nvPr>
        </p:nvSpPr>
        <p:spPr>
          <a:xfrm>
            <a:off x="561340" y="1206500"/>
            <a:ext cx="8006715" cy="4168775"/>
          </a:xfrm>
          <a:gradFill rotWithShape="1">
            <a:gsLst>
              <a:gs pos="0">
                <a:srgbClr val="B6C400"/>
              </a:gs>
              <a:gs pos="100000">
                <a:srgbClr val="FFFF00">
                  <a:alpha val="94000"/>
                </a:srgbClr>
              </a:gs>
            </a:gsLst>
            <a:lin ang="0" scaled="1"/>
          </a:gradFill>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45000"/>
              </a:spcBef>
              <a:spcAft>
                <a:spcPct val="0"/>
              </a:spcAft>
              <a:buClrTx/>
              <a:buSzTx/>
              <a:buFontTx/>
              <a:buNone/>
              <a:defRPr/>
            </a:pPr>
            <a:r>
              <a:rPr kumimoji="0" lang="zh-CN" altLang="en-US" sz="6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现代社会之核心价值</a:t>
            </a:r>
          </a:p>
        </p:txBody>
      </p:sp>
      <p:sp>
        <p:nvSpPr>
          <p:cNvPr id="5124" name="Rectangle 4"/>
          <p:cNvSpPr>
            <a:spLocks noGrp="1"/>
          </p:cNvSpPr>
          <p:nvPr>
            <p:ph type="subTitle" idx="1"/>
          </p:nvPr>
        </p:nvSpPr>
        <p:spPr>
          <a:xfrm>
            <a:off x="1297940" y="3834130"/>
            <a:ext cx="6553200" cy="2481580"/>
          </a:xfrm>
          <a:gradFill rotWithShape="1">
            <a:gsLst>
              <a:gs pos="0">
                <a:srgbClr val="005E76">
                  <a:alpha val="100000"/>
                </a:srgbClr>
              </a:gs>
              <a:gs pos="100000">
                <a:srgbClr val="00CCFF">
                  <a:alpha val="100000"/>
                </a:srgbClr>
              </a:gs>
            </a:gsLst>
            <a:lin ang="0" scaled="1"/>
            <a:tileRect/>
          </a:gradFill>
        </p:spPr>
        <p:txBody>
          <a:bodyPr vert="horz" wrap="square" lIns="91440" tIns="45720" rIns="91440" bIns="45720" anchor="t"/>
          <a:lstStyle/>
          <a:p>
            <a:pPr algn="ctr" eaLnBrk="1" hangingPunct="1">
              <a:buSzPct val="65000"/>
            </a:pPr>
            <a:r>
              <a:rPr lang="zh-CN" altLang="zh-CN" sz="3200" b="1"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陈天宁</a:t>
            </a:r>
            <a:endParaRPr lang="zh-CN"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buSzPct val="65000"/>
            </a:pPr>
            <a:r>
              <a:rPr lang="en-US"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13991861066</a:t>
            </a:r>
          </a:p>
          <a:p>
            <a:pPr algn="ctr" eaLnBrk="1" hangingPunct="1">
              <a:buSzPct val="65000"/>
            </a:pPr>
            <a:r>
              <a:rPr lang="en-US"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tnchen@mail.xjtu.edu.cn</a:t>
            </a:r>
          </a:p>
          <a:p>
            <a:pPr algn="ctr" eaLnBrk="1" hangingPunct="1">
              <a:buSzPct val="65000"/>
            </a:pPr>
            <a:r>
              <a:rPr lang="zh-CN"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2019年11月2</a:t>
            </a:r>
            <a:r>
              <a:rPr lang="en-US"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8</a:t>
            </a:r>
            <a:r>
              <a:rPr lang="zh-CN" altLang="zh-CN" sz="3200" dirty="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日</a:t>
            </a:r>
          </a:p>
        </p:txBody>
      </p:sp>
      <p:sp>
        <p:nvSpPr>
          <p:cNvPr id="2" name="文本框 1"/>
          <p:cNvSpPr txBox="1"/>
          <p:nvPr/>
        </p:nvSpPr>
        <p:spPr>
          <a:xfrm>
            <a:off x="796925" y="507365"/>
            <a:ext cx="3738880" cy="52197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800" b="1"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a:t>
            </a:r>
            <a:r>
              <a:rPr lang="zh-CN" altLang="en-US" sz="2800" b="1"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工业社会学</a:t>
            </a:r>
            <a:r>
              <a:rPr lang="en-US" altLang="zh-CN" sz="2800" b="1"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a:t>
            </a:r>
            <a:r>
              <a:rPr lang="zh-CN" altLang="en-US" sz="2800" b="1"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第七讲</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124">
                                            <p:bg/>
                                          </p:spTgt>
                                        </p:tgtEl>
                                        <p:attrNameLst>
                                          <p:attrName>style.visibility</p:attrName>
                                        </p:attrNameLst>
                                      </p:cBhvr>
                                      <p:to>
                                        <p:strVal val="visible"/>
                                      </p:to>
                                    </p:set>
                                    <p:animEffect transition="in" filter="wipe(down)">
                                      <p:cBhvr>
                                        <p:cTn id="7" dur="500"/>
                                        <p:tgtEl>
                                          <p:spTgt spid="5124">
                                            <p:bg/>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124">
                                            <p:txEl>
                                              <p:pRg st="0" end="0"/>
                                            </p:txEl>
                                          </p:spTgt>
                                        </p:tgtEl>
                                        <p:attrNameLst>
                                          <p:attrName>style.visibility</p:attrName>
                                        </p:attrNameLst>
                                      </p:cBhvr>
                                      <p:to>
                                        <p:strVal val="visible"/>
                                      </p:to>
                                    </p:set>
                                    <p:animEffect transition="in" filter="wipe(down)">
                                      <p:cBhvr>
                                        <p:cTn id="11" dur="500"/>
                                        <p:tgtEl>
                                          <p:spTgt spid="512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124">
                                            <p:txEl>
                                              <p:pRg st="1" end="1"/>
                                            </p:txEl>
                                          </p:spTgt>
                                        </p:tgtEl>
                                        <p:attrNameLst>
                                          <p:attrName>style.visibility</p:attrName>
                                        </p:attrNameLst>
                                      </p:cBhvr>
                                      <p:to>
                                        <p:strVal val="visible"/>
                                      </p:to>
                                    </p:set>
                                    <p:animEffect transition="in" filter="wipe(down)">
                                      <p:cBhvr>
                                        <p:cTn id="15" dur="500"/>
                                        <p:tgtEl>
                                          <p:spTgt spid="5124">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24">
                                            <p:txEl>
                                              <p:pRg st="2" end="2"/>
                                            </p:txEl>
                                          </p:spTgt>
                                        </p:tgtEl>
                                        <p:attrNameLst>
                                          <p:attrName>style.visibility</p:attrName>
                                        </p:attrNameLst>
                                      </p:cBhvr>
                                      <p:to>
                                        <p:strVal val="visible"/>
                                      </p:to>
                                    </p:set>
                                    <p:animEffect transition="in" filter="wipe(down)">
                                      <p:cBhvr>
                                        <p:cTn id="19" dur="500"/>
                                        <p:tgtEl>
                                          <p:spTgt spid="5124">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124">
                                            <p:txEl>
                                              <p:pRg st="3" end="3"/>
                                            </p:txEl>
                                          </p:spTgt>
                                        </p:tgtEl>
                                        <p:attrNameLst>
                                          <p:attrName>style.visibility</p:attrName>
                                        </p:attrNameLst>
                                      </p:cBhvr>
                                      <p:to>
                                        <p:strVal val="visible"/>
                                      </p:to>
                                    </p:set>
                                    <p:animEffect transition="in" filter="wipe(down)">
                                      <p:cBhvr>
                                        <p:cTn id="23"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10</a:t>
            </a:fld>
            <a:endParaRPr lang="en-US" altLang="zh-CN" sz="1200" dirty="0">
              <a:latin typeface="Garamond" panose="02020404030301010803" pitchFamily="18" charset="0"/>
            </a:endParaRPr>
          </a:p>
        </p:txBody>
      </p:sp>
      <p:sp>
        <p:nvSpPr>
          <p:cNvPr id="124930" name="Rectangle 2"/>
          <p:cNvSpPr>
            <a:spLocks noGrp="1" noChangeArrowheads="1"/>
          </p:cNvSpPr>
          <p:nvPr>
            <p:ph type="title"/>
          </p:nvPr>
        </p:nvSpPr>
        <p:spPr>
          <a:xfrm>
            <a:off x="468313" y="333375"/>
            <a:ext cx="8207375" cy="765175"/>
          </a:xfrm>
          <a:gradFill rotWithShape="1">
            <a:gsLst>
              <a:gs pos="0">
                <a:srgbClr val="FFFF00"/>
              </a:gs>
              <a:gs pos="100000">
                <a:srgbClr val="FF66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价值观的两个方面：</a:t>
            </a:r>
            <a:r>
              <a:rPr kumimoji="0" lang="zh-CN" altLang="en-US" sz="29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目的价值与方式价值</a:t>
            </a:r>
          </a:p>
        </p:txBody>
      </p:sp>
      <p:sp>
        <p:nvSpPr>
          <p:cNvPr id="124931" name="Rectangle 3"/>
          <p:cNvSpPr>
            <a:spLocks noGrp="1" noChangeArrowheads="1"/>
          </p:cNvSpPr>
          <p:nvPr>
            <p:ph idx="1"/>
          </p:nvPr>
        </p:nvSpPr>
        <p:spPr>
          <a:xfrm>
            <a:off x="457200" y="1196975"/>
            <a:ext cx="8229600" cy="4933950"/>
          </a:xfrm>
          <a:gradFill rotWithShape="1">
            <a:gsLst>
              <a:gs pos="0">
                <a:srgbClr val="FFFF66"/>
              </a:gs>
              <a:gs pos="50000">
                <a:srgbClr val="FFCC00"/>
              </a:gs>
              <a:gs pos="100000">
                <a:srgbClr val="FFFF66"/>
              </a:gs>
            </a:gsLst>
            <a:lin ang="54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目的价值：</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与普遍追求的目的或普遍追求的最终状态有关。它影响人们对结果的态度，有些结果被看成更有吸引力或更反感。</a:t>
            </a:r>
            <a:endPar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方式价值：</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影响人们对实现目的所采取的具体行为方式，这样有些行动过程更能够有效实现目的价值、或更具有吸引力、或更使人反感。</a:t>
            </a:r>
            <a:r>
              <a:rPr kumimoji="0" lang="zh-CN" altLang="en-US" sz="25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（君子爱财取之有道）</a:t>
            </a:r>
          </a:p>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具有同样</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目的价值</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的行为主体，可能会具有各种不同的</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方式</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去获取这些目的价值，这主要取决于哪些</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方式价值</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对他更有吸引力。</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（包括国家、团体、个人）。</a:t>
            </a:r>
          </a:p>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方式价值为目的价值服务，目的价值描述怎么实现方式价值。</a:t>
            </a:r>
            <a:r>
              <a:rPr kumimoji="0" lang="zh-CN" altLang="en-US" sz="25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目的价值与行为价值应当保持总体上的一致。</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p:cTn id="7" dur="500" fill="hold"/>
                                        <p:tgtEl>
                                          <p:spTgt spid="124930"/>
                                        </p:tgtEl>
                                        <p:attrNameLst>
                                          <p:attrName>ppt_w</p:attrName>
                                        </p:attrNameLst>
                                      </p:cBhvr>
                                      <p:tavLst>
                                        <p:tav tm="0">
                                          <p:val>
                                            <p:fltVal val="0"/>
                                          </p:val>
                                        </p:tav>
                                        <p:tav tm="100000">
                                          <p:val>
                                            <p:strVal val="#ppt_w"/>
                                          </p:val>
                                        </p:tav>
                                      </p:tavLst>
                                    </p:anim>
                                    <p:anim calcmode="lin" valueType="num">
                                      <p:cBhvr>
                                        <p:cTn id="8" dur="500" fill="hold"/>
                                        <p:tgtEl>
                                          <p:spTgt spid="124930"/>
                                        </p:tgtEl>
                                        <p:attrNameLst>
                                          <p:attrName>ppt_h</p:attrName>
                                        </p:attrNameLst>
                                      </p:cBhvr>
                                      <p:tavLst>
                                        <p:tav tm="0">
                                          <p:val>
                                            <p:fltVal val="0"/>
                                          </p:val>
                                        </p:tav>
                                        <p:tav tm="100000">
                                          <p:val>
                                            <p:strVal val="#ppt_h"/>
                                          </p:val>
                                        </p:tav>
                                      </p:tavLst>
                                    </p:anim>
                                    <p:animEffect transition="in" filter="fade">
                                      <p:cBhvr>
                                        <p:cTn id="9" dur="500"/>
                                        <p:tgtEl>
                                          <p:spTgt spid="12493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4931">
                                            <p:bg/>
                                          </p:spTgt>
                                        </p:tgtEl>
                                        <p:attrNameLst>
                                          <p:attrName>style.visibility</p:attrName>
                                        </p:attrNameLst>
                                      </p:cBhvr>
                                      <p:to>
                                        <p:strVal val="visible"/>
                                      </p:to>
                                    </p:set>
                                    <p:animEffect transition="in" filter="fade">
                                      <p:cBhvr>
                                        <p:cTn id="13" dur="1000">
                                          <p:stCondLst>
                                            <p:cond delay="0"/>
                                          </p:stCondLst>
                                        </p:cTn>
                                        <p:tgtEl>
                                          <p:spTgt spid="124931">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24931">
                                            <p:bg/>
                                          </p:spTgt>
                                        </p:tgtEl>
                                        <p:attrNameLst>
                                          <p:attrName>style.visibility</p:attrName>
                                        </p:attrNameLst>
                                      </p:cBhvr>
                                      <p:to>
                                        <p:strVal val="visible"/>
                                      </p:to>
                                    </p:set>
                                    <p:animEffect transition="in" filter="fade">
                                      <p:cBhvr>
                                        <p:cTn id="17" dur="1000">
                                          <p:stCondLst>
                                            <p:cond delay="0"/>
                                          </p:stCondLst>
                                        </p:cTn>
                                        <p:tgtEl>
                                          <p:spTgt spid="124931">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24931">
                                            <p:bg/>
                                          </p:spTgt>
                                        </p:tgtEl>
                                        <p:attrNameLst>
                                          <p:attrName>style.visibility</p:attrName>
                                        </p:attrNameLst>
                                      </p:cBhvr>
                                      <p:to>
                                        <p:strVal val="visible"/>
                                      </p:to>
                                    </p:set>
                                    <p:animEffect transition="in" filter="fade">
                                      <p:cBhvr>
                                        <p:cTn id="21" dur="1000">
                                          <p:stCondLst>
                                            <p:cond delay="0"/>
                                          </p:stCondLst>
                                        </p:cTn>
                                        <p:tgtEl>
                                          <p:spTgt spid="124931">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24931">
                                            <p:bg/>
                                          </p:spTgt>
                                        </p:tgtEl>
                                        <p:attrNameLst>
                                          <p:attrName>style.visibility</p:attrName>
                                        </p:attrNameLst>
                                      </p:cBhvr>
                                      <p:to>
                                        <p:strVal val="visible"/>
                                      </p:to>
                                    </p:set>
                                    <p:animEffect transition="in" filter="fade">
                                      <p:cBhvr>
                                        <p:cTn id="25" dur="1000">
                                          <p:stCondLst>
                                            <p:cond delay="0"/>
                                          </p:stCondLst>
                                        </p:cTn>
                                        <p:tgtEl>
                                          <p:spTgt spid="124931">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11</a:t>
            </a:fld>
            <a:endParaRPr lang="en-US" altLang="zh-CN" sz="1200" dirty="0">
              <a:latin typeface="Garamond" panose="02020404030301010803" pitchFamily="18" charset="0"/>
            </a:endParaRPr>
          </a:p>
        </p:txBody>
      </p:sp>
      <p:sp>
        <p:nvSpPr>
          <p:cNvPr id="34818" name="Rectangle 2"/>
          <p:cNvSpPr>
            <a:spLocks noGrp="1" noChangeArrowheads="1"/>
          </p:cNvSpPr>
          <p:nvPr>
            <p:ph type="title"/>
          </p:nvPr>
        </p:nvSpPr>
        <p:spPr>
          <a:xfrm>
            <a:off x="457200" y="259080"/>
            <a:ext cx="8075930" cy="1225550"/>
          </a:xfrm>
          <a:gradFill rotWithShape="0">
            <a:gsLst>
              <a:gs pos="0">
                <a:srgbClr val="FF3300"/>
              </a:gs>
              <a:gs pos="100000">
                <a:srgbClr val="FFFF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ts val="0"/>
              </a:spcBef>
              <a:spcAft>
                <a:spcPts val="0"/>
              </a:spcAft>
              <a:buClrTx/>
              <a:buSzTx/>
              <a:buFontTx/>
              <a:buNone/>
              <a:defRPr/>
            </a:pPr>
            <a:r>
              <a:rPr kumimoji="0" lang="en-US" altLang="zh-CN"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7.1.3 </a:t>
            </a:r>
            <a:r>
              <a:rPr kumimoji="0" lang="zh-CN" altLang="en-US"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当前我们的目的价值</a:t>
            </a:r>
          </a:p>
        </p:txBody>
      </p:sp>
      <p:sp>
        <p:nvSpPr>
          <p:cNvPr id="34819" name="Rectangle 3"/>
          <p:cNvSpPr>
            <a:spLocks noGrp="1" noChangeArrowheads="1"/>
          </p:cNvSpPr>
          <p:nvPr>
            <p:ph idx="1"/>
          </p:nvPr>
        </p:nvSpPr>
        <p:spPr>
          <a:xfrm>
            <a:off x="457200" y="1549400"/>
            <a:ext cx="8075613" cy="4759325"/>
          </a:xfrm>
          <a:gradFill rotWithShape="0">
            <a:gsLst>
              <a:gs pos="0">
                <a:srgbClr val="FF0000"/>
              </a:gs>
              <a:gs pos="50000">
                <a:srgbClr val="FFFF99"/>
              </a:gs>
              <a:gs pos="100000">
                <a:srgbClr val="FF0000"/>
              </a:gs>
            </a:gsLst>
            <a:lin ang="27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80000"/>
              </a:spcBef>
              <a:spcAft>
                <a:spcPct val="0"/>
              </a:spcAft>
              <a:buClr>
                <a:schemeClr val="accent1"/>
              </a:buClr>
              <a:buSzPct val="65000"/>
              <a:buFont typeface="Wingdings" panose="05000000000000000000" pitchFamily="2" charset="2"/>
              <a:buChar char="n"/>
              <a:defRPr/>
            </a:pPr>
            <a:endParaRPr kumimoji="0" lang="en-US" altLang="zh-CN" sz="8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80000"/>
              </a:spcBef>
              <a:spcAft>
                <a:spcPct val="0"/>
              </a:spcAft>
              <a:buClr>
                <a:schemeClr val="accent1"/>
              </a:buClr>
              <a:buSzPct val="65000"/>
              <a:buFont typeface="Wingdings" panose="05000000000000000000" pitchFamily="2" charset="2"/>
              <a:buChar char="n"/>
              <a:defRPr/>
            </a:pPr>
            <a:r>
              <a:rPr kumimoji="0" lang="zh-CN" altLang="en-US" sz="43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rPr>
              <a:t>实现现代化</a:t>
            </a:r>
            <a:r>
              <a:rPr kumimoji="0" lang="zh-CN" altLang="en-US" sz="4300" b="1" i="0" u="none" strike="noStrike" kern="0" cap="none" spc="0" normalizeH="0" baseline="0" noProof="0" dirty="0" smtClean="0">
                <a:ln>
                  <a:noFill/>
                </a:ln>
                <a:solidFill>
                  <a:srgbClr val="3333CC"/>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rPr>
              <a:t>（实现中国梦）</a:t>
            </a:r>
          </a:p>
          <a:p>
            <a:pPr marL="342900" marR="0" lvl="0" indent="-342900" algn="l" defTabSz="914400" rtl="0" eaLnBrk="1" fontAlgn="base" latinLnBrk="0" hangingPunct="1">
              <a:lnSpc>
                <a:spcPct val="100000"/>
              </a:lnSpc>
              <a:spcBef>
                <a:spcPct val="80000"/>
              </a:spcBef>
              <a:spcAft>
                <a:spcPct val="0"/>
              </a:spcAft>
              <a:buClr>
                <a:schemeClr val="accent1"/>
              </a:buClr>
              <a:buSzPct val="65000"/>
              <a:buFont typeface="Wingdings" panose="05000000000000000000" pitchFamily="2" charset="2"/>
              <a:buChar char="n"/>
              <a:defRPr/>
            </a:pPr>
            <a:r>
              <a:rPr kumimoji="0" lang="zh-CN" altLang="en-US" sz="43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rPr>
              <a:t>国家统一，领土完整</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43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4000" b="1" i="1"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世界和平、国家统一、社会和谐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animEffect transition="in" filter="fade">
                                      <p:cBhvr>
                                        <p:cTn id="9" dur="500"/>
                                        <p:tgtEl>
                                          <p:spTgt spid="3481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4819">
                                            <p:bg/>
                                          </p:spTgt>
                                        </p:tgtEl>
                                        <p:attrNameLst>
                                          <p:attrName>style.visibility</p:attrName>
                                        </p:attrNameLst>
                                      </p:cBhvr>
                                      <p:to>
                                        <p:strVal val="visible"/>
                                      </p:to>
                                    </p:set>
                                    <p:animEffect transition="in" filter="fade">
                                      <p:cBhvr>
                                        <p:cTn id="13" dur="1000">
                                          <p:stCondLst>
                                            <p:cond delay="0"/>
                                          </p:stCondLst>
                                        </p:cTn>
                                        <p:tgtEl>
                                          <p:spTgt spid="34819">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4819">
                                            <p:bg/>
                                          </p:spTgt>
                                        </p:tgtEl>
                                        <p:attrNameLst>
                                          <p:attrName>style.visibility</p:attrName>
                                        </p:attrNameLst>
                                      </p:cBhvr>
                                      <p:to>
                                        <p:strVal val="visible"/>
                                      </p:to>
                                    </p:set>
                                    <p:animEffect transition="in" filter="fade">
                                      <p:cBhvr>
                                        <p:cTn id="17" dur="1000">
                                          <p:stCondLst>
                                            <p:cond delay="0"/>
                                          </p:stCondLst>
                                        </p:cTn>
                                        <p:tgtEl>
                                          <p:spTgt spid="34819">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4819">
                                            <p:bg/>
                                          </p:spTgt>
                                        </p:tgtEl>
                                        <p:attrNameLst>
                                          <p:attrName>style.visibility</p:attrName>
                                        </p:attrNameLst>
                                      </p:cBhvr>
                                      <p:to>
                                        <p:strVal val="visible"/>
                                      </p:to>
                                    </p:set>
                                    <p:animEffect transition="in" filter="fade">
                                      <p:cBhvr>
                                        <p:cTn id="21" dur="1000">
                                          <p:stCondLst>
                                            <p:cond delay="0"/>
                                          </p:stCondLst>
                                        </p:cTn>
                                        <p:tgtEl>
                                          <p:spTgt spid="34819">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4819">
                                            <p:bg/>
                                          </p:spTgt>
                                        </p:tgtEl>
                                        <p:attrNameLst>
                                          <p:attrName>style.visibility</p:attrName>
                                        </p:attrNameLst>
                                      </p:cBhvr>
                                      <p:to>
                                        <p:strVal val="visible"/>
                                      </p:to>
                                    </p:set>
                                    <p:animEffect transition="in" filter="fade">
                                      <p:cBhvr>
                                        <p:cTn id="25" dur="1000">
                                          <p:stCondLst>
                                            <p:cond delay="0"/>
                                          </p:stCondLst>
                                        </p:cTn>
                                        <p:tgtEl>
                                          <p:spTgt spid="34819">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34819">
                                            <p:bg/>
                                          </p:spTgt>
                                        </p:tgtEl>
                                        <p:attrNameLst>
                                          <p:attrName>style.visibility</p:attrName>
                                        </p:attrNameLst>
                                      </p:cBhvr>
                                      <p:to>
                                        <p:strVal val="visible"/>
                                      </p:to>
                                    </p:set>
                                    <p:animEffect transition="in" filter="fade">
                                      <p:cBhvr>
                                        <p:cTn id="29" dur="1000">
                                          <p:stCondLst>
                                            <p:cond delay="0"/>
                                          </p:stCondLst>
                                        </p:cTn>
                                        <p:tgtEl>
                                          <p:spTgt spid="3481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animBg="1"/>
      <p:bldP spid="3481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12</a:t>
            </a:fld>
            <a:endParaRPr lang="en-US" altLang="zh-CN" sz="1200" dirty="0">
              <a:latin typeface="Garamond" panose="02020404030301010803" pitchFamily="18" charset="0"/>
            </a:endParaRPr>
          </a:p>
        </p:txBody>
      </p:sp>
      <p:sp>
        <p:nvSpPr>
          <p:cNvPr id="126978" name="Rectangle 2"/>
          <p:cNvSpPr>
            <a:spLocks noGrp="1" noChangeArrowheads="1"/>
          </p:cNvSpPr>
          <p:nvPr>
            <p:ph type="title"/>
          </p:nvPr>
        </p:nvSpPr>
        <p:spPr>
          <a:xfrm>
            <a:off x="457200" y="277813"/>
            <a:ext cx="8075613" cy="990600"/>
          </a:xfrm>
          <a:gradFill rotWithShape="0">
            <a:gsLst>
              <a:gs pos="0">
                <a:srgbClr val="FF0000"/>
              </a:gs>
              <a:gs pos="100000">
                <a:srgbClr val="FFFF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7.1.4 </a:t>
            </a:r>
            <a:r>
              <a:rPr kumimoji="0" lang="zh-CN" altLang="en-US"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当前我们的方式价值</a:t>
            </a:r>
          </a:p>
        </p:txBody>
      </p:sp>
      <p:sp>
        <p:nvSpPr>
          <p:cNvPr id="126979" name="Rectangle 3"/>
          <p:cNvSpPr>
            <a:spLocks noGrp="1" noChangeArrowheads="1"/>
          </p:cNvSpPr>
          <p:nvPr>
            <p:ph idx="1"/>
          </p:nvPr>
        </p:nvSpPr>
        <p:spPr>
          <a:xfrm>
            <a:off x="468313" y="1341438"/>
            <a:ext cx="8064500" cy="5256213"/>
          </a:xfrm>
          <a:gradFill rotWithShape="0">
            <a:gsLst>
              <a:gs pos="0">
                <a:srgbClr val="FFFF66"/>
              </a:gs>
              <a:gs pos="100000">
                <a:srgbClr val="FF3300"/>
              </a:gs>
            </a:gsLst>
            <a:lin ang="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None/>
              <a:defRPr/>
            </a:pPr>
            <a:r>
              <a:rPr kumimoji="0" lang="en-US" altLang="zh-CN" sz="3400" b="0"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mn-lt"/>
                <a:ea typeface="黑体" panose="02010609060101010101" pitchFamily="49" charset="-122"/>
                <a:cs typeface="+mn-cs"/>
              </a:rPr>
              <a:t>   </a:t>
            </a:r>
            <a:r>
              <a:rPr kumimoji="0" lang="zh-CN" altLang="en-US"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国家</a:t>
            </a:r>
            <a:r>
              <a:rPr kumimoji="0" lang="en-US" altLang="zh-CN"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r>
              <a:rPr kumimoji="0" lang="zh-CN" altLang="en-US"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政府：</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0" lang="zh-CN" altLang="en-US" sz="26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改革、开放</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“一带一路”倡议</a:t>
            </a:r>
            <a:endPar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构建</a:t>
            </a: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全球命运共同体</a:t>
            </a:r>
            <a:endParaRPr kumimoji="0" lang="en-US" altLang="zh-CN"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积极参与国际事务</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0" lang="zh-CN" altLang="en-US" sz="26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稳定、发展</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加强对话，避免冲突</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科学发展观</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0" lang="zh-CN" altLang="en-US" sz="26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提高执政能力、建设和谐社会</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解决三农问题</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精准扶贫，关心弱势群体</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保护生态环境</a:t>
            </a:r>
          </a:p>
          <a:p>
            <a:pPr marL="1022350" marR="0" lvl="2" indent="-351155" algn="l" defTabSz="914400" rtl="0" eaLnBrk="1" fontAlgn="base" latinLnBrk="0" hangingPunct="1">
              <a:lnSpc>
                <a:spcPct val="9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惩</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腐、扫黑、除恶</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p:cTn id="7" dur="500" fill="hold"/>
                                        <p:tgtEl>
                                          <p:spTgt spid="126978"/>
                                        </p:tgtEl>
                                        <p:attrNameLst>
                                          <p:attrName>ppt_w</p:attrName>
                                        </p:attrNameLst>
                                      </p:cBhvr>
                                      <p:tavLst>
                                        <p:tav tm="0">
                                          <p:val>
                                            <p:fltVal val="0"/>
                                          </p:val>
                                        </p:tav>
                                        <p:tav tm="100000">
                                          <p:val>
                                            <p:strVal val="#ppt_w"/>
                                          </p:val>
                                        </p:tav>
                                      </p:tavLst>
                                    </p:anim>
                                    <p:anim calcmode="lin" valueType="num">
                                      <p:cBhvr>
                                        <p:cTn id="8" dur="500" fill="hold"/>
                                        <p:tgtEl>
                                          <p:spTgt spid="126978"/>
                                        </p:tgtEl>
                                        <p:attrNameLst>
                                          <p:attrName>ppt_h</p:attrName>
                                        </p:attrNameLst>
                                      </p:cBhvr>
                                      <p:tavLst>
                                        <p:tav tm="0">
                                          <p:val>
                                            <p:fltVal val="0"/>
                                          </p:val>
                                        </p:tav>
                                        <p:tav tm="100000">
                                          <p:val>
                                            <p:strVal val="#ppt_h"/>
                                          </p:val>
                                        </p:tav>
                                      </p:tavLst>
                                    </p:anim>
                                    <p:animEffect transition="in" filter="fade">
                                      <p:cBhvr>
                                        <p:cTn id="9" dur="500"/>
                                        <p:tgtEl>
                                          <p:spTgt spid="12697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6979">
                                            <p:bg/>
                                          </p:spTgt>
                                        </p:tgtEl>
                                        <p:attrNameLst>
                                          <p:attrName>style.visibility</p:attrName>
                                        </p:attrNameLst>
                                      </p:cBhvr>
                                      <p:to>
                                        <p:strVal val="visible"/>
                                      </p:to>
                                    </p:set>
                                    <p:animEffect transition="in" filter="fade">
                                      <p:cBhvr>
                                        <p:cTn id="13" dur="1000">
                                          <p:stCondLst>
                                            <p:cond delay="0"/>
                                          </p:stCondLst>
                                        </p:cTn>
                                        <p:tgtEl>
                                          <p:spTgt spid="126979">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26979">
                                            <p:bg/>
                                          </p:spTgt>
                                        </p:tgtEl>
                                        <p:attrNameLst>
                                          <p:attrName>style.visibility</p:attrName>
                                        </p:attrNameLst>
                                      </p:cBhvr>
                                      <p:to>
                                        <p:strVal val="visible"/>
                                      </p:to>
                                    </p:set>
                                    <p:animEffect transition="in" filter="fade">
                                      <p:cBhvr>
                                        <p:cTn id="17" dur="1000">
                                          <p:stCondLst>
                                            <p:cond delay="0"/>
                                          </p:stCondLst>
                                        </p:cTn>
                                        <p:tgtEl>
                                          <p:spTgt spid="126979">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26979">
                                            <p:bg/>
                                          </p:spTgt>
                                        </p:tgtEl>
                                        <p:attrNameLst>
                                          <p:attrName>style.visibility</p:attrName>
                                        </p:attrNameLst>
                                      </p:cBhvr>
                                      <p:to>
                                        <p:strVal val="visible"/>
                                      </p:to>
                                    </p:set>
                                    <p:animEffect transition="in" filter="fade">
                                      <p:cBhvr>
                                        <p:cTn id="21" dur="1000">
                                          <p:stCondLst>
                                            <p:cond delay="0"/>
                                          </p:stCondLst>
                                        </p:cTn>
                                        <p:tgtEl>
                                          <p:spTgt spid="126979">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26979">
                                            <p:bg/>
                                          </p:spTgt>
                                        </p:tgtEl>
                                        <p:attrNameLst>
                                          <p:attrName>style.visibility</p:attrName>
                                        </p:attrNameLst>
                                      </p:cBhvr>
                                      <p:to>
                                        <p:strVal val="visible"/>
                                      </p:to>
                                    </p:set>
                                    <p:animEffect transition="in" filter="fade">
                                      <p:cBhvr>
                                        <p:cTn id="25" dur="1000">
                                          <p:stCondLst>
                                            <p:cond delay="0"/>
                                          </p:stCondLst>
                                        </p:cTn>
                                        <p:tgtEl>
                                          <p:spTgt spid="126979">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126979">
                                            <p:bg/>
                                          </p:spTgt>
                                        </p:tgtEl>
                                        <p:attrNameLst>
                                          <p:attrName>style.visibility</p:attrName>
                                        </p:attrNameLst>
                                      </p:cBhvr>
                                      <p:to>
                                        <p:strVal val="visible"/>
                                      </p:to>
                                    </p:set>
                                    <p:animEffect transition="in" filter="fade">
                                      <p:cBhvr>
                                        <p:cTn id="29" dur="1000">
                                          <p:stCondLst>
                                            <p:cond delay="0"/>
                                          </p:stCondLst>
                                        </p:cTn>
                                        <p:tgtEl>
                                          <p:spTgt spid="126979">
                                            <p:bg/>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26979">
                                            <p:bg/>
                                          </p:spTgt>
                                        </p:tgtEl>
                                        <p:attrNameLst>
                                          <p:attrName>style.visibility</p:attrName>
                                        </p:attrNameLst>
                                      </p:cBhvr>
                                      <p:to>
                                        <p:strVal val="visible"/>
                                      </p:to>
                                    </p:set>
                                    <p:animEffect transition="in" filter="fade">
                                      <p:cBhvr>
                                        <p:cTn id="33" dur="1000">
                                          <p:stCondLst>
                                            <p:cond delay="0"/>
                                          </p:stCondLst>
                                        </p:cTn>
                                        <p:tgtEl>
                                          <p:spTgt spid="126979">
                                            <p:bg/>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126979">
                                            <p:bg/>
                                          </p:spTgt>
                                        </p:tgtEl>
                                        <p:attrNameLst>
                                          <p:attrName>style.visibility</p:attrName>
                                        </p:attrNameLst>
                                      </p:cBhvr>
                                      <p:to>
                                        <p:strVal val="visible"/>
                                      </p:to>
                                    </p:set>
                                    <p:animEffect transition="in" filter="fade">
                                      <p:cBhvr>
                                        <p:cTn id="37" dur="1000">
                                          <p:stCondLst>
                                            <p:cond delay="0"/>
                                          </p:stCondLst>
                                        </p:cTn>
                                        <p:tgtEl>
                                          <p:spTgt spid="126979">
                                            <p:bg/>
                                          </p:spTgt>
                                        </p:tgtEl>
                                      </p:cBhvr>
                                    </p:animEffect>
                                  </p:childTnLst>
                                </p:cTn>
                              </p:par>
                            </p:childTnLst>
                          </p:cTn>
                        </p:par>
                        <p:par>
                          <p:cTn id="38" fill="hold">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126979">
                                            <p:bg/>
                                          </p:spTgt>
                                        </p:tgtEl>
                                        <p:attrNameLst>
                                          <p:attrName>style.visibility</p:attrName>
                                        </p:attrNameLst>
                                      </p:cBhvr>
                                      <p:to>
                                        <p:strVal val="visible"/>
                                      </p:to>
                                    </p:set>
                                    <p:animEffect transition="in" filter="fade">
                                      <p:cBhvr>
                                        <p:cTn id="41" dur="1000">
                                          <p:stCondLst>
                                            <p:cond delay="0"/>
                                          </p:stCondLst>
                                        </p:cTn>
                                        <p:tgtEl>
                                          <p:spTgt spid="126979">
                                            <p:bg/>
                                          </p:spTgt>
                                        </p:tgtEl>
                                      </p:cBhvr>
                                    </p:animEffect>
                                  </p:childTnLst>
                                </p:cTn>
                              </p:par>
                            </p:childTnLst>
                          </p:cTn>
                        </p:par>
                        <p:par>
                          <p:cTn id="42" fill="hold">
                            <p:stCondLst>
                              <p:cond delay="8500"/>
                            </p:stCondLst>
                            <p:childTnLst>
                              <p:par>
                                <p:cTn id="43" presetID="10" presetClass="entr" presetSubtype="0" fill="hold" grpId="0" nodeType="afterEffect">
                                  <p:stCondLst>
                                    <p:cond delay="0"/>
                                  </p:stCondLst>
                                  <p:childTnLst>
                                    <p:set>
                                      <p:cBhvr>
                                        <p:cTn id="44" dur="1" fill="hold">
                                          <p:stCondLst>
                                            <p:cond delay="0"/>
                                          </p:stCondLst>
                                        </p:cTn>
                                        <p:tgtEl>
                                          <p:spTgt spid="126979">
                                            <p:bg/>
                                          </p:spTgt>
                                        </p:tgtEl>
                                        <p:attrNameLst>
                                          <p:attrName>style.visibility</p:attrName>
                                        </p:attrNameLst>
                                      </p:cBhvr>
                                      <p:to>
                                        <p:strVal val="visible"/>
                                      </p:to>
                                    </p:set>
                                    <p:animEffect transition="in" filter="fade">
                                      <p:cBhvr>
                                        <p:cTn id="45" dur="1000">
                                          <p:stCondLst>
                                            <p:cond delay="0"/>
                                          </p:stCondLst>
                                        </p:cTn>
                                        <p:tgtEl>
                                          <p:spTgt spid="126979">
                                            <p:bg/>
                                          </p:spTgt>
                                        </p:tgtEl>
                                      </p:cBhvr>
                                    </p:animEffect>
                                  </p:childTnLst>
                                </p:cTn>
                              </p:par>
                            </p:childTnLst>
                          </p:cTn>
                        </p:par>
                        <p:par>
                          <p:cTn id="46" fill="hold">
                            <p:stCondLst>
                              <p:cond delay="9500"/>
                            </p:stCondLst>
                            <p:childTnLst>
                              <p:par>
                                <p:cTn id="47" presetID="10" presetClass="entr" presetSubtype="0" fill="hold" grpId="0" nodeType="afterEffect">
                                  <p:stCondLst>
                                    <p:cond delay="0"/>
                                  </p:stCondLst>
                                  <p:childTnLst>
                                    <p:set>
                                      <p:cBhvr>
                                        <p:cTn id="48" dur="1" fill="hold">
                                          <p:stCondLst>
                                            <p:cond delay="0"/>
                                          </p:stCondLst>
                                        </p:cTn>
                                        <p:tgtEl>
                                          <p:spTgt spid="126979">
                                            <p:bg/>
                                          </p:spTgt>
                                        </p:tgtEl>
                                        <p:attrNameLst>
                                          <p:attrName>style.visibility</p:attrName>
                                        </p:attrNameLst>
                                      </p:cBhvr>
                                      <p:to>
                                        <p:strVal val="visible"/>
                                      </p:to>
                                    </p:set>
                                    <p:animEffect transition="in" filter="fade">
                                      <p:cBhvr>
                                        <p:cTn id="49" dur="1000">
                                          <p:stCondLst>
                                            <p:cond delay="0"/>
                                          </p:stCondLst>
                                        </p:cTn>
                                        <p:tgtEl>
                                          <p:spTgt spid="126979">
                                            <p:bg/>
                                          </p:spTgt>
                                        </p:tgtEl>
                                      </p:cBhvr>
                                    </p:animEffect>
                                  </p:childTnLst>
                                </p:cTn>
                              </p:par>
                            </p:childTnLst>
                          </p:cTn>
                        </p:par>
                        <p:par>
                          <p:cTn id="50" fill="hold">
                            <p:stCondLst>
                              <p:cond delay="10500"/>
                            </p:stCondLst>
                            <p:childTnLst>
                              <p:par>
                                <p:cTn id="51" presetID="10" presetClass="entr" presetSubtype="0" fill="hold" grpId="0" nodeType="afterEffect">
                                  <p:stCondLst>
                                    <p:cond delay="0"/>
                                  </p:stCondLst>
                                  <p:childTnLst>
                                    <p:set>
                                      <p:cBhvr>
                                        <p:cTn id="52" dur="1" fill="hold">
                                          <p:stCondLst>
                                            <p:cond delay="0"/>
                                          </p:stCondLst>
                                        </p:cTn>
                                        <p:tgtEl>
                                          <p:spTgt spid="126979">
                                            <p:bg/>
                                          </p:spTgt>
                                        </p:tgtEl>
                                        <p:attrNameLst>
                                          <p:attrName>style.visibility</p:attrName>
                                        </p:attrNameLst>
                                      </p:cBhvr>
                                      <p:to>
                                        <p:strVal val="visible"/>
                                      </p:to>
                                    </p:set>
                                    <p:animEffect transition="in" filter="fade">
                                      <p:cBhvr>
                                        <p:cTn id="53" dur="1000">
                                          <p:stCondLst>
                                            <p:cond delay="0"/>
                                          </p:stCondLst>
                                        </p:cTn>
                                        <p:tgtEl>
                                          <p:spTgt spid="126979">
                                            <p:bg/>
                                          </p:spTgt>
                                        </p:tgtEl>
                                      </p:cBhvr>
                                    </p:animEffect>
                                  </p:childTnLst>
                                </p:cTn>
                              </p:par>
                            </p:childTnLst>
                          </p:cTn>
                        </p:par>
                        <p:par>
                          <p:cTn id="54" fill="hold">
                            <p:stCondLst>
                              <p:cond delay="11500"/>
                            </p:stCondLst>
                            <p:childTnLst>
                              <p:par>
                                <p:cTn id="55" presetID="10" presetClass="entr" presetSubtype="0" fill="hold" grpId="0" nodeType="afterEffect">
                                  <p:stCondLst>
                                    <p:cond delay="0"/>
                                  </p:stCondLst>
                                  <p:childTnLst>
                                    <p:set>
                                      <p:cBhvr>
                                        <p:cTn id="56" dur="1" fill="hold">
                                          <p:stCondLst>
                                            <p:cond delay="0"/>
                                          </p:stCondLst>
                                        </p:cTn>
                                        <p:tgtEl>
                                          <p:spTgt spid="126979">
                                            <p:bg/>
                                          </p:spTgt>
                                        </p:tgtEl>
                                        <p:attrNameLst>
                                          <p:attrName>style.visibility</p:attrName>
                                        </p:attrNameLst>
                                      </p:cBhvr>
                                      <p:to>
                                        <p:strVal val="visible"/>
                                      </p:to>
                                    </p:set>
                                    <p:animEffect transition="in" filter="fade">
                                      <p:cBhvr>
                                        <p:cTn id="57" dur="1000">
                                          <p:stCondLst>
                                            <p:cond delay="0"/>
                                          </p:stCondLst>
                                        </p:cTn>
                                        <p:tgtEl>
                                          <p:spTgt spid="126979">
                                            <p:bg/>
                                          </p:spTgt>
                                        </p:tgtEl>
                                      </p:cBhvr>
                                    </p:animEffect>
                                  </p:childTnLst>
                                </p:cTn>
                              </p:par>
                            </p:childTnLst>
                          </p:cTn>
                        </p:par>
                        <p:par>
                          <p:cTn id="58" fill="hold">
                            <p:stCondLst>
                              <p:cond delay="12500"/>
                            </p:stCondLst>
                            <p:childTnLst>
                              <p:par>
                                <p:cTn id="59" presetID="10" presetClass="entr" presetSubtype="0" fill="hold" grpId="0" nodeType="afterEffect">
                                  <p:stCondLst>
                                    <p:cond delay="0"/>
                                  </p:stCondLst>
                                  <p:childTnLst>
                                    <p:set>
                                      <p:cBhvr>
                                        <p:cTn id="60" dur="1" fill="hold">
                                          <p:stCondLst>
                                            <p:cond delay="0"/>
                                          </p:stCondLst>
                                        </p:cTn>
                                        <p:tgtEl>
                                          <p:spTgt spid="126979">
                                            <p:bg/>
                                          </p:spTgt>
                                        </p:tgtEl>
                                        <p:attrNameLst>
                                          <p:attrName>style.visibility</p:attrName>
                                        </p:attrNameLst>
                                      </p:cBhvr>
                                      <p:to>
                                        <p:strVal val="visible"/>
                                      </p:to>
                                    </p:set>
                                    <p:animEffect transition="in" filter="fade">
                                      <p:cBhvr>
                                        <p:cTn id="61" dur="1000">
                                          <p:stCondLst>
                                            <p:cond delay="0"/>
                                          </p:stCondLst>
                                        </p:cTn>
                                        <p:tgtEl>
                                          <p:spTgt spid="12697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nimBg="1"/>
      <p:bldP spid="12697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13</a:t>
            </a:fld>
            <a:endParaRPr lang="en-US" altLang="zh-CN" sz="1200" dirty="0">
              <a:latin typeface="Garamond" panose="02020404030301010803" pitchFamily="18" charset="0"/>
            </a:endParaRPr>
          </a:p>
        </p:txBody>
      </p:sp>
      <p:sp>
        <p:nvSpPr>
          <p:cNvPr id="35842" name="Rectangle 1026"/>
          <p:cNvSpPr>
            <a:spLocks noGrp="1" noChangeArrowheads="1"/>
          </p:cNvSpPr>
          <p:nvPr>
            <p:ph type="title"/>
          </p:nvPr>
        </p:nvSpPr>
        <p:spPr>
          <a:xfrm>
            <a:off x="395288" y="277813"/>
            <a:ext cx="8291513" cy="919163"/>
          </a:xfrm>
          <a:gradFill rotWithShape="1">
            <a:gsLst>
              <a:gs pos="0">
                <a:srgbClr val="FFFF66"/>
              </a:gs>
              <a:gs pos="100000">
                <a:srgbClr val="FF6600"/>
              </a:gs>
            </a:gsLst>
            <a:path path="shape">
              <a:fillToRect l="50000" t="50000" r="50000" b="50000"/>
            </a:path>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7.1.4 </a:t>
            </a:r>
            <a:r>
              <a:rPr kumimoji="0" lang="zh-CN" altLang="en-US" sz="4800" b="1" i="0" u="none" strike="noStrike" kern="0" cap="none" spc="0" normalizeH="0" baseline="0" noProof="0" dirty="0" smtClean="0">
                <a:ln>
                  <a:noFill/>
                </a:ln>
                <a:solidFill>
                  <a:srgbClr val="99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当前我们的方式价值</a:t>
            </a:r>
          </a:p>
        </p:txBody>
      </p:sp>
      <p:sp>
        <p:nvSpPr>
          <p:cNvPr id="35843" name="Rectangle 1027"/>
          <p:cNvSpPr>
            <a:spLocks noGrp="1" noChangeArrowheads="1"/>
          </p:cNvSpPr>
          <p:nvPr>
            <p:ph idx="1"/>
          </p:nvPr>
        </p:nvSpPr>
        <p:spPr>
          <a:xfrm>
            <a:off x="395605" y="1268730"/>
            <a:ext cx="8291830" cy="5393055"/>
          </a:xfrm>
          <a:gradFill rotWithShape="1">
            <a:gsLst>
              <a:gs pos="0">
                <a:srgbClr val="CCFF66"/>
              </a:gs>
              <a:gs pos="50000">
                <a:srgbClr val="CCFFCC"/>
              </a:gs>
              <a:gs pos="100000">
                <a:srgbClr val="CCFF66"/>
              </a:gs>
            </a:gsLst>
            <a:lin ang="189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45000"/>
              </a:spcBef>
              <a:spcAft>
                <a:spcPct val="0"/>
              </a:spcAft>
              <a:buClr>
                <a:schemeClr val="accent1"/>
              </a:buClr>
              <a:buSzPct val="65000"/>
              <a:buFont typeface="Wingdings" panose="05000000000000000000" pitchFamily="2" charset="2"/>
              <a:buNone/>
              <a:defRPr/>
            </a:pPr>
            <a:r>
              <a:rPr kumimoji="0" lang="zh-CN" altLang="en-US" sz="34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0" lang="zh-CN" altLang="en-US"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团体</a:t>
            </a:r>
            <a:r>
              <a:rPr kumimoji="0" lang="en-US" altLang="zh-CN"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r>
              <a:rPr kumimoji="0" lang="zh-CN" altLang="en-US"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企业</a:t>
            </a:r>
            <a:r>
              <a:rPr kumimoji="0" lang="en-US" altLang="zh-CN"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r>
              <a:rPr kumimoji="0" lang="zh-CN" altLang="en-US" sz="3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个人 ：</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友善：</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己所不欲勿施与人，以待己之心待人，和睦友好共同生存／</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自私，忌妒，竞争，窝里斗（挑刺）</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勤俭：</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靠</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自己艰苦劳动</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创造，</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而不是靠欲望</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占有／</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贪婪，懒惰，占有，索求，小便宜，浪费</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开拓：</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主动，</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尝试，求新求</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变 </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僵化，无能，等靠要喂</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效率：</a:t>
            </a:r>
            <a:r>
              <a:rPr kumimoji="0" lang="zh-CN" altLang="en-US" sz="24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rPr>
              <a:t>雷厉风行，</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注重团队合作</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松散、扯皮、推诿</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准时：</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时间就是</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生命 </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不</a:t>
            </a:r>
            <a:r>
              <a:rPr kumimoji="0" lang="zh-CN" altLang="en-US" sz="24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守时、迟到、</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早退</a:t>
            </a:r>
            <a:endParaRPr kumimoji="0" lang="zh-CN" altLang="en-US" sz="24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理性：</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有长远</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眼光 </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眼光短浅，金钱，享受</a:t>
            </a:r>
          </a:p>
          <a:p>
            <a:pPr marL="342900" marR="0" lvl="0" indent="-342900" algn="l" defTabSz="914400" rtl="0" eaLnBrk="1" fontAlgn="base" latinLnBrk="0" hangingPunct="1">
              <a:lnSpc>
                <a:spcPct val="130000"/>
              </a:lnSpc>
              <a:spcBef>
                <a:spcPts val="500"/>
              </a:spcBef>
              <a:spcAft>
                <a:spcPts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质量：</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精细化、</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标准化 </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随意化、假冒伪劣</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p:cTn id="7" dur="500" fill="hold"/>
                                        <p:tgtEl>
                                          <p:spTgt spid="35842"/>
                                        </p:tgtEl>
                                        <p:attrNameLst>
                                          <p:attrName>ppt_w</p:attrName>
                                        </p:attrNameLst>
                                      </p:cBhvr>
                                      <p:tavLst>
                                        <p:tav tm="0">
                                          <p:val>
                                            <p:fltVal val="0"/>
                                          </p:val>
                                        </p:tav>
                                        <p:tav tm="100000">
                                          <p:val>
                                            <p:strVal val="#ppt_w"/>
                                          </p:val>
                                        </p:tav>
                                      </p:tavLst>
                                    </p:anim>
                                    <p:anim calcmode="lin" valueType="num">
                                      <p:cBhvr>
                                        <p:cTn id="8" dur="500" fill="hold"/>
                                        <p:tgtEl>
                                          <p:spTgt spid="35842"/>
                                        </p:tgtEl>
                                        <p:attrNameLst>
                                          <p:attrName>ppt_h</p:attrName>
                                        </p:attrNameLst>
                                      </p:cBhvr>
                                      <p:tavLst>
                                        <p:tav tm="0">
                                          <p:val>
                                            <p:fltVal val="0"/>
                                          </p:val>
                                        </p:tav>
                                        <p:tav tm="100000">
                                          <p:val>
                                            <p:strVal val="#ppt_h"/>
                                          </p:val>
                                        </p:tav>
                                      </p:tavLst>
                                    </p:anim>
                                    <p:animEffect transition="in" filter="fade">
                                      <p:cBhvr>
                                        <p:cTn id="9" dur="500"/>
                                        <p:tgtEl>
                                          <p:spTgt spid="3584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5843">
                                            <p:bg/>
                                          </p:spTgt>
                                        </p:tgtEl>
                                        <p:attrNameLst>
                                          <p:attrName>style.visibility</p:attrName>
                                        </p:attrNameLst>
                                      </p:cBhvr>
                                      <p:to>
                                        <p:strVal val="visible"/>
                                      </p:to>
                                    </p:set>
                                    <p:animEffect transition="in" filter="fade">
                                      <p:cBhvr>
                                        <p:cTn id="13" dur="1000">
                                          <p:stCondLst>
                                            <p:cond delay="0"/>
                                          </p:stCondLst>
                                        </p:cTn>
                                        <p:tgtEl>
                                          <p:spTgt spid="3584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5843">
                                            <p:bg/>
                                          </p:spTgt>
                                        </p:tgtEl>
                                        <p:attrNameLst>
                                          <p:attrName>style.visibility</p:attrName>
                                        </p:attrNameLst>
                                      </p:cBhvr>
                                      <p:to>
                                        <p:strVal val="visible"/>
                                      </p:to>
                                    </p:set>
                                    <p:animEffect transition="in" filter="fade">
                                      <p:cBhvr>
                                        <p:cTn id="17" dur="1000">
                                          <p:stCondLst>
                                            <p:cond delay="0"/>
                                          </p:stCondLst>
                                        </p:cTn>
                                        <p:tgtEl>
                                          <p:spTgt spid="3584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5843">
                                            <p:bg/>
                                          </p:spTgt>
                                        </p:tgtEl>
                                        <p:attrNameLst>
                                          <p:attrName>style.visibility</p:attrName>
                                        </p:attrNameLst>
                                      </p:cBhvr>
                                      <p:to>
                                        <p:strVal val="visible"/>
                                      </p:to>
                                    </p:set>
                                    <p:animEffect transition="in" filter="fade">
                                      <p:cBhvr>
                                        <p:cTn id="21" dur="1000">
                                          <p:stCondLst>
                                            <p:cond delay="0"/>
                                          </p:stCondLst>
                                        </p:cTn>
                                        <p:tgtEl>
                                          <p:spTgt spid="35843">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5843">
                                            <p:bg/>
                                          </p:spTgt>
                                        </p:tgtEl>
                                        <p:attrNameLst>
                                          <p:attrName>style.visibility</p:attrName>
                                        </p:attrNameLst>
                                      </p:cBhvr>
                                      <p:to>
                                        <p:strVal val="visible"/>
                                      </p:to>
                                    </p:set>
                                    <p:animEffect transition="in" filter="fade">
                                      <p:cBhvr>
                                        <p:cTn id="25" dur="1000">
                                          <p:stCondLst>
                                            <p:cond delay="0"/>
                                          </p:stCondLst>
                                        </p:cTn>
                                        <p:tgtEl>
                                          <p:spTgt spid="35843">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35843">
                                            <p:bg/>
                                          </p:spTgt>
                                        </p:tgtEl>
                                        <p:attrNameLst>
                                          <p:attrName>style.visibility</p:attrName>
                                        </p:attrNameLst>
                                      </p:cBhvr>
                                      <p:to>
                                        <p:strVal val="visible"/>
                                      </p:to>
                                    </p:set>
                                    <p:animEffect transition="in" filter="fade">
                                      <p:cBhvr>
                                        <p:cTn id="29" dur="1000">
                                          <p:stCondLst>
                                            <p:cond delay="0"/>
                                          </p:stCondLst>
                                        </p:cTn>
                                        <p:tgtEl>
                                          <p:spTgt spid="35843">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843">
                                            <p:bg/>
                                          </p:spTgt>
                                        </p:tgtEl>
                                        <p:attrNameLst>
                                          <p:attrName>style.visibility</p:attrName>
                                        </p:attrNameLst>
                                      </p:cBhvr>
                                      <p:to>
                                        <p:strVal val="visible"/>
                                      </p:to>
                                    </p:set>
                                    <p:animEffect transition="in" filter="fade">
                                      <p:cBhvr>
                                        <p:cTn id="34" dur="1000">
                                          <p:stCondLst>
                                            <p:cond delay="0"/>
                                          </p:stCondLst>
                                        </p:cTn>
                                        <p:tgtEl>
                                          <p:spTgt spid="35843">
                                            <p:bg/>
                                          </p:spTgt>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5843">
                                            <p:bg/>
                                          </p:spTgt>
                                        </p:tgtEl>
                                        <p:attrNameLst>
                                          <p:attrName>style.visibility</p:attrName>
                                        </p:attrNameLst>
                                      </p:cBhvr>
                                      <p:to>
                                        <p:strVal val="visible"/>
                                      </p:to>
                                    </p:set>
                                    <p:animEffect transition="in" filter="fade">
                                      <p:cBhvr>
                                        <p:cTn id="38" dur="1000">
                                          <p:stCondLst>
                                            <p:cond delay="0"/>
                                          </p:stCondLst>
                                        </p:cTn>
                                        <p:tgtEl>
                                          <p:spTgt spid="35843">
                                            <p:bg/>
                                          </p:spTgt>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5843">
                                            <p:bg/>
                                          </p:spTgt>
                                        </p:tgtEl>
                                        <p:attrNameLst>
                                          <p:attrName>style.visibility</p:attrName>
                                        </p:attrNameLst>
                                      </p:cBhvr>
                                      <p:to>
                                        <p:strVal val="visible"/>
                                      </p:to>
                                    </p:set>
                                    <p:animEffect transition="in" filter="fade">
                                      <p:cBhvr>
                                        <p:cTn id="42" dur="1000">
                                          <p:stCondLst>
                                            <p:cond delay="0"/>
                                          </p:stCondLst>
                                        </p:cTn>
                                        <p:tgtEl>
                                          <p:spTgt spid="35843">
                                            <p:bg/>
                                          </p:spTgt>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35843">
                                            <p:bg/>
                                          </p:spTgt>
                                        </p:tgtEl>
                                        <p:attrNameLst>
                                          <p:attrName>style.visibility</p:attrName>
                                        </p:attrNameLst>
                                      </p:cBhvr>
                                      <p:to>
                                        <p:strVal val="visible"/>
                                      </p:to>
                                    </p:set>
                                    <p:animEffect transition="in" filter="fade">
                                      <p:cBhvr>
                                        <p:cTn id="46" dur="1000">
                                          <p:stCondLst>
                                            <p:cond delay="0"/>
                                          </p:stCondLst>
                                        </p:cTn>
                                        <p:tgtEl>
                                          <p:spTgt spid="358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14</a:t>
            </a:fld>
            <a:endParaRPr lang="en-US" altLang="zh-CN" sz="1200" dirty="0">
              <a:latin typeface="Garamond" panose="02020404030301010803" pitchFamily="18" charset="0"/>
            </a:endParaRPr>
          </a:p>
        </p:txBody>
      </p:sp>
      <p:sp>
        <p:nvSpPr>
          <p:cNvPr id="36866" name="Rectangle 2"/>
          <p:cNvSpPr>
            <a:spLocks noGrp="1" noChangeArrowheads="1"/>
          </p:cNvSpPr>
          <p:nvPr>
            <p:ph type="title"/>
          </p:nvPr>
        </p:nvSpPr>
        <p:spPr>
          <a:xfrm>
            <a:off x="457835" y="260350"/>
            <a:ext cx="8297545" cy="1008380"/>
          </a:xfrm>
          <a:gradFill rotWithShape="0">
            <a:gsLst>
              <a:gs pos="0">
                <a:schemeClr val="accent1"/>
              </a:gs>
              <a:gs pos="100000">
                <a:srgbClr val="008000"/>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800" b="1" i="0" u="none" strike="noStrike" kern="0" cap="none" spc="0" normalizeH="0" baseline="0" noProof="0" dirty="0" smtClean="0">
                <a:ln>
                  <a:noFill/>
                </a:ln>
                <a:solidFill>
                  <a:srgbClr val="CCFF66"/>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7.1.5 </a:t>
            </a:r>
            <a:r>
              <a:rPr kumimoji="0" lang="zh-CN" altLang="en-US" sz="4800" b="1" i="0" u="none" strike="noStrike" kern="0" cap="none" spc="0" normalizeH="0" baseline="0" noProof="0" dirty="0" smtClean="0">
                <a:ln>
                  <a:noFill/>
                </a:ln>
                <a:solidFill>
                  <a:srgbClr val="CCFF66"/>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爱国主义价值观念</a:t>
            </a:r>
          </a:p>
        </p:txBody>
      </p:sp>
      <p:sp>
        <p:nvSpPr>
          <p:cNvPr id="19460" name="Rectangle 3"/>
          <p:cNvSpPr>
            <a:spLocks noGrp="1"/>
          </p:cNvSpPr>
          <p:nvPr>
            <p:ph idx="1"/>
          </p:nvPr>
        </p:nvSpPr>
        <p:spPr>
          <a:xfrm>
            <a:off x="457200" y="1371600"/>
            <a:ext cx="8229600" cy="5010150"/>
          </a:xfrm>
          <a:solidFill>
            <a:srgbClr val="FFCC99">
              <a:alpha val="100000"/>
            </a:srgbClr>
          </a:solidFill>
        </p:spPr>
        <p:txBody>
          <a:bodyPr vert="horz" wrap="square" lIns="91440" tIns="45720" rIns="91440" bIns="45720" anchor="t"/>
          <a:lstStyle/>
          <a:p>
            <a:pPr eaLnBrk="1" hangingPunct="1">
              <a:lnSpc>
                <a:spcPct val="90000"/>
              </a:lnSpc>
              <a:spcBef>
                <a:spcPct val="40000"/>
              </a:spcBef>
              <a:buNone/>
            </a:pPr>
            <a:r>
              <a:rPr lang="en-US" altLang="zh-CN" sz="3200" b="1" dirty="0">
                <a:solidFill>
                  <a:srgbClr val="0033CC"/>
                </a:solidFill>
                <a:latin typeface="微软雅黑" panose="020B0503020204020204" pitchFamily="34" charset="-122"/>
                <a:ea typeface="微软雅黑" panose="020B0503020204020204" pitchFamily="34" charset="-122"/>
              </a:rPr>
              <a:t> </a:t>
            </a:r>
            <a:r>
              <a:rPr lang="zh-CN" altLang="en-US" sz="3200" b="1" dirty="0">
                <a:solidFill>
                  <a:srgbClr val="0033CC"/>
                </a:solidFill>
                <a:latin typeface="微软雅黑" panose="020B0503020204020204" pitchFamily="34" charset="-122"/>
                <a:ea typeface="微软雅黑" panose="020B0503020204020204" pitchFamily="34" charset="-122"/>
              </a:rPr>
              <a:t>世界各国都把它放在头等重要地位！</a:t>
            </a:r>
          </a:p>
          <a:p>
            <a:pPr eaLnBrk="1" hangingPunct="1">
              <a:lnSpc>
                <a:spcPct val="90000"/>
              </a:lnSpc>
              <a:spcBef>
                <a:spcPct val="40000"/>
              </a:spcBef>
            </a:pPr>
            <a:r>
              <a:rPr lang="en-US" altLang="zh-CN" sz="2200" b="1" dirty="0">
                <a:latin typeface="微软雅黑" panose="020B0503020204020204" pitchFamily="34" charset="-122"/>
                <a:ea typeface="微软雅黑" panose="020B0503020204020204" pitchFamily="34" charset="-122"/>
              </a:rPr>
              <a:t>19</a:t>
            </a:r>
            <a:r>
              <a:rPr lang="zh-CN" altLang="en-US" sz="2200" b="1" dirty="0">
                <a:latin typeface="微软雅黑" panose="020B0503020204020204" pitchFamily="34" charset="-122"/>
                <a:ea typeface="微软雅黑" panose="020B0503020204020204" pitchFamily="34" charset="-122"/>
              </a:rPr>
              <a:t>世纪初，</a:t>
            </a:r>
            <a:r>
              <a:rPr lang="zh-CN" altLang="en-US" sz="2200" b="1" dirty="0">
                <a:solidFill>
                  <a:srgbClr val="C00000"/>
                </a:solidFill>
                <a:latin typeface="微软雅黑" panose="020B0503020204020204" pitchFamily="34" charset="-122"/>
                <a:ea typeface="微软雅黑" panose="020B0503020204020204" pitchFamily="34" charset="-122"/>
              </a:rPr>
              <a:t>德国</a:t>
            </a:r>
            <a:r>
              <a:rPr lang="zh-CN" altLang="en-US" sz="2200" b="1" dirty="0">
                <a:latin typeface="微软雅黑" panose="020B0503020204020204" pitchFamily="34" charset="-122"/>
                <a:ea typeface="微软雅黑" panose="020B0503020204020204" pitchFamily="34" charset="-122"/>
              </a:rPr>
              <a:t>变成法国殖民地。上层宫廷崇洋媚外，崇尚外国和外语。</a:t>
            </a:r>
          </a:p>
          <a:p>
            <a:pPr eaLnBrk="1" hangingPunct="1">
              <a:lnSpc>
                <a:spcPct val="90000"/>
              </a:lnSpc>
              <a:spcBef>
                <a:spcPct val="40000"/>
              </a:spcBef>
            </a:pPr>
            <a:r>
              <a:rPr lang="zh-CN" altLang="en-US" sz="2200" b="1" dirty="0">
                <a:solidFill>
                  <a:srgbClr val="C00000"/>
                </a:solidFill>
                <a:latin typeface="微软雅黑" panose="020B0503020204020204" pitchFamily="34" charset="-122"/>
                <a:ea typeface="微软雅黑" panose="020B0503020204020204" pitchFamily="34" charset="-122"/>
              </a:rPr>
              <a:t>德国</a:t>
            </a:r>
            <a:r>
              <a:rPr lang="zh-CN" altLang="en-US" sz="2200" b="1" dirty="0">
                <a:latin typeface="微软雅黑" panose="020B0503020204020204" pitchFamily="34" charset="-122"/>
                <a:ea typeface="微软雅黑" panose="020B0503020204020204" pitchFamily="34" charset="-122"/>
              </a:rPr>
              <a:t>思想启蒙先驱们（哲学家、教育家等）反对古语，反对方言，反对拉丁语。用德语授课表明自己是德国人。</a:t>
            </a:r>
          </a:p>
          <a:p>
            <a:pPr eaLnBrk="1" hangingPunct="1">
              <a:lnSpc>
                <a:spcPct val="90000"/>
              </a:lnSpc>
              <a:spcBef>
                <a:spcPct val="40000"/>
              </a:spcBef>
            </a:pPr>
            <a:r>
              <a:rPr lang="zh-CN" altLang="en-US" sz="2200" b="1" dirty="0">
                <a:solidFill>
                  <a:srgbClr val="3333CC"/>
                </a:solidFill>
                <a:latin typeface="微软雅黑" panose="020B0503020204020204" pitchFamily="34" charset="-122"/>
                <a:ea typeface="微软雅黑" panose="020B0503020204020204" pitchFamily="34" charset="-122"/>
              </a:rPr>
              <a:t>语言文学：</a:t>
            </a:r>
            <a:r>
              <a:rPr lang="zh-CN" altLang="en-US" sz="2200" b="1" dirty="0">
                <a:latin typeface="微软雅黑" panose="020B0503020204020204" pitchFamily="34" charset="-122"/>
                <a:ea typeface="微软雅黑" panose="020B0503020204020204" pitchFamily="34" charset="-122"/>
              </a:rPr>
              <a:t>语言是国民凝聚的纽带，开拓创新重建文化。莱辛创作优秀民族戏剧，格林创作</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格林童话</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成为德国小学道德课内容，哲学家、教育家、诗人、文学家的共同主题是爱国主义。</a:t>
            </a:r>
            <a:r>
              <a:rPr lang="zh-CN" altLang="en-US" sz="2200" b="1" i="1" dirty="0">
                <a:solidFill>
                  <a:srgbClr val="C00000"/>
                </a:solidFill>
                <a:latin typeface="微软雅黑" panose="020B0503020204020204" pitchFamily="34" charset="-122"/>
                <a:ea typeface="微软雅黑" panose="020B0503020204020204" pitchFamily="34" charset="-122"/>
              </a:rPr>
              <a:t>没有批判所谓“劣根性”</a:t>
            </a:r>
            <a:r>
              <a:rPr lang="zh-CN" altLang="en-US" sz="2200" b="1" dirty="0">
                <a:solidFill>
                  <a:srgbClr val="C00000"/>
                </a:solidFill>
                <a:latin typeface="微软雅黑" panose="020B0503020204020204" pitchFamily="34" charset="-122"/>
                <a:ea typeface="微软雅黑" panose="020B0503020204020204" pitchFamily="34" charset="-122"/>
              </a:rPr>
              <a:t>。</a:t>
            </a:r>
          </a:p>
          <a:p>
            <a:pPr eaLnBrk="1" hangingPunct="1">
              <a:lnSpc>
                <a:spcPct val="90000"/>
              </a:lnSpc>
              <a:spcBef>
                <a:spcPct val="40000"/>
              </a:spcBef>
            </a:pPr>
            <a:r>
              <a:rPr lang="zh-CN" altLang="en-US" sz="2200" b="1" dirty="0">
                <a:solidFill>
                  <a:srgbClr val="3333CC"/>
                </a:solidFill>
                <a:latin typeface="微软雅黑" panose="020B0503020204020204" pitchFamily="34" charset="-122"/>
                <a:ea typeface="微软雅黑" panose="020B0503020204020204" pitchFamily="34" charset="-122"/>
              </a:rPr>
              <a:t>历史课程：</a:t>
            </a:r>
            <a:r>
              <a:rPr lang="zh-CN" altLang="en-US" sz="2200" b="1" dirty="0">
                <a:latin typeface="微软雅黑" panose="020B0503020204020204" pitchFamily="34" charset="-122"/>
                <a:ea typeface="微软雅黑" panose="020B0503020204020204" pitchFamily="34" charset="-122"/>
              </a:rPr>
              <a:t>自己家族的历史，历史经验的传授。文化</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经济</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家庭历史。</a:t>
            </a:r>
          </a:p>
          <a:p>
            <a:pPr eaLnBrk="1" hangingPunct="1">
              <a:lnSpc>
                <a:spcPct val="90000"/>
              </a:lnSpc>
              <a:spcBef>
                <a:spcPct val="40000"/>
              </a:spcBef>
            </a:pPr>
            <a:r>
              <a:rPr lang="zh-CN" altLang="en-US" sz="2200" b="1" dirty="0">
                <a:solidFill>
                  <a:srgbClr val="3333CC"/>
                </a:solidFill>
                <a:latin typeface="微软雅黑" panose="020B0503020204020204" pitchFamily="34" charset="-122"/>
                <a:ea typeface="微软雅黑" panose="020B0503020204020204" pitchFamily="34" charset="-122"/>
              </a:rPr>
              <a:t>地理课程：</a:t>
            </a:r>
            <a:r>
              <a:rPr lang="zh-CN" altLang="en-US" sz="2200" b="1" dirty="0">
                <a:latin typeface="微软雅黑" panose="020B0503020204020204" pitchFamily="34" charset="-122"/>
                <a:ea typeface="微软雅黑" panose="020B0503020204020204" pitchFamily="34" charset="-122"/>
              </a:rPr>
              <a:t>介绍国家状况，建立统一国家民族市场，未来企业家的知识。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fltVal val="0"/>
                                          </p:val>
                                        </p:tav>
                                        <p:tav tm="100000">
                                          <p:val>
                                            <p:strVal val="#ppt_h"/>
                                          </p:val>
                                        </p:tav>
                                      </p:tavLst>
                                    </p:anim>
                                    <p:animEffect transition="in" filter="fade">
                                      <p:cBhvr>
                                        <p:cTn id="9" dur="500"/>
                                        <p:tgtEl>
                                          <p:spTgt spid="3686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460">
                                            <p:bg/>
                                          </p:spTgt>
                                        </p:tgtEl>
                                        <p:attrNameLst>
                                          <p:attrName>style.visibility</p:attrName>
                                        </p:attrNameLst>
                                      </p:cBhvr>
                                      <p:to>
                                        <p:strVal val="visible"/>
                                      </p:to>
                                    </p:set>
                                    <p:animEffect transition="in" filter="fade">
                                      <p:cBhvr>
                                        <p:cTn id="13" dur="1000">
                                          <p:stCondLst>
                                            <p:cond delay="0"/>
                                          </p:stCondLst>
                                        </p:cTn>
                                        <p:tgtEl>
                                          <p:spTgt spid="19460">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9460">
                                            <p:bg/>
                                          </p:spTgt>
                                        </p:tgtEl>
                                        <p:attrNameLst>
                                          <p:attrName>style.visibility</p:attrName>
                                        </p:attrNameLst>
                                      </p:cBhvr>
                                      <p:to>
                                        <p:strVal val="visible"/>
                                      </p:to>
                                    </p:set>
                                    <p:animEffect transition="in" filter="fade">
                                      <p:cBhvr>
                                        <p:cTn id="17" dur="1000">
                                          <p:stCondLst>
                                            <p:cond delay="0"/>
                                          </p:stCondLst>
                                        </p:cTn>
                                        <p:tgtEl>
                                          <p:spTgt spid="19460">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9460">
                                            <p:bg/>
                                          </p:spTgt>
                                        </p:tgtEl>
                                        <p:attrNameLst>
                                          <p:attrName>style.visibility</p:attrName>
                                        </p:attrNameLst>
                                      </p:cBhvr>
                                      <p:to>
                                        <p:strVal val="visible"/>
                                      </p:to>
                                    </p:set>
                                    <p:animEffect transition="in" filter="fade">
                                      <p:cBhvr>
                                        <p:cTn id="21" dur="1000">
                                          <p:stCondLst>
                                            <p:cond delay="0"/>
                                          </p:stCondLst>
                                        </p:cTn>
                                        <p:tgtEl>
                                          <p:spTgt spid="19460">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9460">
                                            <p:bg/>
                                          </p:spTgt>
                                        </p:tgtEl>
                                        <p:attrNameLst>
                                          <p:attrName>style.visibility</p:attrName>
                                        </p:attrNameLst>
                                      </p:cBhvr>
                                      <p:to>
                                        <p:strVal val="visible"/>
                                      </p:to>
                                    </p:set>
                                    <p:animEffect transition="in" filter="fade">
                                      <p:cBhvr>
                                        <p:cTn id="25" dur="1000">
                                          <p:stCondLst>
                                            <p:cond delay="0"/>
                                          </p:stCondLst>
                                        </p:cTn>
                                        <p:tgtEl>
                                          <p:spTgt spid="19460">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19460">
                                            <p:bg/>
                                          </p:spTgt>
                                        </p:tgtEl>
                                        <p:attrNameLst>
                                          <p:attrName>style.visibility</p:attrName>
                                        </p:attrNameLst>
                                      </p:cBhvr>
                                      <p:to>
                                        <p:strVal val="visible"/>
                                      </p:to>
                                    </p:set>
                                    <p:animEffect transition="in" filter="fade">
                                      <p:cBhvr>
                                        <p:cTn id="29" dur="1000">
                                          <p:stCondLst>
                                            <p:cond delay="0"/>
                                          </p:stCondLst>
                                        </p:cTn>
                                        <p:tgtEl>
                                          <p:spTgt spid="19460">
                                            <p:bg/>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9460">
                                            <p:bg/>
                                          </p:spTgt>
                                        </p:tgtEl>
                                        <p:attrNameLst>
                                          <p:attrName>style.visibility</p:attrName>
                                        </p:attrNameLst>
                                      </p:cBhvr>
                                      <p:to>
                                        <p:strVal val="visible"/>
                                      </p:to>
                                    </p:set>
                                    <p:animEffect transition="in" filter="fade">
                                      <p:cBhvr>
                                        <p:cTn id="33" dur="1000">
                                          <p:stCondLst>
                                            <p:cond delay="0"/>
                                          </p:stCondLst>
                                        </p:cTn>
                                        <p:tgtEl>
                                          <p:spTgt spid="1946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nimBg="1"/>
      <p:bldP spid="19460"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15</a:t>
            </a:fld>
            <a:endParaRPr lang="en-US" altLang="zh-CN" sz="1200" dirty="0">
              <a:latin typeface="Garamond" panose="02020404030301010803" pitchFamily="18" charset="0"/>
            </a:endParaRPr>
          </a:p>
        </p:txBody>
      </p:sp>
      <p:sp>
        <p:nvSpPr>
          <p:cNvPr id="125954" name="Rectangle 2" descr="纸莎草纸"/>
          <p:cNvSpPr>
            <a:spLocks noGrp="1" noChangeArrowheads="1"/>
          </p:cNvSpPr>
          <p:nvPr>
            <p:ph type="title"/>
          </p:nvPr>
        </p:nvSpPr>
        <p:spPr>
          <a:xfrm>
            <a:off x="457200" y="277813"/>
            <a:ext cx="8075613" cy="1063625"/>
          </a:xfrm>
          <a:blipFill dpi="0" rotWithShape="1">
            <a:blip r:embed="rId3"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8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7.1.5 </a:t>
            </a:r>
            <a:r>
              <a:rPr kumimoji="0" lang="zh-CN" altLang="en-US" sz="48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爱国主义价值观念</a:t>
            </a:r>
          </a:p>
        </p:txBody>
      </p:sp>
      <p:sp>
        <p:nvSpPr>
          <p:cNvPr id="125955" name="Rectangle 3" descr="波浪线"/>
          <p:cNvSpPr>
            <a:spLocks noGrp="1" noChangeArrowheads="1"/>
          </p:cNvSpPr>
          <p:nvPr>
            <p:ph idx="1"/>
          </p:nvPr>
        </p:nvSpPr>
        <p:spPr>
          <a:xfrm>
            <a:off x="539750" y="1412875"/>
            <a:ext cx="7993063" cy="4537075"/>
          </a:xfrm>
          <a:pattFill prst="wave">
            <a:fgClr>
              <a:schemeClr val="folHlink"/>
            </a:fgClr>
            <a:bgClr>
              <a:srgbClr val="FFFF99"/>
            </a:bgClr>
          </a:patt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李斯特：</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展经济的首要目的是国家独立自主，国家主权的政治价值最高，依赖外国技术会危害国家主权和自主，拥有本民族的城市、工厂、工业和资本，保护民族经济免受世界经济伤害，必须建立自己民族工业体系，而不是自由竞争。同时要发展文化和社会文明。</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ct val="5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抗战时期的国共合作</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p:cTn id="7" dur="500" fill="hold"/>
                                        <p:tgtEl>
                                          <p:spTgt spid="125954"/>
                                        </p:tgtEl>
                                        <p:attrNameLst>
                                          <p:attrName>ppt_w</p:attrName>
                                        </p:attrNameLst>
                                      </p:cBhvr>
                                      <p:tavLst>
                                        <p:tav tm="0">
                                          <p:val>
                                            <p:fltVal val="0"/>
                                          </p:val>
                                        </p:tav>
                                        <p:tav tm="100000">
                                          <p:val>
                                            <p:strVal val="#ppt_w"/>
                                          </p:val>
                                        </p:tav>
                                      </p:tavLst>
                                    </p:anim>
                                    <p:anim calcmode="lin" valueType="num">
                                      <p:cBhvr>
                                        <p:cTn id="8" dur="500" fill="hold"/>
                                        <p:tgtEl>
                                          <p:spTgt spid="125954"/>
                                        </p:tgtEl>
                                        <p:attrNameLst>
                                          <p:attrName>ppt_h</p:attrName>
                                        </p:attrNameLst>
                                      </p:cBhvr>
                                      <p:tavLst>
                                        <p:tav tm="0">
                                          <p:val>
                                            <p:fltVal val="0"/>
                                          </p:val>
                                        </p:tav>
                                        <p:tav tm="100000">
                                          <p:val>
                                            <p:strVal val="#ppt_h"/>
                                          </p:val>
                                        </p:tav>
                                      </p:tavLst>
                                    </p:anim>
                                    <p:animEffect transition="in" filter="fade">
                                      <p:cBhvr>
                                        <p:cTn id="9" dur="500"/>
                                        <p:tgtEl>
                                          <p:spTgt spid="12595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5955">
                                            <p:bg/>
                                          </p:spTgt>
                                        </p:tgtEl>
                                        <p:attrNameLst>
                                          <p:attrName>style.visibility</p:attrName>
                                        </p:attrNameLst>
                                      </p:cBhvr>
                                      <p:to>
                                        <p:strVal val="visible"/>
                                      </p:to>
                                    </p:set>
                                    <p:animEffect transition="in" filter="fade">
                                      <p:cBhvr>
                                        <p:cTn id="13" dur="1000">
                                          <p:stCondLst>
                                            <p:cond delay="0"/>
                                          </p:stCondLst>
                                        </p:cTn>
                                        <p:tgtEl>
                                          <p:spTgt spid="125955">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25955">
                                            <p:bg/>
                                          </p:spTgt>
                                        </p:tgtEl>
                                        <p:attrNameLst>
                                          <p:attrName>style.visibility</p:attrName>
                                        </p:attrNameLst>
                                      </p:cBhvr>
                                      <p:to>
                                        <p:strVal val="visible"/>
                                      </p:to>
                                    </p:set>
                                    <p:animEffect transition="in" filter="fade">
                                      <p:cBhvr>
                                        <p:cTn id="17" dur="1000">
                                          <p:stCondLst>
                                            <p:cond delay="0"/>
                                          </p:stCondLst>
                                        </p:cTn>
                                        <p:tgtEl>
                                          <p:spTgt spid="12595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P spid="12595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16</a:t>
            </a:fld>
            <a:endParaRPr lang="en-US" altLang="zh-CN" sz="1200" dirty="0">
              <a:latin typeface="Garamond" panose="02020404030301010803" pitchFamily="18" charset="0"/>
            </a:endParaRPr>
          </a:p>
        </p:txBody>
      </p:sp>
      <p:sp>
        <p:nvSpPr>
          <p:cNvPr id="39938" name="Rectangle 2" descr="信纸"/>
          <p:cNvSpPr>
            <a:spLocks noGrp="1" noChangeArrowheads="1"/>
          </p:cNvSpPr>
          <p:nvPr>
            <p:ph type="title"/>
          </p:nvPr>
        </p:nvSpPr>
        <p:spPr>
          <a:xfrm>
            <a:off x="457200" y="260350"/>
            <a:ext cx="8229600" cy="792163"/>
          </a:xfrm>
          <a:blipFill dpi="0" rotWithShape="1">
            <a:blip r:embed="rId2" cstate="print"/>
            <a:srcRect/>
            <a:tile tx="0" ty="0" sx="100000" sy="100000" flip="none" algn="tl"/>
          </a:blip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当代的爱国观念</a:t>
            </a:r>
          </a:p>
        </p:txBody>
      </p:sp>
      <p:sp>
        <p:nvSpPr>
          <p:cNvPr id="39939" name="Rectangle 3" descr="宽下对角线"/>
          <p:cNvSpPr>
            <a:spLocks noGrp="1" noChangeArrowheads="1"/>
          </p:cNvSpPr>
          <p:nvPr>
            <p:ph idx="1"/>
          </p:nvPr>
        </p:nvSpPr>
        <p:spPr>
          <a:xfrm>
            <a:off x="468313" y="1268413"/>
            <a:ext cx="7986713" cy="5113338"/>
          </a:xfrm>
          <a:pattFill prst="wdDnDiag">
            <a:fgClr>
              <a:srgbClr val="FFFF00"/>
            </a:fgClr>
            <a:bgClr>
              <a:schemeClr val="bg1"/>
            </a:bgClr>
          </a:pattFill>
          <a:ln w="19050">
            <a:solidFill>
              <a:srgbClr val="FFFF00"/>
            </a:solidFill>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家与国的关系？</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国家尊严</a:t>
            </a:r>
            <a:r>
              <a:rPr kumimoji="0" lang="en-US" altLang="zh-CN"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国家领土、主权不可侵犯，</a:t>
            </a:r>
            <a:r>
              <a:rPr kumimoji="0" lang="zh-CN" altLang="en-US" sz="2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“有实力的国家才有尊严”</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的观点是错误的！</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意味着</a:t>
            </a:r>
            <a:r>
              <a:rPr kumimoji="0" lang="zh-CN" altLang="en-US" sz="2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对</a:t>
            </a:r>
            <a:r>
              <a:rPr kumimoji="0" lang="zh-CN" altLang="en-US" sz="2200" b="1" i="0" u="none" strike="noStrike" kern="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同胞</a:t>
            </a:r>
            <a:r>
              <a:rPr kumimoji="0" lang="zh-CN" altLang="en-US" sz="2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2200" b="1" i="0" u="none" strike="noStrike" kern="0" cap="none" spc="0" normalizeH="0" baseline="0" noProof="0" dirty="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对同学、对同事、对路人善意友好。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各种无善意行动（好斗、歧视、帮派等）破坏国人的感情。</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意味</a:t>
            </a:r>
            <a:r>
              <a:rPr kumimoji="0" lang="zh-CN" altLang="en-US" sz="2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认同祖国文化</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（价值、道德等，家庭概念）和语言。</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意味</a:t>
            </a: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群体责任感、职业责任感和社会责任感。</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意味</a:t>
            </a: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支持民族经济。</a:t>
            </a:r>
            <a:r>
              <a:rPr kumimoji="0" lang="zh-CN" altLang="en-US" sz="2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把金钱看作唯一价值，会破坏国家民族利益，损害他人，破坏我们的社会生存环境。</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意味</a:t>
            </a: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爱护祖国的生态环境。</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用自己的职业能力为</a:t>
            </a: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同胞</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创造生存条件。</a:t>
            </a:r>
            <a:r>
              <a:rPr kumimoji="0" lang="zh-CN" altLang="en-US" sz="24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用自己的努力改变国家贫穷落后的面貌。</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fltVal val="0"/>
                                          </p:val>
                                        </p:tav>
                                        <p:tav tm="100000">
                                          <p:val>
                                            <p:strVal val="#ppt_h"/>
                                          </p:val>
                                        </p:tav>
                                      </p:tavLst>
                                    </p:anim>
                                    <p:animEffect transition="in" filter="fade">
                                      <p:cBhvr>
                                        <p:cTn id="9" dur="500"/>
                                        <p:tgtEl>
                                          <p:spTgt spid="3993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9939">
                                            <p:bg/>
                                          </p:spTgt>
                                        </p:tgtEl>
                                        <p:attrNameLst>
                                          <p:attrName>style.visibility</p:attrName>
                                        </p:attrNameLst>
                                      </p:cBhvr>
                                      <p:to>
                                        <p:strVal val="visible"/>
                                      </p:to>
                                    </p:set>
                                    <p:animEffect transition="in" filter="fade">
                                      <p:cBhvr>
                                        <p:cTn id="13" dur="1000">
                                          <p:stCondLst>
                                            <p:cond delay="0"/>
                                          </p:stCondLst>
                                        </p:cTn>
                                        <p:tgtEl>
                                          <p:spTgt spid="39939">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9939">
                                            <p:bg/>
                                          </p:spTgt>
                                        </p:tgtEl>
                                        <p:attrNameLst>
                                          <p:attrName>style.visibility</p:attrName>
                                        </p:attrNameLst>
                                      </p:cBhvr>
                                      <p:to>
                                        <p:strVal val="visible"/>
                                      </p:to>
                                    </p:set>
                                    <p:animEffect transition="in" filter="fade">
                                      <p:cBhvr>
                                        <p:cTn id="17" dur="1000">
                                          <p:stCondLst>
                                            <p:cond delay="0"/>
                                          </p:stCondLst>
                                        </p:cTn>
                                        <p:tgtEl>
                                          <p:spTgt spid="39939">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9939">
                                            <p:bg/>
                                          </p:spTgt>
                                        </p:tgtEl>
                                        <p:attrNameLst>
                                          <p:attrName>style.visibility</p:attrName>
                                        </p:attrNameLst>
                                      </p:cBhvr>
                                      <p:to>
                                        <p:strVal val="visible"/>
                                      </p:to>
                                    </p:set>
                                    <p:animEffect transition="in" filter="fade">
                                      <p:cBhvr>
                                        <p:cTn id="21" dur="1000">
                                          <p:stCondLst>
                                            <p:cond delay="0"/>
                                          </p:stCondLst>
                                        </p:cTn>
                                        <p:tgtEl>
                                          <p:spTgt spid="39939">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9939">
                                            <p:bg/>
                                          </p:spTgt>
                                        </p:tgtEl>
                                        <p:attrNameLst>
                                          <p:attrName>style.visibility</p:attrName>
                                        </p:attrNameLst>
                                      </p:cBhvr>
                                      <p:to>
                                        <p:strVal val="visible"/>
                                      </p:to>
                                    </p:set>
                                    <p:animEffect transition="in" filter="fade">
                                      <p:cBhvr>
                                        <p:cTn id="25" dur="1000">
                                          <p:stCondLst>
                                            <p:cond delay="0"/>
                                          </p:stCondLst>
                                        </p:cTn>
                                        <p:tgtEl>
                                          <p:spTgt spid="39939">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39939">
                                            <p:bg/>
                                          </p:spTgt>
                                        </p:tgtEl>
                                        <p:attrNameLst>
                                          <p:attrName>style.visibility</p:attrName>
                                        </p:attrNameLst>
                                      </p:cBhvr>
                                      <p:to>
                                        <p:strVal val="visible"/>
                                      </p:to>
                                    </p:set>
                                    <p:animEffect transition="in" filter="fade">
                                      <p:cBhvr>
                                        <p:cTn id="29" dur="1000">
                                          <p:stCondLst>
                                            <p:cond delay="0"/>
                                          </p:stCondLst>
                                        </p:cTn>
                                        <p:tgtEl>
                                          <p:spTgt spid="39939">
                                            <p:bg/>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39939">
                                            <p:bg/>
                                          </p:spTgt>
                                        </p:tgtEl>
                                        <p:attrNameLst>
                                          <p:attrName>style.visibility</p:attrName>
                                        </p:attrNameLst>
                                      </p:cBhvr>
                                      <p:to>
                                        <p:strVal val="visible"/>
                                      </p:to>
                                    </p:set>
                                    <p:animEffect transition="in" filter="fade">
                                      <p:cBhvr>
                                        <p:cTn id="33" dur="1000">
                                          <p:stCondLst>
                                            <p:cond delay="0"/>
                                          </p:stCondLst>
                                        </p:cTn>
                                        <p:tgtEl>
                                          <p:spTgt spid="39939">
                                            <p:bg/>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39939">
                                            <p:bg/>
                                          </p:spTgt>
                                        </p:tgtEl>
                                        <p:attrNameLst>
                                          <p:attrName>style.visibility</p:attrName>
                                        </p:attrNameLst>
                                      </p:cBhvr>
                                      <p:to>
                                        <p:strVal val="visible"/>
                                      </p:to>
                                    </p:set>
                                    <p:animEffect transition="in" filter="fade">
                                      <p:cBhvr>
                                        <p:cTn id="37" dur="1000">
                                          <p:stCondLst>
                                            <p:cond delay="0"/>
                                          </p:stCondLst>
                                        </p:cTn>
                                        <p:tgtEl>
                                          <p:spTgt spid="39939">
                                            <p:bg/>
                                          </p:spTgt>
                                        </p:tgtEl>
                                      </p:cBhvr>
                                    </p:animEffect>
                                  </p:childTnLst>
                                </p:cTn>
                              </p:par>
                            </p:childTnLst>
                          </p:cTn>
                        </p:par>
                        <p:par>
                          <p:cTn id="38" fill="hold">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39939">
                                            <p:bg/>
                                          </p:spTgt>
                                        </p:tgtEl>
                                        <p:attrNameLst>
                                          <p:attrName>style.visibility</p:attrName>
                                        </p:attrNameLst>
                                      </p:cBhvr>
                                      <p:to>
                                        <p:strVal val="visible"/>
                                      </p:to>
                                    </p:set>
                                    <p:animEffect transition="in" filter="fade">
                                      <p:cBhvr>
                                        <p:cTn id="41" dur="1000">
                                          <p:stCondLst>
                                            <p:cond delay="0"/>
                                          </p:stCondLst>
                                        </p:cTn>
                                        <p:tgtEl>
                                          <p:spTgt spid="3993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17</a:t>
            </a:fld>
            <a:endParaRPr lang="en-US" altLang="zh-CN" sz="1200" dirty="0">
              <a:latin typeface="Garamond" panose="02020404030301010803" pitchFamily="18" charset="0"/>
            </a:endParaRPr>
          </a:p>
        </p:txBody>
      </p:sp>
      <p:sp>
        <p:nvSpPr>
          <p:cNvPr id="148482" name="Rectangle 2"/>
          <p:cNvSpPr>
            <a:spLocks noGrp="1" noChangeArrowheads="1"/>
          </p:cNvSpPr>
          <p:nvPr>
            <p:ph type="title"/>
          </p:nvPr>
        </p:nvSpPr>
        <p:spPr>
          <a:xfrm>
            <a:off x="323850" y="277813"/>
            <a:ext cx="8569325" cy="990600"/>
          </a:xfrm>
          <a:gradFill rotWithShape="1">
            <a:gsLst>
              <a:gs pos="0">
                <a:srgbClr val="FFFF00"/>
              </a:gs>
              <a:gs pos="100000">
                <a:srgbClr val="FFFF00">
                  <a:gamma/>
                  <a:shade val="46275"/>
                  <a:invGamma/>
                </a:srgbClr>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7.1.6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科学价值</a:t>
            </a:r>
          </a:p>
        </p:txBody>
      </p:sp>
      <p:sp>
        <p:nvSpPr>
          <p:cNvPr id="148483" name="Rectangle 3" descr="60%"/>
          <p:cNvSpPr>
            <a:spLocks noGrp="1" noChangeArrowheads="1"/>
          </p:cNvSpPr>
          <p:nvPr>
            <p:ph idx="1"/>
          </p:nvPr>
        </p:nvSpPr>
        <p:spPr>
          <a:xfrm>
            <a:off x="323850" y="1412875"/>
            <a:ext cx="8569325" cy="5111750"/>
          </a:xfrm>
          <a:pattFill prst="pct60">
            <a:fgClr>
              <a:srgbClr val="FFCC99"/>
            </a:fgClr>
            <a:bgClr>
              <a:schemeClr val="bg1"/>
            </a:bgClr>
          </a:patt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自然科学、技术科学、人文社科的价值各不相同。</a:t>
            </a:r>
          </a:p>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自然科学</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的目的价值是认识世界</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。要求：客观性、逻辑性和验证性。    （ 不是追求</a:t>
            </a:r>
            <a:r>
              <a:rPr kumimoji="0" lang="en-US" altLang="zh-CN" sz="2800" b="1"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SCI </a:t>
            </a:r>
            <a:r>
              <a:rPr kumimoji="0" lang="zh-CN" altLang="en-US" sz="2800" b="1"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技术科学</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的目的价值是创造物质财富</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，解决国民经济中的普遍性和难点性问题、解决生态问题、解决可持续生存发展中的技术问题。</a:t>
            </a:r>
          </a:p>
          <a:p>
            <a:pPr marL="342900" marR="0" lvl="0" indent="-342900" algn="l" defTabSz="914400" rtl="0" eaLnBrk="1" fontAlgn="base" latinLnBrk="0" hangingPunct="1">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人文社科</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的目的价值是尝试解决精神问题及社会问题</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500" fill="hold"/>
                                        <p:tgtEl>
                                          <p:spTgt spid="148482"/>
                                        </p:tgtEl>
                                        <p:attrNameLst>
                                          <p:attrName>ppt_w</p:attrName>
                                        </p:attrNameLst>
                                      </p:cBhvr>
                                      <p:tavLst>
                                        <p:tav tm="0">
                                          <p:val>
                                            <p:fltVal val="0"/>
                                          </p:val>
                                        </p:tav>
                                        <p:tav tm="100000">
                                          <p:val>
                                            <p:strVal val="#ppt_w"/>
                                          </p:val>
                                        </p:tav>
                                      </p:tavLst>
                                    </p:anim>
                                    <p:anim calcmode="lin" valueType="num">
                                      <p:cBhvr>
                                        <p:cTn id="8" dur="500" fill="hold"/>
                                        <p:tgtEl>
                                          <p:spTgt spid="148482"/>
                                        </p:tgtEl>
                                        <p:attrNameLst>
                                          <p:attrName>ppt_h</p:attrName>
                                        </p:attrNameLst>
                                      </p:cBhvr>
                                      <p:tavLst>
                                        <p:tav tm="0">
                                          <p:val>
                                            <p:fltVal val="0"/>
                                          </p:val>
                                        </p:tav>
                                        <p:tav tm="100000">
                                          <p:val>
                                            <p:strVal val="#ppt_h"/>
                                          </p:val>
                                        </p:tav>
                                      </p:tavLst>
                                    </p:anim>
                                    <p:animEffect transition="in" filter="fade">
                                      <p:cBhvr>
                                        <p:cTn id="9" dur="500"/>
                                        <p:tgtEl>
                                          <p:spTgt spid="14848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8483">
                                            <p:bg/>
                                          </p:spTgt>
                                        </p:tgtEl>
                                        <p:attrNameLst>
                                          <p:attrName>style.visibility</p:attrName>
                                        </p:attrNameLst>
                                      </p:cBhvr>
                                      <p:to>
                                        <p:strVal val="visible"/>
                                      </p:to>
                                    </p:set>
                                    <p:animEffect transition="in" filter="fade">
                                      <p:cBhvr>
                                        <p:cTn id="13" dur="1000">
                                          <p:stCondLst>
                                            <p:cond delay="0"/>
                                          </p:stCondLst>
                                        </p:cTn>
                                        <p:tgtEl>
                                          <p:spTgt spid="14848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48483">
                                            <p:bg/>
                                          </p:spTgt>
                                        </p:tgtEl>
                                        <p:attrNameLst>
                                          <p:attrName>style.visibility</p:attrName>
                                        </p:attrNameLst>
                                      </p:cBhvr>
                                      <p:to>
                                        <p:strVal val="visible"/>
                                      </p:to>
                                    </p:set>
                                    <p:animEffect transition="in" filter="fade">
                                      <p:cBhvr>
                                        <p:cTn id="17" dur="1000">
                                          <p:stCondLst>
                                            <p:cond delay="0"/>
                                          </p:stCondLst>
                                        </p:cTn>
                                        <p:tgtEl>
                                          <p:spTgt spid="14848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48483">
                                            <p:bg/>
                                          </p:spTgt>
                                        </p:tgtEl>
                                        <p:attrNameLst>
                                          <p:attrName>style.visibility</p:attrName>
                                        </p:attrNameLst>
                                      </p:cBhvr>
                                      <p:to>
                                        <p:strVal val="visible"/>
                                      </p:to>
                                    </p:set>
                                    <p:animEffect transition="in" filter="fade">
                                      <p:cBhvr>
                                        <p:cTn id="21" dur="1000">
                                          <p:stCondLst>
                                            <p:cond delay="0"/>
                                          </p:stCondLst>
                                        </p:cTn>
                                        <p:tgtEl>
                                          <p:spTgt spid="148483">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48483">
                                            <p:bg/>
                                          </p:spTgt>
                                        </p:tgtEl>
                                        <p:attrNameLst>
                                          <p:attrName>style.visibility</p:attrName>
                                        </p:attrNameLst>
                                      </p:cBhvr>
                                      <p:to>
                                        <p:strVal val="visible"/>
                                      </p:to>
                                    </p:set>
                                    <p:animEffect transition="in" filter="fade">
                                      <p:cBhvr>
                                        <p:cTn id="25" dur="1000">
                                          <p:stCondLst>
                                            <p:cond delay="0"/>
                                          </p:stCondLst>
                                        </p:cTn>
                                        <p:tgtEl>
                                          <p:spTgt spid="14848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P spid="14848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18</a:t>
            </a:fld>
            <a:endParaRPr lang="en-US" altLang="zh-CN" sz="1200" dirty="0">
              <a:latin typeface="Garamond" panose="02020404030301010803" pitchFamily="18" charset="0"/>
            </a:endParaRPr>
          </a:p>
        </p:txBody>
      </p:sp>
      <p:sp>
        <p:nvSpPr>
          <p:cNvPr id="40962" name="Rectangle 2"/>
          <p:cNvSpPr>
            <a:spLocks noGrp="1" noChangeArrowheads="1"/>
          </p:cNvSpPr>
          <p:nvPr>
            <p:ph type="title"/>
          </p:nvPr>
        </p:nvSpPr>
        <p:spPr>
          <a:xfrm>
            <a:off x="457200" y="277813"/>
            <a:ext cx="8229600" cy="919163"/>
          </a:xfrm>
          <a:gradFill rotWithShape="1">
            <a:gsLst>
              <a:gs pos="0">
                <a:srgbClr val="FFFF99"/>
              </a:gs>
              <a:gs pos="100000">
                <a:srgbClr val="FFFF99">
                  <a:gamma/>
                  <a:shade val="46275"/>
                  <a:invGamma/>
                </a:srgbClr>
              </a:gs>
            </a:gsLst>
            <a:lin ang="5400000" scaled="1"/>
          </a:gradFill>
        </p:spPr>
        <p:txBody>
          <a:bodyPr vert="horz" wrap="square" lIns="91440" tIns="45720" rIns="91440" bIns="45720" numCol="1" anchor="t" anchorCtr="0" compatLnSpc="1"/>
          <a:lstStyle/>
          <a:p>
            <a:pPr marL="0" marR="0" lvl="0" indent="0"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8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科学到底有没有祖国？</a:t>
            </a:r>
          </a:p>
        </p:txBody>
      </p:sp>
      <p:sp>
        <p:nvSpPr>
          <p:cNvPr id="40963" name="Rectangle 3" descr="信纸"/>
          <p:cNvSpPr>
            <a:spLocks noGrp="1" noChangeArrowheads="1"/>
          </p:cNvSpPr>
          <p:nvPr>
            <p:ph idx="1"/>
          </p:nvPr>
        </p:nvSpPr>
        <p:spPr>
          <a:xfrm>
            <a:off x="539750" y="1414463"/>
            <a:ext cx="8135938" cy="4894263"/>
          </a:xfrm>
          <a:blipFill dpi="0" rotWithShape="1">
            <a:blip r:embed="rId2"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45000"/>
              </a:spcBef>
              <a:spcAft>
                <a:spcPct val="0"/>
              </a:spcAft>
              <a:buClr>
                <a:schemeClr val="accent1"/>
              </a:buClr>
              <a:buSzPct val="65000"/>
              <a:buFont typeface="Wingdings" panose="05000000000000000000" pitchFamily="2" charset="2"/>
              <a:buNone/>
              <a:defRPr/>
            </a:pPr>
            <a:r>
              <a:rPr kumimoji="0" lang="en-US" altLang="zh-CN" sz="33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n-cs"/>
              </a:rPr>
              <a:t>“</a:t>
            </a:r>
            <a:r>
              <a:rPr kumimoji="0" lang="zh-CN" altLang="en-US" sz="33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科学无祖国”这一观点</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的几个历史来源：</a:t>
            </a:r>
            <a:endParaRPr kumimoji="0" lang="zh-CN" altLang="en-US" sz="33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5000"/>
              </a:lnSpc>
              <a:spcBef>
                <a:spcPct val="4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古希腊科学经过古罗马帝国传遍欧洲各国，在这些国家中科学价值是一致的。这是</a:t>
            </a: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欧洲中心论</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1" fontAlgn="base" latinLnBrk="0" hangingPunct="1">
              <a:lnSpc>
                <a:spcPct val="105000"/>
              </a:lnSpc>
              <a:spcBef>
                <a:spcPct val="4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犹太人在各国的影响</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1" fontAlgn="base" latinLnBrk="0" hangingPunct="1">
              <a:lnSpc>
                <a:spcPct val="105000"/>
              </a:lnSpc>
              <a:spcBef>
                <a:spcPct val="45000"/>
              </a:spcBef>
              <a:spcAft>
                <a:spcPct val="0"/>
              </a:spcAft>
              <a:buClr>
                <a:schemeClr val="accent1"/>
              </a:buClr>
              <a:buSzPct val="65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19</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世纪欧洲</a:t>
            </a: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“世界主义”</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在某些知识分子中的影响。</a:t>
            </a:r>
          </a:p>
          <a:p>
            <a:pPr marL="342900" marR="0" lvl="0" indent="-342900" algn="l" defTabSz="914400" rtl="0" eaLnBrk="1" fontAlgn="base" latinLnBrk="0" hangingPunct="1">
              <a:lnSpc>
                <a:spcPct val="105000"/>
              </a:lnSpc>
              <a:spcBef>
                <a:spcPct val="4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美国中心论</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的影响。以此口号鼓励人才去美国、留美国，而不是报效祖国。</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bg/>
                                          </p:spTgt>
                                        </p:tgtEl>
                                        <p:attrNameLst>
                                          <p:attrName>style.visibility</p:attrName>
                                        </p:attrNameLst>
                                      </p:cBhvr>
                                      <p:to>
                                        <p:strVal val="visible"/>
                                      </p:to>
                                    </p:set>
                                    <p:animEffect transition="in" filter="fade">
                                      <p:cBhvr>
                                        <p:cTn id="13" dur="1000">
                                          <p:stCondLst>
                                            <p:cond delay="0"/>
                                          </p:stCondLst>
                                        </p:cTn>
                                        <p:tgtEl>
                                          <p:spTgt spid="4096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bg/>
                                          </p:spTgt>
                                        </p:tgtEl>
                                        <p:attrNameLst>
                                          <p:attrName>style.visibility</p:attrName>
                                        </p:attrNameLst>
                                      </p:cBhvr>
                                      <p:to>
                                        <p:strVal val="visible"/>
                                      </p:to>
                                    </p:set>
                                    <p:animEffect transition="in" filter="fade">
                                      <p:cBhvr>
                                        <p:cTn id="17" dur="1000">
                                          <p:stCondLst>
                                            <p:cond delay="0"/>
                                          </p:stCondLst>
                                        </p:cTn>
                                        <p:tgtEl>
                                          <p:spTgt spid="4096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3">
                                            <p:bg/>
                                          </p:spTgt>
                                        </p:tgtEl>
                                        <p:attrNameLst>
                                          <p:attrName>style.visibility</p:attrName>
                                        </p:attrNameLst>
                                      </p:cBhvr>
                                      <p:to>
                                        <p:strVal val="visible"/>
                                      </p:to>
                                    </p:set>
                                    <p:animEffect transition="in" filter="fade">
                                      <p:cBhvr>
                                        <p:cTn id="21" dur="1000">
                                          <p:stCondLst>
                                            <p:cond delay="0"/>
                                          </p:stCondLst>
                                        </p:cTn>
                                        <p:tgtEl>
                                          <p:spTgt spid="40963">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0963">
                                            <p:bg/>
                                          </p:spTgt>
                                        </p:tgtEl>
                                        <p:attrNameLst>
                                          <p:attrName>style.visibility</p:attrName>
                                        </p:attrNameLst>
                                      </p:cBhvr>
                                      <p:to>
                                        <p:strVal val="visible"/>
                                      </p:to>
                                    </p:set>
                                    <p:animEffect transition="in" filter="fade">
                                      <p:cBhvr>
                                        <p:cTn id="25" dur="1000">
                                          <p:stCondLst>
                                            <p:cond delay="0"/>
                                          </p:stCondLst>
                                        </p:cTn>
                                        <p:tgtEl>
                                          <p:spTgt spid="40963">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40963">
                                            <p:bg/>
                                          </p:spTgt>
                                        </p:tgtEl>
                                        <p:attrNameLst>
                                          <p:attrName>style.visibility</p:attrName>
                                        </p:attrNameLst>
                                      </p:cBhvr>
                                      <p:to>
                                        <p:strVal val="visible"/>
                                      </p:to>
                                    </p:set>
                                    <p:animEffect transition="in" filter="fade">
                                      <p:cBhvr>
                                        <p:cTn id="29" dur="1000">
                                          <p:stCondLst>
                                            <p:cond delay="0"/>
                                          </p:stCondLst>
                                        </p:cTn>
                                        <p:tgtEl>
                                          <p:spTgt spid="4096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19</a:t>
            </a:fld>
            <a:endParaRPr lang="en-US" altLang="zh-CN" sz="1200" dirty="0">
              <a:latin typeface="Garamond" panose="02020404030301010803" pitchFamily="18" charset="0"/>
            </a:endParaRPr>
          </a:p>
        </p:txBody>
      </p:sp>
      <p:sp>
        <p:nvSpPr>
          <p:cNvPr id="41986" name="Rectangle 2"/>
          <p:cNvSpPr>
            <a:spLocks noGrp="1" noChangeArrowheads="1"/>
          </p:cNvSpPr>
          <p:nvPr>
            <p:ph type="title"/>
          </p:nvPr>
        </p:nvSpPr>
        <p:spPr>
          <a:xfrm>
            <a:off x="468313" y="260350"/>
            <a:ext cx="8218488" cy="992188"/>
          </a:xfrm>
          <a:gradFill rotWithShape="1">
            <a:gsLst>
              <a:gs pos="0">
                <a:srgbClr val="FFFF00">
                  <a:gamma/>
                  <a:shade val="46275"/>
                  <a:invGamma/>
                </a:srgbClr>
              </a:gs>
              <a:gs pos="50000">
                <a:srgbClr val="FFFF00"/>
              </a:gs>
              <a:gs pos="100000">
                <a:srgbClr val="FFFF00">
                  <a:gamma/>
                  <a:shade val="46275"/>
                  <a:invGamma/>
                </a:srgbClr>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4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4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科学与祖国</a:t>
            </a:r>
          </a:p>
        </p:txBody>
      </p:sp>
      <p:sp>
        <p:nvSpPr>
          <p:cNvPr id="25604" name="Rectangle 3" descr="宽下对角线"/>
          <p:cNvSpPr>
            <a:spLocks noGrp="1"/>
          </p:cNvSpPr>
          <p:nvPr>
            <p:ph idx="1"/>
          </p:nvPr>
        </p:nvSpPr>
        <p:spPr>
          <a:xfrm>
            <a:off x="466725" y="1339850"/>
            <a:ext cx="8208963" cy="5041900"/>
          </a:xfrm>
          <a:pattFill prst="wdDnDiag">
            <a:fgClr>
              <a:srgbClr val="FFFF99">
                <a:alpha val="100000"/>
              </a:srgbClr>
            </a:fgClr>
            <a:bgClr>
              <a:schemeClr val="bg1">
                <a:alpha val="100000"/>
              </a:schemeClr>
            </a:bgClr>
          </a:pattFill>
        </p:spPr>
        <p:txBody>
          <a:bodyPr vert="horz" wrap="square" lIns="91440" tIns="45720" rIns="91440" bIns="45720" anchor="t"/>
          <a:lstStyle/>
          <a:p>
            <a:pPr eaLnBrk="1" hangingPunct="1">
              <a:spcBef>
                <a:spcPct val="40000"/>
              </a:spcBef>
            </a:pPr>
            <a:r>
              <a:rPr lang="zh-CN" altLang="en-US" sz="2600" b="1" dirty="0">
                <a:latin typeface="微软雅黑" panose="020B0503020204020204" pitchFamily="34" charset="-122"/>
                <a:ea typeface="微软雅黑" panose="020B0503020204020204" pitchFamily="34" charset="-122"/>
              </a:rPr>
              <a:t>对科学的认识和定义受文化、价值观的影响</a:t>
            </a:r>
          </a:p>
          <a:p>
            <a:pPr eaLnBrk="1" hangingPunct="1">
              <a:spcBef>
                <a:spcPct val="40000"/>
              </a:spcBef>
            </a:pPr>
            <a:r>
              <a:rPr lang="zh-CN" altLang="en-US" sz="2600" b="1" dirty="0">
                <a:latin typeface="微软雅黑" panose="020B0503020204020204" pitchFamily="34" charset="-122"/>
                <a:ea typeface="微软雅黑" panose="020B0503020204020204" pitchFamily="34" charset="-122"/>
              </a:rPr>
              <a:t>我国古代独立发展了科学。</a:t>
            </a:r>
          </a:p>
          <a:p>
            <a:pPr eaLnBrk="1" hangingPunct="1">
              <a:spcBef>
                <a:spcPct val="40000"/>
              </a:spcBef>
            </a:pPr>
            <a:r>
              <a:rPr lang="zh-CN" altLang="en-US" sz="2600" b="1" dirty="0">
                <a:latin typeface="微软雅黑" panose="020B0503020204020204" pitchFamily="34" charset="-122"/>
                <a:ea typeface="微软雅黑" panose="020B0503020204020204" pitchFamily="34" charset="-122"/>
              </a:rPr>
              <a:t>西方发展科学的首要目的之一是针对宗教和战争。</a:t>
            </a:r>
            <a:r>
              <a:rPr lang="zh-CN" altLang="en-US" sz="2600" b="1" dirty="0">
                <a:solidFill>
                  <a:srgbClr val="C00000"/>
                </a:solidFill>
                <a:latin typeface="微软雅黑" panose="020B0503020204020204" pitchFamily="34" charset="-122"/>
                <a:ea typeface="微软雅黑" panose="020B0503020204020204" pitchFamily="34" charset="-122"/>
              </a:rPr>
              <a:t>“与中国人相反，欧洲人对战争、科学和商业的统一十分着迷”，西方从</a:t>
            </a:r>
            <a:r>
              <a:rPr lang="en-US" altLang="zh-CN" sz="2600" b="1" dirty="0">
                <a:solidFill>
                  <a:srgbClr val="C00000"/>
                </a:solidFill>
                <a:latin typeface="微软雅黑" panose="020B0503020204020204" pitchFamily="34" charset="-122"/>
                <a:ea typeface="微软雅黑" panose="020B0503020204020204" pitchFamily="34" charset="-122"/>
              </a:rPr>
              <a:t>14</a:t>
            </a:r>
            <a:r>
              <a:rPr lang="zh-CN" altLang="en-US" sz="2600" b="1" dirty="0">
                <a:solidFill>
                  <a:srgbClr val="C00000"/>
                </a:solidFill>
                <a:latin typeface="微软雅黑" panose="020B0503020204020204" pitchFamily="34" charset="-122"/>
                <a:ea typeface="微软雅黑" panose="020B0503020204020204" pitchFamily="34" charset="-122"/>
              </a:rPr>
              <a:t>世纪后“形成了延续至今的科学与军事技术结合的模式”（斯图尔特，１９９１）</a:t>
            </a:r>
          </a:p>
          <a:p>
            <a:pPr eaLnBrk="1" hangingPunct="1">
              <a:spcBef>
                <a:spcPct val="40000"/>
              </a:spcBef>
            </a:pPr>
            <a:r>
              <a:rPr lang="zh-CN" altLang="en-US" sz="2600" b="1" dirty="0">
                <a:latin typeface="微软雅黑" panose="020B0503020204020204" pitchFamily="34" charset="-122"/>
                <a:ea typeface="微软雅黑" panose="020B0503020204020204" pitchFamily="34" charset="-122"/>
              </a:rPr>
              <a:t>我国古代发展的中医与西医不同，西方至今不承认中医、藏医、印度医等。</a:t>
            </a:r>
          </a:p>
          <a:p>
            <a:pPr eaLnBrk="1" hangingPunct="1">
              <a:spcBef>
                <a:spcPct val="40000"/>
              </a:spcBef>
            </a:pPr>
            <a:r>
              <a:rPr lang="en-US" altLang="zh-CN" sz="2400" b="1" dirty="0">
                <a:solidFill>
                  <a:srgbClr val="0033CC"/>
                </a:solidFill>
                <a:latin typeface="微软雅黑" panose="020B0503020204020204" pitchFamily="34" charset="-122"/>
                <a:ea typeface="微软雅黑" panose="020B0503020204020204" pitchFamily="34" charset="-122"/>
              </a:rPr>
              <a:t>1950</a:t>
            </a:r>
            <a:r>
              <a:rPr lang="zh-CN" altLang="en-US" sz="2400" b="1" dirty="0">
                <a:solidFill>
                  <a:srgbClr val="0033CC"/>
                </a:solidFill>
                <a:latin typeface="微软雅黑" panose="020B0503020204020204" pitchFamily="34" charset="-122"/>
                <a:ea typeface="微软雅黑" panose="020B0503020204020204" pitchFamily="34" charset="-122"/>
              </a:rPr>
              <a:t>年代冷战后，美国从政治上打破了“科学无祖国”价值，对参与高科技的人员进行严格政治审查，如今对华人的政审很严格。</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钱学森，李文和</a:t>
            </a:r>
            <a:r>
              <a:rPr lang="en-US" altLang="zh-CN" sz="2400" b="1" dirty="0">
                <a:solidFill>
                  <a:srgbClr val="C00000"/>
                </a:solidFill>
                <a:latin typeface="微软雅黑" panose="020B0503020204020204" pitchFamily="34" charset="-122"/>
                <a:ea typeface="微软雅黑" panose="020B0503020204020204" pitchFamily="34" charset="-122"/>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p:cTn id="7" dur="500" fill="hold"/>
                                        <p:tgtEl>
                                          <p:spTgt spid="41986"/>
                                        </p:tgtEl>
                                        <p:attrNameLst>
                                          <p:attrName>ppt_w</p:attrName>
                                        </p:attrNameLst>
                                      </p:cBhvr>
                                      <p:tavLst>
                                        <p:tav tm="0">
                                          <p:val>
                                            <p:fltVal val="0"/>
                                          </p:val>
                                        </p:tav>
                                        <p:tav tm="100000">
                                          <p:val>
                                            <p:strVal val="#ppt_w"/>
                                          </p:val>
                                        </p:tav>
                                      </p:tavLst>
                                    </p:anim>
                                    <p:anim calcmode="lin" valueType="num">
                                      <p:cBhvr>
                                        <p:cTn id="8" dur="500" fill="hold"/>
                                        <p:tgtEl>
                                          <p:spTgt spid="41986"/>
                                        </p:tgtEl>
                                        <p:attrNameLst>
                                          <p:attrName>ppt_h</p:attrName>
                                        </p:attrNameLst>
                                      </p:cBhvr>
                                      <p:tavLst>
                                        <p:tav tm="0">
                                          <p:val>
                                            <p:fltVal val="0"/>
                                          </p:val>
                                        </p:tav>
                                        <p:tav tm="100000">
                                          <p:val>
                                            <p:strVal val="#ppt_h"/>
                                          </p:val>
                                        </p:tav>
                                      </p:tavLst>
                                    </p:anim>
                                    <p:animEffect transition="in" filter="fade">
                                      <p:cBhvr>
                                        <p:cTn id="9" dur="500"/>
                                        <p:tgtEl>
                                          <p:spTgt spid="4198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604">
                                            <p:bg/>
                                          </p:spTgt>
                                        </p:tgtEl>
                                        <p:attrNameLst>
                                          <p:attrName>style.visibility</p:attrName>
                                        </p:attrNameLst>
                                      </p:cBhvr>
                                      <p:to>
                                        <p:strVal val="visible"/>
                                      </p:to>
                                    </p:set>
                                    <p:animEffect transition="in" filter="fade">
                                      <p:cBhvr>
                                        <p:cTn id="13" dur="1000">
                                          <p:stCondLst>
                                            <p:cond delay="0"/>
                                          </p:stCondLst>
                                        </p:cTn>
                                        <p:tgtEl>
                                          <p:spTgt spid="25604">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5604">
                                            <p:bg/>
                                          </p:spTgt>
                                        </p:tgtEl>
                                        <p:attrNameLst>
                                          <p:attrName>style.visibility</p:attrName>
                                        </p:attrNameLst>
                                      </p:cBhvr>
                                      <p:to>
                                        <p:strVal val="visible"/>
                                      </p:to>
                                    </p:set>
                                    <p:animEffect transition="in" filter="fade">
                                      <p:cBhvr>
                                        <p:cTn id="17" dur="1000">
                                          <p:stCondLst>
                                            <p:cond delay="0"/>
                                          </p:stCondLst>
                                        </p:cTn>
                                        <p:tgtEl>
                                          <p:spTgt spid="25604">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5604">
                                            <p:bg/>
                                          </p:spTgt>
                                        </p:tgtEl>
                                        <p:attrNameLst>
                                          <p:attrName>style.visibility</p:attrName>
                                        </p:attrNameLst>
                                      </p:cBhvr>
                                      <p:to>
                                        <p:strVal val="visible"/>
                                      </p:to>
                                    </p:set>
                                    <p:animEffect transition="in" filter="fade">
                                      <p:cBhvr>
                                        <p:cTn id="21" dur="1000">
                                          <p:stCondLst>
                                            <p:cond delay="0"/>
                                          </p:stCondLst>
                                        </p:cTn>
                                        <p:tgtEl>
                                          <p:spTgt spid="25604">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25604">
                                            <p:bg/>
                                          </p:spTgt>
                                        </p:tgtEl>
                                        <p:attrNameLst>
                                          <p:attrName>style.visibility</p:attrName>
                                        </p:attrNameLst>
                                      </p:cBhvr>
                                      <p:to>
                                        <p:strVal val="visible"/>
                                      </p:to>
                                    </p:set>
                                    <p:animEffect transition="in" filter="fade">
                                      <p:cBhvr>
                                        <p:cTn id="25" dur="1000">
                                          <p:stCondLst>
                                            <p:cond delay="0"/>
                                          </p:stCondLst>
                                        </p:cTn>
                                        <p:tgtEl>
                                          <p:spTgt spid="25604">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25604">
                                            <p:bg/>
                                          </p:spTgt>
                                        </p:tgtEl>
                                        <p:attrNameLst>
                                          <p:attrName>style.visibility</p:attrName>
                                        </p:attrNameLst>
                                      </p:cBhvr>
                                      <p:to>
                                        <p:strVal val="visible"/>
                                      </p:to>
                                    </p:set>
                                    <p:animEffect transition="in" filter="fade">
                                      <p:cBhvr>
                                        <p:cTn id="29" dur="1000">
                                          <p:stCondLst>
                                            <p:cond delay="0"/>
                                          </p:stCondLst>
                                        </p:cTn>
                                        <p:tgtEl>
                                          <p:spTgt spid="2560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2560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t"/>
          <a:lstStyle/>
          <a:p>
            <a:endParaRPr lang="zh-CN" altLang="en-US" dirty="0"/>
          </a:p>
        </p:txBody>
      </p:sp>
      <p:pic>
        <p:nvPicPr>
          <p:cNvPr id="6147" name="内容占位符 5"/>
          <p:cNvPicPr>
            <a:picLocks noGrp="1" noChangeAspect="1"/>
          </p:cNvPicPr>
          <p:nvPr>
            <p:ph idx="1"/>
          </p:nvPr>
        </p:nvPicPr>
        <p:blipFill>
          <a:blip r:embed="rId2"/>
          <a:srcRect/>
          <a:stretch>
            <a:fillRect/>
          </a:stretch>
        </p:blipFill>
        <p:spPr>
          <a:xfrm>
            <a:off x="0" y="0"/>
            <a:ext cx="9251950" cy="7245350"/>
          </a:xfrm>
        </p:spPr>
      </p:pic>
      <p:sp>
        <p:nvSpPr>
          <p:cNvPr id="6148"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a:t>
            </a:fld>
            <a:endParaRPr lang="en-US" altLang="zh-CN" sz="1200" dirty="0">
              <a:latin typeface="Garamond" panose="02020404030301010803" pitchFamily="18" charset="0"/>
            </a:endParaRPr>
          </a:p>
        </p:txBody>
      </p:sp>
      <p:sp>
        <p:nvSpPr>
          <p:cNvPr id="5" name="Rectangle 1029"/>
          <p:cNvSpPr txBox="1">
            <a:spLocks noChangeArrowheads="1"/>
          </p:cNvSpPr>
          <p:nvPr/>
        </p:nvSpPr>
        <p:spPr bwMode="auto">
          <a:xfrm>
            <a:off x="0" y="44450"/>
            <a:ext cx="9251950" cy="6813550"/>
          </a:xfrm>
          <a:prstGeom prst="rect">
            <a:avLst/>
          </a:prstGeom>
          <a:solidFill>
            <a:srgbClr val="FFFF00">
              <a:alpha val="82000"/>
            </a:srgbClr>
          </a:solidFill>
          <a:ln>
            <a:noFill/>
          </a:ln>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600" b="1" i="0" u="none" strike="noStrike" kern="1200" cap="none" spc="0" normalizeH="0" baseline="0" noProof="0" dirty="0" smtClean="0">
                <a:ln>
                  <a:noFill/>
                </a:ln>
                <a:solidFill>
                  <a:srgbClr val="993300"/>
                </a:solidFill>
                <a:effectLst>
                  <a:outerShdw blurRad="38100" dist="38100" dir="2700000" algn="tl">
                    <a:srgbClr val="000000"/>
                  </a:outerShdw>
                </a:effectLst>
                <a:uLnTx/>
                <a:uFillTx/>
                <a:latin typeface="+mj-lt"/>
                <a:ea typeface="+mj-ea"/>
                <a:cs typeface="+mj-cs"/>
              </a:rPr>
              <a:t>  </a:t>
            </a:r>
            <a:endParaRPr kumimoji="0" lang="en-US" altLang="zh-CN" sz="2800" b="1" i="0" u="none" strike="noStrike" kern="1200" cap="none" spc="0" normalizeH="0" baseline="0" noProof="0" dirty="0" smtClean="0">
              <a:ln>
                <a:noFill/>
              </a:ln>
              <a:solidFill>
                <a:srgbClr val="993300"/>
              </a:solidFill>
              <a:effectLst>
                <a:outerShdw blurRad="38100" dist="38100" dir="2700000" algn="tl">
                  <a:srgbClr val="000000"/>
                </a:outerShdw>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4600" b="1" i="0" u="none" strike="noStrike" kern="120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0" u="none" strike="noStrike" kern="120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7.1 </a:t>
            </a:r>
            <a:r>
              <a:rPr kumimoji="0" lang="zh-CN" altLang="en-US" sz="5400" b="1" i="0" u="none" strike="noStrike" kern="120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我国当前的核心价值</a:t>
            </a:r>
          </a:p>
        </p:txBody>
      </p:sp>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7813"/>
            <a:ext cx="3682752" cy="774923"/>
          </a:xfrm>
          <a:solidFill>
            <a:schemeClr val="accent1">
              <a:lumMod val="40000"/>
              <a:lumOff val="60000"/>
            </a:schemeClr>
          </a:solidFill>
        </p:spPr>
        <p:txBody>
          <a:bodyPr/>
          <a:lstStyle/>
          <a:p>
            <a:pPr algn="ctr"/>
            <a:r>
              <a:rPr lang="zh-CN" altLang="en-US" b="1" dirty="0" smtClean="0">
                <a:solidFill>
                  <a:srgbClr val="33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李文和间谍案</a:t>
            </a:r>
            <a:endParaRPr lang="zh-CN" altLang="en-US" b="1" dirty="0">
              <a:solidFill>
                <a:srgbClr val="33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040704"/>
            <a:ext cx="3682752" cy="2771775"/>
          </a:xfrm>
        </p:spPr>
      </p:pic>
      <p:sp>
        <p:nvSpPr>
          <p:cNvPr id="6" name="内容占位符 5"/>
          <p:cNvSpPr>
            <a:spLocks noGrp="1"/>
          </p:cNvSpPr>
          <p:nvPr>
            <p:ph sz="half" idx="2"/>
          </p:nvPr>
        </p:nvSpPr>
        <p:spPr>
          <a:xfrm>
            <a:off x="4273624" y="277812"/>
            <a:ext cx="4608512" cy="6211265"/>
          </a:xfrm>
          <a:solidFill>
            <a:schemeClr val="accent1">
              <a:lumMod val="40000"/>
              <a:lumOff val="60000"/>
            </a:schemeClr>
          </a:solidFill>
        </p:spPr>
        <p:txBody>
          <a:bodyPr/>
          <a:lstStyle/>
          <a:p>
            <a:pPr algn="just"/>
            <a:r>
              <a:rPr lang="en-US" altLang="zh-CN" sz="1600" dirty="0" smtClean="0">
                <a:solidFill>
                  <a:srgbClr val="3333CC"/>
                </a:solidFill>
                <a:latin typeface="微软雅黑" panose="020B0503020204020204" pitchFamily="34" charset="-122"/>
                <a:ea typeface="微软雅黑" panose="020B0503020204020204" pitchFamily="34" charset="-122"/>
              </a:rPr>
              <a:t>2000</a:t>
            </a:r>
            <a:r>
              <a:rPr lang="zh-CN" altLang="en-US" sz="1600" dirty="0">
                <a:solidFill>
                  <a:srgbClr val="3333CC"/>
                </a:solidFill>
                <a:latin typeface="微软雅黑" panose="020B0503020204020204" pitchFamily="34" charset="-122"/>
                <a:ea typeface="微软雅黑" panose="020B0503020204020204" pitchFamily="34" charset="-122"/>
              </a:rPr>
              <a:t>年</a:t>
            </a:r>
            <a:r>
              <a:rPr lang="en-US" altLang="zh-CN" sz="1600" dirty="0">
                <a:solidFill>
                  <a:srgbClr val="3333CC"/>
                </a:solidFill>
                <a:latin typeface="微软雅黑" panose="020B0503020204020204" pitchFamily="34" charset="-122"/>
                <a:ea typeface="微软雅黑" panose="020B0503020204020204" pitchFamily="34" charset="-122"/>
              </a:rPr>
              <a:t>9</a:t>
            </a:r>
            <a:r>
              <a:rPr lang="zh-CN" altLang="en-US" sz="1600" dirty="0" smtClean="0">
                <a:solidFill>
                  <a:srgbClr val="3333CC"/>
                </a:solidFill>
                <a:latin typeface="微软雅黑" panose="020B0503020204020204" pitchFamily="34" charset="-122"/>
                <a:ea typeface="微软雅黑" panose="020B0503020204020204" pitchFamily="34" charset="-122"/>
              </a:rPr>
              <a:t>月，历时</a:t>
            </a:r>
            <a:r>
              <a:rPr lang="en-US" altLang="zh-CN" sz="1600" dirty="0">
                <a:solidFill>
                  <a:srgbClr val="3333CC"/>
                </a:solidFill>
                <a:latin typeface="微软雅黑" panose="020B0503020204020204" pitchFamily="34" charset="-122"/>
                <a:ea typeface="微软雅黑" panose="020B0503020204020204" pitchFamily="34" charset="-122"/>
              </a:rPr>
              <a:t>1</a:t>
            </a:r>
            <a:r>
              <a:rPr lang="zh-CN" altLang="en-US" sz="1600" dirty="0">
                <a:solidFill>
                  <a:srgbClr val="3333CC"/>
                </a:solidFill>
                <a:latin typeface="微软雅黑" panose="020B0503020204020204" pitchFamily="34" charset="-122"/>
                <a:ea typeface="微软雅黑" panose="020B0503020204020204" pitchFamily="34" charset="-122"/>
              </a:rPr>
              <a:t>年半的“李文和间谍案”终因控方的证据不足而草草收场。美国联邦地区法官帕克在宣判李文和当庭被释放的同时，向李文和连连道歉。</a:t>
            </a:r>
            <a:endParaRPr lang="en-US" altLang="zh-CN" sz="1600" dirty="0" smtClean="0">
              <a:solidFill>
                <a:srgbClr val="3333CC"/>
              </a:solidFill>
              <a:latin typeface="微软雅黑" panose="020B0503020204020204" pitchFamily="34" charset="-122"/>
              <a:ea typeface="微软雅黑" panose="020B0503020204020204" pitchFamily="34" charset="-122"/>
            </a:endParaRPr>
          </a:p>
          <a:p>
            <a:pPr algn="just"/>
            <a:r>
              <a:rPr lang="en-US" altLang="zh-CN" sz="1600" dirty="0" smtClean="0">
                <a:latin typeface="微软雅黑" panose="020B0503020204020204" pitchFamily="34" charset="-122"/>
                <a:ea typeface="微软雅黑" panose="020B0503020204020204" pitchFamily="34" charset="-122"/>
              </a:rPr>
              <a:t>2006</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日，时隔</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年的李文和诉讼案尘埃落定</a:t>
            </a:r>
            <a:r>
              <a:rPr lang="zh-CN" altLang="en-US" sz="1600" dirty="0" smtClean="0">
                <a:latin typeface="微软雅黑" panose="020B0503020204020204" pitchFamily="34" charset="-122"/>
                <a:ea typeface="微软雅黑" panose="020B0503020204020204" pitchFamily="34" charset="-122"/>
              </a:rPr>
              <a:t>，达成和解。美</a:t>
            </a:r>
            <a:r>
              <a:rPr lang="zh-CN" altLang="en-US" sz="1600" dirty="0">
                <a:latin typeface="微软雅黑" panose="020B0503020204020204" pitchFamily="34" charset="-122"/>
                <a:ea typeface="微软雅黑" panose="020B0503020204020204" pitchFamily="34" charset="-122"/>
              </a:rPr>
              <a:t>司法部和能源部</a:t>
            </a:r>
            <a:r>
              <a:rPr lang="zh-CN" altLang="en-US" sz="1600" dirty="0" smtClean="0">
                <a:latin typeface="微软雅黑" panose="020B0503020204020204" pitchFamily="34" charset="-122"/>
                <a:ea typeface="微软雅黑" panose="020B0503020204020204" pitchFamily="34" charset="-122"/>
              </a:rPr>
              <a:t>共赔偿支付</a:t>
            </a:r>
            <a:r>
              <a:rPr lang="zh-CN" altLang="en-US" sz="1600" dirty="0">
                <a:latin typeface="微软雅黑" panose="020B0503020204020204" pitchFamily="34" charset="-122"/>
                <a:ea typeface="微软雅黑" panose="020B0503020204020204" pitchFamily="34" charset="-122"/>
              </a:rPr>
              <a:t>李文和</a:t>
            </a:r>
            <a:r>
              <a:rPr lang="en-US" altLang="zh-CN" sz="1600" dirty="0">
                <a:latin typeface="微软雅黑" panose="020B0503020204020204" pitchFamily="34" charset="-122"/>
                <a:ea typeface="微软雅黑" panose="020B0503020204020204" pitchFamily="34" charset="-122"/>
              </a:rPr>
              <a:t>89.5</a:t>
            </a:r>
            <a:r>
              <a:rPr lang="zh-CN" altLang="en-US" sz="1600" dirty="0">
                <a:latin typeface="微软雅黑" panose="020B0503020204020204" pitchFamily="34" charset="-122"/>
                <a:ea typeface="微软雅黑" panose="020B0503020204020204" pitchFamily="34" charset="-122"/>
              </a:rPr>
              <a:t>万美元。美联社、</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纽约时报</a:t>
            </a: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华盛顿邮报</a:t>
            </a:r>
            <a:r>
              <a:rPr lang="en-US" altLang="zh-CN"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洛杉矶时报</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和美国广播公司集体支付李文和</a:t>
            </a:r>
            <a:r>
              <a:rPr lang="en-US" altLang="zh-CN" sz="1600" dirty="0">
                <a:latin typeface="微软雅黑" panose="020B0503020204020204" pitchFamily="34" charset="-122"/>
                <a:ea typeface="微软雅黑" panose="020B0503020204020204" pitchFamily="34" charset="-122"/>
              </a:rPr>
              <a:t>75</a:t>
            </a:r>
            <a:r>
              <a:rPr lang="zh-CN" altLang="en-US" sz="1600" dirty="0">
                <a:latin typeface="微软雅黑" panose="020B0503020204020204" pitchFamily="34" charset="-122"/>
                <a:ea typeface="微软雅黑" panose="020B0503020204020204" pitchFamily="34" charset="-122"/>
              </a:rPr>
              <a:t>万美元。</a:t>
            </a:r>
            <a:endParaRPr lang="en-US" altLang="zh-CN" sz="1600" dirty="0" smtClean="0">
              <a:latin typeface="微软雅黑" panose="020B0503020204020204" pitchFamily="34" charset="-122"/>
              <a:ea typeface="微软雅黑" panose="020B0503020204020204" pitchFamily="34" charset="-122"/>
            </a:endParaRPr>
          </a:p>
          <a:p>
            <a:pPr algn="just"/>
            <a:r>
              <a:rPr lang="zh-CN" altLang="en-US" sz="1600" dirty="0" smtClean="0">
                <a:solidFill>
                  <a:srgbClr val="3333CC"/>
                </a:solidFill>
                <a:latin typeface="微软雅黑" panose="020B0503020204020204" pitchFamily="34" charset="-122"/>
                <a:ea typeface="微软雅黑" panose="020B0503020204020204" pitchFamily="34" charset="-122"/>
              </a:rPr>
              <a:t>六年来，李文和平白</a:t>
            </a:r>
            <a:r>
              <a:rPr lang="zh-CN" altLang="en-US" sz="1600" dirty="0">
                <a:solidFill>
                  <a:srgbClr val="3333CC"/>
                </a:solidFill>
                <a:latin typeface="微软雅黑" panose="020B0503020204020204" pitchFamily="34" charset="-122"/>
                <a:ea typeface="微软雅黑" panose="020B0503020204020204" pitchFamily="34" charset="-122"/>
              </a:rPr>
              <a:t>无辜地被怀疑为间谍，不但遭到关押，甚至连隐私权都没有。这场</a:t>
            </a:r>
            <a:r>
              <a:rPr lang="zh-CN" altLang="en-US" sz="1600" dirty="0" smtClean="0">
                <a:solidFill>
                  <a:srgbClr val="3333CC"/>
                </a:solidFill>
                <a:latin typeface="微软雅黑" panose="020B0503020204020204" pitchFamily="34" charset="-122"/>
                <a:ea typeface="微软雅黑" panose="020B0503020204020204" pitchFamily="34" charset="-122"/>
              </a:rPr>
              <a:t>案件闹</a:t>
            </a:r>
            <a:r>
              <a:rPr lang="zh-CN" altLang="en-US" sz="1600" dirty="0">
                <a:solidFill>
                  <a:srgbClr val="3333CC"/>
                </a:solidFill>
                <a:latin typeface="微软雅黑" panose="020B0503020204020204" pitchFamily="34" charset="-122"/>
                <a:ea typeface="微软雅黑" panose="020B0503020204020204" pitchFamily="34" charset="-122"/>
              </a:rPr>
              <a:t>得沸沸扬扬，对</a:t>
            </a:r>
            <a:r>
              <a:rPr lang="zh-CN" altLang="en-US" sz="1600" dirty="0" smtClean="0">
                <a:solidFill>
                  <a:srgbClr val="3333CC"/>
                </a:solidFill>
                <a:latin typeface="微软雅黑" panose="020B0503020204020204" pitchFamily="34" charset="-122"/>
                <a:ea typeface="微软雅黑" panose="020B0503020204020204" pitchFamily="34" charset="-122"/>
              </a:rPr>
              <a:t>他身心</a:t>
            </a:r>
            <a:r>
              <a:rPr lang="zh-CN" altLang="en-US" sz="1600" dirty="0">
                <a:solidFill>
                  <a:srgbClr val="3333CC"/>
                </a:solidFill>
                <a:latin typeface="微软雅黑" panose="020B0503020204020204" pitchFamily="34" charset="-122"/>
                <a:ea typeface="微软雅黑" panose="020B0503020204020204" pitchFamily="34" charset="-122"/>
              </a:rPr>
              <a:t>造成了极大的伤害</a:t>
            </a:r>
            <a:r>
              <a:rPr lang="zh-CN" altLang="en-US" sz="1600" dirty="0" smtClean="0">
                <a:solidFill>
                  <a:srgbClr val="3333CC"/>
                </a:solidFill>
                <a:latin typeface="微软雅黑" panose="020B0503020204020204" pitchFamily="34" charset="-122"/>
                <a:ea typeface="微软雅黑" panose="020B0503020204020204" pitchFamily="34" charset="-122"/>
              </a:rPr>
              <a:t>。</a:t>
            </a:r>
            <a:endParaRPr lang="en-US" altLang="zh-CN" sz="1600" dirty="0" smtClean="0">
              <a:solidFill>
                <a:srgbClr val="3333CC"/>
              </a:solidFill>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在这件事的背后，则反映了美国人对中国极度戒备的本性，始终认为中国是他的威胁者</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gn="just"/>
            <a:r>
              <a:rPr lang="zh-CN" altLang="en-US" sz="1600" dirty="0" smtClean="0">
                <a:solidFill>
                  <a:srgbClr val="3333CC"/>
                </a:solidFill>
                <a:latin typeface="微软雅黑" panose="020B0503020204020204" pitchFamily="34" charset="-122"/>
                <a:ea typeface="微软雅黑" panose="020B0503020204020204" pitchFamily="34" charset="-122"/>
              </a:rPr>
              <a:t>美国政府对</a:t>
            </a:r>
            <a:r>
              <a:rPr lang="zh-CN" altLang="en-US" sz="1600" dirty="0">
                <a:solidFill>
                  <a:srgbClr val="3333CC"/>
                </a:solidFill>
                <a:latin typeface="微软雅黑" panose="020B0503020204020204" pitchFamily="34" charset="-122"/>
                <a:ea typeface="微软雅黑" panose="020B0503020204020204" pitchFamily="34" charset="-122"/>
              </a:rPr>
              <a:t>中国的封锁，简直到了无所不用至极的地步，各方各面都要干涉，时不时就来个什么制裁、经济</a:t>
            </a:r>
            <a:r>
              <a:rPr lang="zh-CN" altLang="en-US" sz="1600" dirty="0" smtClean="0">
                <a:solidFill>
                  <a:srgbClr val="3333CC"/>
                </a:solidFill>
                <a:latin typeface="微软雅黑" panose="020B0503020204020204" pitchFamily="34" charset="-122"/>
                <a:ea typeface="微软雅黑" panose="020B0503020204020204" pitchFamily="34" charset="-122"/>
              </a:rPr>
              <a:t>封锁，容</a:t>
            </a:r>
            <a:r>
              <a:rPr lang="zh-CN" altLang="en-US" sz="1600" dirty="0">
                <a:solidFill>
                  <a:srgbClr val="3333CC"/>
                </a:solidFill>
                <a:latin typeface="微软雅黑" panose="020B0503020204020204" pitchFamily="34" charset="-122"/>
                <a:ea typeface="微软雅黑" panose="020B0503020204020204" pitchFamily="34" charset="-122"/>
              </a:rPr>
              <a:t>不得有一丝所谓的高科技技术材料出口。甚至连正常的技术交流也要阻止，就怕中国突然偷了他的什么技术。在他们的眼中，中国，似乎比魔鬼还可怕</a:t>
            </a:r>
            <a:r>
              <a:rPr lang="zh-CN" altLang="en-US" sz="1600" dirty="0" smtClean="0">
                <a:solidFill>
                  <a:srgbClr val="3333CC"/>
                </a:solidFill>
                <a:latin typeface="微软雅黑" panose="020B0503020204020204" pitchFamily="34" charset="-122"/>
                <a:ea typeface="微软雅黑" panose="020B0503020204020204" pitchFamily="34" charset="-122"/>
              </a:rPr>
              <a:t>。</a:t>
            </a:r>
            <a:endParaRPr lang="en-US" altLang="zh-CN" sz="1600" dirty="0" smtClean="0">
              <a:solidFill>
                <a:srgbClr val="3333CC"/>
              </a:solidFill>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美国不断在中国面前挥舞着他的“大棒”，千方百计地阻挡中国科学技术的进步。在这种情况下，</a:t>
            </a:r>
            <a:r>
              <a:rPr lang="zh-CN" altLang="en-US" sz="1600" dirty="0">
                <a:solidFill>
                  <a:srgbClr val="C00000"/>
                </a:solidFill>
                <a:latin typeface="微软雅黑" panose="020B0503020204020204" pitchFamily="34" charset="-122"/>
                <a:ea typeface="微软雅黑" panose="020B0503020204020204" pitchFamily="34" charset="-122"/>
              </a:rPr>
              <a:t>我们只有自主创新，自强不息，才能突破他的拦阻，获得胜利。</a:t>
            </a:r>
          </a:p>
        </p:txBody>
      </p:sp>
      <p:sp>
        <p:nvSpPr>
          <p:cNvPr id="7" name="内容占位符 5"/>
          <p:cNvSpPr txBox="1"/>
          <p:nvPr/>
        </p:nvSpPr>
        <p:spPr>
          <a:xfrm>
            <a:off x="457200" y="3812479"/>
            <a:ext cx="3682752" cy="2676599"/>
          </a:xfrm>
          <a:prstGeom prst="rect">
            <a:avLst/>
          </a:prstGeom>
          <a:solidFill>
            <a:srgbClr val="6DD9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4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18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9pPr>
          </a:lstStyle>
          <a:p>
            <a:pPr marL="0" indent="0" algn="just">
              <a:buNone/>
            </a:pPr>
            <a:r>
              <a:rPr lang="zh-CN" altLang="en-US" sz="1800" kern="0" dirty="0" smtClean="0">
                <a:solidFill>
                  <a:srgbClr val="3333CC"/>
                </a:solidFill>
                <a:latin typeface="微软雅黑" panose="020B0503020204020204" pitchFamily="34" charset="-122"/>
                <a:ea typeface="微软雅黑" panose="020B0503020204020204" pitchFamily="34" charset="-122"/>
              </a:rPr>
              <a:t>李文和，</a:t>
            </a:r>
            <a:r>
              <a:rPr lang="en-US" altLang="zh-CN" sz="1800" kern="0" dirty="0" smtClean="0">
                <a:solidFill>
                  <a:srgbClr val="3333CC"/>
                </a:solidFill>
                <a:latin typeface="微软雅黑" panose="020B0503020204020204" pitchFamily="34" charset="-122"/>
                <a:ea typeface="微软雅黑" panose="020B0503020204020204" pitchFamily="34" charset="-122"/>
              </a:rPr>
              <a:t>1939</a:t>
            </a:r>
            <a:r>
              <a:rPr lang="zh-CN" altLang="en-US" sz="1800" kern="0" dirty="0" smtClean="0">
                <a:solidFill>
                  <a:srgbClr val="3333CC"/>
                </a:solidFill>
                <a:latin typeface="微软雅黑" panose="020B0503020204020204" pitchFamily="34" charset="-122"/>
                <a:ea typeface="微软雅黑" panose="020B0503020204020204" pitchFamily="34" charset="-122"/>
              </a:rPr>
              <a:t>年出生于台湾，台湾成功大学机械工程学士，德克萨斯农工大学博士。</a:t>
            </a:r>
            <a:r>
              <a:rPr lang="en-US" altLang="zh-CN" sz="1800" kern="0" dirty="0" smtClean="0">
                <a:solidFill>
                  <a:srgbClr val="3333CC"/>
                </a:solidFill>
                <a:latin typeface="微软雅黑" panose="020B0503020204020204" pitchFamily="34" charset="-122"/>
                <a:ea typeface="微软雅黑" panose="020B0503020204020204" pitchFamily="34" charset="-122"/>
              </a:rPr>
              <a:t>1974</a:t>
            </a:r>
            <a:r>
              <a:rPr lang="zh-CN" altLang="en-US" sz="1800" kern="0" dirty="0" smtClean="0">
                <a:solidFill>
                  <a:srgbClr val="3333CC"/>
                </a:solidFill>
                <a:latin typeface="微软雅黑" panose="020B0503020204020204" pitchFamily="34" charset="-122"/>
                <a:ea typeface="微软雅黑" panose="020B0503020204020204" pitchFamily="34" charset="-122"/>
              </a:rPr>
              <a:t>年成为美国公民；</a:t>
            </a:r>
            <a:r>
              <a:rPr lang="en-US" altLang="zh-CN" sz="1800" kern="0" dirty="0" smtClean="0">
                <a:solidFill>
                  <a:srgbClr val="3333CC"/>
                </a:solidFill>
                <a:latin typeface="微软雅黑" panose="020B0503020204020204" pitchFamily="34" charset="-122"/>
                <a:ea typeface="微软雅黑" panose="020B0503020204020204" pitchFamily="34" charset="-122"/>
              </a:rPr>
              <a:t>1978</a:t>
            </a:r>
            <a:r>
              <a:rPr lang="zh-CN" altLang="en-US" sz="1800" kern="0" dirty="0" smtClean="0">
                <a:solidFill>
                  <a:srgbClr val="3333CC"/>
                </a:solidFill>
                <a:latin typeface="微软雅黑" panose="020B0503020204020204" pitchFamily="34" charset="-122"/>
                <a:ea typeface="微软雅黑" panose="020B0503020204020204" pitchFamily="34" charset="-122"/>
              </a:rPr>
              <a:t>年进入</a:t>
            </a:r>
            <a:r>
              <a:rPr lang="zh-CN" altLang="en-US" sz="1800" kern="0" dirty="0" smtClean="0">
                <a:solidFill>
                  <a:srgbClr val="3333CC"/>
                </a:solidFill>
                <a:latin typeface="微软雅黑" panose="020B0503020204020204" pitchFamily="34" charset="-122"/>
                <a:ea typeface="微软雅黑" panose="020B0503020204020204" pitchFamily="34" charset="-122"/>
                <a:hlinkClick r:id="rId3"/>
              </a:rPr>
              <a:t>洛斯阿拉莫斯国家实验室</a:t>
            </a:r>
            <a:r>
              <a:rPr lang="zh-CN" altLang="en-US" sz="1800" kern="0" dirty="0" smtClean="0">
                <a:solidFill>
                  <a:srgbClr val="3333CC"/>
                </a:solidFill>
                <a:latin typeface="微软雅黑" panose="020B0503020204020204" pitchFamily="34" charset="-122"/>
                <a:ea typeface="微软雅黑" panose="020B0503020204020204" pitchFamily="34" charset="-122"/>
              </a:rPr>
              <a:t>工作。</a:t>
            </a:r>
            <a:r>
              <a:rPr lang="en-US" altLang="zh-CN" sz="1800" kern="0" dirty="0" smtClean="0">
                <a:solidFill>
                  <a:srgbClr val="3333CC"/>
                </a:solidFill>
                <a:latin typeface="微软雅黑" panose="020B0503020204020204" pitchFamily="34" charset="-122"/>
                <a:ea typeface="微软雅黑" panose="020B0503020204020204" pitchFamily="34" charset="-122"/>
              </a:rPr>
              <a:t>1999</a:t>
            </a:r>
            <a:r>
              <a:rPr lang="zh-CN" altLang="en-US" sz="1800" kern="0" dirty="0" smtClean="0">
                <a:solidFill>
                  <a:srgbClr val="3333CC"/>
                </a:solidFill>
                <a:latin typeface="微软雅黑" panose="020B0503020204020204" pitchFamily="34" charset="-122"/>
                <a:ea typeface="微软雅黑" panose="020B0503020204020204" pitchFamily="34" charset="-122"/>
              </a:rPr>
              <a:t>年被指控为中华人民共和国窃取关于美国核武库的机密，而遭逮捕入狱。</a:t>
            </a:r>
            <a:r>
              <a:rPr lang="en-US" altLang="zh-CN" sz="1800" kern="0" dirty="0" smtClean="0">
                <a:solidFill>
                  <a:srgbClr val="3333CC"/>
                </a:solidFill>
                <a:latin typeface="微软雅黑" panose="020B0503020204020204" pitchFamily="34" charset="-122"/>
                <a:ea typeface="微软雅黑" panose="020B0503020204020204" pitchFamily="34" charset="-122"/>
              </a:rPr>
              <a:t>9</a:t>
            </a:r>
            <a:r>
              <a:rPr lang="zh-CN" altLang="en-US" sz="1800" kern="0" dirty="0" smtClean="0">
                <a:solidFill>
                  <a:srgbClr val="3333CC"/>
                </a:solidFill>
                <a:latin typeface="微软雅黑" panose="020B0503020204020204" pitchFamily="34" charset="-122"/>
                <a:ea typeface="微软雅黑" panose="020B0503020204020204" pitchFamily="34" charset="-122"/>
              </a:rPr>
              <a:t>个月后，李文和因处理武器机密不当等</a:t>
            </a:r>
            <a:r>
              <a:rPr lang="en-US" altLang="zh-CN" sz="1800" kern="0" dirty="0" smtClean="0">
                <a:solidFill>
                  <a:srgbClr val="3333CC"/>
                </a:solidFill>
                <a:latin typeface="微软雅黑" panose="020B0503020204020204" pitchFamily="34" charset="-122"/>
                <a:ea typeface="微软雅黑" panose="020B0503020204020204" pitchFamily="34" charset="-122"/>
              </a:rPr>
              <a:t>59</a:t>
            </a:r>
            <a:r>
              <a:rPr lang="zh-CN" altLang="en-US" sz="1800" kern="0" dirty="0" smtClean="0">
                <a:solidFill>
                  <a:srgbClr val="3333CC"/>
                </a:solidFill>
                <a:latin typeface="微软雅黑" panose="020B0503020204020204" pitchFamily="34" charset="-122"/>
                <a:ea typeface="微软雅黑" panose="020B0503020204020204" pitchFamily="34" charset="-122"/>
              </a:rPr>
              <a:t>条罪名受到起诉。</a:t>
            </a:r>
            <a:endParaRPr lang="en-US" altLang="zh-CN" sz="1800" kern="0" dirty="0" smtClean="0">
              <a:solidFill>
                <a:srgbClr val="3333CC"/>
              </a:solidFill>
              <a:latin typeface="微软雅黑" panose="020B0503020204020204" pitchFamily="34" charset="-122"/>
              <a:ea typeface="微软雅黑" panose="020B0503020204020204" pitchFamily="34" charset="-122"/>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20</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stCondLst>
                                            <p:cond delay="0"/>
                                          </p:stCondLst>
                                        </p:cTn>
                                        <p:tgtEl>
                                          <p:spTgt spid="4"/>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stCondLst>
                                            <p:cond delay="0"/>
                                          </p:stCondLst>
                                        </p:cTn>
                                        <p:tgtEl>
                                          <p:spTgt spid="6">
                                            <p:txEl>
                                              <p:pRg st="0" end="0"/>
                                            </p:txEl>
                                          </p:spTgt>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stCondLst>
                                            <p:cond delay="0"/>
                                          </p:stCondLst>
                                        </p:cTn>
                                        <p:tgtEl>
                                          <p:spTgt spid="6">
                                            <p:txEl>
                                              <p:pRg st="1" end="1"/>
                                            </p:txEl>
                                          </p:spTgt>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stCondLst>
                                            <p:cond delay="0"/>
                                          </p:stCondLst>
                                        </p:cTn>
                                        <p:tgtEl>
                                          <p:spTgt spid="6">
                                            <p:txEl>
                                              <p:pRg st="2" end="2"/>
                                            </p:txEl>
                                          </p:spTgt>
                                        </p:tgtEl>
                                      </p:cBhvr>
                                    </p:animEffect>
                                  </p:childTnLst>
                                </p:cTn>
                              </p:par>
                            </p:childTnLst>
                          </p:cTn>
                        </p:par>
                        <p:par>
                          <p:cTn id="30" fill="hold">
                            <p:stCondLst>
                              <p:cond delay="4500"/>
                            </p:stCondLst>
                            <p:childTnLst>
                              <p:par>
                                <p:cTn id="31" presetID="10" presetClass="entr" presetSubtype="0" fill="hold" grpId="0" nodeType="after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stCondLst>
                                            <p:cond delay="0"/>
                                          </p:stCondLst>
                                        </p:cTn>
                                        <p:tgtEl>
                                          <p:spTgt spid="6">
                                            <p:txEl>
                                              <p:pRg st="3" end="3"/>
                                            </p:txEl>
                                          </p:spTgt>
                                        </p:tgtEl>
                                      </p:cBhvr>
                                    </p:animEffect>
                                  </p:childTnLst>
                                </p:cTn>
                              </p:par>
                            </p:childTnLst>
                          </p:cTn>
                        </p:par>
                        <p:par>
                          <p:cTn id="34" fill="hold">
                            <p:stCondLst>
                              <p:cond delay="5500"/>
                            </p:stCondLst>
                            <p:childTnLst>
                              <p:par>
                                <p:cTn id="35" presetID="10" presetClass="entr" presetSubtype="0" fill="hold" grpId="0" nodeType="after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1000">
                                          <p:stCondLst>
                                            <p:cond delay="0"/>
                                          </p:stCondLst>
                                        </p:cTn>
                                        <p:tgtEl>
                                          <p:spTgt spid="6">
                                            <p:txEl>
                                              <p:pRg st="4" end="4"/>
                                            </p:txEl>
                                          </p:spTgt>
                                        </p:tgtEl>
                                      </p:cBhvr>
                                    </p:animEffect>
                                  </p:childTnLst>
                                </p:cTn>
                              </p:par>
                            </p:childTnLst>
                          </p:cTn>
                        </p:par>
                        <p:par>
                          <p:cTn id="38" fill="hold">
                            <p:stCondLst>
                              <p:cond delay="6500"/>
                            </p:stCondLst>
                            <p:childTnLst>
                              <p:par>
                                <p:cTn id="39" presetID="10" presetClass="entr" presetSubtype="0" fill="hold" grpId="0" nodeType="after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stCondLst>
                                            <p:cond delay="0"/>
                                          </p:stCondLst>
                                        </p:cTn>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21</a:t>
            </a:fld>
            <a:endParaRPr lang="en-US" altLang="zh-CN" sz="1200" dirty="0">
              <a:latin typeface="Garamond" panose="02020404030301010803" pitchFamily="18" charset="0"/>
            </a:endParaRPr>
          </a:p>
        </p:txBody>
      </p:sp>
      <p:sp>
        <p:nvSpPr>
          <p:cNvPr id="26628" name="Rectangle 2"/>
          <p:cNvSpPr>
            <a:spLocks noGrp="1"/>
          </p:cNvSpPr>
          <p:nvPr>
            <p:ph type="title"/>
          </p:nvPr>
        </p:nvSpPr>
        <p:spPr>
          <a:xfrm>
            <a:off x="321945" y="217170"/>
            <a:ext cx="8301355" cy="1242060"/>
          </a:xfrm>
          <a:gradFill rotWithShape="1">
            <a:gsLst>
              <a:gs pos="0">
                <a:srgbClr val="00FF00">
                  <a:alpha val="100000"/>
                </a:srgbClr>
              </a:gs>
              <a:gs pos="100000">
                <a:srgbClr val="B3C50B">
                  <a:alpha val="100000"/>
                </a:srgbClr>
              </a:gs>
            </a:gsLst>
            <a:lin ang="0" scaled="1"/>
            <a:tileRect/>
          </a:gradFill>
        </p:spPr>
        <p:txBody>
          <a:bodyPr vert="horz" wrap="square" lIns="91440" tIns="45720" rIns="91440" bIns="45720" anchor="t"/>
          <a:lstStyle/>
          <a:p>
            <a:pPr algn="l" eaLnBrk="1" latinLnBrk="0" hangingPunct="1">
              <a:lnSpc>
                <a:spcPct val="120000"/>
              </a:lnSpc>
            </a:pPr>
            <a:r>
              <a:rPr lang="en-US" altLang="zh-CN" sz="5400" b="1" dirty="0">
                <a:solidFill>
                  <a:srgbClr val="003399"/>
                </a:solidFill>
                <a:latin typeface="微软雅黑" panose="020B0503020204020204" pitchFamily="34" charset="-122"/>
                <a:ea typeface="微软雅黑" panose="020B0503020204020204" pitchFamily="34" charset="-122"/>
              </a:rPr>
              <a:t>7.2 </a:t>
            </a:r>
            <a:r>
              <a:rPr lang="zh-CN" altLang="en-US" sz="5400" b="1" dirty="0">
                <a:solidFill>
                  <a:srgbClr val="003399"/>
                </a:solidFill>
                <a:latin typeface="微软雅黑" panose="020B0503020204020204" pitchFamily="34" charset="-122"/>
                <a:ea typeface="微软雅黑" panose="020B0503020204020204" pitchFamily="34" charset="-122"/>
              </a:rPr>
              <a:t>美国文化与价值观</a:t>
            </a:r>
          </a:p>
        </p:txBody>
      </p:sp>
      <p:sp>
        <p:nvSpPr>
          <p:cNvPr id="26629" name="Rectangle 3"/>
          <p:cNvSpPr>
            <a:spLocks noGrp="1"/>
          </p:cNvSpPr>
          <p:nvPr>
            <p:ph idx="1"/>
          </p:nvPr>
        </p:nvSpPr>
        <p:spPr>
          <a:xfrm>
            <a:off x="499110" y="1678623"/>
            <a:ext cx="8229600" cy="4344987"/>
          </a:xfrm>
        </p:spPr>
        <p:txBody>
          <a:bodyPr vert="horz" wrap="square" lIns="91440" tIns="45720" rIns="91440" bIns="45720" anchor="t"/>
          <a:lstStyle/>
          <a:p>
            <a:pPr eaLnBrk="1" hangingPunct="1">
              <a:lnSpc>
                <a:spcPct val="140000"/>
              </a:lnSpc>
              <a:spcBef>
                <a:spcPct val="50000"/>
              </a:spcBef>
            </a:pPr>
            <a:r>
              <a:rPr lang="zh-CN" altLang="en-US" sz="3600" b="1" dirty="0">
                <a:latin typeface="微软雅黑" panose="020B0503020204020204" pitchFamily="34" charset="-122"/>
                <a:ea typeface="微软雅黑" panose="020B0503020204020204" pitchFamily="34" charset="-122"/>
              </a:rPr>
              <a:t>美国人说，没有一致的美国文化。</a:t>
            </a:r>
            <a:endParaRPr lang="en-US" altLang="zh-CN" sz="3200" b="1" dirty="0">
              <a:latin typeface="微软雅黑" panose="020B0503020204020204" pitchFamily="34" charset="-122"/>
              <a:ea typeface="微软雅黑" panose="020B0503020204020204" pitchFamily="34" charset="-122"/>
            </a:endParaRPr>
          </a:p>
          <a:p>
            <a:pPr marL="679450" lvl="2" indent="0" eaLnBrk="1" hangingPunct="1">
              <a:lnSpc>
                <a:spcPct val="140000"/>
              </a:lnSpc>
              <a:spcBef>
                <a:spcPct val="50000"/>
              </a:spcBef>
              <a:buNone/>
            </a:pPr>
            <a:r>
              <a:rPr lang="zh-CN" altLang="en-US" sz="4000" b="1" dirty="0">
                <a:solidFill>
                  <a:srgbClr val="FF3300"/>
                </a:solidFill>
                <a:latin typeface="微软雅黑" panose="020B0503020204020204" pitchFamily="34" charset="-122"/>
                <a:ea typeface="微软雅黑" panose="020B0503020204020204" pitchFamily="34" charset="-122"/>
              </a:rPr>
              <a:t>    </a:t>
            </a:r>
            <a:r>
              <a:rPr lang="zh-CN" altLang="en-US" sz="4400" b="1" i="1" dirty="0">
                <a:solidFill>
                  <a:srgbClr val="FF3300"/>
                </a:solidFill>
                <a:latin typeface="微软雅黑" panose="020B0503020204020204" pitchFamily="34" charset="-122"/>
                <a:ea typeface="微软雅黑" panose="020B0503020204020204" pitchFamily="34" charset="-122"/>
              </a:rPr>
              <a:t>为什么这么说？</a:t>
            </a:r>
          </a:p>
          <a:p>
            <a:pPr eaLnBrk="1" hangingPunct="1">
              <a:lnSpc>
                <a:spcPct val="140000"/>
              </a:lnSpc>
              <a:spcBef>
                <a:spcPct val="50000"/>
              </a:spcBef>
            </a:pPr>
            <a:r>
              <a:rPr lang="zh-CN" altLang="en-US" sz="3200" b="1" dirty="0">
                <a:latin typeface="微软雅黑" panose="020B0503020204020204" pitchFamily="34" charset="-122"/>
                <a:ea typeface="微软雅黑" panose="020B0503020204020204" pitchFamily="34" charset="-122"/>
              </a:rPr>
              <a:t>通常所说的美国文化，实际上</a:t>
            </a:r>
            <a:r>
              <a:rPr lang="zh-CN" altLang="en-US" sz="3200" b="1" dirty="0">
                <a:solidFill>
                  <a:srgbClr val="3333CC"/>
                </a:solidFill>
                <a:latin typeface="微软雅黑" panose="020B0503020204020204" pitchFamily="34" charset="-122"/>
                <a:ea typeface="微软雅黑" panose="020B0503020204020204" pitchFamily="34" charset="-122"/>
              </a:rPr>
              <a:t>是指美国中产阶层白人，即欧洲移民在美国形成的价值观、社会道德和行为方式。</a:t>
            </a:r>
          </a:p>
        </p:txBody>
      </p:sp>
      <p:pic>
        <p:nvPicPr>
          <p:cNvPr id="26630" name="Picture 4" descr="C:\Program Files (x86)\Microsoft Office\MEDIA\CAGCAT10\j0285410.wmf"/>
          <p:cNvPicPr>
            <a:picLocks noChangeAspect="1"/>
          </p:cNvPicPr>
          <p:nvPr/>
        </p:nvPicPr>
        <p:blipFill>
          <a:blip r:embed="rId2"/>
          <a:stretch>
            <a:fillRect/>
          </a:stretch>
        </p:blipFill>
        <p:spPr>
          <a:xfrm>
            <a:off x="7513320" y="101600"/>
            <a:ext cx="1427163" cy="1357313"/>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fltVal val="0"/>
                                          </p:val>
                                        </p:tav>
                                        <p:tav tm="100000">
                                          <p:val>
                                            <p:strVal val="#ppt_h"/>
                                          </p:val>
                                        </p:tav>
                                      </p:tavLst>
                                    </p:anim>
                                    <p:animEffect transition="in" filter="fade">
                                      <p:cBhvr>
                                        <p:cTn id="9" dur="500"/>
                                        <p:tgtEl>
                                          <p:spTgt spid="2662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629">
                                            <p:bg/>
                                          </p:spTgt>
                                        </p:tgtEl>
                                        <p:attrNameLst>
                                          <p:attrName>style.visibility</p:attrName>
                                        </p:attrNameLst>
                                      </p:cBhvr>
                                      <p:to>
                                        <p:strVal val="visible"/>
                                      </p:to>
                                    </p:set>
                                    <p:animEffect transition="in" filter="fade">
                                      <p:cBhvr>
                                        <p:cTn id="13" dur="1000">
                                          <p:stCondLst>
                                            <p:cond delay="0"/>
                                          </p:stCondLst>
                                        </p:cTn>
                                        <p:tgtEl>
                                          <p:spTgt spid="26629">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6629">
                                            <p:bg/>
                                          </p:spTgt>
                                        </p:tgtEl>
                                        <p:attrNameLst>
                                          <p:attrName>style.visibility</p:attrName>
                                        </p:attrNameLst>
                                      </p:cBhvr>
                                      <p:to>
                                        <p:strVal val="visible"/>
                                      </p:to>
                                    </p:set>
                                    <p:animEffect transition="in" filter="fade">
                                      <p:cBhvr>
                                        <p:cTn id="17" dur="1000">
                                          <p:stCondLst>
                                            <p:cond delay="0"/>
                                          </p:stCondLst>
                                        </p:cTn>
                                        <p:tgtEl>
                                          <p:spTgt spid="2662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9">
                                            <p:bg/>
                                          </p:spTgt>
                                        </p:tgtEl>
                                        <p:attrNameLst>
                                          <p:attrName>style.visibility</p:attrName>
                                        </p:attrNameLst>
                                      </p:cBhvr>
                                      <p:to>
                                        <p:strVal val="visible"/>
                                      </p:to>
                                    </p:set>
                                    <p:animEffect transition="in" filter="fade">
                                      <p:cBhvr>
                                        <p:cTn id="22" dur="1000">
                                          <p:stCondLst>
                                            <p:cond delay="0"/>
                                          </p:stCondLst>
                                        </p:cTn>
                                        <p:tgtEl>
                                          <p:spTgt spid="2662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0" animBg="1"/>
      <p:bldP spid="2662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22</a:t>
            </a:fld>
            <a:endParaRPr lang="en-US" altLang="zh-CN" sz="1200" dirty="0">
              <a:latin typeface="Garamond" panose="02020404030301010803" pitchFamily="18" charset="0"/>
            </a:endParaRPr>
          </a:p>
        </p:txBody>
      </p:sp>
      <p:sp>
        <p:nvSpPr>
          <p:cNvPr id="27652" name="Rectangle 2"/>
          <p:cNvSpPr>
            <a:spLocks noGrp="1"/>
          </p:cNvSpPr>
          <p:nvPr>
            <p:ph type="title"/>
          </p:nvPr>
        </p:nvSpPr>
        <p:spPr>
          <a:xfrm>
            <a:off x="457200" y="278130"/>
            <a:ext cx="8140700" cy="1134110"/>
          </a:xfrm>
          <a:gradFill rotWithShape="1">
            <a:gsLst>
              <a:gs pos="0">
                <a:srgbClr val="FFFF99">
                  <a:alpha val="100000"/>
                </a:srgbClr>
              </a:gs>
              <a:gs pos="100000">
                <a:srgbClr val="CCFF33">
                  <a:alpha val="100000"/>
                </a:srgbClr>
              </a:gs>
            </a:gsLst>
            <a:lin ang="0" scaled="1"/>
            <a:tileRect/>
          </a:gradFill>
        </p:spPr>
        <p:txBody>
          <a:bodyPr vert="horz" wrap="square" lIns="91440" tIns="45720" rIns="91440" bIns="45720" anchor="t"/>
          <a:lstStyle/>
          <a:p>
            <a:pPr eaLnBrk="1" hangingPunct="1">
              <a:lnSpc>
                <a:spcPct val="130000"/>
              </a:lnSpc>
              <a:spcBef>
                <a:spcPts val="0"/>
              </a:spcBef>
              <a:spcAft>
                <a:spcPts val="0"/>
              </a:spcAft>
            </a:pPr>
            <a:r>
              <a:rPr lang="en-US" altLang="zh-CN" sz="4800" b="1" dirty="0">
                <a:latin typeface="微软雅黑" panose="020B0503020204020204" pitchFamily="34" charset="-122"/>
                <a:ea typeface="微软雅黑" panose="020B0503020204020204" pitchFamily="34" charset="-122"/>
              </a:rPr>
              <a:t>7.2.1</a:t>
            </a:r>
            <a:r>
              <a:rPr lang="zh-CN" altLang="en-US" sz="4800" b="1" dirty="0">
                <a:latin typeface="微软雅黑" panose="020B0503020204020204" pitchFamily="34" charset="-122"/>
                <a:ea typeface="微软雅黑" panose="020B0503020204020204" pitchFamily="34" charset="-122"/>
              </a:rPr>
              <a:t>美国文化的形成</a:t>
            </a:r>
          </a:p>
        </p:txBody>
      </p:sp>
      <p:sp>
        <p:nvSpPr>
          <p:cNvPr id="27653" name="Rectangle 3"/>
          <p:cNvSpPr>
            <a:spLocks noGrp="1"/>
          </p:cNvSpPr>
          <p:nvPr>
            <p:ph idx="1"/>
          </p:nvPr>
        </p:nvSpPr>
        <p:spPr>
          <a:xfrm>
            <a:off x="468630" y="1628140"/>
            <a:ext cx="8229600" cy="4493895"/>
          </a:xfrm>
        </p:spPr>
        <p:txBody>
          <a:bodyPr vert="horz" wrap="square" lIns="91440" tIns="45720" rIns="91440" bIns="45720" anchor="t"/>
          <a:lstStyle/>
          <a:p>
            <a:pPr eaLnBrk="1" hangingPunct="1">
              <a:lnSpc>
                <a:spcPct val="120000"/>
              </a:lnSpc>
              <a:spcBef>
                <a:spcPct val="40000"/>
              </a:spcBef>
            </a:pPr>
            <a:r>
              <a:rPr lang="zh-CN" altLang="en-US" sz="2600" b="1" dirty="0">
                <a:latin typeface="微软雅黑" panose="020B0503020204020204" pitchFamily="34" charset="-122"/>
                <a:ea typeface="微软雅黑" panose="020B0503020204020204" pitchFamily="34" charset="-122"/>
              </a:rPr>
              <a:t>从</a:t>
            </a:r>
            <a:r>
              <a:rPr lang="en-US" altLang="zh-CN" sz="2600" b="1" dirty="0">
                <a:latin typeface="微软雅黑" panose="020B0503020204020204" pitchFamily="34" charset="-122"/>
                <a:ea typeface="微软雅黑" panose="020B0503020204020204" pitchFamily="34" charset="-122"/>
              </a:rPr>
              <a:t>17</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18</a:t>
            </a:r>
            <a:r>
              <a:rPr lang="zh-CN" altLang="en-US" sz="2600" b="1" dirty="0">
                <a:latin typeface="微软雅黑" panose="020B0503020204020204" pitchFamily="34" charset="-122"/>
                <a:ea typeface="微软雅黑" panose="020B0503020204020204" pitchFamily="34" charset="-122"/>
              </a:rPr>
              <a:t>世纪到</a:t>
            </a:r>
            <a:r>
              <a:rPr lang="en-US" altLang="zh-CN" sz="2600" b="1" dirty="0">
                <a:latin typeface="微软雅黑" panose="020B0503020204020204" pitchFamily="34" charset="-122"/>
                <a:ea typeface="微软雅黑" panose="020B0503020204020204" pitchFamily="34" charset="-122"/>
              </a:rPr>
              <a:t>19</a:t>
            </a:r>
            <a:r>
              <a:rPr lang="zh-CN" altLang="en-US" sz="2600" b="1" dirty="0">
                <a:latin typeface="微软雅黑" panose="020B0503020204020204" pitchFamily="34" charset="-122"/>
                <a:ea typeface="微软雅黑" panose="020B0503020204020204" pitchFamily="34" charset="-122"/>
              </a:rPr>
              <a:t>世纪早期，美国的移民主要来自英国。英国</a:t>
            </a:r>
            <a:r>
              <a:rPr lang="zh-CN" altLang="en-US" sz="2600" b="1" dirty="0">
                <a:solidFill>
                  <a:srgbClr val="CC6600"/>
                </a:solidFill>
                <a:latin typeface="微软雅黑" panose="020B0503020204020204" pitchFamily="34" charset="-122"/>
                <a:ea typeface="微软雅黑" panose="020B0503020204020204" pitchFamily="34" charset="-122"/>
              </a:rPr>
              <a:t>盎格鲁</a:t>
            </a:r>
            <a:r>
              <a:rPr lang="zh-CN" altLang="en-US" sz="2600" b="1" dirty="0">
                <a:solidFill>
                  <a:srgbClr val="003399"/>
                </a:solidFill>
                <a:latin typeface="微软雅黑" panose="020B0503020204020204" pitchFamily="34" charset="-122"/>
                <a:ea typeface="微软雅黑" panose="020B0503020204020204" pitchFamily="34" charset="-122"/>
              </a:rPr>
              <a:t>清教徒</a:t>
            </a:r>
            <a:r>
              <a:rPr lang="zh-CN" altLang="en-US" sz="2600" b="1" dirty="0">
                <a:latin typeface="微软雅黑" panose="020B0503020204020204" pitchFamily="34" charset="-122"/>
                <a:ea typeface="微软雅黑" panose="020B0503020204020204" pitchFamily="34" charset="-122"/>
              </a:rPr>
              <a:t>移民建立了占统治作用的文化形式，他们的价值变成了美国的价值，他们的道德标准变成了美国的道德标准，他们的行为方式也变成了美国的行为标准。</a:t>
            </a:r>
          </a:p>
          <a:p>
            <a:pPr eaLnBrk="1" hangingPunct="1">
              <a:lnSpc>
                <a:spcPct val="120000"/>
              </a:lnSpc>
              <a:spcBef>
                <a:spcPct val="40000"/>
              </a:spcBef>
            </a:pPr>
            <a:r>
              <a:rPr lang="zh-CN" altLang="en-US" sz="2600" b="1" dirty="0">
                <a:latin typeface="微软雅黑" panose="020B0503020204020204" pitchFamily="34" charset="-122"/>
                <a:ea typeface="微软雅黑" panose="020B0503020204020204" pitchFamily="34" charset="-122"/>
              </a:rPr>
              <a:t>后来，欧洲其他民族的移民增多，他们信仰</a:t>
            </a:r>
            <a:r>
              <a:rPr lang="zh-CN" altLang="en-US" sz="2600" b="1" dirty="0">
                <a:solidFill>
                  <a:srgbClr val="003399"/>
                </a:solidFill>
                <a:latin typeface="微软雅黑" panose="020B0503020204020204" pitchFamily="34" charset="-122"/>
                <a:ea typeface="微软雅黑" panose="020B0503020204020204" pitchFamily="34" charset="-122"/>
              </a:rPr>
              <a:t>天主教或犹太教。</a:t>
            </a:r>
            <a:r>
              <a:rPr lang="zh-CN" altLang="en-US" sz="2600" b="1" dirty="0">
                <a:solidFill>
                  <a:srgbClr val="CC6600"/>
                </a:solidFill>
                <a:latin typeface="微软雅黑" panose="020B0503020204020204" pitchFamily="34" charset="-122"/>
                <a:ea typeface="微软雅黑" panose="020B0503020204020204" pitchFamily="34" charset="-122"/>
              </a:rPr>
              <a:t>盎格鲁</a:t>
            </a:r>
            <a:r>
              <a:rPr lang="zh-CN" altLang="en-US" sz="2600" b="1" dirty="0">
                <a:latin typeface="微软雅黑" panose="020B0503020204020204" pitchFamily="34" charset="-122"/>
                <a:ea typeface="微软雅黑" panose="020B0503020204020204" pitchFamily="34" charset="-122"/>
              </a:rPr>
              <a:t>美国人采取各种方法企图维护他们的地位至高无上，并以他们的生活方式作为美国的方式。</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fill="hold"/>
                                        <p:tgtEl>
                                          <p:spTgt spid="27652"/>
                                        </p:tgtEl>
                                        <p:attrNameLst>
                                          <p:attrName>ppt_w</p:attrName>
                                        </p:attrNameLst>
                                      </p:cBhvr>
                                      <p:tavLst>
                                        <p:tav tm="0">
                                          <p:val>
                                            <p:fltVal val="0"/>
                                          </p:val>
                                        </p:tav>
                                        <p:tav tm="100000">
                                          <p:val>
                                            <p:strVal val="#ppt_w"/>
                                          </p:val>
                                        </p:tav>
                                      </p:tavLst>
                                    </p:anim>
                                    <p:anim calcmode="lin" valueType="num">
                                      <p:cBhvr>
                                        <p:cTn id="8" dur="500" fill="hold"/>
                                        <p:tgtEl>
                                          <p:spTgt spid="27652"/>
                                        </p:tgtEl>
                                        <p:attrNameLst>
                                          <p:attrName>ppt_h</p:attrName>
                                        </p:attrNameLst>
                                      </p:cBhvr>
                                      <p:tavLst>
                                        <p:tav tm="0">
                                          <p:val>
                                            <p:fltVal val="0"/>
                                          </p:val>
                                        </p:tav>
                                        <p:tav tm="100000">
                                          <p:val>
                                            <p:strVal val="#ppt_h"/>
                                          </p:val>
                                        </p:tav>
                                      </p:tavLst>
                                    </p:anim>
                                    <p:animEffect transition="in" filter="fade">
                                      <p:cBhvr>
                                        <p:cTn id="9" dur="500"/>
                                        <p:tgtEl>
                                          <p:spTgt spid="2765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7653">
                                            <p:bg/>
                                          </p:spTgt>
                                        </p:tgtEl>
                                        <p:attrNameLst>
                                          <p:attrName>style.visibility</p:attrName>
                                        </p:attrNameLst>
                                      </p:cBhvr>
                                      <p:to>
                                        <p:strVal val="visible"/>
                                      </p:to>
                                    </p:set>
                                    <p:animEffect transition="in" filter="fade">
                                      <p:cBhvr>
                                        <p:cTn id="14" dur="1000">
                                          <p:stCondLst>
                                            <p:cond delay="0"/>
                                          </p:stCondLst>
                                        </p:cTn>
                                        <p:tgtEl>
                                          <p:spTgt spid="27653">
                                            <p:bg/>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653">
                                            <p:bg/>
                                          </p:spTgt>
                                        </p:tgtEl>
                                        <p:attrNameLst>
                                          <p:attrName>style.visibility</p:attrName>
                                        </p:attrNameLst>
                                      </p:cBhvr>
                                      <p:to>
                                        <p:strVal val="visible"/>
                                      </p:to>
                                    </p:set>
                                    <p:animEffect transition="in" filter="fade">
                                      <p:cBhvr>
                                        <p:cTn id="19" dur="1000">
                                          <p:stCondLst>
                                            <p:cond delay="0"/>
                                          </p:stCondLst>
                                        </p:cTn>
                                        <p:tgtEl>
                                          <p:spTgt spid="2765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p:bldP spid="2765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23</a:t>
            </a:fld>
            <a:endParaRPr lang="en-US" altLang="zh-CN" sz="1200" dirty="0">
              <a:latin typeface="Garamond" panose="02020404030301010803" pitchFamily="18" charset="0"/>
            </a:endParaRPr>
          </a:p>
        </p:txBody>
      </p:sp>
      <p:sp>
        <p:nvSpPr>
          <p:cNvPr id="28677" name="Rectangle 3"/>
          <p:cNvSpPr>
            <a:spLocks noGrp="1"/>
          </p:cNvSpPr>
          <p:nvPr>
            <p:ph idx="1"/>
          </p:nvPr>
        </p:nvSpPr>
        <p:spPr>
          <a:xfrm>
            <a:off x="611188" y="1484313"/>
            <a:ext cx="7999412" cy="4611687"/>
          </a:xfrm>
        </p:spPr>
        <p:txBody>
          <a:bodyPr vert="horz" wrap="square" lIns="91440" tIns="45720" rIns="91440" bIns="45720" anchor="t"/>
          <a:lstStyle/>
          <a:p>
            <a:pPr algn="just" eaLnBrk="1" hangingPunct="1">
              <a:lnSpc>
                <a:spcPct val="110000"/>
              </a:lnSpc>
              <a:spcBef>
                <a:spcPct val="40000"/>
              </a:spcBef>
            </a:pPr>
            <a:r>
              <a:rPr lang="en-US" altLang="zh-CN" sz="2500" b="1" dirty="0">
                <a:latin typeface="微软雅黑" panose="020B0503020204020204" pitchFamily="34" charset="-122"/>
                <a:ea typeface="微软雅黑" panose="020B0503020204020204" pitchFamily="34" charset="-122"/>
              </a:rPr>
              <a:t>19</a:t>
            </a:r>
            <a:r>
              <a:rPr lang="zh-CN" altLang="en-US" sz="2500" b="1" dirty="0">
                <a:latin typeface="微软雅黑" panose="020B0503020204020204" pitchFamily="34" charset="-122"/>
                <a:ea typeface="微软雅黑" panose="020B0503020204020204" pitchFamily="34" charset="-122"/>
              </a:rPr>
              <a:t>世纪</a:t>
            </a:r>
            <a:r>
              <a:rPr lang="en-US" altLang="zh-CN" sz="2500" b="1" dirty="0">
                <a:latin typeface="微软雅黑" panose="020B0503020204020204" pitchFamily="34" charset="-122"/>
                <a:ea typeface="微软雅黑" panose="020B0503020204020204" pitchFamily="34" charset="-122"/>
              </a:rPr>
              <a:t>40</a:t>
            </a:r>
            <a:r>
              <a:rPr lang="zh-CN" altLang="en-US" sz="2500" b="1" dirty="0">
                <a:latin typeface="微软雅黑" panose="020B0503020204020204" pitchFamily="34" charset="-122"/>
                <a:ea typeface="微软雅黑" panose="020B0503020204020204" pitchFamily="34" charset="-122"/>
              </a:rPr>
              <a:t>年代，非盎格鲁的欧洲移民越来越多，</a:t>
            </a:r>
            <a:r>
              <a:rPr lang="zh-CN" altLang="en-US" sz="2500" b="1" dirty="0">
                <a:solidFill>
                  <a:srgbClr val="CC6600"/>
                </a:solidFill>
                <a:latin typeface="微软雅黑" panose="020B0503020204020204" pitchFamily="34" charset="-122"/>
                <a:ea typeface="微软雅黑" panose="020B0503020204020204" pitchFamily="34" charset="-122"/>
              </a:rPr>
              <a:t>爱尔兰人</a:t>
            </a:r>
            <a:r>
              <a:rPr lang="zh-CN" altLang="en-US" sz="2500" b="1" dirty="0">
                <a:latin typeface="微软雅黑" panose="020B0503020204020204" pitchFamily="34" charset="-122"/>
                <a:ea typeface="微软雅黑" panose="020B0503020204020204" pitchFamily="34" charset="-122"/>
              </a:rPr>
              <a:t>的美好天性和实干品德，</a:t>
            </a:r>
            <a:r>
              <a:rPr lang="zh-CN" altLang="en-US" sz="2500" b="1" dirty="0">
                <a:solidFill>
                  <a:srgbClr val="CC6600"/>
                </a:solidFill>
                <a:latin typeface="微软雅黑" panose="020B0503020204020204" pitchFamily="34" charset="-122"/>
                <a:ea typeface="微软雅黑" panose="020B0503020204020204" pitchFamily="34" charset="-122"/>
              </a:rPr>
              <a:t>德意志人</a:t>
            </a:r>
            <a:r>
              <a:rPr lang="zh-CN" altLang="en-US" sz="2500" b="1" dirty="0">
                <a:latin typeface="微软雅黑" panose="020B0503020204020204" pitchFamily="34" charset="-122"/>
                <a:ea typeface="微软雅黑" panose="020B0503020204020204" pitchFamily="34" charset="-122"/>
              </a:rPr>
              <a:t>的智慧、</a:t>
            </a:r>
            <a:r>
              <a:rPr lang="zh-CN" altLang="en-US" sz="2500" b="1" dirty="0">
                <a:solidFill>
                  <a:srgbClr val="CC6600"/>
                </a:solidFill>
                <a:latin typeface="微软雅黑" panose="020B0503020204020204" pitchFamily="34" charset="-122"/>
                <a:ea typeface="微软雅黑" panose="020B0503020204020204" pitchFamily="34" charset="-122"/>
              </a:rPr>
              <a:t>英格兰人</a:t>
            </a:r>
            <a:r>
              <a:rPr lang="zh-CN" altLang="en-US" sz="2500" b="1" dirty="0">
                <a:latin typeface="微软雅黑" panose="020B0503020204020204" pitchFamily="34" charset="-122"/>
                <a:ea typeface="微软雅黑" panose="020B0503020204020204" pitchFamily="34" charset="-122"/>
              </a:rPr>
              <a:t>尊重法律与秩序，</a:t>
            </a:r>
            <a:r>
              <a:rPr lang="zh-CN" altLang="en-US" sz="2500" b="1" dirty="0">
                <a:solidFill>
                  <a:srgbClr val="CC6600"/>
                </a:solidFill>
                <a:latin typeface="微软雅黑" panose="020B0503020204020204" pitchFamily="34" charset="-122"/>
                <a:ea typeface="微软雅黑" panose="020B0503020204020204" pitchFamily="34" charset="-122"/>
              </a:rPr>
              <a:t>斯堪的那维亚人</a:t>
            </a:r>
            <a:r>
              <a:rPr lang="zh-CN" altLang="en-US" sz="2500" b="1" dirty="0">
                <a:latin typeface="微软雅黑" panose="020B0503020204020204" pitchFamily="34" charset="-122"/>
                <a:ea typeface="微软雅黑" panose="020B0503020204020204" pitchFamily="34" charset="-122"/>
              </a:rPr>
              <a:t>的勤劳节俭自制等不同生活方式都添加到美国国家生活中了。</a:t>
            </a:r>
          </a:p>
          <a:p>
            <a:pPr algn="just" eaLnBrk="1" hangingPunct="1">
              <a:lnSpc>
                <a:spcPct val="110000"/>
              </a:lnSpc>
              <a:spcBef>
                <a:spcPct val="40000"/>
              </a:spcBef>
            </a:pPr>
            <a:r>
              <a:rPr lang="zh-CN" altLang="en-US" sz="2500" b="1" dirty="0">
                <a:latin typeface="微软雅黑" panose="020B0503020204020204" pitchFamily="34" charset="-122"/>
                <a:ea typeface="微软雅黑" panose="020B0503020204020204" pitchFamily="34" charset="-122"/>
              </a:rPr>
              <a:t>但是，</a:t>
            </a:r>
            <a:r>
              <a:rPr lang="zh-CN" altLang="en-US" sz="2500" b="1" dirty="0">
                <a:solidFill>
                  <a:srgbClr val="CC6600"/>
                </a:solidFill>
                <a:latin typeface="微软雅黑" panose="020B0503020204020204" pitchFamily="34" charset="-122"/>
                <a:ea typeface="微软雅黑" panose="020B0503020204020204" pitchFamily="34" charset="-122"/>
              </a:rPr>
              <a:t>盎格鲁</a:t>
            </a:r>
            <a:r>
              <a:rPr lang="zh-CN" altLang="en-US" sz="2500" b="1" dirty="0">
                <a:solidFill>
                  <a:srgbClr val="003399"/>
                </a:solidFill>
                <a:latin typeface="微软雅黑" panose="020B0503020204020204" pitchFamily="34" charset="-122"/>
                <a:ea typeface="微软雅黑" panose="020B0503020204020204" pitchFamily="34" charset="-122"/>
              </a:rPr>
              <a:t>清教徒</a:t>
            </a:r>
            <a:r>
              <a:rPr lang="zh-CN" altLang="en-US" sz="2500" b="1" dirty="0">
                <a:latin typeface="微软雅黑" panose="020B0503020204020204" pitchFamily="34" charset="-122"/>
                <a:ea typeface="微软雅黑" panose="020B0503020204020204" pitchFamily="34" charset="-122"/>
              </a:rPr>
              <a:t>移民对异教的偏见根深蒂固，认为，</a:t>
            </a:r>
            <a:r>
              <a:rPr lang="zh-CN" altLang="en-US" sz="2500" b="1" dirty="0">
                <a:solidFill>
                  <a:srgbClr val="0000FF"/>
                </a:solidFill>
                <a:latin typeface="微软雅黑" panose="020B0503020204020204" pitchFamily="34" charset="-122"/>
                <a:ea typeface="微软雅黑" panose="020B0503020204020204" pitchFamily="34" charset="-122"/>
              </a:rPr>
              <a:t>异教徒要么成为归化者，要么成为被征服者</a:t>
            </a:r>
            <a:r>
              <a:rPr lang="zh-CN" altLang="en-US" sz="2500" b="1" dirty="0">
                <a:latin typeface="微软雅黑" panose="020B0503020204020204" pitchFamily="34" charset="-122"/>
                <a:ea typeface="微软雅黑" panose="020B0503020204020204" pitchFamily="34" charset="-122"/>
              </a:rPr>
              <a:t>；把美洲</a:t>
            </a:r>
            <a:r>
              <a:rPr lang="zh-CN" altLang="en-US" sz="2500" b="1" dirty="0">
                <a:solidFill>
                  <a:srgbClr val="CC6600"/>
                </a:solidFill>
                <a:latin typeface="微软雅黑" panose="020B0503020204020204" pitchFamily="34" charset="-122"/>
                <a:ea typeface="微软雅黑" panose="020B0503020204020204" pitchFamily="34" charset="-122"/>
              </a:rPr>
              <a:t>土著印地安人</a:t>
            </a:r>
            <a:r>
              <a:rPr lang="zh-CN" altLang="en-US" sz="2500" b="1" dirty="0">
                <a:latin typeface="微软雅黑" panose="020B0503020204020204" pitchFamily="34" charset="-122"/>
                <a:ea typeface="微软雅黑" panose="020B0503020204020204" pitchFamily="34" charset="-122"/>
              </a:rPr>
              <a:t>看成冥顽不化，应该被驱逐或灭绝；同时，把排外的矛头转向美国</a:t>
            </a:r>
            <a:r>
              <a:rPr lang="zh-CN" altLang="en-US" sz="2500" b="1" dirty="0">
                <a:solidFill>
                  <a:srgbClr val="CC6600"/>
                </a:solidFill>
                <a:latin typeface="微软雅黑" panose="020B0503020204020204" pitchFamily="34" charset="-122"/>
                <a:ea typeface="微软雅黑" panose="020B0503020204020204" pitchFamily="34" charset="-122"/>
              </a:rPr>
              <a:t>黑人</a:t>
            </a:r>
            <a:r>
              <a:rPr lang="zh-CN" altLang="en-US" sz="2500" b="1" dirty="0">
                <a:latin typeface="微软雅黑" panose="020B0503020204020204" pitchFamily="34" charset="-122"/>
                <a:ea typeface="微软雅黑" panose="020B0503020204020204" pitchFamily="34" charset="-122"/>
              </a:rPr>
              <a:t>和</a:t>
            </a:r>
            <a:r>
              <a:rPr lang="zh-CN" altLang="en-US" sz="2500" b="1" dirty="0">
                <a:solidFill>
                  <a:srgbClr val="CC6600"/>
                </a:solidFill>
                <a:latin typeface="微软雅黑" panose="020B0503020204020204" pitchFamily="34" charset="-122"/>
                <a:ea typeface="微软雅黑" panose="020B0503020204020204" pitchFamily="34" charset="-122"/>
              </a:rPr>
              <a:t>华人</a:t>
            </a:r>
            <a:r>
              <a:rPr lang="zh-CN" altLang="en-US" sz="2500" b="1" dirty="0">
                <a:latin typeface="微软雅黑" panose="020B0503020204020204" pitchFamily="34" charset="-122"/>
                <a:ea typeface="微软雅黑" panose="020B0503020204020204" pitchFamily="34" charset="-122"/>
              </a:rPr>
              <a:t>。</a:t>
            </a:r>
          </a:p>
          <a:p>
            <a:pPr algn="just" eaLnBrk="1" hangingPunct="1">
              <a:lnSpc>
                <a:spcPct val="110000"/>
              </a:lnSpc>
              <a:spcBef>
                <a:spcPct val="40000"/>
              </a:spcBef>
            </a:pPr>
            <a:r>
              <a:rPr lang="zh-CN" altLang="en-US" sz="2500" b="1" dirty="0">
                <a:solidFill>
                  <a:srgbClr val="003399"/>
                </a:solidFill>
                <a:latin typeface="微软雅黑" panose="020B0503020204020204" pitchFamily="34" charset="-122"/>
                <a:ea typeface="微软雅黑" panose="020B0503020204020204" pitchFamily="34" charset="-122"/>
              </a:rPr>
              <a:t>这是美国在文化价值观和行为方式上最早的</a:t>
            </a:r>
            <a:r>
              <a:rPr lang="zh-CN" altLang="en-US" sz="2500" b="1" dirty="0">
                <a:solidFill>
                  <a:srgbClr val="CC6600"/>
                </a:solidFill>
                <a:latin typeface="微软雅黑" panose="020B0503020204020204" pitchFamily="34" charset="-122"/>
                <a:ea typeface="微软雅黑" panose="020B0503020204020204" pitchFamily="34" charset="-122"/>
              </a:rPr>
              <a:t>种族主义</a:t>
            </a:r>
            <a:r>
              <a:rPr lang="zh-CN" altLang="en-US" sz="2500" b="1" dirty="0">
                <a:solidFill>
                  <a:srgbClr val="003399"/>
                </a:solidFill>
                <a:latin typeface="微软雅黑" panose="020B0503020204020204" pitchFamily="34" charset="-122"/>
                <a:ea typeface="微软雅黑" panose="020B0503020204020204" pitchFamily="34" charset="-122"/>
              </a:rPr>
              <a:t>来源。</a:t>
            </a:r>
          </a:p>
        </p:txBody>
      </p:sp>
      <p:sp>
        <p:nvSpPr>
          <p:cNvPr id="27652" name="Rectangle 2"/>
          <p:cNvSpPr>
            <a:spLocks noGrp="1"/>
          </p:cNvSpPr>
          <p:nvPr>
            <p:ph type="title"/>
          </p:nvPr>
        </p:nvSpPr>
        <p:spPr>
          <a:xfrm>
            <a:off x="457200" y="278130"/>
            <a:ext cx="8140700" cy="1134110"/>
          </a:xfrm>
          <a:gradFill rotWithShape="1">
            <a:gsLst>
              <a:gs pos="0">
                <a:srgbClr val="FFFF99">
                  <a:alpha val="100000"/>
                </a:srgbClr>
              </a:gs>
              <a:gs pos="100000">
                <a:srgbClr val="CCFF33">
                  <a:alpha val="100000"/>
                </a:srgbClr>
              </a:gs>
            </a:gsLst>
            <a:lin ang="0" scaled="1"/>
            <a:tileRect/>
          </a:gradFill>
        </p:spPr>
        <p:txBody>
          <a:bodyPr vert="horz" wrap="square" lIns="91440" tIns="45720" rIns="91440" bIns="45720" anchor="t"/>
          <a:lstStyle/>
          <a:p>
            <a:pPr eaLnBrk="1" hangingPunct="1">
              <a:lnSpc>
                <a:spcPct val="130000"/>
              </a:lnSpc>
              <a:spcBef>
                <a:spcPts val="0"/>
              </a:spcBef>
              <a:spcAft>
                <a:spcPts val="0"/>
              </a:spcAft>
            </a:pPr>
            <a:r>
              <a:rPr lang="en-US" altLang="zh-CN" sz="4800" b="1" dirty="0">
                <a:latin typeface="微软雅黑" panose="020B0503020204020204" pitchFamily="34" charset="-122"/>
                <a:ea typeface="微软雅黑" panose="020B0503020204020204" pitchFamily="34" charset="-122"/>
              </a:rPr>
              <a:t>7.2.1</a:t>
            </a:r>
            <a:r>
              <a:rPr lang="zh-CN" altLang="en-US" sz="4800" b="1" dirty="0">
                <a:latin typeface="微软雅黑" panose="020B0503020204020204" pitchFamily="34" charset="-122"/>
                <a:ea typeface="微软雅黑" panose="020B0503020204020204" pitchFamily="34" charset="-122"/>
              </a:rPr>
              <a:t>美国文化的形成</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fill="hold"/>
                                        <p:tgtEl>
                                          <p:spTgt spid="27652"/>
                                        </p:tgtEl>
                                        <p:attrNameLst>
                                          <p:attrName>ppt_w</p:attrName>
                                        </p:attrNameLst>
                                      </p:cBhvr>
                                      <p:tavLst>
                                        <p:tav tm="0">
                                          <p:val>
                                            <p:fltVal val="0"/>
                                          </p:val>
                                        </p:tav>
                                        <p:tav tm="100000">
                                          <p:val>
                                            <p:strVal val="#ppt_w"/>
                                          </p:val>
                                        </p:tav>
                                      </p:tavLst>
                                    </p:anim>
                                    <p:anim calcmode="lin" valueType="num">
                                      <p:cBhvr>
                                        <p:cTn id="8" dur="500" fill="hold"/>
                                        <p:tgtEl>
                                          <p:spTgt spid="27652"/>
                                        </p:tgtEl>
                                        <p:attrNameLst>
                                          <p:attrName>ppt_h</p:attrName>
                                        </p:attrNameLst>
                                      </p:cBhvr>
                                      <p:tavLst>
                                        <p:tav tm="0">
                                          <p:val>
                                            <p:fltVal val="0"/>
                                          </p:val>
                                        </p:tav>
                                        <p:tav tm="100000">
                                          <p:val>
                                            <p:strVal val="#ppt_h"/>
                                          </p:val>
                                        </p:tav>
                                      </p:tavLst>
                                    </p:anim>
                                    <p:animEffect transition="in" filter="fade">
                                      <p:cBhvr>
                                        <p:cTn id="9" dur="500"/>
                                        <p:tgtEl>
                                          <p:spTgt spid="2765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8677">
                                            <p:bg/>
                                          </p:spTgt>
                                        </p:tgtEl>
                                        <p:attrNameLst>
                                          <p:attrName>style.visibility</p:attrName>
                                        </p:attrNameLst>
                                      </p:cBhvr>
                                      <p:to>
                                        <p:strVal val="visible"/>
                                      </p:to>
                                    </p:set>
                                    <p:animEffect transition="in" filter="fade">
                                      <p:cBhvr>
                                        <p:cTn id="13" dur="1000">
                                          <p:stCondLst>
                                            <p:cond delay="0"/>
                                          </p:stCondLst>
                                        </p:cTn>
                                        <p:tgtEl>
                                          <p:spTgt spid="28677">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8677">
                                            <p:bg/>
                                          </p:spTgt>
                                        </p:tgtEl>
                                        <p:attrNameLst>
                                          <p:attrName>style.visibility</p:attrName>
                                        </p:attrNameLst>
                                      </p:cBhvr>
                                      <p:to>
                                        <p:strVal val="visible"/>
                                      </p:to>
                                    </p:set>
                                    <p:animEffect transition="in" filter="fade">
                                      <p:cBhvr>
                                        <p:cTn id="17" dur="1000">
                                          <p:stCondLst>
                                            <p:cond delay="0"/>
                                          </p:stCondLst>
                                        </p:cTn>
                                        <p:tgtEl>
                                          <p:spTgt spid="28677">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7">
                                            <p:bg/>
                                          </p:spTgt>
                                        </p:tgtEl>
                                        <p:attrNameLst>
                                          <p:attrName>style.visibility</p:attrName>
                                        </p:attrNameLst>
                                      </p:cBhvr>
                                      <p:to>
                                        <p:strVal val="visible"/>
                                      </p:to>
                                    </p:set>
                                    <p:animEffect transition="in" filter="fade">
                                      <p:cBhvr>
                                        <p:cTn id="22" dur="1000">
                                          <p:stCondLst>
                                            <p:cond delay="0"/>
                                          </p:stCondLst>
                                        </p:cTn>
                                        <p:tgtEl>
                                          <p:spTgt spid="28677">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uiExpand="1" build="p"/>
      <p:bldP spid="2765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24</a:t>
            </a:fld>
            <a:endParaRPr lang="en-US" altLang="zh-CN" sz="1200" dirty="0">
              <a:latin typeface="Garamond" panose="02020404030301010803" pitchFamily="18" charset="0"/>
            </a:endParaRPr>
          </a:p>
        </p:txBody>
      </p:sp>
      <p:sp>
        <p:nvSpPr>
          <p:cNvPr id="29700" name="Rectangle 2"/>
          <p:cNvSpPr>
            <a:spLocks noGrp="1"/>
          </p:cNvSpPr>
          <p:nvPr>
            <p:ph type="title"/>
          </p:nvPr>
        </p:nvSpPr>
        <p:spPr>
          <a:xfrm>
            <a:off x="378460" y="156845"/>
            <a:ext cx="8308340" cy="895985"/>
          </a:xfrm>
          <a:gradFill rotWithShape="1">
            <a:gsLst>
              <a:gs pos="0">
                <a:srgbClr val="FFCC66">
                  <a:alpha val="100000"/>
                </a:srgbClr>
              </a:gs>
              <a:gs pos="100000">
                <a:srgbClr val="B3C50B">
                  <a:alpha val="100000"/>
                </a:srgbClr>
              </a:gs>
            </a:gsLst>
            <a:lin ang="0" scaled="1"/>
            <a:tileRect/>
          </a:gradFill>
        </p:spPr>
        <p:txBody>
          <a:bodyPr vert="horz" wrap="square" lIns="91440" tIns="45720" rIns="91440" bIns="45720" anchor="t"/>
          <a:lstStyle/>
          <a:p>
            <a:pPr eaLnBrk="1" hangingPunct="1">
              <a:lnSpc>
                <a:spcPct val="120000"/>
              </a:lnSpc>
              <a:spcBef>
                <a:spcPts val="0"/>
              </a:spcBef>
              <a:spcAft>
                <a:spcPts val="0"/>
              </a:spcAft>
            </a:pPr>
            <a:r>
              <a:rPr lang="en-US" altLang="zh-CN" sz="4400" b="1" dirty="0">
                <a:latin typeface="微软雅黑" panose="020B0503020204020204" pitchFamily="34" charset="-122"/>
                <a:ea typeface="微软雅黑" panose="020B0503020204020204" pitchFamily="34" charset="-122"/>
              </a:rPr>
              <a:t>7.2.2 </a:t>
            </a:r>
            <a:r>
              <a:rPr lang="zh-CN" altLang="en-US" sz="4400" b="1" dirty="0">
                <a:latin typeface="微软雅黑" panose="020B0503020204020204" pitchFamily="34" charset="-122"/>
                <a:ea typeface="微软雅黑" panose="020B0503020204020204" pitchFamily="34" charset="-122"/>
              </a:rPr>
              <a:t>美国历史上“排华”案例</a:t>
            </a:r>
          </a:p>
        </p:txBody>
      </p:sp>
      <p:sp>
        <p:nvSpPr>
          <p:cNvPr id="29701" name="Rectangle 3"/>
          <p:cNvSpPr>
            <a:spLocks noGrp="1"/>
          </p:cNvSpPr>
          <p:nvPr>
            <p:ph idx="1"/>
          </p:nvPr>
        </p:nvSpPr>
        <p:spPr>
          <a:xfrm>
            <a:off x="468313" y="1125538"/>
            <a:ext cx="7989887" cy="5111750"/>
          </a:xfrm>
        </p:spPr>
        <p:txBody>
          <a:bodyPr vert="horz" wrap="square" lIns="91440" tIns="45720" rIns="91440" bIns="45720" anchor="t"/>
          <a:lstStyle/>
          <a:p>
            <a:pPr algn="just" eaLnBrk="1" hangingPunct="1">
              <a:spcBef>
                <a:spcPts val="1200"/>
              </a:spcBef>
            </a:pPr>
            <a:r>
              <a:rPr lang="en-US" altLang="zh-CN" sz="2800" b="1" dirty="0">
                <a:solidFill>
                  <a:srgbClr val="CC6600"/>
                </a:solidFill>
                <a:latin typeface="微软雅黑" panose="020B0503020204020204" pitchFamily="34" charset="-122"/>
                <a:ea typeface="微软雅黑" panose="020B0503020204020204" pitchFamily="34" charset="-122"/>
              </a:rPr>
              <a:t>“</a:t>
            </a:r>
            <a:r>
              <a:rPr lang="zh-CN" altLang="en-US" sz="2800" b="1" dirty="0">
                <a:solidFill>
                  <a:srgbClr val="CC6600"/>
                </a:solidFill>
                <a:latin typeface="微软雅黑" panose="020B0503020204020204" pitchFamily="34" charset="-122"/>
                <a:ea typeface="微软雅黑" panose="020B0503020204020204" pitchFamily="34" charset="-122"/>
              </a:rPr>
              <a:t>排华”</a:t>
            </a:r>
            <a:r>
              <a:rPr lang="zh-CN" altLang="en-US" sz="2800" b="1" dirty="0">
                <a:latin typeface="微软雅黑" panose="020B0503020204020204" pitchFamily="34" charset="-122"/>
                <a:ea typeface="微软雅黑" panose="020B0503020204020204" pitchFamily="34" charset="-122"/>
              </a:rPr>
              <a:t>是美国对外关系史上最黑暗的一页。</a:t>
            </a:r>
            <a:endParaRPr lang="zh-CN" altLang="en-US" sz="2400" b="1" dirty="0">
              <a:latin typeface="微软雅黑" panose="020B0503020204020204" pitchFamily="34" charset="-122"/>
              <a:ea typeface="微软雅黑" panose="020B0503020204020204" pitchFamily="34" charset="-122"/>
            </a:endParaRPr>
          </a:p>
          <a:p>
            <a:pPr lvl="1" algn="just" eaLnBrk="1" hangingPunct="1">
              <a:spcBef>
                <a:spcPts val="1200"/>
              </a:spcBef>
            </a:pPr>
            <a:r>
              <a:rPr lang="en-US" altLang="zh-CN" sz="2400" b="1" dirty="0">
                <a:solidFill>
                  <a:srgbClr val="3333CC"/>
                </a:solidFill>
                <a:latin typeface="微软雅黑" panose="020B0503020204020204" pitchFamily="34" charset="-122"/>
                <a:ea typeface="微软雅黑" panose="020B0503020204020204" pitchFamily="34" charset="-122"/>
              </a:rPr>
              <a:t>19</a:t>
            </a:r>
            <a:r>
              <a:rPr lang="zh-CN" altLang="en-US" sz="2400" b="1" dirty="0">
                <a:solidFill>
                  <a:srgbClr val="3333CC"/>
                </a:solidFill>
                <a:latin typeface="微软雅黑" panose="020B0503020204020204" pitchFamily="34" charset="-122"/>
                <a:ea typeface="微软雅黑" panose="020B0503020204020204" pitchFamily="34" charset="-122"/>
              </a:rPr>
              <a:t>世纪中叶，开始从中国引进劳工。</a:t>
            </a:r>
          </a:p>
          <a:p>
            <a:pPr lvl="1" algn="just"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共有</a:t>
            </a:r>
            <a:r>
              <a:rPr lang="en-US" altLang="zh-CN" sz="2400" b="1" dirty="0">
                <a:solidFill>
                  <a:srgbClr val="3333CC"/>
                </a:solidFill>
                <a:latin typeface="微软雅黑" panose="020B0503020204020204" pitchFamily="34" charset="-122"/>
                <a:ea typeface="微软雅黑" panose="020B0503020204020204" pitchFamily="34" charset="-122"/>
              </a:rPr>
              <a:t>30</a:t>
            </a:r>
            <a:r>
              <a:rPr lang="zh-CN" altLang="en-US" sz="2400" b="1" dirty="0">
                <a:solidFill>
                  <a:srgbClr val="3333CC"/>
                </a:solidFill>
                <a:latin typeface="微软雅黑" panose="020B0503020204020204" pitchFamily="34" charset="-122"/>
                <a:ea typeface="微软雅黑" panose="020B0503020204020204" pitchFamily="34" charset="-122"/>
              </a:rPr>
              <a:t>多万华工被招募或拐骗到美国。华工的吃苦和勤劳导致白人的敌视。</a:t>
            </a:r>
          </a:p>
          <a:p>
            <a:pPr lvl="1" algn="just" eaLnBrk="1" hangingPunct="1">
              <a:spcBef>
                <a:spcPts val="1200"/>
              </a:spcBef>
            </a:pPr>
            <a:r>
              <a:rPr lang="en-US" altLang="zh-CN" sz="2400" b="1" dirty="0">
                <a:solidFill>
                  <a:srgbClr val="3333CC"/>
                </a:solidFill>
                <a:latin typeface="微软雅黑" panose="020B0503020204020204" pitchFamily="34" charset="-122"/>
                <a:ea typeface="微软雅黑" panose="020B0503020204020204" pitchFamily="34" charset="-122"/>
              </a:rPr>
              <a:t>1852</a:t>
            </a:r>
            <a:r>
              <a:rPr lang="zh-CN" altLang="en-US" sz="2400" b="1" dirty="0">
                <a:solidFill>
                  <a:srgbClr val="3333CC"/>
                </a:solidFill>
                <a:latin typeface="微软雅黑" panose="020B0503020204020204" pitchFamily="34" charset="-122"/>
                <a:ea typeface="微软雅黑" panose="020B0503020204020204" pitchFamily="34" charset="-122"/>
              </a:rPr>
              <a:t>年，在加州参与“淘金热”的中国移民遭到白人的掠夺洗劫和暴力谋杀，一次就被杀死</a:t>
            </a:r>
            <a:r>
              <a:rPr lang="en-US" altLang="zh-CN" sz="2400" b="1" dirty="0">
                <a:solidFill>
                  <a:srgbClr val="3333CC"/>
                </a:solidFill>
                <a:latin typeface="微软雅黑" panose="020B0503020204020204" pitchFamily="34" charset="-122"/>
                <a:ea typeface="微软雅黑" panose="020B0503020204020204" pitchFamily="34" charset="-122"/>
              </a:rPr>
              <a:t>80</a:t>
            </a:r>
            <a:r>
              <a:rPr lang="zh-CN" altLang="en-US" sz="2400" b="1" dirty="0">
                <a:solidFill>
                  <a:srgbClr val="3333CC"/>
                </a:solidFill>
                <a:latin typeface="微软雅黑" panose="020B0503020204020204" pitchFamily="34" charset="-122"/>
                <a:ea typeface="微软雅黑" panose="020B0503020204020204" pitchFamily="34" charset="-122"/>
              </a:rPr>
              <a:t>多人；</a:t>
            </a:r>
          </a:p>
          <a:p>
            <a:pPr lvl="1" algn="just" eaLnBrk="1" hangingPunct="1">
              <a:spcBef>
                <a:spcPts val="1200"/>
              </a:spcBef>
            </a:pPr>
            <a:r>
              <a:rPr lang="en-US" altLang="zh-CN" sz="2400" b="1" dirty="0">
                <a:solidFill>
                  <a:srgbClr val="3333CC"/>
                </a:solidFill>
                <a:latin typeface="微软雅黑" panose="020B0503020204020204" pitchFamily="34" charset="-122"/>
                <a:ea typeface="微软雅黑" panose="020B0503020204020204" pitchFamily="34" charset="-122"/>
              </a:rPr>
              <a:t>1863</a:t>
            </a:r>
            <a:r>
              <a:rPr lang="zh-CN" altLang="en-US" sz="2400" b="1" dirty="0">
                <a:solidFill>
                  <a:srgbClr val="3333CC"/>
                </a:solidFill>
                <a:latin typeface="微软雅黑" panose="020B0503020204020204" pitchFamily="34" charset="-122"/>
                <a:ea typeface="微软雅黑" panose="020B0503020204020204" pitchFamily="34" charset="-122"/>
              </a:rPr>
              <a:t>年，铁路公司雇佣四、五万名华工修建中太平洋铁路，几乎每建一公里，就有一名华工丧生，死亡华人不下万人；修建南太平洋铁路时，华工占</a:t>
            </a:r>
            <a:r>
              <a:rPr lang="en-US" altLang="zh-CN" sz="2400" b="1" dirty="0">
                <a:solidFill>
                  <a:srgbClr val="3333CC"/>
                </a:solidFill>
                <a:latin typeface="微软雅黑" panose="020B0503020204020204" pitchFamily="34" charset="-122"/>
                <a:ea typeface="微软雅黑" panose="020B0503020204020204" pitchFamily="34" charset="-122"/>
              </a:rPr>
              <a:t>75~80%</a:t>
            </a:r>
            <a:r>
              <a:rPr lang="zh-CN" altLang="en-US" sz="2400" b="1" dirty="0">
                <a:solidFill>
                  <a:srgbClr val="3333CC"/>
                </a:solidFill>
                <a:latin typeface="微软雅黑" panose="020B0503020204020204" pitchFamily="34" charset="-122"/>
                <a:ea typeface="微软雅黑" panose="020B0503020204020204" pitchFamily="34" charset="-122"/>
              </a:rPr>
              <a:t>；修建北太平洋铁路时，雇佣华工</a:t>
            </a:r>
            <a:r>
              <a:rPr lang="en-US" altLang="zh-CN" sz="2400" b="1" dirty="0">
                <a:solidFill>
                  <a:srgbClr val="3333CC"/>
                </a:solidFill>
                <a:latin typeface="微软雅黑" panose="020B0503020204020204" pitchFamily="34" charset="-122"/>
                <a:ea typeface="微软雅黑" panose="020B0503020204020204" pitchFamily="34" charset="-122"/>
              </a:rPr>
              <a:t>1.2</a:t>
            </a:r>
            <a:r>
              <a:rPr lang="zh-CN" altLang="en-US" sz="2400" b="1" dirty="0">
                <a:solidFill>
                  <a:srgbClr val="3333CC"/>
                </a:solidFill>
                <a:latin typeface="微软雅黑" panose="020B0503020204020204" pitchFamily="34" charset="-122"/>
                <a:ea typeface="微软雅黑" panose="020B0503020204020204" pitchFamily="34" charset="-122"/>
              </a:rPr>
              <a:t>万人。</a:t>
            </a:r>
          </a:p>
          <a:p>
            <a:pPr lvl="1" algn="just" eaLnBrk="1" hangingPunct="1">
              <a:spcBef>
                <a:spcPts val="1200"/>
              </a:spcBef>
            </a:pPr>
            <a:r>
              <a:rPr lang="en-US" altLang="zh-CN" sz="2400" b="1" dirty="0">
                <a:solidFill>
                  <a:srgbClr val="3333CC"/>
                </a:solidFill>
                <a:latin typeface="微软雅黑" panose="020B0503020204020204" pitchFamily="34" charset="-122"/>
                <a:ea typeface="微软雅黑" panose="020B0503020204020204" pitchFamily="34" charset="-122"/>
              </a:rPr>
              <a:t>1869</a:t>
            </a:r>
            <a:r>
              <a:rPr lang="zh-CN" altLang="en-US" sz="2400" b="1" dirty="0">
                <a:solidFill>
                  <a:srgbClr val="3333CC"/>
                </a:solidFill>
                <a:latin typeface="微软雅黑" panose="020B0503020204020204" pitchFamily="34" charset="-122"/>
                <a:ea typeface="微软雅黑" panose="020B0503020204020204" pitchFamily="34" charset="-122"/>
              </a:rPr>
              <a:t>年，在美国南方用华工苦力代替被解放的黑人。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p:cTn id="7" dur="500" fill="hold"/>
                                        <p:tgtEl>
                                          <p:spTgt spid="29700"/>
                                        </p:tgtEl>
                                        <p:attrNameLst>
                                          <p:attrName>ppt_w</p:attrName>
                                        </p:attrNameLst>
                                      </p:cBhvr>
                                      <p:tavLst>
                                        <p:tav tm="0">
                                          <p:val>
                                            <p:fltVal val="0"/>
                                          </p:val>
                                        </p:tav>
                                        <p:tav tm="100000">
                                          <p:val>
                                            <p:strVal val="#ppt_w"/>
                                          </p:val>
                                        </p:tav>
                                      </p:tavLst>
                                    </p:anim>
                                    <p:anim calcmode="lin" valueType="num">
                                      <p:cBhvr>
                                        <p:cTn id="8" dur="500" fill="hold"/>
                                        <p:tgtEl>
                                          <p:spTgt spid="29700"/>
                                        </p:tgtEl>
                                        <p:attrNameLst>
                                          <p:attrName>ppt_h</p:attrName>
                                        </p:attrNameLst>
                                      </p:cBhvr>
                                      <p:tavLst>
                                        <p:tav tm="0">
                                          <p:val>
                                            <p:fltVal val="0"/>
                                          </p:val>
                                        </p:tav>
                                        <p:tav tm="100000">
                                          <p:val>
                                            <p:strVal val="#ppt_h"/>
                                          </p:val>
                                        </p:tav>
                                      </p:tavLst>
                                    </p:anim>
                                    <p:animEffect transition="in" filter="fade">
                                      <p:cBhvr>
                                        <p:cTn id="9" dur="500"/>
                                        <p:tgtEl>
                                          <p:spTgt spid="2970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701">
                                            <p:bg/>
                                          </p:spTgt>
                                        </p:tgtEl>
                                        <p:attrNameLst>
                                          <p:attrName>style.visibility</p:attrName>
                                        </p:attrNameLst>
                                      </p:cBhvr>
                                      <p:to>
                                        <p:strVal val="visible"/>
                                      </p:to>
                                    </p:set>
                                    <p:animEffect transition="in" filter="fade">
                                      <p:cBhvr>
                                        <p:cTn id="13" dur="1000">
                                          <p:stCondLst>
                                            <p:cond delay="0"/>
                                          </p:stCondLst>
                                        </p:cTn>
                                        <p:tgtEl>
                                          <p:spTgt spid="29701">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701">
                                            <p:bg/>
                                          </p:spTgt>
                                        </p:tgtEl>
                                        <p:attrNameLst>
                                          <p:attrName>style.visibility</p:attrName>
                                        </p:attrNameLst>
                                      </p:cBhvr>
                                      <p:to>
                                        <p:strVal val="visible"/>
                                      </p:to>
                                    </p:set>
                                    <p:animEffect transition="in" filter="fade">
                                      <p:cBhvr>
                                        <p:cTn id="17" dur="1000">
                                          <p:stCondLst>
                                            <p:cond delay="0"/>
                                          </p:stCondLst>
                                        </p:cTn>
                                        <p:tgtEl>
                                          <p:spTgt spid="29701">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9701">
                                            <p:bg/>
                                          </p:spTgt>
                                        </p:tgtEl>
                                        <p:attrNameLst>
                                          <p:attrName>style.visibility</p:attrName>
                                        </p:attrNameLst>
                                      </p:cBhvr>
                                      <p:to>
                                        <p:strVal val="visible"/>
                                      </p:to>
                                    </p:set>
                                    <p:animEffect transition="in" filter="fade">
                                      <p:cBhvr>
                                        <p:cTn id="21" dur="1000">
                                          <p:stCondLst>
                                            <p:cond delay="0"/>
                                          </p:stCondLst>
                                        </p:cTn>
                                        <p:tgtEl>
                                          <p:spTgt spid="29701">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29701">
                                            <p:bg/>
                                          </p:spTgt>
                                        </p:tgtEl>
                                        <p:attrNameLst>
                                          <p:attrName>style.visibility</p:attrName>
                                        </p:attrNameLst>
                                      </p:cBhvr>
                                      <p:to>
                                        <p:strVal val="visible"/>
                                      </p:to>
                                    </p:set>
                                    <p:animEffect transition="in" filter="fade">
                                      <p:cBhvr>
                                        <p:cTn id="25" dur="1000">
                                          <p:stCondLst>
                                            <p:cond delay="0"/>
                                          </p:stCondLst>
                                        </p:cTn>
                                        <p:tgtEl>
                                          <p:spTgt spid="29701">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29701">
                                            <p:bg/>
                                          </p:spTgt>
                                        </p:tgtEl>
                                        <p:attrNameLst>
                                          <p:attrName>style.visibility</p:attrName>
                                        </p:attrNameLst>
                                      </p:cBhvr>
                                      <p:to>
                                        <p:strVal val="visible"/>
                                      </p:to>
                                    </p:set>
                                    <p:animEffect transition="in" filter="fade">
                                      <p:cBhvr>
                                        <p:cTn id="29" dur="1000">
                                          <p:stCondLst>
                                            <p:cond delay="0"/>
                                          </p:stCondLst>
                                        </p:cTn>
                                        <p:tgtEl>
                                          <p:spTgt spid="29701">
                                            <p:bg/>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29701">
                                            <p:bg/>
                                          </p:spTgt>
                                        </p:tgtEl>
                                        <p:attrNameLst>
                                          <p:attrName>style.visibility</p:attrName>
                                        </p:attrNameLst>
                                      </p:cBhvr>
                                      <p:to>
                                        <p:strVal val="visible"/>
                                      </p:to>
                                    </p:set>
                                    <p:animEffect transition="in" filter="fade">
                                      <p:cBhvr>
                                        <p:cTn id="33" dur="1000">
                                          <p:stCondLst>
                                            <p:cond delay="0"/>
                                          </p:stCondLst>
                                        </p:cTn>
                                        <p:tgtEl>
                                          <p:spTgt spid="29701">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ldLvl="0" animBg="1"/>
      <p:bldP spid="2970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25</a:t>
            </a:fld>
            <a:endParaRPr lang="en-US" altLang="zh-CN" sz="1200" dirty="0">
              <a:latin typeface="Garamond" panose="02020404030301010803" pitchFamily="18" charset="0"/>
            </a:endParaRPr>
          </a:p>
        </p:txBody>
      </p:sp>
      <p:sp>
        <p:nvSpPr>
          <p:cNvPr id="30724" name="Rectangle 2"/>
          <p:cNvSpPr>
            <a:spLocks noGrp="1"/>
          </p:cNvSpPr>
          <p:nvPr>
            <p:ph type="title"/>
          </p:nvPr>
        </p:nvSpPr>
        <p:spPr>
          <a:xfrm>
            <a:off x="390525" y="230823"/>
            <a:ext cx="8229600" cy="774700"/>
          </a:xfrm>
        </p:spPr>
        <p:txBody>
          <a:bodyPr vert="horz" wrap="square" lIns="91440" tIns="45720" rIns="91440" bIns="45720" anchor="t"/>
          <a:lstStyle/>
          <a:p>
            <a:pPr eaLnBrk="1" hangingPunct="1"/>
            <a:r>
              <a:rPr lang="zh-CN" altLang="en-US" i="1" dirty="0">
                <a:ea typeface="黑体" panose="02010609060101010101" pitchFamily="49" charset="-122"/>
              </a:rPr>
              <a:t>美国历史上的</a:t>
            </a:r>
            <a:r>
              <a:rPr lang="zh-CN" altLang="en-US" i="1" dirty="0">
                <a:latin typeface="Arial" panose="020B0604020202020204" pitchFamily="34" charset="0"/>
                <a:ea typeface="黑体" panose="02010609060101010101" pitchFamily="49" charset="-122"/>
              </a:rPr>
              <a:t>“</a:t>
            </a:r>
            <a:r>
              <a:rPr lang="zh-CN" altLang="en-US" i="1" dirty="0">
                <a:ea typeface="黑体" panose="02010609060101010101" pitchFamily="49" charset="-122"/>
              </a:rPr>
              <a:t>排华</a:t>
            </a:r>
            <a:r>
              <a:rPr lang="zh-CN" altLang="en-US" i="1" dirty="0">
                <a:latin typeface="Arial" panose="020B0604020202020204" pitchFamily="34" charset="0"/>
                <a:ea typeface="黑体" panose="02010609060101010101" pitchFamily="49" charset="-122"/>
              </a:rPr>
              <a:t>”</a:t>
            </a:r>
            <a:r>
              <a:rPr lang="zh-CN" altLang="en-US" i="1" dirty="0">
                <a:ea typeface="黑体" panose="02010609060101010101" pitchFamily="49" charset="-122"/>
              </a:rPr>
              <a:t>案例</a:t>
            </a:r>
          </a:p>
        </p:txBody>
      </p:sp>
      <p:sp>
        <p:nvSpPr>
          <p:cNvPr id="30725" name="Rectangle 3"/>
          <p:cNvSpPr>
            <a:spLocks noGrp="1"/>
          </p:cNvSpPr>
          <p:nvPr>
            <p:ph idx="1"/>
          </p:nvPr>
        </p:nvSpPr>
        <p:spPr>
          <a:xfrm>
            <a:off x="323850" y="1268413"/>
            <a:ext cx="8362950" cy="4862512"/>
          </a:xfrm>
        </p:spPr>
        <p:txBody>
          <a:bodyPr vert="horz" wrap="square" lIns="91440" tIns="45720" rIns="91440" bIns="45720" anchor="t"/>
          <a:lstStyle/>
          <a:p>
            <a:pPr lvl="1" eaLnBrk="1" hangingPunct="1">
              <a:spcBef>
                <a:spcPct val="35000"/>
              </a:spcBef>
            </a:pPr>
            <a:r>
              <a:rPr lang="en-US" altLang="zh-CN" b="1" dirty="0">
                <a:solidFill>
                  <a:srgbClr val="3333CC"/>
                </a:solidFill>
                <a:latin typeface="微软雅黑" panose="020B0503020204020204" pitchFamily="34" charset="-122"/>
                <a:ea typeface="微软雅黑" panose="020B0503020204020204" pitchFamily="34" charset="-122"/>
              </a:rPr>
              <a:t>1882</a:t>
            </a:r>
            <a:r>
              <a:rPr lang="zh-CN" altLang="en-US" b="1" dirty="0">
                <a:solidFill>
                  <a:srgbClr val="3333CC"/>
                </a:solidFill>
                <a:latin typeface="微软雅黑" panose="020B0503020204020204" pitchFamily="34" charset="-122"/>
                <a:ea typeface="微软雅黑" panose="020B0503020204020204" pitchFamily="34" charset="-122"/>
              </a:rPr>
              <a:t>年，美国国会众议院通过了排华法，</a:t>
            </a:r>
            <a:r>
              <a:rPr lang="zh-CN" altLang="en-US" b="1" dirty="0">
                <a:solidFill>
                  <a:srgbClr val="002060"/>
                </a:solidFill>
                <a:latin typeface="微软雅黑" panose="020B0503020204020204" pitchFamily="34" charset="-122"/>
                <a:ea typeface="微软雅黑" panose="020B0503020204020204" pitchFamily="34" charset="-122"/>
              </a:rPr>
              <a:t>“绝对禁止华工入境”</a:t>
            </a:r>
            <a:r>
              <a:rPr lang="zh-CN" altLang="en-US" b="1" dirty="0">
                <a:solidFill>
                  <a:srgbClr val="3333CC"/>
                </a:solidFill>
                <a:latin typeface="微软雅黑" panose="020B0503020204020204" pitchFamily="34" charset="-122"/>
                <a:ea typeface="微软雅黑" panose="020B0503020204020204" pitchFamily="34" charset="-122"/>
              </a:rPr>
              <a:t>。这是美国第一个按国籍排外的法案，也是美国历史上唯一的排外法案。</a:t>
            </a:r>
            <a:endParaRPr lang="en-US" altLang="zh-CN" b="1" dirty="0">
              <a:solidFill>
                <a:srgbClr val="3333CC"/>
              </a:solidFill>
              <a:latin typeface="微软雅黑" panose="020B0503020204020204" pitchFamily="34" charset="-122"/>
              <a:ea typeface="微软雅黑" panose="020B0503020204020204" pitchFamily="34" charset="-122"/>
            </a:endParaRPr>
          </a:p>
          <a:p>
            <a:pPr lvl="1" eaLnBrk="1" hangingPunct="1">
              <a:spcBef>
                <a:spcPct val="35000"/>
              </a:spcBef>
            </a:pPr>
            <a:r>
              <a:rPr lang="zh-CN" altLang="en-US" b="1" dirty="0">
                <a:solidFill>
                  <a:srgbClr val="3333CC"/>
                </a:solidFill>
                <a:latin typeface="微软雅黑" panose="020B0503020204020204" pitchFamily="34" charset="-122"/>
                <a:ea typeface="微软雅黑" panose="020B0503020204020204" pitchFamily="34" charset="-122"/>
              </a:rPr>
              <a:t>甚至连政府首脑也公开歧视华人。美国第</a:t>
            </a:r>
            <a:r>
              <a:rPr lang="en-US" altLang="zh-CN" b="1" dirty="0">
                <a:solidFill>
                  <a:srgbClr val="3333CC"/>
                </a:solidFill>
                <a:latin typeface="微软雅黑" panose="020B0503020204020204" pitchFamily="34" charset="-122"/>
                <a:ea typeface="微软雅黑" panose="020B0503020204020204" pitchFamily="34" charset="-122"/>
              </a:rPr>
              <a:t>26</a:t>
            </a:r>
            <a:r>
              <a:rPr lang="zh-CN" altLang="en-US" b="1" dirty="0">
                <a:solidFill>
                  <a:srgbClr val="3333CC"/>
                </a:solidFill>
                <a:latin typeface="微软雅黑" panose="020B0503020204020204" pitchFamily="34" charset="-122"/>
                <a:ea typeface="微软雅黑" panose="020B0503020204020204" pitchFamily="34" charset="-122"/>
              </a:rPr>
              <a:t>届总统</a:t>
            </a:r>
            <a:r>
              <a:rPr lang="zh-CN" altLang="en-US" b="1" dirty="0">
                <a:solidFill>
                  <a:srgbClr val="CC6600"/>
                </a:solidFill>
                <a:latin typeface="微软雅黑" panose="020B0503020204020204" pitchFamily="34" charset="-122"/>
                <a:ea typeface="微软雅黑" panose="020B0503020204020204" pitchFamily="34" charset="-122"/>
              </a:rPr>
              <a:t>西奥多</a:t>
            </a:r>
            <a:r>
              <a:rPr lang="en-US" altLang="zh-CN"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罗斯福</a:t>
            </a:r>
            <a:r>
              <a:rPr lang="zh-CN" altLang="en-US" sz="2400" b="1" dirty="0">
                <a:solidFill>
                  <a:srgbClr val="CC6600"/>
                </a:solidFill>
                <a:latin typeface="微软雅黑" panose="020B0503020204020204" pitchFamily="34" charset="-122"/>
                <a:ea typeface="微软雅黑" panose="020B0503020204020204" pitchFamily="34" charset="-122"/>
              </a:rPr>
              <a:t>（</a:t>
            </a:r>
            <a:r>
              <a:rPr lang="en-US" altLang="zh-CN" sz="2400" b="1" dirty="0">
                <a:solidFill>
                  <a:srgbClr val="CC6600"/>
                </a:solidFill>
                <a:latin typeface="微软雅黑" panose="020B0503020204020204" pitchFamily="34" charset="-122"/>
                <a:ea typeface="微软雅黑" panose="020B0503020204020204" pitchFamily="34" charset="-122"/>
              </a:rPr>
              <a:t> 1858</a:t>
            </a:r>
            <a:r>
              <a:rPr lang="zh-CN" altLang="en-US" sz="2400" b="1" dirty="0">
                <a:solidFill>
                  <a:srgbClr val="CC6600"/>
                </a:solidFill>
                <a:latin typeface="微软雅黑" panose="020B0503020204020204" pitchFamily="34" charset="-122"/>
                <a:ea typeface="微软雅黑" panose="020B0503020204020204" pitchFamily="34" charset="-122"/>
              </a:rPr>
              <a:t>－</a:t>
            </a:r>
            <a:r>
              <a:rPr lang="en-US" altLang="zh-CN" sz="2400" b="1" dirty="0">
                <a:solidFill>
                  <a:srgbClr val="CC6600"/>
                </a:solidFill>
                <a:latin typeface="微软雅黑" panose="020B0503020204020204" pitchFamily="34" charset="-122"/>
                <a:ea typeface="微软雅黑" panose="020B0503020204020204" pitchFamily="34" charset="-122"/>
              </a:rPr>
              <a:t>1919 </a:t>
            </a:r>
            <a:r>
              <a:rPr lang="zh-CN" altLang="en-US" sz="2400"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曾说：</a:t>
            </a:r>
            <a:r>
              <a:rPr lang="zh-CN" altLang="en-US" b="1" dirty="0">
                <a:solidFill>
                  <a:srgbClr val="002060"/>
                </a:solidFill>
                <a:latin typeface="微软雅黑" panose="020B0503020204020204" pitchFamily="34" charset="-122"/>
                <a:ea typeface="微软雅黑" panose="020B0503020204020204" pitchFamily="34" charset="-122"/>
              </a:rPr>
              <a:t>华人是一个“不道德的、堕落的和无价值的种族。”</a:t>
            </a:r>
          </a:p>
          <a:p>
            <a:pPr lvl="1" eaLnBrk="1" hangingPunct="1">
              <a:spcBef>
                <a:spcPct val="35000"/>
              </a:spcBef>
            </a:pPr>
            <a:r>
              <a:rPr lang="en-US" altLang="zh-CN" b="1" dirty="0">
                <a:solidFill>
                  <a:srgbClr val="3333CC"/>
                </a:solidFill>
                <a:latin typeface="微软雅黑" panose="020B0503020204020204" pitchFamily="34" charset="-122"/>
                <a:ea typeface="微软雅黑" panose="020B0503020204020204" pitchFamily="34" charset="-122"/>
              </a:rPr>
              <a:t>1905</a:t>
            </a:r>
            <a:r>
              <a:rPr lang="zh-CN" altLang="en-US" b="1" dirty="0">
                <a:solidFill>
                  <a:srgbClr val="3333CC"/>
                </a:solidFill>
                <a:latin typeface="微软雅黑" panose="020B0503020204020204" pitchFamily="34" charset="-122"/>
                <a:ea typeface="微软雅黑" panose="020B0503020204020204" pitchFamily="34" charset="-122"/>
              </a:rPr>
              <a:t>年，美国两大党在竞选纲领中都提出</a:t>
            </a:r>
            <a:r>
              <a:rPr lang="zh-CN" altLang="en-US" b="1" dirty="0">
                <a:solidFill>
                  <a:srgbClr val="002060"/>
                </a:solidFill>
                <a:latin typeface="微软雅黑" panose="020B0503020204020204" pitchFamily="34" charset="-122"/>
                <a:ea typeface="微软雅黑" panose="020B0503020204020204" pitchFamily="34" charset="-122"/>
              </a:rPr>
              <a:t>“排斥华人”</a:t>
            </a:r>
            <a:r>
              <a:rPr lang="zh-CN" altLang="en-US" b="1" dirty="0">
                <a:solidFill>
                  <a:srgbClr val="3333CC"/>
                </a:solidFill>
                <a:latin typeface="微软雅黑" panose="020B0503020204020204" pitchFamily="34" charset="-122"/>
                <a:ea typeface="微软雅黑" panose="020B0503020204020204" pitchFamily="34" charset="-122"/>
              </a:rPr>
              <a:t>的内容条文。大批华人遭到迫害和被驱逐出境。</a:t>
            </a:r>
          </a:p>
          <a:p>
            <a:pPr lvl="1" eaLnBrk="1" hangingPunct="1">
              <a:spcBef>
                <a:spcPct val="35000"/>
              </a:spcBef>
            </a:pPr>
            <a:r>
              <a:rPr lang="en-US" altLang="zh-CN" b="1" dirty="0">
                <a:solidFill>
                  <a:srgbClr val="003399"/>
                </a:solidFill>
                <a:latin typeface="微软雅黑" panose="020B0503020204020204" pitchFamily="34" charset="-122"/>
                <a:ea typeface="微软雅黑" panose="020B0503020204020204" pitchFamily="34" charset="-122"/>
              </a:rPr>
              <a:t>1941</a:t>
            </a:r>
            <a:r>
              <a:rPr lang="zh-CN" altLang="en-US" b="1" dirty="0">
                <a:solidFill>
                  <a:srgbClr val="003399"/>
                </a:solidFill>
                <a:latin typeface="微软雅黑" panose="020B0503020204020204" pitchFamily="34" charset="-122"/>
                <a:ea typeface="微软雅黑" panose="020B0503020204020204" pitchFamily="34" charset="-122"/>
              </a:rPr>
              <a:t>年，日本偷袭珍珠港，美国对日宣战，中国成为同盟国成员，美国政府才于</a:t>
            </a:r>
            <a:r>
              <a:rPr lang="en-US" altLang="zh-CN" b="1" dirty="0">
                <a:solidFill>
                  <a:srgbClr val="003399"/>
                </a:solidFill>
                <a:latin typeface="微软雅黑" panose="020B0503020204020204" pitchFamily="34" charset="-122"/>
                <a:ea typeface="微软雅黑" panose="020B0503020204020204" pitchFamily="34" charset="-122"/>
              </a:rPr>
              <a:t>1943</a:t>
            </a:r>
            <a:r>
              <a:rPr lang="zh-CN" altLang="en-US" b="1" dirty="0">
                <a:solidFill>
                  <a:srgbClr val="003399"/>
                </a:solidFill>
                <a:latin typeface="微软雅黑" panose="020B0503020204020204" pitchFamily="34" charset="-122"/>
                <a:ea typeface="微软雅黑" panose="020B0503020204020204" pitchFamily="34" charset="-122"/>
              </a:rPr>
              <a:t>年纠正了这一法案。</a:t>
            </a:r>
            <a:r>
              <a:rPr lang="zh-CN" altLang="en-US" sz="2800" b="1" dirty="0">
                <a:solidFill>
                  <a:srgbClr val="FF0000"/>
                </a:solidFill>
                <a:latin typeface="微软雅黑" panose="020B0503020204020204" pitchFamily="34" charset="-122"/>
                <a:ea typeface="微软雅黑" panose="020B0503020204020204" pitchFamily="34" charset="-122"/>
              </a:rPr>
              <a:t>然而歧视华人的事件至今时有发生！</a:t>
            </a:r>
          </a:p>
        </p:txBody>
      </p:sp>
      <p:sp>
        <p:nvSpPr>
          <p:cNvPr id="30726" name="Rectangle 4"/>
          <p:cNvSpPr/>
          <p:nvPr/>
        </p:nvSpPr>
        <p:spPr>
          <a:xfrm>
            <a:off x="323850" y="231140"/>
            <a:ext cx="8445500" cy="977265"/>
          </a:xfrm>
          <a:prstGeom prst="rect">
            <a:avLst/>
          </a:prstGeom>
          <a:gradFill rotWithShape="1">
            <a:gsLst>
              <a:gs pos="0">
                <a:srgbClr val="FFCC66"/>
              </a:gs>
              <a:gs pos="100000">
                <a:srgbClr val="B3C50B"/>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4400" b="1" dirty="0">
                <a:solidFill>
                  <a:schemeClr val="tx2"/>
                </a:solidFill>
                <a:latin typeface="微软雅黑" panose="020B0503020204020204" pitchFamily="34" charset="-122"/>
                <a:ea typeface="微软雅黑" panose="020B0503020204020204" pitchFamily="34" charset="-122"/>
              </a:rPr>
              <a:t>7.2.2 </a:t>
            </a:r>
            <a:r>
              <a:rPr lang="zh-CN" altLang="en-US" sz="4400" b="1" dirty="0">
                <a:solidFill>
                  <a:schemeClr val="tx2"/>
                </a:solidFill>
                <a:latin typeface="微软雅黑" panose="020B0503020204020204" pitchFamily="34" charset="-122"/>
                <a:ea typeface="微软雅黑" panose="020B0503020204020204" pitchFamily="34" charset="-122"/>
              </a:rPr>
              <a:t>美国历史上“排华”案例</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p:cTn id="7" dur="500" fill="hold"/>
                                        <p:tgtEl>
                                          <p:spTgt spid="30724"/>
                                        </p:tgtEl>
                                        <p:attrNameLst>
                                          <p:attrName>ppt_w</p:attrName>
                                        </p:attrNameLst>
                                      </p:cBhvr>
                                      <p:tavLst>
                                        <p:tav tm="0">
                                          <p:val>
                                            <p:fltVal val="0"/>
                                          </p:val>
                                        </p:tav>
                                        <p:tav tm="100000">
                                          <p:val>
                                            <p:strVal val="#ppt_w"/>
                                          </p:val>
                                        </p:tav>
                                      </p:tavLst>
                                    </p:anim>
                                    <p:anim calcmode="lin" valueType="num">
                                      <p:cBhvr>
                                        <p:cTn id="8" dur="500" fill="hold"/>
                                        <p:tgtEl>
                                          <p:spTgt spid="30724"/>
                                        </p:tgtEl>
                                        <p:attrNameLst>
                                          <p:attrName>ppt_h</p:attrName>
                                        </p:attrNameLst>
                                      </p:cBhvr>
                                      <p:tavLst>
                                        <p:tav tm="0">
                                          <p:val>
                                            <p:fltVal val="0"/>
                                          </p:val>
                                        </p:tav>
                                        <p:tav tm="100000">
                                          <p:val>
                                            <p:strVal val="#ppt_h"/>
                                          </p:val>
                                        </p:tav>
                                      </p:tavLst>
                                    </p:anim>
                                    <p:animEffect transition="in" filter="fade">
                                      <p:cBhvr>
                                        <p:cTn id="9" dur="500"/>
                                        <p:tgtEl>
                                          <p:spTgt spid="3072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0725">
                                            <p:bg/>
                                          </p:spTgt>
                                        </p:tgtEl>
                                        <p:attrNameLst>
                                          <p:attrName>style.visibility</p:attrName>
                                        </p:attrNameLst>
                                      </p:cBhvr>
                                      <p:to>
                                        <p:strVal val="visible"/>
                                      </p:to>
                                    </p:set>
                                    <p:animEffect transition="in" filter="fade">
                                      <p:cBhvr>
                                        <p:cTn id="13" dur="1000">
                                          <p:stCondLst>
                                            <p:cond delay="0"/>
                                          </p:stCondLst>
                                        </p:cTn>
                                        <p:tgtEl>
                                          <p:spTgt spid="30725">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0725">
                                            <p:bg/>
                                          </p:spTgt>
                                        </p:tgtEl>
                                        <p:attrNameLst>
                                          <p:attrName>style.visibility</p:attrName>
                                        </p:attrNameLst>
                                      </p:cBhvr>
                                      <p:to>
                                        <p:strVal val="visible"/>
                                      </p:to>
                                    </p:set>
                                    <p:animEffect transition="in" filter="fade">
                                      <p:cBhvr>
                                        <p:cTn id="17" dur="1000">
                                          <p:stCondLst>
                                            <p:cond delay="0"/>
                                          </p:stCondLst>
                                        </p:cTn>
                                        <p:tgtEl>
                                          <p:spTgt spid="30725">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0725">
                                            <p:bg/>
                                          </p:spTgt>
                                        </p:tgtEl>
                                        <p:attrNameLst>
                                          <p:attrName>style.visibility</p:attrName>
                                        </p:attrNameLst>
                                      </p:cBhvr>
                                      <p:to>
                                        <p:strVal val="visible"/>
                                      </p:to>
                                    </p:set>
                                    <p:animEffect transition="in" filter="fade">
                                      <p:cBhvr>
                                        <p:cTn id="21" dur="1000">
                                          <p:stCondLst>
                                            <p:cond delay="0"/>
                                          </p:stCondLst>
                                        </p:cTn>
                                        <p:tgtEl>
                                          <p:spTgt spid="30725">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0725">
                                            <p:bg/>
                                          </p:spTgt>
                                        </p:tgtEl>
                                        <p:attrNameLst>
                                          <p:attrName>style.visibility</p:attrName>
                                        </p:attrNameLst>
                                      </p:cBhvr>
                                      <p:to>
                                        <p:strVal val="visible"/>
                                      </p:to>
                                    </p:set>
                                    <p:animEffect transition="in" filter="fade">
                                      <p:cBhvr>
                                        <p:cTn id="25" dur="1000">
                                          <p:stCondLst>
                                            <p:cond delay="0"/>
                                          </p:stCondLst>
                                        </p:cTn>
                                        <p:tgtEl>
                                          <p:spTgt spid="3072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26</a:t>
            </a:fld>
            <a:endParaRPr lang="en-US" altLang="zh-CN" sz="1200" dirty="0">
              <a:latin typeface="Garamond" panose="02020404030301010803" pitchFamily="18" charset="0"/>
            </a:endParaRPr>
          </a:p>
        </p:txBody>
      </p:sp>
      <p:sp>
        <p:nvSpPr>
          <p:cNvPr id="31748" name="Rectangle 2"/>
          <p:cNvSpPr>
            <a:spLocks noGrp="1" noChangeArrowheads="1"/>
          </p:cNvSpPr>
          <p:nvPr>
            <p:ph type="title"/>
          </p:nvPr>
        </p:nvSpPr>
        <p:spPr>
          <a:xfrm>
            <a:off x="457200" y="277813"/>
            <a:ext cx="8229600" cy="919163"/>
          </a:xfrm>
          <a:gradFill rotWithShape="1">
            <a:gsLst>
              <a:gs pos="0">
                <a:srgbClr val="FFFF99"/>
              </a:gs>
              <a:gs pos="100000">
                <a:srgbClr val="CCFF33"/>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7.2.3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美国文化的核心价值观</a:t>
            </a:r>
          </a:p>
        </p:txBody>
      </p:sp>
      <p:sp>
        <p:nvSpPr>
          <p:cNvPr id="32773" name="Rectangle 3"/>
          <p:cNvSpPr>
            <a:spLocks noGrp="1"/>
          </p:cNvSpPr>
          <p:nvPr>
            <p:ph idx="1"/>
          </p:nvPr>
        </p:nvSpPr>
        <p:spPr>
          <a:xfrm>
            <a:off x="611188" y="1341438"/>
            <a:ext cx="7999412" cy="4754562"/>
          </a:xfrm>
        </p:spPr>
        <p:txBody>
          <a:bodyPr vert="horz" wrap="square" lIns="91440" tIns="45720" rIns="91440" bIns="45720" anchor="t"/>
          <a:lstStyle/>
          <a:p>
            <a:pPr eaLnBrk="1" hangingPunct="1">
              <a:spcBef>
                <a:spcPct val="35000"/>
              </a:spcBef>
            </a:pPr>
            <a:r>
              <a:rPr lang="zh-CN" altLang="en-US" sz="2500" b="1" dirty="0">
                <a:latin typeface="微软雅黑" panose="020B0503020204020204" pitchFamily="34" charset="-122"/>
                <a:ea typeface="微软雅黑" panose="020B0503020204020204" pitchFamily="34" charset="-122"/>
              </a:rPr>
              <a:t>在美利坚建国初期，一些理性主义和人本主义思想家对美国人有很大影响。他们拒绝</a:t>
            </a:r>
            <a:r>
              <a:rPr lang="zh-CN" altLang="en-US" sz="2500" b="1" dirty="0">
                <a:solidFill>
                  <a:srgbClr val="003399"/>
                </a:solidFill>
                <a:latin typeface="微软雅黑" panose="020B0503020204020204" pitchFamily="34" charset="-122"/>
                <a:ea typeface="微软雅黑" panose="020B0503020204020204" pitchFamily="34" charset="-122"/>
              </a:rPr>
              <a:t>基督教</a:t>
            </a:r>
            <a:r>
              <a:rPr lang="zh-CN" altLang="en-US" sz="2500" b="1" dirty="0">
                <a:latin typeface="微软雅黑" panose="020B0503020204020204" pitchFamily="34" charset="-122"/>
                <a:ea typeface="微软雅黑" panose="020B0503020204020204" pitchFamily="34" charset="-122"/>
              </a:rPr>
              <a:t>关于人性恶的观念，认为人是善与恶的混合体或没有天生的道德观，人的行为是遗传与现实社会环境中经验的综合结果，通过智慧和环境因素的控制，可以使自然人得到很大改善。</a:t>
            </a:r>
          </a:p>
          <a:p>
            <a:pPr eaLnBrk="1" hangingPunct="1">
              <a:spcBef>
                <a:spcPct val="35000"/>
              </a:spcBef>
            </a:pPr>
            <a:r>
              <a:rPr lang="zh-CN" altLang="en-US" sz="2500" b="1" dirty="0">
                <a:latin typeface="微软雅黑" panose="020B0503020204020204" pitchFamily="34" charset="-122"/>
                <a:ea typeface="微软雅黑" panose="020B0503020204020204" pitchFamily="34" charset="-122"/>
              </a:rPr>
              <a:t>著名诗人</a:t>
            </a:r>
            <a:r>
              <a:rPr lang="zh-CN" altLang="en-US" sz="2500" b="1" dirty="0">
                <a:solidFill>
                  <a:srgbClr val="FF3300"/>
                </a:solidFill>
                <a:latin typeface="微软雅黑" panose="020B0503020204020204" pitchFamily="34" charset="-122"/>
                <a:ea typeface="微软雅黑" panose="020B0503020204020204" pitchFamily="34" charset="-122"/>
              </a:rPr>
              <a:t>艾默森</a:t>
            </a:r>
            <a:r>
              <a:rPr lang="zh-CN" altLang="en-US" sz="2500" b="1" dirty="0">
                <a:latin typeface="微软雅黑" panose="020B0503020204020204" pitchFamily="34" charset="-122"/>
                <a:ea typeface="微软雅黑" panose="020B0503020204020204" pitchFamily="34" charset="-122"/>
              </a:rPr>
              <a:t>认为，所有的人从天性上都是好的，人的善恶是由环境因素造成的</a:t>
            </a:r>
            <a:r>
              <a:rPr lang="zh-CN" altLang="en-US" sz="2500" b="1" dirty="0">
                <a:solidFill>
                  <a:srgbClr val="003399"/>
                </a:solidFill>
                <a:latin typeface="微软雅黑" panose="020B0503020204020204" pitchFamily="34" charset="-122"/>
                <a:ea typeface="微软雅黑" panose="020B0503020204020204" pitchFamily="34" charset="-122"/>
              </a:rPr>
              <a:t>。（同我国的“三字经”：人之初，性本善，习相近，</a:t>
            </a:r>
            <a:r>
              <a:rPr lang="en-US" altLang="zh-CN" sz="2500" b="1" dirty="0">
                <a:solidFill>
                  <a:srgbClr val="003399"/>
                </a:solidFill>
                <a:latin typeface="微软雅黑" panose="020B0503020204020204" pitchFamily="34" charset="-122"/>
                <a:ea typeface="微软雅黑" panose="020B0503020204020204" pitchFamily="34" charset="-122"/>
              </a:rPr>
              <a:t>……</a:t>
            </a:r>
            <a:r>
              <a:rPr lang="zh-CN" altLang="en-US" sz="2500" b="1" dirty="0">
                <a:solidFill>
                  <a:srgbClr val="003399"/>
                </a:solidFill>
                <a:latin typeface="微软雅黑" panose="020B0503020204020204" pitchFamily="34" charset="-122"/>
                <a:ea typeface="微软雅黑" panose="020B0503020204020204" pitchFamily="34" charset="-122"/>
              </a:rPr>
              <a:t>）</a:t>
            </a:r>
          </a:p>
          <a:p>
            <a:pPr eaLnBrk="1" hangingPunct="1">
              <a:spcBef>
                <a:spcPct val="35000"/>
              </a:spcBef>
            </a:pPr>
            <a:r>
              <a:rPr lang="zh-CN" altLang="en-US" sz="2500" b="1" dirty="0">
                <a:latin typeface="微软雅黑" panose="020B0503020204020204" pitchFamily="34" charset="-122"/>
                <a:ea typeface="微软雅黑" panose="020B0503020204020204" pitchFamily="34" charset="-122"/>
              </a:rPr>
              <a:t>著名教育家</a:t>
            </a:r>
            <a:r>
              <a:rPr lang="zh-CN" altLang="en-US" sz="2500" b="1" dirty="0">
                <a:solidFill>
                  <a:srgbClr val="FF3300"/>
                </a:solidFill>
                <a:latin typeface="微软雅黑" panose="020B0503020204020204" pitchFamily="34" charset="-122"/>
                <a:ea typeface="微软雅黑" panose="020B0503020204020204" pitchFamily="34" charset="-122"/>
              </a:rPr>
              <a:t>杜威</a:t>
            </a:r>
            <a:r>
              <a:rPr lang="zh-CN" altLang="en-US" sz="2500" b="1" dirty="0">
                <a:latin typeface="微软雅黑" panose="020B0503020204020204" pitchFamily="34" charset="-122"/>
                <a:ea typeface="微软雅黑" panose="020B0503020204020204" pitchFamily="34" charset="-122"/>
              </a:rPr>
              <a:t>认为，</a:t>
            </a:r>
            <a:r>
              <a:rPr lang="zh-CN" altLang="en-US" sz="2500" b="1" dirty="0">
                <a:solidFill>
                  <a:srgbClr val="CC6600"/>
                </a:solidFill>
                <a:latin typeface="微软雅黑" panose="020B0503020204020204" pitchFamily="34" charset="-122"/>
                <a:ea typeface="微软雅黑" panose="020B0503020204020204" pitchFamily="34" charset="-122"/>
              </a:rPr>
              <a:t>人的天性基础完全是道德真空的，通过控制环境，儿童可以被造就成任何人。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fltVal val="0"/>
                                          </p:val>
                                        </p:tav>
                                        <p:tav tm="100000">
                                          <p:val>
                                            <p:strVal val="#ppt_h"/>
                                          </p:val>
                                        </p:tav>
                                      </p:tavLst>
                                    </p:anim>
                                    <p:animEffect transition="in" filter="fade">
                                      <p:cBhvr>
                                        <p:cTn id="9" dur="500"/>
                                        <p:tgtEl>
                                          <p:spTgt spid="3174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2773">
                                            <p:bg/>
                                          </p:spTgt>
                                        </p:tgtEl>
                                        <p:attrNameLst>
                                          <p:attrName>style.visibility</p:attrName>
                                        </p:attrNameLst>
                                      </p:cBhvr>
                                      <p:to>
                                        <p:strVal val="visible"/>
                                      </p:to>
                                    </p:set>
                                    <p:animEffect transition="in" filter="fade">
                                      <p:cBhvr>
                                        <p:cTn id="13" dur="1000">
                                          <p:stCondLst>
                                            <p:cond delay="0"/>
                                          </p:stCondLst>
                                        </p:cTn>
                                        <p:tgtEl>
                                          <p:spTgt spid="3277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2773">
                                            <p:bg/>
                                          </p:spTgt>
                                        </p:tgtEl>
                                        <p:attrNameLst>
                                          <p:attrName>style.visibility</p:attrName>
                                        </p:attrNameLst>
                                      </p:cBhvr>
                                      <p:to>
                                        <p:strVal val="visible"/>
                                      </p:to>
                                    </p:set>
                                    <p:animEffect transition="in" filter="fade">
                                      <p:cBhvr>
                                        <p:cTn id="17" dur="1000">
                                          <p:stCondLst>
                                            <p:cond delay="0"/>
                                          </p:stCondLst>
                                        </p:cTn>
                                        <p:tgtEl>
                                          <p:spTgt spid="3277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2773">
                                            <p:bg/>
                                          </p:spTgt>
                                        </p:tgtEl>
                                        <p:attrNameLst>
                                          <p:attrName>style.visibility</p:attrName>
                                        </p:attrNameLst>
                                      </p:cBhvr>
                                      <p:to>
                                        <p:strVal val="visible"/>
                                      </p:to>
                                    </p:set>
                                    <p:animEffect transition="in" filter="fade">
                                      <p:cBhvr>
                                        <p:cTn id="21" dur="1000">
                                          <p:stCondLst>
                                            <p:cond delay="0"/>
                                          </p:stCondLst>
                                        </p:cTn>
                                        <p:tgtEl>
                                          <p:spTgt spid="3277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277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27</a:t>
            </a:fld>
            <a:endParaRPr lang="en-US" altLang="zh-CN" sz="1200" dirty="0">
              <a:latin typeface="Garamond" panose="02020404030301010803" pitchFamily="18" charset="0"/>
            </a:endParaRPr>
          </a:p>
        </p:txBody>
      </p:sp>
      <p:sp>
        <p:nvSpPr>
          <p:cNvPr id="33796" name="Rectangle 3"/>
          <p:cNvSpPr>
            <a:spLocks noGrp="1"/>
          </p:cNvSpPr>
          <p:nvPr>
            <p:ph idx="1"/>
          </p:nvPr>
        </p:nvSpPr>
        <p:spPr>
          <a:xfrm>
            <a:off x="457200" y="1412875"/>
            <a:ext cx="8229600" cy="4718050"/>
          </a:xfrm>
        </p:spPr>
        <p:txBody>
          <a:bodyPr vert="horz" wrap="square" lIns="91440" tIns="45720" rIns="91440" bIns="45720" anchor="t"/>
          <a:lstStyle/>
          <a:p>
            <a:pPr eaLnBrk="1" hangingPunct="1">
              <a:lnSpc>
                <a:spcPct val="110000"/>
              </a:lnSpc>
              <a:spcBef>
                <a:spcPct val="35000"/>
              </a:spcBef>
            </a:pPr>
            <a:r>
              <a:rPr lang="zh-CN" altLang="en-US" sz="2500" b="1" dirty="0">
                <a:latin typeface="微软雅黑" panose="020B0503020204020204" pitchFamily="34" charset="-122"/>
                <a:ea typeface="微软雅黑" panose="020B0503020204020204" pitchFamily="34" charset="-122"/>
              </a:rPr>
              <a:t>最初到美国的欧洲移民，大多是单身一人去立足创业（除德国人携带家庭外）。这种单身的生活和行为方式所形成的传统对美国人家庭观念和社会价值观念的形成有一定影响。</a:t>
            </a:r>
          </a:p>
          <a:p>
            <a:pPr eaLnBrk="1" hangingPunct="1">
              <a:lnSpc>
                <a:spcPct val="110000"/>
              </a:lnSpc>
              <a:spcBef>
                <a:spcPct val="35000"/>
              </a:spcBef>
            </a:pPr>
            <a:r>
              <a:rPr lang="zh-CN" altLang="en-US" sz="2500" b="1" dirty="0">
                <a:latin typeface="微软雅黑" panose="020B0503020204020204" pitchFamily="34" charset="-122"/>
                <a:ea typeface="微软雅黑" panose="020B0503020204020204" pitchFamily="34" charset="-122"/>
              </a:rPr>
              <a:t>美国人的价值体系是：</a:t>
            </a:r>
            <a:r>
              <a:rPr lang="zh-CN" altLang="en-US" sz="2500" b="1" dirty="0">
                <a:solidFill>
                  <a:srgbClr val="003399"/>
                </a:solidFill>
                <a:latin typeface="微软雅黑" panose="020B0503020204020204" pitchFamily="34" charset="-122"/>
                <a:ea typeface="微软雅黑" panose="020B0503020204020204" pitchFamily="34" charset="-122"/>
              </a:rPr>
              <a:t>每个人都是一个独立的个体单位，每个人都必须作为某种更高目标的工具和手段，个人必须依靠自己，对自己的行为负责，并不需要为自己家族或朋友的需要和感情负责。</a:t>
            </a:r>
          </a:p>
          <a:p>
            <a:pPr eaLnBrk="1" hangingPunct="1">
              <a:lnSpc>
                <a:spcPct val="110000"/>
              </a:lnSpc>
              <a:spcBef>
                <a:spcPct val="35000"/>
              </a:spcBef>
            </a:pPr>
            <a:r>
              <a:rPr lang="zh-CN" altLang="en-US" sz="2500" b="1" dirty="0">
                <a:solidFill>
                  <a:srgbClr val="FF3300"/>
                </a:solidFill>
                <a:latin typeface="微软雅黑" panose="020B0503020204020204" pitchFamily="34" charset="-122"/>
                <a:ea typeface="微软雅黑" panose="020B0503020204020204" pitchFamily="34" charset="-122"/>
              </a:rPr>
              <a:t>而在德国和日本，群体和社会角色是个重要的价值观，不少人认为社会化和群体比个人主义更重要。</a:t>
            </a:r>
          </a:p>
        </p:txBody>
      </p:sp>
      <p:sp>
        <p:nvSpPr>
          <p:cNvPr id="33797" name="Rectangle 4"/>
          <p:cNvSpPr/>
          <p:nvPr/>
        </p:nvSpPr>
        <p:spPr>
          <a:xfrm>
            <a:off x="2421255" y="248920"/>
            <a:ext cx="6122670" cy="1108710"/>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4200" b="1" i="1" dirty="0">
                <a:solidFill>
                  <a:schemeClr val="tx2"/>
                </a:solidFill>
                <a:latin typeface="微软雅黑" panose="020B0503020204020204" pitchFamily="34" charset="-122"/>
                <a:ea typeface="微软雅黑" panose="020B0503020204020204" pitchFamily="34" charset="-122"/>
              </a:rPr>
              <a:t> </a:t>
            </a: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3798" name="Picture 5" descr="C:\Program Files (x86)\Microsoft Office\MEDIA\CAGCAT10\j0297551.wmf"/>
          <p:cNvPicPr>
            <a:picLocks noChangeAspect="1"/>
          </p:cNvPicPr>
          <p:nvPr/>
        </p:nvPicPr>
        <p:blipFill>
          <a:blip r:embed="rId2"/>
          <a:stretch>
            <a:fillRect/>
          </a:stretch>
        </p:blipFill>
        <p:spPr>
          <a:xfrm>
            <a:off x="1000125" y="142875"/>
            <a:ext cx="1000125" cy="113030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796">
                                            <p:bg/>
                                          </p:spTgt>
                                        </p:tgtEl>
                                        <p:attrNameLst>
                                          <p:attrName>style.visibility</p:attrName>
                                        </p:attrNameLst>
                                      </p:cBhvr>
                                      <p:to>
                                        <p:strVal val="visible"/>
                                      </p:to>
                                    </p:set>
                                    <p:animEffect transition="in" filter="fade">
                                      <p:cBhvr>
                                        <p:cTn id="7" dur="1000">
                                          <p:stCondLst>
                                            <p:cond delay="0"/>
                                          </p:stCondLst>
                                        </p:cTn>
                                        <p:tgtEl>
                                          <p:spTgt spid="33796">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3796">
                                            <p:bg/>
                                          </p:spTgt>
                                        </p:tgtEl>
                                        <p:attrNameLst>
                                          <p:attrName>style.visibility</p:attrName>
                                        </p:attrNameLst>
                                      </p:cBhvr>
                                      <p:to>
                                        <p:strVal val="visible"/>
                                      </p:to>
                                    </p:set>
                                    <p:animEffect transition="in" filter="fade">
                                      <p:cBhvr>
                                        <p:cTn id="11" dur="1000">
                                          <p:stCondLst>
                                            <p:cond delay="0"/>
                                          </p:stCondLst>
                                        </p:cTn>
                                        <p:tgtEl>
                                          <p:spTgt spid="33796">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3796">
                                            <p:bg/>
                                          </p:spTgt>
                                        </p:tgtEl>
                                        <p:attrNameLst>
                                          <p:attrName>style.visibility</p:attrName>
                                        </p:attrNameLst>
                                      </p:cBhvr>
                                      <p:to>
                                        <p:strVal val="visible"/>
                                      </p:to>
                                    </p:set>
                                    <p:animEffect transition="in" filter="fade">
                                      <p:cBhvr>
                                        <p:cTn id="15" dur="1000">
                                          <p:stCondLst>
                                            <p:cond delay="0"/>
                                          </p:stCondLst>
                                        </p:cTn>
                                        <p:tgtEl>
                                          <p:spTgt spid="3379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28</a:t>
            </a:fld>
            <a:endParaRPr lang="en-US" altLang="zh-CN" sz="1200" dirty="0">
              <a:latin typeface="Garamond" panose="02020404030301010803" pitchFamily="18" charset="0"/>
            </a:endParaRPr>
          </a:p>
        </p:txBody>
      </p:sp>
      <p:sp>
        <p:nvSpPr>
          <p:cNvPr id="34820" name="Rectangle 3"/>
          <p:cNvSpPr>
            <a:spLocks noGrp="1"/>
          </p:cNvSpPr>
          <p:nvPr>
            <p:ph idx="1"/>
          </p:nvPr>
        </p:nvSpPr>
        <p:spPr>
          <a:xfrm>
            <a:off x="504190" y="1504950"/>
            <a:ext cx="8070850" cy="4611688"/>
          </a:xfrm>
        </p:spPr>
        <p:txBody>
          <a:bodyPr vert="horz" wrap="square" lIns="91440" tIns="45720" rIns="91440" bIns="45720" anchor="t"/>
          <a:lstStyle/>
          <a:p>
            <a:pPr algn="just" eaLnBrk="1" hangingPunct="1">
              <a:spcBef>
                <a:spcPct val="50000"/>
              </a:spcBef>
            </a:pPr>
            <a:r>
              <a:rPr lang="zh-CN" altLang="en-US" sz="2600" b="1" dirty="0">
                <a:latin typeface="微软雅黑" panose="020B0503020204020204" pitchFamily="34" charset="-122"/>
                <a:ea typeface="微软雅黑" panose="020B0503020204020204" pitchFamily="34" charset="-122"/>
              </a:rPr>
              <a:t>许多美国人在思考时，不把群体作为考虑的中心</a:t>
            </a:r>
            <a:r>
              <a:rPr lang="zh-CN" altLang="en-US" sz="2600" b="1" dirty="0">
                <a:solidFill>
                  <a:srgbClr val="003399"/>
                </a:solidFill>
                <a:latin typeface="微软雅黑" panose="020B0503020204020204" pitchFamily="34" charset="-122"/>
                <a:ea typeface="微软雅黑" panose="020B0503020204020204" pitchFamily="34" charset="-122"/>
              </a:rPr>
              <a:t>。“对大多数美国人来说，生命的意义就是要成为一个完全属于自己的人，恨不得自己生出自己来。这一过程的大部分</a:t>
            </a:r>
            <a:r>
              <a:rPr lang="en-US" altLang="zh-CN" sz="2600" b="1" dirty="0">
                <a:solidFill>
                  <a:srgbClr val="003399"/>
                </a:solidFill>
                <a:latin typeface="微软雅黑" panose="020B0503020204020204" pitchFamily="34" charset="-122"/>
                <a:ea typeface="微软雅黑" panose="020B0503020204020204" pitchFamily="34" charset="-122"/>
              </a:rPr>
              <a:t>……</a:t>
            </a:r>
            <a:r>
              <a:rPr lang="zh-CN" altLang="en-US" sz="2600" b="1" dirty="0">
                <a:solidFill>
                  <a:srgbClr val="003399"/>
                </a:solidFill>
                <a:latin typeface="微软雅黑" panose="020B0503020204020204" pitchFamily="34" charset="-122"/>
                <a:ea typeface="微软雅黑" panose="020B0503020204020204" pitchFamily="34" charset="-122"/>
              </a:rPr>
              <a:t>都具有否定的性质，个体总是要摆脱家庭、社会群体以及传统思想的联系。”（斯图尔特）</a:t>
            </a:r>
          </a:p>
          <a:p>
            <a:pPr algn="just" eaLnBrk="1" hangingPunct="1">
              <a:spcBef>
                <a:spcPct val="50000"/>
              </a:spcBef>
            </a:pPr>
            <a:r>
              <a:rPr lang="zh-CN" altLang="en-US" sz="2600" b="1" dirty="0">
                <a:latin typeface="微软雅黑" panose="020B0503020204020204" pitchFamily="34" charset="-122"/>
                <a:ea typeface="微软雅黑" panose="020B0503020204020204" pitchFamily="34" charset="-122"/>
              </a:rPr>
              <a:t>在与外国人打交道时，美国人的</a:t>
            </a:r>
            <a:r>
              <a:rPr lang="zh-CN" altLang="en-US" sz="2600" b="1" dirty="0">
                <a:solidFill>
                  <a:srgbClr val="CC6600"/>
                </a:solidFill>
                <a:latin typeface="微软雅黑" panose="020B0503020204020204" pitchFamily="34" charset="-122"/>
                <a:ea typeface="微软雅黑" panose="020B0503020204020204" pitchFamily="34" charset="-122"/>
              </a:rPr>
              <a:t>个人主义</a:t>
            </a:r>
            <a:r>
              <a:rPr lang="zh-CN" altLang="en-US" sz="2600" b="1" dirty="0">
                <a:latin typeface="微软雅黑" panose="020B0503020204020204" pitchFamily="34" charset="-122"/>
                <a:ea typeface="微软雅黑" panose="020B0503020204020204" pitchFamily="34" charset="-122"/>
              </a:rPr>
              <a:t>行为往往失去外国人的信任，包括他们的西欧盟友。</a:t>
            </a:r>
          </a:p>
          <a:p>
            <a:pPr algn="just" eaLnBrk="1" hangingPunct="1">
              <a:spcBef>
                <a:spcPct val="50000"/>
              </a:spcBef>
            </a:pPr>
            <a:r>
              <a:rPr lang="zh-CN" altLang="en-US" sz="2600" b="1" dirty="0">
                <a:latin typeface="微软雅黑" panose="020B0503020204020204" pitchFamily="34" charset="-122"/>
                <a:ea typeface="微软雅黑" panose="020B0503020204020204" pitchFamily="34" charset="-122"/>
              </a:rPr>
              <a:t>这种</a:t>
            </a:r>
            <a:r>
              <a:rPr lang="zh-CN" altLang="en-US" sz="2600" b="1" dirty="0">
                <a:solidFill>
                  <a:srgbClr val="CC6600"/>
                </a:solidFill>
                <a:latin typeface="微软雅黑" panose="020B0503020204020204" pitchFamily="34" charset="-122"/>
                <a:ea typeface="微软雅黑" panose="020B0503020204020204" pitchFamily="34" charset="-122"/>
              </a:rPr>
              <a:t>个人主义</a:t>
            </a:r>
            <a:r>
              <a:rPr lang="zh-CN" altLang="en-US" sz="2600" b="1" dirty="0">
                <a:latin typeface="微软雅黑" panose="020B0503020204020204" pitchFamily="34" charset="-122"/>
                <a:ea typeface="微软雅黑" panose="020B0503020204020204" pitchFamily="34" charset="-122"/>
              </a:rPr>
              <a:t>体现在美国政府的外交政策上，就是认为全世界都应该服从美国的利益。</a:t>
            </a:r>
          </a:p>
        </p:txBody>
      </p:sp>
      <p:sp>
        <p:nvSpPr>
          <p:cNvPr id="34821" name="Rectangle 4"/>
          <p:cNvSpPr/>
          <p:nvPr/>
        </p:nvSpPr>
        <p:spPr>
          <a:xfrm>
            <a:off x="457200" y="278130"/>
            <a:ext cx="5901055" cy="1038860"/>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4822" name="Picture 5" descr="C:\Program Files (x86)\Microsoft Office\MEDIA\CAGCAT10\j0297551.wmf"/>
          <p:cNvPicPr>
            <a:picLocks noChangeAspect="1"/>
          </p:cNvPicPr>
          <p:nvPr/>
        </p:nvPicPr>
        <p:blipFill>
          <a:blip r:embed="rId2"/>
          <a:stretch>
            <a:fillRect/>
          </a:stretch>
        </p:blipFill>
        <p:spPr>
          <a:xfrm>
            <a:off x="7072313" y="142875"/>
            <a:ext cx="908050" cy="10001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820">
                                            <p:bg/>
                                          </p:spTgt>
                                        </p:tgtEl>
                                        <p:attrNameLst>
                                          <p:attrName>style.visibility</p:attrName>
                                        </p:attrNameLst>
                                      </p:cBhvr>
                                      <p:to>
                                        <p:strVal val="visible"/>
                                      </p:to>
                                    </p:set>
                                    <p:animEffect transition="in" filter="fade">
                                      <p:cBhvr>
                                        <p:cTn id="7" dur="1000">
                                          <p:stCondLst>
                                            <p:cond delay="0"/>
                                          </p:stCondLst>
                                        </p:cTn>
                                        <p:tgtEl>
                                          <p:spTgt spid="3482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4820">
                                            <p:bg/>
                                          </p:spTgt>
                                        </p:tgtEl>
                                        <p:attrNameLst>
                                          <p:attrName>style.visibility</p:attrName>
                                        </p:attrNameLst>
                                      </p:cBhvr>
                                      <p:to>
                                        <p:strVal val="visible"/>
                                      </p:to>
                                    </p:set>
                                    <p:animEffect transition="in" filter="fade">
                                      <p:cBhvr>
                                        <p:cTn id="11" dur="1000">
                                          <p:stCondLst>
                                            <p:cond delay="0"/>
                                          </p:stCondLst>
                                        </p:cTn>
                                        <p:tgtEl>
                                          <p:spTgt spid="34820">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4820">
                                            <p:bg/>
                                          </p:spTgt>
                                        </p:tgtEl>
                                        <p:attrNameLst>
                                          <p:attrName>style.visibility</p:attrName>
                                        </p:attrNameLst>
                                      </p:cBhvr>
                                      <p:to>
                                        <p:strVal val="visible"/>
                                      </p:to>
                                    </p:set>
                                    <p:animEffect transition="in" filter="fade">
                                      <p:cBhvr>
                                        <p:cTn id="15" dur="1000">
                                          <p:stCondLst>
                                            <p:cond delay="0"/>
                                          </p:stCondLst>
                                        </p:cTn>
                                        <p:tgtEl>
                                          <p:spTgt spid="3482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29</a:t>
            </a:fld>
            <a:endParaRPr lang="en-US" altLang="zh-CN" sz="1200" dirty="0">
              <a:latin typeface="Garamond" panose="02020404030301010803" pitchFamily="18" charset="0"/>
            </a:endParaRPr>
          </a:p>
        </p:txBody>
      </p:sp>
      <p:sp>
        <p:nvSpPr>
          <p:cNvPr id="35844" name="Rectangle 3"/>
          <p:cNvSpPr>
            <a:spLocks noGrp="1"/>
          </p:cNvSpPr>
          <p:nvPr>
            <p:ph idx="1"/>
          </p:nvPr>
        </p:nvSpPr>
        <p:spPr>
          <a:xfrm>
            <a:off x="395288" y="1412875"/>
            <a:ext cx="8215312" cy="4537075"/>
          </a:xfrm>
        </p:spPr>
        <p:txBody>
          <a:bodyPr vert="horz" wrap="square" lIns="91440" tIns="45720" rIns="91440" bIns="45720" anchor="t"/>
          <a:lstStyle/>
          <a:p>
            <a:pPr algn="just" eaLnBrk="1" hangingPunct="1">
              <a:lnSpc>
                <a:spcPct val="110000"/>
              </a:lnSpc>
              <a:spcBef>
                <a:spcPct val="50000"/>
              </a:spcBef>
            </a:pPr>
            <a:r>
              <a:rPr lang="zh-CN" altLang="en-US" sz="2800" b="1" dirty="0">
                <a:latin typeface="微软雅黑" panose="020B0503020204020204" pitchFamily="34" charset="-122"/>
                <a:ea typeface="微软雅黑" panose="020B0503020204020204" pitchFamily="34" charset="-122"/>
              </a:rPr>
              <a:t>获得</a:t>
            </a:r>
            <a:r>
              <a:rPr lang="zh-CN" altLang="en-US" sz="2800" b="1" dirty="0">
                <a:solidFill>
                  <a:srgbClr val="FF0000"/>
                </a:solidFill>
                <a:latin typeface="微软雅黑" panose="020B0503020204020204" pitchFamily="34" charset="-122"/>
                <a:ea typeface="微软雅黑" panose="020B0503020204020204" pitchFamily="34" charset="-122"/>
              </a:rPr>
              <a:t>个人成功</a:t>
            </a:r>
            <a:r>
              <a:rPr lang="zh-CN" altLang="en-US" sz="2800" b="1" dirty="0">
                <a:latin typeface="微软雅黑" panose="020B0503020204020204" pitchFamily="34" charset="-122"/>
                <a:ea typeface="微软雅黑" panose="020B0503020204020204" pitchFamily="34" charset="-122"/>
              </a:rPr>
              <a:t>是美国人典型的价值观，他们对群体事业不大认同，也不喜欢被他人的动机所左右。</a:t>
            </a:r>
            <a:endParaRPr lang="en-US" altLang="zh-CN" sz="2800" b="1" dirty="0">
              <a:latin typeface="微软雅黑" panose="020B0503020204020204" pitchFamily="34" charset="-122"/>
              <a:ea typeface="微软雅黑" panose="020B0503020204020204" pitchFamily="34" charset="-122"/>
            </a:endParaRPr>
          </a:p>
          <a:p>
            <a:pPr algn="just" eaLnBrk="1" hangingPunct="1">
              <a:lnSpc>
                <a:spcPct val="110000"/>
              </a:lnSpc>
              <a:spcBef>
                <a:spcPct val="50000"/>
              </a:spcBef>
            </a:pPr>
            <a:r>
              <a:rPr lang="zh-CN" altLang="en-US" sz="2800" b="1" dirty="0">
                <a:solidFill>
                  <a:srgbClr val="FF3300"/>
                </a:solidFill>
                <a:latin typeface="微软雅黑" panose="020B0503020204020204" pitchFamily="34" charset="-122"/>
                <a:ea typeface="微软雅黑" panose="020B0503020204020204" pitchFamily="34" charset="-122"/>
              </a:rPr>
              <a:t>个人是决策的主体，对决策及后果负责任，而且决策的权利与承担后果的责任成正比。</a:t>
            </a:r>
            <a:endParaRPr lang="zh-CN" altLang="en-US" sz="2800" b="1" dirty="0">
              <a:latin typeface="微软雅黑" panose="020B0503020204020204" pitchFamily="34" charset="-122"/>
              <a:ea typeface="微软雅黑" panose="020B0503020204020204" pitchFamily="34" charset="-122"/>
            </a:endParaRPr>
          </a:p>
          <a:p>
            <a:pPr algn="just" eaLnBrk="1" hangingPunct="1">
              <a:lnSpc>
                <a:spcPct val="110000"/>
              </a:lnSpc>
              <a:spcBef>
                <a:spcPct val="50000"/>
              </a:spcBef>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a:t>
            </a:r>
            <a:r>
              <a:rPr lang="en-US" altLang="zh-CN" sz="2800" b="1" dirty="0">
                <a:latin typeface="微软雅黑" panose="020B0503020204020204" pitchFamily="34" charset="-122"/>
                <a:ea typeface="微软雅黑" panose="020B0503020204020204" pitchFamily="34" charset="-122"/>
              </a:rPr>
              <a:t>60</a:t>
            </a:r>
            <a:r>
              <a:rPr lang="zh-CN" altLang="en-US" sz="2800" b="1" dirty="0">
                <a:latin typeface="微软雅黑" panose="020B0503020204020204" pitchFamily="34" charset="-122"/>
                <a:ea typeface="微软雅黑" panose="020B0503020204020204" pitchFamily="34" charset="-122"/>
              </a:rPr>
              <a:t>年代末</a:t>
            </a:r>
            <a:r>
              <a:rPr lang="en-US" altLang="zh-CN" sz="2800" b="1" dirty="0">
                <a:latin typeface="微软雅黑" panose="020B0503020204020204" pitchFamily="34" charset="-122"/>
                <a:ea typeface="微软雅黑" panose="020B0503020204020204" pitchFamily="34" charset="-122"/>
              </a:rPr>
              <a:t>70</a:t>
            </a:r>
            <a:r>
              <a:rPr lang="zh-CN" altLang="en-US" sz="2800" b="1" dirty="0">
                <a:latin typeface="微软雅黑" panose="020B0503020204020204" pitchFamily="34" charset="-122"/>
                <a:ea typeface="微软雅黑" panose="020B0503020204020204" pitchFamily="34" charset="-122"/>
              </a:rPr>
              <a:t>年代初，在</a:t>
            </a:r>
            <a:r>
              <a:rPr lang="zh-CN" altLang="en-US" sz="2800" b="1" dirty="0">
                <a:solidFill>
                  <a:srgbClr val="CC6600"/>
                </a:solidFill>
                <a:latin typeface="微软雅黑" panose="020B0503020204020204" pitchFamily="34" charset="-122"/>
                <a:ea typeface="微软雅黑" panose="020B0503020204020204" pitchFamily="34" charset="-122"/>
              </a:rPr>
              <a:t>马斯洛</a:t>
            </a:r>
            <a:r>
              <a:rPr lang="zh-CN" altLang="en-US" sz="2800" b="1" dirty="0">
                <a:latin typeface="微软雅黑" panose="020B0503020204020204" pitchFamily="34" charset="-122"/>
                <a:ea typeface="微软雅黑" panose="020B0503020204020204" pitchFamily="34" charset="-122"/>
              </a:rPr>
              <a:t>人本主义心理学的影响下，</a:t>
            </a:r>
            <a:r>
              <a:rPr lang="en-US" altLang="zh-CN" sz="2800" b="1" dirty="0">
                <a:latin typeface="微软雅黑" panose="020B0503020204020204" pitchFamily="34" charset="-122"/>
                <a:ea typeface="微软雅黑" panose="020B0503020204020204" pitchFamily="34" charset="-122"/>
              </a:rPr>
              <a:t>80%</a:t>
            </a:r>
            <a:r>
              <a:rPr lang="zh-CN" altLang="en-US" sz="2800" b="1" dirty="0">
                <a:latin typeface="微软雅黑" panose="020B0503020204020204" pitchFamily="34" charset="-122"/>
                <a:ea typeface="微软雅黑" panose="020B0503020204020204" pitchFamily="34" charset="-122"/>
              </a:rPr>
              <a:t>美国人以各种方式投入到</a:t>
            </a:r>
            <a:r>
              <a:rPr lang="zh-CN" altLang="en-US" sz="2800" b="1" dirty="0">
                <a:solidFill>
                  <a:srgbClr val="FF3300"/>
                </a:solidFill>
                <a:latin typeface="微软雅黑" panose="020B0503020204020204" pitchFamily="34" charset="-122"/>
                <a:ea typeface="微软雅黑" panose="020B0503020204020204" pitchFamily="34" charset="-122"/>
              </a:rPr>
              <a:t>“自我实现”</a:t>
            </a:r>
            <a:r>
              <a:rPr lang="zh-CN" altLang="en-US" sz="2800" b="1" dirty="0">
                <a:latin typeface="微软雅黑" panose="020B0503020204020204" pitchFamily="34" charset="-122"/>
                <a:ea typeface="微软雅黑" panose="020B0503020204020204" pitchFamily="34" charset="-122"/>
              </a:rPr>
              <a:t>的追求中，发生了空前的个人主义大爆炸。这一心理冲动被看成是美国</a:t>
            </a:r>
            <a:r>
              <a:rPr lang="en-US" altLang="zh-CN" sz="2800" b="1" dirty="0">
                <a:latin typeface="微软雅黑" panose="020B0503020204020204" pitchFamily="34" charset="-122"/>
                <a:ea typeface="微软雅黑" panose="020B0503020204020204" pitchFamily="34" charset="-122"/>
              </a:rPr>
              <a:t>70</a:t>
            </a:r>
            <a:r>
              <a:rPr lang="zh-CN" altLang="en-US" sz="2800" b="1" dirty="0">
                <a:latin typeface="微软雅黑" panose="020B0503020204020204" pitchFamily="34" charset="-122"/>
                <a:ea typeface="微软雅黑" panose="020B0503020204020204" pitchFamily="34" charset="-122"/>
              </a:rPr>
              <a:t>年代经济发展的决定因素。</a:t>
            </a:r>
          </a:p>
        </p:txBody>
      </p:sp>
      <p:sp>
        <p:nvSpPr>
          <p:cNvPr id="35845" name="Rectangle 4"/>
          <p:cNvSpPr/>
          <p:nvPr/>
        </p:nvSpPr>
        <p:spPr>
          <a:xfrm>
            <a:off x="457200" y="277813"/>
            <a:ext cx="6329363" cy="919162"/>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5846" name="Picture 5" descr="C:\Program Files (x86)\Microsoft Office\MEDIA\CAGCAT10\j0297707.wmf"/>
          <p:cNvPicPr>
            <a:picLocks noChangeAspect="1"/>
          </p:cNvPicPr>
          <p:nvPr/>
        </p:nvPicPr>
        <p:blipFill>
          <a:blip r:embed="rId2"/>
          <a:stretch>
            <a:fillRect/>
          </a:stretch>
        </p:blipFill>
        <p:spPr>
          <a:xfrm>
            <a:off x="7189788" y="71438"/>
            <a:ext cx="1096962" cy="108585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844">
                                            <p:bg/>
                                          </p:spTgt>
                                        </p:tgtEl>
                                        <p:attrNameLst>
                                          <p:attrName>style.visibility</p:attrName>
                                        </p:attrNameLst>
                                      </p:cBhvr>
                                      <p:to>
                                        <p:strVal val="visible"/>
                                      </p:to>
                                    </p:set>
                                    <p:animEffect transition="in" filter="fade">
                                      <p:cBhvr>
                                        <p:cTn id="7" dur="1000">
                                          <p:stCondLst>
                                            <p:cond delay="0"/>
                                          </p:stCondLst>
                                        </p:cTn>
                                        <p:tgtEl>
                                          <p:spTgt spid="35844">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5844">
                                            <p:bg/>
                                          </p:spTgt>
                                        </p:tgtEl>
                                        <p:attrNameLst>
                                          <p:attrName>style.visibility</p:attrName>
                                        </p:attrNameLst>
                                      </p:cBhvr>
                                      <p:to>
                                        <p:strVal val="visible"/>
                                      </p:to>
                                    </p:set>
                                    <p:animEffect transition="in" filter="fade">
                                      <p:cBhvr>
                                        <p:cTn id="11" dur="1000">
                                          <p:stCondLst>
                                            <p:cond delay="0"/>
                                          </p:stCondLst>
                                        </p:cTn>
                                        <p:tgtEl>
                                          <p:spTgt spid="35844">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5844">
                                            <p:bg/>
                                          </p:spTgt>
                                        </p:tgtEl>
                                        <p:attrNameLst>
                                          <p:attrName>style.visibility</p:attrName>
                                        </p:attrNameLst>
                                      </p:cBhvr>
                                      <p:to>
                                        <p:strVal val="visible"/>
                                      </p:to>
                                    </p:set>
                                    <p:animEffect transition="in" filter="fade">
                                      <p:cBhvr>
                                        <p:cTn id="15" dur="1000">
                                          <p:stCondLst>
                                            <p:cond delay="0"/>
                                          </p:stCondLst>
                                        </p:cTn>
                                        <p:tgtEl>
                                          <p:spTgt spid="3584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a:t>
            </a:fld>
            <a:endParaRPr lang="en-US" altLang="zh-CN" sz="1200" dirty="0">
              <a:latin typeface="Garamond" panose="02020404030301010803" pitchFamily="18" charset="0"/>
            </a:endParaRPr>
          </a:p>
        </p:txBody>
      </p:sp>
      <p:sp>
        <p:nvSpPr>
          <p:cNvPr id="152578" name="Rectangle 2"/>
          <p:cNvSpPr>
            <a:spLocks noGrp="1" noChangeArrowheads="1"/>
          </p:cNvSpPr>
          <p:nvPr>
            <p:ph type="title"/>
          </p:nvPr>
        </p:nvSpPr>
        <p:spPr>
          <a:xfrm>
            <a:off x="457200" y="349250"/>
            <a:ext cx="8229600" cy="1063625"/>
          </a:xfrm>
          <a:gradFill rotWithShape="1">
            <a:gsLst>
              <a:gs pos="0">
                <a:srgbClr val="FFFF00">
                  <a:gamma/>
                  <a:shade val="46275"/>
                  <a:invGamma/>
                </a:srgbClr>
              </a:gs>
              <a:gs pos="50000">
                <a:srgbClr val="FFFF00"/>
              </a:gs>
              <a:gs pos="100000">
                <a:srgbClr val="FFFF00">
                  <a:gamma/>
                  <a:shade val="46275"/>
                  <a:invGamma/>
                </a:srgbClr>
              </a:gs>
            </a:gsLst>
            <a:lin ang="27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7.1.1 </a:t>
            </a:r>
            <a:r>
              <a:rPr kumimoji="0" lang="zh-CN" altLang="en-US" sz="48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社会主义价值体系</a:t>
            </a:r>
          </a:p>
        </p:txBody>
      </p:sp>
      <p:sp>
        <p:nvSpPr>
          <p:cNvPr id="7172" name="Rectangle 3" descr="花束"/>
          <p:cNvSpPr>
            <a:spLocks noGrp="1"/>
          </p:cNvSpPr>
          <p:nvPr>
            <p:ph idx="1"/>
          </p:nvPr>
        </p:nvSpPr>
        <p:spPr>
          <a:xfrm>
            <a:off x="457200" y="1557338"/>
            <a:ext cx="8229600" cy="4895850"/>
          </a:xfrm>
          <a:blipFill rotWithShape="1">
            <a:blip r:embed="rId3"/>
          </a:blipFill>
        </p:spPr>
        <p:txBody>
          <a:bodyPr vert="horz" wrap="square" lIns="91440" tIns="45720" rIns="91440" bIns="45720" anchor="t"/>
          <a:lstStyle/>
          <a:p>
            <a:pPr eaLnBrk="1" hangingPunct="1">
              <a:spcBef>
                <a:spcPct val="45000"/>
              </a:spcBef>
            </a:pPr>
            <a:r>
              <a:rPr lang="zh-CN" altLang="en-US" sz="2800" b="1" dirty="0">
                <a:solidFill>
                  <a:srgbClr val="0F0066"/>
                </a:solidFill>
                <a:latin typeface="微软雅黑" panose="020B0503020204020204" pitchFamily="34" charset="-122"/>
                <a:ea typeface="微软雅黑" panose="020B0503020204020204" pitchFamily="34" charset="-122"/>
              </a:rPr>
              <a:t>社会主义价值体系内涵丰富，主要有两部分 ：</a:t>
            </a:r>
            <a:endParaRPr lang="zh-CN" altLang="en-US" sz="2400" b="1" dirty="0">
              <a:solidFill>
                <a:srgbClr val="0F0066"/>
              </a:solidFill>
              <a:latin typeface="微软雅黑" panose="020B0503020204020204" pitchFamily="34" charset="-122"/>
              <a:ea typeface="微软雅黑" panose="020B0503020204020204" pitchFamily="34" charset="-122"/>
            </a:endParaRPr>
          </a:p>
          <a:p>
            <a:pPr lvl="1" eaLnBrk="1" hangingPunct="1">
              <a:spcBef>
                <a:spcPct val="45000"/>
              </a:spcBef>
            </a:pPr>
            <a:r>
              <a:rPr lang="zh-CN" altLang="en-US" sz="2800" b="1" dirty="0">
                <a:solidFill>
                  <a:srgbClr val="3333CC"/>
                </a:solidFill>
                <a:latin typeface="微软雅黑" panose="020B0503020204020204" pitchFamily="34" charset="-122"/>
                <a:ea typeface="微软雅黑" panose="020B0503020204020204" pitchFamily="34" charset="-122"/>
              </a:rPr>
              <a:t>社会主义</a:t>
            </a:r>
            <a:r>
              <a:rPr lang="zh-CN" altLang="en-US" sz="2800" b="1" dirty="0">
                <a:solidFill>
                  <a:srgbClr val="C00000"/>
                </a:solidFill>
                <a:latin typeface="微软雅黑" panose="020B0503020204020204" pitchFamily="34" charset="-122"/>
                <a:ea typeface="微软雅黑" panose="020B0503020204020204" pitchFamily="34" charset="-122"/>
              </a:rPr>
              <a:t>一般价值观</a:t>
            </a:r>
          </a:p>
          <a:p>
            <a:pPr lvl="1" eaLnBrk="1" hangingPunct="1">
              <a:spcBef>
                <a:spcPct val="45000"/>
              </a:spcBef>
            </a:pPr>
            <a:r>
              <a:rPr lang="zh-CN" altLang="en-US" sz="2800" b="1" dirty="0">
                <a:solidFill>
                  <a:srgbClr val="3333CC"/>
                </a:solidFill>
                <a:latin typeface="微软雅黑" panose="020B0503020204020204" pitchFamily="34" charset="-122"/>
                <a:ea typeface="微软雅黑" panose="020B0503020204020204" pitchFamily="34" charset="-122"/>
              </a:rPr>
              <a:t>社会主义</a:t>
            </a:r>
            <a:r>
              <a:rPr lang="zh-CN" altLang="en-US" sz="2800" b="1" dirty="0">
                <a:solidFill>
                  <a:srgbClr val="C00000"/>
                </a:solidFill>
                <a:latin typeface="微软雅黑" panose="020B0503020204020204" pitchFamily="34" charset="-122"/>
                <a:ea typeface="微软雅黑" panose="020B0503020204020204" pitchFamily="34" charset="-122"/>
              </a:rPr>
              <a:t>核心价值观</a:t>
            </a:r>
          </a:p>
          <a:p>
            <a:pPr eaLnBrk="1" hangingPunct="1">
              <a:spcBef>
                <a:spcPct val="45000"/>
              </a:spcBef>
            </a:pPr>
            <a:r>
              <a:rPr lang="zh-CN" altLang="en-US" sz="2800" b="1" dirty="0">
                <a:solidFill>
                  <a:srgbClr val="C00000"/>
                </a:solidFill>
                <a:latin typeface="微软雅黑" panose="020B0503020204020204" pitchFamily="34" charset="-122"/>
                <a:ea typeface="微软雅黑" panose="020B0503020204020204" pitchFamily="34" charset="-122"/>
              </a:rPr>
              <a:t>社会主义一般价值观 </a:t>
            </a:r>
            <a:r>
              <a:rPr lang="zh-CN" altLang="en-US" sz="2400" dirty="0">
                <a:solidFill>
                  <a:srgbClr val="0F0066"/>
                </a:solidFill>
                <a:latin typeface="微软雅黑" panose="020B0503020204020204" pitchFamily="34" charset="-122"/>
                <a:ea typeface="微软雅黑" panose="020B0503020204020204" pitchFamily="34" charset="-122"/>
              </a:rPr>
              <a:t>主要包括：</a:t>
            </a:r>
            <a:r>
              <a:rPr lang="zh-CN" altLang="en-US" sz="2400" b="1" dirty="0">
                <a:solidFill>
                  <a:srgbClr val="0F0066"/>
                </a:solidFill>
                <a:latin typeface="微软雅黑" panose="020B0503020204020204" pitchFamily="34" charset="-122"/>
                <a:ea typeface="微软雅黑" panose="020B0503020204020204" pitchFamily="34" charset="-122"/>
              </a:rPr>
              <a:t>伦理价值观</a:t>
            </a:r>
            <a:r>
              <a:rPr lang="zh-CN" altLang="en-US" sz="2400" dirty="0">
                <a:solidFill>
                  <a:srgbClr val="0F0066"/>
                </a:solidFill>
                <a:latin typeface="微软雅黑" panose="020B0503020204020204" pitchFamily="34" charset="-122"/>
                <a:ea typeface="微软雅黑" panose="020B0503020204020204" pitchFamily="34" charset="-122"/>
              </a:rPr>
              <a:t>（社会平等和公平正义）、</a:t>
            </a:r>
            <a:r>
              <a:rPr lang="zh-CN" altLang="en-US" sz="2400" b="1" dirty="0">
                <a:solidFill>
                  <a:srgbClr val="0F0066"/>
                </a:solidFill>
                <a:latin typeface="微软雅黑" panose="020B0503020204020204" pitchFamily="34" charset="-122"/>
                <a:ea typeface="微软雅黑" panose="020B0503020204020204" pitchFamily="34" charset="-122"/>
              </a:rPr>
              <a:t>政治价值观</a:t>
            </a:r>
            <a:r>
              <a:rPr lang="zh-CN" altLang="en-US" sz="2400" dirty="0">
                <a:solidFill>
                  <a:srgbClr val="0F0066"/>
                </a:solidFill>
                <a:latin typeface="微软雅黑" panose="020B0503020204020204" pitchFamily="34" charset="-122"/>
                <a:ea typeface="微软雅黑" panose="020B0503020204020204" pitchFamily="34" charset="-122"/>
              </a:rPr>
              <a:t>（绝大多数人民的当家作主）、</a:t>
            </a:r>
            <a:r>
              <a:rPr lang="zh-CN" altLang="en-US" sz="2400" b="1" dirty="0">
                <a:solidFill>
                  <a:srgbClr val="0F0066"/>
                </a:solidFill>
                <a:latin typeface="微软雅黑" panose="020B0503020204020204" pitchFamily="34" charset="-122"/>
                <a:ea typeface="微软雅黑" panose="020B0503020204020204" pitchFamily="34" charset="-122"/>
              </a:rPr>
              <a:t>经济价值观</a:t>
            </a:r>
            <a:r>
              <a:rPr lang="zh-CN" altLang="en-US" sz="2400" dirty="0">
                <a:solidFill>
                  <a:srgbClr val="0F0066"/>
                </a:solidFill>
                <a:latin typeface="微软雅黑" panose="020B0503020204020204" pitchFamily="34" charset="-122"/>
                <a:ea typeface="微软雅黑" panose="020B0503020204020204" pitchFamily="34" charset="-122"/>
              </a:rPr>
              <a:t>（全社会共同占有生产资料）、</a:t>
            </a:r>
            <a:r>
              <a:rPr lang="zh-CN" altLang="en-US" sz="2400" b="1" dirty="0">
                <a:solidFill>
                  <a:srgbClr val="0F0066"/>
                </a:solidFill>
                <a:latin typeface="微软雅黑" panose="020B0503020204020204" pitchFamily="34" charset="-122"/>
                <a:ea typeface="微软雅黑" panose="020B0503020204020204" pitchFamily="34" charset="-122"/>
              </a:rPr>
              <a:t>社会价值观</a:t>
            </a:r>
            <a:r>
              <a:rPr lang="zh-CN" altLang="en-US" sz="2400" dirty="0">
                <a:solidFill>
                  <a:srgbClr val="0F0066"/>
                </a:solidFill>
                <a:latin typeface="微软雅黑" panose="020B0503020204020204" pitchFamily="34" charset="-122"/>
                <a:ea typeface="微软雅黑" panose="020B0503020204020204" pitchFamily="34" charset="-122"/>
              </a:rPr>
              <a:t>（集体主义）</a:t>
            </a:r>
          </a:p>
          <a:p>
            <a:pPr eaLnBrk="1" hangingPunct="1">
              <a:spcBef>
                <a:spcPct val="45000"/>
              </a:spcBef>
            </a:pPr>
            <a:r>
              <a:rPr lang="zh-CN" altLang="en-US" sz="2800" b="1" dirty="0">
                <a:solidFill>
                  <a:srgbClr val="C00000"/>
                </a:solidFill>
                <a:latin typeface="微软雅黑" panose="020B0503020204020204" pitchFamily="34" charset="-122"/>
                <a:ea typeface="微软雅黑" panose="020B0503020204020204" pitchFamily="34" charset="-122"/>
              </a:rPr>
              <a:t>社会主义核心价值观 </a:t>
            </a:r>
            <a:r>
              <a:rPr lang="zh-CN" altLang="en-US" sz="2400" dirty="0">
                <a:solidFill>
                  <a:srgbClr val="0F0066"/>
                </a:solidFill>
                <a:latin typeface="微软雅黑" panose="020B0503020204020204" pitchFamily="34" charset="-122"/>
                <a:ea typeface="微软雅黑" panose="020B0503020204020204" pitchFamily="34" charset="-122"/>
              </a:rPr>
              <a:t>就是追求</a:t>
            </a:r>
            <a:r>
              <a:rPr lang="zh-CN" altLang="en-US" sz="2400" b="1" dirty="0">
                <a:solidFill>
                  <a:srgbClr val="0F0066"/>
                </a:solidFill>
                <a:latin typeface="微软雅黑" panose="020B0503020204020204" pitchFamily="34" charset="-122"/>
                <a:ea typeface="微软雅黑" panose="020B0503020204020204" pitchFamily="34" charset="-122"/>
              </a:rPr>
              <a:t>人的自由、全面发展，</a:t>
            </a:r>
            <a:r>
              <a:rPr lang="zh-CN" altLang="en-US" sz="2400" dirty="0">
                <a:solidFill>
                  <a:srgbClr val="0F0066"/>
                </a:solidFill>
                <a:latin typeface="微软雅黑" panose="020B0503020204020204" pitchFamily="34" charset="-122"/>
                <a:ea typeface="微软雅黑" panose="020B0503020204020204" pitchFamily="34" charset="-122"/>
              </a:rPr>
              <a:t>是实现社会主义价值目标的思想保证和行动指南。</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p:cTn id="7" dur="500" fill="hold"/>
                                        <p:tgtEl>
                                          <p:spTgt spid="152578"/>
                                        </p:tgtEl>
                                        <p:attrNameLst>
                                          <p:attrName>ppt_w</p:attrName>
                                        </p:attrNameLst>
                                      </p:cBhvr>
                                      <p:tavLst>
                                        <p:tav tm="0">
                                          <p:val>
                                            <p:fltVal val="0"/>
                                          </p:val>
                                        </p:tav>
                                        <p:tav tm="100000">
                                          <p:val>
                                            <p:strVal val="#ppt_w"/>
                                          </p:val>
                                        </p:tav>
                                      </p:tavLst>
                                    </p:anim>
                                    <p:anim calcmode="lin" valueType="num">
                                      <p:cBhvr>
                                        <p:cTn id="8" dur="500" fill="hold"/>
                                        <p:tgtEl>
                                          <p:spTgt spid="152578"/>
                                        </p:tgtEl>
                                        <p:attrNameLst>
                                          <p:attrName>ppt_h</p:attrName>
                                        </p:attrNameLst>
                                      </p:cBhvr>
                                      <p:tavLst>
                                        <p:tav tm="0">
                                          <p:val>
                                            <p:fltVal val="0"/>
                                          </p:val>
                                        </p:tav>
                                        <p:tav tm="100000">
                                          <p:val>
                                            <p:strVal val="#ppt_h"/>
                                          </p:val>
                                        </p:tav>
                                      </p:tavLst>
                                    </p:anim>
                                    <p:animEffect transition="in" filter="fade">
                                      <p:cBhvr>
                                        <p:cTn id="9" dur="500"/>
                                        <p:tgtEl>
                                          <p:spTgt spid="15257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172">
                                            <p:bg/>
                                          </p:spTgt>
                                        </p:tgtEl>
                                        <p:attrNameLst>
                                          <p:attrName>style.visibility</p:attrName>
                                        </p:attrNameLst>
                                      </p:cBhvr>
                                      <p:to>
                                        <p:strVal val="visible"/>
                                      </p:to>
                                    </p:set>
                                    <p:animEffect transition="in" filter="fade">
                                      <p:cBhvr>
                                        <p:cTn id="13" dur="1000">
                                          <p:stCondLst>
                                            <p:cond delay="0"/>
                                          </p:stCondLst>
                                        </p:cTn>
                                        <p:tgtEl>
                                          <p:spTgt spid="7172">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172">
                                            <p:bg/>
                                          </p:spTgt>
                                        </p:tgtEl>
                                        <p:attrNameLst>
                                          <p:attrName>style.visibility</p:attrName>
                                        </p:attrNameLst>
                                      </p:cBhvr>
                                      <p:to>
                                        <p:strVal val="visible"/>
                                      </p:to>
                                    </p:set>
                                    <p:animEffect transition="in" filter="fade">
                                      <p:cBhvr>
                                        <p:cTn id="17" dur="1000">
                                          <p:stCondLst>
                                            <p:cond delay="0"/>
                                          </p:stCondLst>
                                        </p:cTn>
                                        <p:tgtEl>
                                          <p:spTgt spid="7172">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172">
                                            <p:bg/>
                                          </p:spTgt>
                                        </p:tgtEl>
                                        <p:attrNameLst>
                                          <p:attrName>style.visibility</p:attrName>
                                        </p:attrNameLst>
                                      </p:cBhvr>
                                      <p:to>
                                        <p:strVal val="visible"/>
                                      </p:to>
                                    </p:set>
                                    <p:animEffect transition="in" filter="fade">
                                      <p:cBhvr>
                                        <p:cTn id="21" dur="1000">
                                          <p:stCondLst>
                                            <p:cond delay="0"/>
                                          </p:stCondLst>
                                        </p:cTn>
                                        <p:tgtEl>
                                          <p:spTgt spid="7172">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172">
                                            <p:bg/>
                                          </p:spTgt>
                                        </p:tgtEl>
                                        <p:attrNameLst>
                                          <p:attrName>style.visibility</p:attrName>
                                        </p:attrNameLst>
                                      </p:cBhvr>
                                      <p:to>
                                        <p:strVal val="visible"/>
                                      </p:to>
                                    </p:set>
                                    <p:animEffect transition="in" filter="fade">
                                      <p:cBhvr>
                                        <p:cTn id="25" dur="1000">
                                          <p:stCondLst>
                                            <p:cond delay="0"/>
                                          </p:stCondLst>
                                        </p:cTn>
                                        <p:tgtEl>
                                          <p:spTgt spid="7172">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172">
                                            <p:bg/>
                                          </p:spTgt>
                                        </p:tgtEl>
                                        <p:attrNameLst>
                                          <p:attrName>style.visibility</p:attrName>
                                        </p:attrNameLst>
                                      </p:cBhvr>
                                      <p:to>
                                        <p:strVal val="visible"/>
                                      </p:to>
                                    </p:set>
                                    <p:animEffect transition="in" filter="fade">
                                      <p:cBhvr>
                                        <p:cTn id="29" dur="1000">
                                          <p:stCondLst>
                                            <p:cond delay="0"/>
                                          </p:stCondLst>
                                        </p:cTn>
                                        <p:tgtEl>
                                          <p:spTgt spid="7172">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p:bldP spid="7172"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30</a:t>
            </a:fld>
            <a:endParaRPr lang="en-US" altLang="zh-CN" sz="1200" dirty="0">
              <a:latin typeface="Garamond" panose="02020404030301010803" pitchFamily="18" charset="0"/>
            </a:endParaRPr>
          </a:p>
        </p:txBody>
      </p:sp>
      <p:sp>
        <p:nvSpPr>
          <p:cNvPr id="36868" name="Rectangle 3"/>
          <p:cNvSpPr>
            <a:spLocks noGrp="1"/>
          </p:cNvSpPr>
          <p:nvPr>
            <p:ph idx="1"/>
          </p:nvPr>
        </p:nvSpPr>
        <p:spPr>
          <a:xfrm>
            <a:off x="642938" y="1303338"/>
            <a:ext cx="7967662" cy="4862512"/>
          </a:xfrm>
        </p:spPr>
        <p:txBody>
          <a:bodyPr vert="horz" wrap="square" lIns="91440" tIns="45720" rIns="91440" bIns="45720" anchor="t"/>
          <a:lstStyle/>
          <a:p>
            <a:pPr eaLnBrk="1" hangingPunct="1">
              <a:spcBef>
                <a:spcPts val="1200"/>
              </a:spcBef>
            </a:pPr>
            <a:r>
              <a:rPr lang="zh-CN" altLang="en-US" sz="2600" b="1" dirty="0">
                <a:latin typeface="微软雅黑" panose="020B0503020204020204" pitchFamily="34" charset="-122"/>
                <a:ea typeface="微软雅黑" panose="020B0503020204020204" pitchFamily="34" charset="-122"/>
              </a:rPr>
              <a:t>社交方面的成功是个人成功的一个必要组成部分，以受人喜欢程度来衡量</a:t>
            </a:r>
            <a:r>
              <a:rPr lang="zh-CN" altLang="en-US" sz="2600" b="1" dirty="0">
                <a:solidFill>
                  <a:srgbClr val="FF0000"/>
                </a:solidFill>
                <a:latin typeface="微软雅黑" panose="020B0503020204020204" pitchFamily="34" charset="-122"/>
                <a:ea typeface="微软雅黑" panose="020B0503020204020204" pitchFamily="34" charset="-122"/>
              </a:rPr>
              <a:t>个人成就</a:t>
            </a:r>
            <a:r>
              <a:rPr lang="zh-CN" altLang="en-US" sz="2600" b="1" dirty="0">
                <a:latin typeface="微软雅黑" panose="020B0503020204020204" pitchFamily="34" charset="-122"/>
                <a:ea typeface="微软雅黑" panose="020B0503020204020204" pitchFamily="34" charset="-122"/>
              </a:rPr>
              <a:t>。</a:t>
            </a:r>
          </a:p>
          <a:p>
            <a:pPr eaLnBrk="1" hangingPunct="1">
              <a:spcBef>
                <a:spcPts val="1200"/>
              </a:spcBef>
            </a:pPr>
            <a:r>
              <a:rPr lang="zh-CN" altLang="en-US" sz="2600" b="1" dirty="0">
                <a:solidFill>
                  <a:srgbClr val="FF0000"/>
                </a:solidFill>
                <a:latin typeface="微软雅黑" panose="020B0503020204020204" pitchFamily="34" charset="-122"/>
                <a:ea typeface="微软雅黑" panose="020B0503020204020204" pitchFamily="34" charset="-122"/>
              </a:rPr>
              <a:t>个人成就往往比家庭更重要。</a:t>
            </a:r>
            <a:r>
              <a:rPr lang="zh-CN" altLang="en-US" sz="2600" b="1" dirty="0">
                <a:solidFill>
                  <a:srgbClr val="0000FF"/>
                </a:solidFill>
                <a:latin typeface="微软雅黑" panose="020B0503020204020204" pitchFamily="34" charset="-122"/>
                <a:ea typeface="微软雅黑" panose="020B0503020204020204" pitchFamily="34" charset="-122"/>
              </a:rPr>
              <a:t>“实干”与“忙忙碌碌”</a:t>
            </a:r>
            <a:r>
              <a:rPr lang="zh-CN" altLang="en-US" sz="2600" b="1" dirty="0">
                <a:latin typeface="微软雅黑" panose="020B0503020204020204" pitchFamily="34" charset="-122"/>
                <a:ea typeface="微软雅黑" panose="020B0503020204020204" pitchFamily="34" charset="-122"/>
              </a:rPr>
              <a:t>是占主导的价值观</a:t>
            </a:r>
            <a:r>
              <a:rPr lang="zh-CN" altLang="en-US" sz="2600" b="1" dirty="0">
                <a:solidFill>
                  <a:srgbClr val="003399"/>
                </a:solidFill>
                <a:latin typeface="微软雅黑" panose="020B0503020204020204" pitchFamily="34" charset="-122"/>
                <a:ea typeface="微软雅黑" panose="020B0503020204020204" pitchFamily="34" charset="-122"/>
              </a:rPr>
              <a:t>。</a:t>
            </a:r>
            <a:endParaRPr lang="en-US" altLang="zh-CN" sz="2600" b="1" dirty="0">
              <a:solidFill>
                <a:srgbClr val="003399"/>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600" b="1" dirty="0">
                <a:latin typeface="微软雅黑" panose="020B0503020204020204" pitchFamily="34" charset="-122"/>
                <a:ea typeface="微软雅黑" panose="020B0503020204020204" pitchFamily="34" charset="-122"/>
              </a:rPr>
              <a:t>人际关系的主导思想是</a:t>
            </a:r>
            <a:r>
              <a:rPr lang="zh-CN" altLang="en-US" sz="2600" b="1" dirty="0">
                <a:solidFill>
                  <a:srgbClr val="FF3300"/>
                </a:solidFill>
                <a:latin typeface="微软雅黑" panose="020B0503020204020204" pitchFamily="34" charset="-122"/>
                <a:ea typeface="微软雅黑" panose="020B0503020204020204" pitchFamily="34" charset="-122"/>
              </a:rPr>
              <a:t>从社会的互动中获得情感利益、同时保持个人独立性，避免担负责任</a:t>
            </a:r>
            <a:r>
              <a:rPr lang="zh-CN" altLang="en-US" sz="2600" b="1" dirty="0">
                <a:latin typeface="微软雅黑" panose="020B0503020204020204" pitchFamily="34" charset="-122"/>
                <a:ea typeface="微软雅黑" panose="020B0503020204020204" pitchFamily="34" charset="-122"/>
              </a:rPr>
              <a:t>（如，</a:t>
            </a:r>
            <a:r>
              <a:rPr lang="en-US" altLang="zh-CN" sz="2600" b="1" dirty="0">
                <a:latin typeface="微软雅黑" panose="020B0503020204020204" pitchFamily="34" charset="-122"/>
                <a:ea typeface="微软雅黑" panose="020B0503020204020204" pitchFamily="34" charset="-122"/>
              </a:rPr>
              <a:t>AA</a:t>
            </a:r>
            <a:r>
              <a:rPr lang="zh-CN" altLang="en-US" sz="2600" b="1" dirty="0">
                <a:latin typeface="微软雅黑" panose="020B0503020204020204" pitchFamily="34" charset="-122"/>
                <a:ea typeface="微软雅黑" panose="020B0503020204020204" pitchFamily="34" charset="-122"/>
              </a:rPr>
              <a:t>制）。</a:t>
            </a:r>
            <a:endParaRPr lang="en-US" altLang="zh-CN" sz="2600" b="1" dirty="0">
              <a:latin typeface="微软雅黑" panose="020B0503020204020204" pitchFamily="34" charset="-122"/>
              <a:ea typeface="微软雅黑" panose="020B0503020204020204" pitchFamily="34" charset="-122"/>
            </a:endParaRPr>
          </a:p>
          <a:p>
            <a:pPr eaLnBrk="1" hangingPunct="1">
              <a:spcBef>
                <a:spcPts val="1200"/>
              </a:spcBef>
            </a:pPr>
            <a:r>
              <a:rPr lang="zh-CN" altLang="en-US" sz="2600" b="1" dirty="0">
                <a:latin typeface="微软雅黑" panose="020B0503020204020204" pitchFamily="34" charset="-122"/>
                <a:ea typeface="微软雅黑" panose="020B0503020204020204" pitchFamily="34" charset="-122"/>
              </a:rPr>
              <a:t>美国人的主导价值是</a:t>
            </a:r>
            <a:r>
              <a:rPr lang="zh-CN" altLang="en-US" sz="2600" b="1" dirty="0">
                <a:solidFill>
                  <a:srgbClr val="FF3300"/>
                </a:solidFill>
                <a:latin typeface="微软雅黑" panose="020B0503020204020204" pitchFamily="34" charset="-122"/>
                <a:ea typeface="微软雅黑" panose="020B0503020204020204" pitchFamily="34" charset="-122"/>
              </a:rPr>
              <a:t>有效率、有成就的活动，竞争与成就。</a:t>
            </a:r>
            <a:r>
              <a:rPr lang="zh-CN" altLang="en-US" sz="2600" b="1" dirty="0">
                <a:solidFill>
                  <a:srgbClr val="0000FF"/>
                </a:solidFill>
                <a:latin typeface="微软雅黑" panose="020B0503020204020204" pitchFamily="34" charset="-122"/>
                <a:ea typeface="微软雅黑" panose="020B0503020204020204" pitchFamily="34" charset="-122"/>
              </a:rPr>
              <a:t>一般不把企业公司当成自己事业与生活的依靠，为了追求更多的薪水或更高的位置，他们会不断地跳槽。</a:t>
            </a:r>
            <a:endParaRPr lang="zh-CN" altLang="en-US" sz="2600" b="1" dirty="0">
              <a:solidFill>
                <a:srgbClr val="003399"/>
              </a:solidFill>
              <a:latin typeface="微软雅黑" panose="020B0503020204020204" pitchFamily="34" charset="-122"/>
              <a:ea typeface="微软雅黑" panose="020B0503020204020204" pitchFamily="34" charset="-122"/>
            </a:endParaRPr>
          </a:p>
        </p:txBody>
      </p:sp>
      <p:sp>
        <p:nvSpPr>
          <p:cNvPr id="36869" name="Rectangle 4"/>
          <p:cNvSpPr/>
          <p:nvPr/>
        </p:nvSpPr>
        <p:spPr>
          <a:xfrm>
            <a:off x="2286000" y="277813"/>
            <a:ext cx="6400800" cy="919162"/>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6870" name="Picture 5" descr="C:\Program Files (x86)\Microsoft Office\MEDIA\CAGCAT10\j0297707.wmf"/>
          <p:cNvPicPr>
            <a:picLocks noChangeAspect="1"/>
          </p:cNvPicPr>
          <p:nvPr/>
        </p:nvPicPr>
        <p:blipFill>
          <a:blip r:embed="rId2"/>
          <a:stretch>
            <a:fillRect/>
          </a:stretch>
        </p:blipFill>
        <p:spPr>
          <a:xfrm>
            <a:off x="642938" y="142875"/>
            <a:ext cx="1000125" cy="105410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868">
                                            <p:bg/>
                                          </p:spTgt>
                                        </p:tgtEl>
                                        <p:attrNameLst>
                                          <p:attrName>style.visibility</p:attrName>
                                        </p:attrNameLst>
                                      </p:cBhvr>
                                      <p:to>
                                        <p:strVal val="visible"/>
                                      </p:to>
                                    </p:set>
                                    <p:animEffect transition="in" filter="fade">
                                      <p:cBhvr>
                                        <p:cTn id="7" dur="1000">
                                          <p:stCondLst>
                                            <p:cond delay="0"/>
                                          </p:stCondLst>
                                        </p:cTn>
                                        <p:tgtEl>
                                          <p:spTgt spid="36868">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6868">
                                            <p:bg/>
                                          </p:spTgt>
                                        </p:tgtEl>
                                        <p:attrNameLst>
                                          <p:attrName>style.visibility</p:attrName>
                                        </p:attrNameLst>
                                      </p:cBhvr>
                                      <p:to>
                                        <p:strVal val="visible"/>
                                      </p:to>
                                    </p:set>
                                    <p:animEffect transition="in" filter="fade">
                                      <p:cBhvr>
                                        <p:cTn id="11" dur="1000">
                                          <p:stCondLst>
                                            <p:cond delay="0"/>
                                          </p:stCondLst>
                                        </p:cTn>
                                        <p:tgtEl>
                                          <p:spTgt spid="36868">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6868">
                                            <p:bg/>
                                          </p:spTgt>
                                        </p:tgtEl>
                                        <p:attrNameLst>
                                          <p:attrName>style.visibility</p:attrName>
                                        </p:attrNameLst>
                                      </p:cBhvr>
                                      <p:to>
                                        <p:strVal val="visible"/>
                                      </p:to>
                                    </p:set>
                                    <p:animEffect transition="in" filter="fade">
                                      <p:cBhvr>
                                        <p:cTn id="15" dur="1000">
                                          <p:stCondLst>
                                            <p:cond delay="0"/>
                                          </p:stCondLst>
                                        </p:cTn>
                                        <p:tgtEl>
                                          <p:spTgt spid="36868">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6868">
                                            <p:bg/>
                                          </p:spTgt>
                                        </p:tgtEl>
                                        <p:attrNameLst>
                                          <p:attrName>style.visibility</p:attrName>
                                        </p:attrNameLst>
                                      </p:cBhvr>
                                      <p:to>
                                        <p:strVal val="visible"/>
                                      </p:to>
                                    </p:set>
                                    <p:animEffect transition="in" filter="fade">
                                      <p:cBhvr>
                                        <p:cTn id="19" dur="1000">
                                          <p:stCondLst>
                                            <p:cond delay="0"/>
                                          </p:stCondLst>
                                        </p:cTn>
                                        <p:tgtEl>
                                          <p:spTgt spid="3686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31</a:t>
            </a:fld>
            <a:endParaRPr lang="en-US" altLang="zh-CN" sz="1200" dirty="0">
              <a:latin typeface="Garamond" panose="02020404030301010803" pitchFamily="18" charset="0"/>
            </a:endParaRPr>
          </a:p>
        </p:txBody>
      </p:sp>
      <p:sp>
        <p:nvSpPr>
          <p:cNvPr id="37892" name="Rectangle 3"/>
          <p:cNvSpPr>
            <a:spLocks noGrp="1"/>
          </p:cNvSpPr>
          <p:nvPr>
            <p:ph idx="1"/>
          </p:nvPr>
        </p:nvSpPr>
        <p:spPr>
          <a:xfrm>
            <a:off x="539750" y="1341438"/>
            <a:ext cx="8070850" cy="4754562"/>
          </a:xfrm>
        </p:spPr>
        <p:txBody>
          <a:bodyPr vert="horz" wrap="square" lIns="91440" tIns="45720" rIns="91440" bIns="45720" anchor="t"/>
          <a:lstStyle/>
          <a:p>
            <a:pPr eaLnBrk="1" hangingPunct="1">
              <a:lnSpc>
                <a:spcPct val="110000"/>
              </a:lnSpc>
              <a:spcBef>
                <a:spcPct val="45000"/>
              </a:spcBef>
            </a:pPr>
            <a:r>
              <a:rPr lang="zh-CN" altLang="en-US" sz="2500" b="1" dirty="0">
                <a:latin typeface="微软雅黑" panose="020B0503020204020204" pitchFamily="34" charset="-122"/>
                <a:ea typeface="微软雅黑" panose="020B0503020204020204" pitchFamily="34" charset="-122"/>
              </a:rPr>
              <a:t>美国人的一个主导思想认为，</a:t>
            </a:r>
            <a:r>
              <a:rPr lang="zh-CN" altLang="en-US" sz="2500" b="1" dirty="0">
                <a:solidFill>
                  <a:srgbClr val="C00000"/>
                </a:solidFill>
                <a:latin typeface="微软雅黑" panose="020B0503020204020204" pitchFamily="34" charset="-122"/>
                <a:ea typeface="微软雅黑" panose="020B0503020204020204" pitchFamily="34" charset="-122"/>
              </a:rPr>
              <a:t>自然界应当受人控制并为人服务。</a:t>
            </a:r>
            <a:r>
              <a:rPr lang="zh-CN" altLang="en-US" sz="2500" b="1" dirty="0">
                <a:latin typeface="微软雅黑" panose="020B0503020204020204" pitchFamily="34" charset="-122"/>
                <a:ea typeface="微软雅黑" panose="020B0503020204020204" pitchFamily="34" charset="-122"/>
              </a:rPr>
              <a:t>以物质标准来衡量各国社会，舒适的生活对他们是头等大事，认为</a:t>
            </a:r>
            <a:r>
              <a:rPr lang="zh-CN" altLang="en-US" sz="2500" b="1" dirty="0">
                <a:solidFill>
                  <a:srgbClr val="C00000"/>
                </a:solidFill>
                <a:latin typeface="微软雅黑" panose="020B0503020204020204" pitchFamily="34" charset="-122"/>
                <a:ea typeface="微软雅黑" panose="020B0503020204020204" pitchFamily="34" charset="-122"/>
              </a:rPr>
              <a:t>私有财产神圣不可侵犯。</a:t>
            </a:r>
          </a:p>
          <a:p>
            <a:pPr eaLnBrk="1" hangingPunct="1">
              <a:lnSpc>
                <a:spcPct val="110000"/>
              </a:lnSpc>
              <a:spcBef>
                <a:spcPct val="45000"/>
              </a:spcBef>
            </a:pPr>
            <a:r>
              <a:rPr lang="zh-CN" altLang="en-US" sz="2500" b="1" dirty="0">
                <a:latin typeface="微软雅黑" panose="020B0503020204020204" pitchFamily="34" charset="-122"/>
                <a:ea typeface="微软雅黑" panose="020B0503020204020204" pitchFamily="34" charset="-122"/>
              </a:rPr>
              <a:t>“美国人不喜欢借用外在的标准衡量艺术的价值，</a:t>
            </a:r>
            <a:r>
              <a:rPr lang="zh-CN" altLang="en-US" sz="2500" b="1" dirty="0">
                <a:solidFill>
                  <a:srgbClr val="C00000"/>
                </a:solidFill>
                <a:latin typeface="微软雅黑" panose="020B0503020204020204" pitchFamily="34" charset="-122"/>
                <a:ea typeface="微软雅黑" panose="020B0503020204020204" pitchFamily="34" charset="-122"/>
              </a:rPr>
              <a:t>只要个人喜欢，就是价值所在。</a:t>
            </a:r>
            <a:r>
              <a:rPr lang="zh-CN" altLang="en-US" sz="2500" b="1" dirty="0">
                <a:latin typeface="微软雅黑" panose="020B0503020204020204" pitchFamily="34" charset="-122"/>
                <a:ea typeface="微软雅黑" panose="020B0503020204020204" pitchFamily="34" charset="-122"/>
              </a:rPr>
              <a:t>但这也导致了强烈的自我中心。” </a:t>
            </a:r>
            <a:r>
              <a:rPr lang="zh-CN" altLang="en-US" sz="2500" b="1" dirty="0">
                <a:solidFill>
                  <a:srgbClr val="0000FF"/>
                </a:solidFill>
                <a:latin typeface="微软雅黑" panose="020B0503020204020204" pitchFamily="34" charset="-122"/>
                <a:ea typeface="微软雅黑" panose="020B0503020204020204" pitchFamily="34" charset="-122"/>
              </a:rPr>
              <a:t>（斯图尔特）</a:t>
            </a:r>
          </a:p>
          <a:p>
            <a:pPr eaLnBrk="1" hangingPunct="1">
              <a:lnSpc>
                <a:spcPct val="110000"/>
              </a:lnSpc>
              <a:spcBef>
                <a:spcPct val="45000"/>
              </a:spcBef>
            </a:pPr>
            <a:r>
              <a:rPr lang="zh-CN" altLang="en-US" sz="2500" b="1" dirty="0">
                <a:latin typeface="微软雅黑" panose="020B0503020204020204" pitchFamily="34" charset="-122"/>
                <a:ea typeface="微软雅黑" panose="020B0503020204020204" pitchFamily="34" charset="-122"/>
              </a:rPr>
              <a:t>自我中心的观念在美国影响广泛、深入人心，美国著名的心理学家卡尔</a:t>
            </a:r>
            <a:r>
              <a:rPr lang="en-US" altLang="zh-CN" sz="2500" b="1" dirty="0">
                <a:latin typeface="微软雅黑" panose="020B0503020204020204" pitchFamily="34" charset="-122"/>
                <a:ea typeface="微软雅黑" panose="020B0503020204020204" pitchFamily="34" charset="-122"/>
              </a:rPr>
              <a:t>•</a:t>
            </a:r>
            <a:r>
              <a:rPr lang="zh-CN" altLang="en-US" sz="2500" b="1" dirty="0">
                <a:latin typeface="微软雅黑" panose="020B0503020204020204" pitchFamily="34" charset="-122"/>
                <a:ea typeface="微软雅黑" panose="020B0503020204020204" pitchFamily="34" charset="-122"/>
              </a:rPr>
              <a:t>罗杰斯甚至把它当作是一个全球性的观念。</a:t>
            </a:r>
            <a:r>
              <a:rPr lang="zh-CN" altLang="en-US" sz="2500" b="1" dirty="0">
                <a:solidFill>
                  <a:srgbClr val="0000FF"/>
                </a:solidFill>
                <a:latin typeface="微软雅黑" panose="020B0503020204020204" pitchFamily="34" charset="-122"/>
                <a:ea typeface="微软雅黑" panose="020B0503020204020204" pitchFamily="34" charset="-122"/>
              </a:rPr>
              <a:t>他们否定自己所不理解的东西，他们无意识的一个主导的偏见就是</a:t>
            </a:r>
            <a:r>
              <a:rPr lang="zh-CN" altLang="en-US" sz="2500" b="1" dirty="0">
                <a:solidFill>
                  <a:srgbClr val="C00000"/>
                </a:solidFill>
                <a:latin typeface="微软雅黑" panose="020B0503020204020204" pitchFamily="34" charset="-122"/>
                <a:ea typeface="微软雅黑" panose="020B0503020204020204" pitchFamily="34" charset="-122"/>
              </a:rPr>
              <a:t>：“</a:t>
            </a:r>
            <a:r>
              <a:rPr lang="en-US" altLang="zh-CN" sz="2500" b="1" dirty="0">
                <a:solidFill>
                  <a:srgbClr val="C00000"/>
                </a:solidFill>
                <a:latin typeface="微软雅黑" panose="020B0503020204020204" pitchFamily="34" charset="-122"/>
                <a:ea typeface="微软雅黑" panose="020B0503020204020204" pitchFamily="34" charset="-122"/>
              </a:rPr>
              <a:t>I </a:t>
            </a:r>
            <a:r>
              <a:rPr lang="zh-CN" altLang="en-US" sz="2500" b="1" dirty="0">
                <a:solidFill>
                  <a:srgbClr val="C00000"/>
                </a:solidFill>
                <a:latin typeface="微软雅黑" panose="020B0503020204020204" pitchFamily="34" charset="-122"/>
                <a:ea typeface="微软雅黑" panose="020B0503020204020204" pitchFamily="34" charset="-122"/>
              </a:rPr>
              <a:t> </a:t>
            </a:r>
            <a:r>
              <a:rPr lang="en-US" altLang="zh-CN" sz="2500" b="1" dirty="0">
                <a:solidFill>
                  <a:srgbClr val="C00000"/>
                </a:solidFill>
                <a:latin typeface="微软雅黑" panose="020B0503020204020204" pitchFamily="34" charset="-122"/>
                <a:ea typeface="微软雅黑" panose="020B0503020204020204" pitchFamily="34" charset="-122"/>
              </a:rPr>
              <a:t>am the best”.</a:t>
            </a:r>
          </a:p>
        </p:txBody>
      </p:sp>
      <p:sp>
        <p:nvSpPr>
          <p:cNvPr id="37893" name="Rectangle 4"/>
          <p:cNvSpPr/>
          <p:nvPr/>
        </p:nvSpPr>
        <p:spPr>
          <a:xfrm>
            <a:off x="2643505" y="278130"/>
            <a:ext cx="5829300" cy="987425"/>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7894" name="Picture 5" descr="C:\Program Files (x86)\Microsoft Office\MEDIA\CAGCAT10\j0293844.wmf"/>
          <p:cNvPicPr>
            <a:picLocks noChangeAspect="1"/>
          </p:cNvPicPr>
          <p:nvPr/>
        </p:nvPicPr>
        <p:blipFill>
          <a:blip r:embed="rId2"/>
          <a:stretch>
            <a:fillRect/>
          </a:stretch>
        </p:blipFill>
        <p:spPr>
          <a:xfrm>
            <a:off x="928688" y="214313"/>
            <a:ext cx="1000125" cy="10509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2">
                                            <p:bg/>
                                          </p:spTgt>
                                        </p:tgtEl>
                                        <p:attrNameLst>
                                          <p:attrName>style.visibility</p:attrName>
                                        </p:attrNameLst>
                                      </p:cBhvr>
                                      <p:to>
                                        <p:strVal val="visible"/>
                                      </p:to>
                                    </p:set>
                                    <p:animEffect transition="in" filter="fade">
                                      <p:cBhvr>
                                        <p:cTn id="7" dur="1000">
                                          <p:stCondLst>
                                            <p:cond delay="0"/>
                                          </p:stCondLst>
                                        </p:cTn>
                                        <p:tgtEl>
                                          <p:spTgt spid="3789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2">
                                            <p:bg/>
                                          </p:spTgt>
                                        </p:tgtEl>
                                        <p:attrNameLst>
                                          <p:attrName>style.visibility</p:attrName>
                                        </p:attrNameLst>
                                      </p:cBhvr>
                                      <p:to>
                                        <p:strVal val="visible"/>
                                      </p:to>
                                    </p:set>
                                    <p:animEffect transition="in" filter="fade">
                                      <p:cBhvr>
                                        <p:cTn id="12" dur="1000">
                                          <p:stCondLst>
                                            <p:cond delay="0"/>
                                          </p:stCondLst>
                                        </p:cTn>
                                        <p:tgtEl>
                                          <p:spTgt spid="3789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2">
                                            <p:bg/>
                                          </p:spTgt>
                                        </p:tgtEl>
                                        <p:attrNameLst>
                                          <p:attrName>style.visibility</p:attrName>
                                        </p:attrNameLst>
                                      </p:cBhvr>
                                      <p:to>
                                        <p:strVal val="visible"/>
                                      </p:to>
                                    </p:set>
                                    <p:animEffect transition="in" filter="fade">
                                      <p:cBhvr>
                                        <p:cTn id="17" dur="1000">
                                          <p:stCondLst>
                                            <p:cond delay="0"/>
                                          </p:stCondLst>
                                        </p:cTn>
                                        <p:tgtEl>
                                          <p:spTgt spid="37892">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32</a:t>
            </a:fld>
            <a:endParaRPr lang="en-US" altLang="zh-CN" sz="1200" dirty="0">
              <a:latin typeface="Garamond" panose="02020404030301010803" pitchFamily="18" charset="0"/>
            </a:endParaRPr>
          </a:p>
        </p:txBody>
      </p:sp>
      <p:sp>
        <p:nvSpPr>
          <p:cNvPr id="38916" name="Rectangle 3"/>
          <p:cNvSpPr>
            <a:spLocks noGrp="1"/>
          </p:cNvSpPr>
          <p:nvPr>
            <p:ph idx="1"/>
          </p:nvPr>
        </p:nvSpPr>
        <p:spPr>
          <a:xfrm>
            <a:off x="457200" y="1341438"/>
            <a:ext cx="8229600" cy="4789487"/>
          </a:xfrm>
        </p:spPr>
        <p:txBody>
          <a:bodyPr vert="horz" wrap="square" lIns="91440" tIns="45720" rIns="91440" bIns="45720" anchor="t"/>
          <a:lstStyle/>
          <a:p>
            <a:pPr eaLnBrk="1" hangingPunct="1">
              <a:spcBef>
                <a:spcPct val="50000"/>
              </a:spcBef>
            </a:pPr>
            <a:r>
              <a:rPr lang="zh-CN" altLang="en-US" b="1" dirty="0">
                <a:solidFill>
                  <a:srgbClr val="0000FF"/>
                </a:solidFill>
                <a:latin typeface="微软雅黑" panose="020B0503020204020204" pitchFamily="34" charset="-122"/>
                <a:ea typeface="微软雅黑" panose="020B0503020204020204" pitchFamily="34" charset="-122"/>
              </a:rPr>
              <a:t>美国文化的核心价值存在许多不一致性，</a:t>
            </a:r>
            <a:r>
              <a:rPr lang="zh-CN" altLang="en-US" b="1" dirty="0">
                <a:latin typeface="微软雅黑" panose="020B0503020204020204" pitchFamily="34" charset="-122"/>
                <a:ea typeface="微软雅黑" panose="020B0503020204020204" pitchFamily="34" charset="-122"/>
              </a:rPr>
              <a:t>书上、电影上所说的与实际不一致；条文上的价值观与实际的价值观不一致；鼓励个人主义与提倡协调适应不一致；</a:t>
            </a:r>
            <a:r>
              <a:rPr lang="zh-CN" altLang="en-US" b="1" dirty="0">
                <a:solidFill>
                  <a:srgbClr val="FF0000"/>
                </a:solidFill>
                <a:latin typeface="微软雅黑" panose="020B0503020204020204" pitchFamily="34" charset="-122"/>
                <a:ea typeface="微软雅黑" panose="020B0503020204020204" pitchFamily="34" charset="-122"/>
              </a:rPr>
              <a:t>提倡成就与提倡平等不一致</a:t>
            </a:r>
            <a:r>
              <a:rPr lang="zh-CN" altLang="en-US" b="1" dirty="0">
                <a:latin typeface="微软雅黑" panose="020B0503020204020204" pitchFamily="34" charset="-122"/>
                <a:ea typeface="微软雅黑" panose="020B0503020204020204" pitchFamily="34" charset="-122"/>
              </a:rPr>
              <a:t>。</a:t>
            </a:r>
          </a:p>
          <a:p>
            <a:pPr eaLnBrk="1" hangingPunct="1">
              <a:spcBef>
                <a:spcPct val="50000"/>
              </a:spcBef>
            </a:pPr>
            <a:r>
              <a:rPr lang="zh-CN" altLang="en-US" b="1" dirty="0">
                <a:latin typeface="微软雅黑" panose="020B0503020204020204" pitchFamily="34" charset="-122"/>
                <a:ea typeface="微软雅黑" panose="020B0503020204020204" pitchFamily="34" charset="-122"/>
              </a:rPr>
              <a:t>若这些不一致性被认可，就会作为追求成功的选择，但是当这些不一致性的存在被否认，就会导致一些人严重的价值混乱而引起冲突。</a:t>
            </a:r>
          </a:p>
          <a:p>
            <a:pPr eaLnBrk="1" hangingPunct="1">
              <a:spcBef>
                <a:spcPct val="50000"/>
              </a:spcBef>
            </a:pPr>
            <a:r>
              <a:rPr lang="zh-CN" altLang="en-US" b="1" dirty="0">
                <a:solidFill>
                  <a:srgbClr val="0000FF"/>
                </a:solidFill>
                <a:latin typeface="微软雅黑" panose="020B0503020204020204" pitchFamily="34" charset="-122"/>
                <a:ea typeface="微软雅黑" panose="020B0503020204020204" pitchFamily="34" charset="-122"/>
              </a:rPr>
              <a:t>提倡成功和竞争导致许多偏离这种价值的人成为牺牲品，</a:t>
            </a:r>
            <a:r>
              <a:rPr lang="zh-CN" altLang="en-US" b="1" dirty="0">
                <a:latin typeface="微软雅黑" panose="020B0503020204020204" pitchFamily="34" charset="-122"/>
                <a:ea typeface="微软雅黑" panose="020B0503020204020204" pitchFamily="34" charset="-122"/>
              </a:rPr>
              <a:t>正在变成一种社会危害。</a:t>
            </a:r>
          </a:p>
        </p:txBody>
      </p:sp>
      <p:sp>
        <p:nvSpPr>
          <p:cNvPr id="38917" name="Rectangle 4"/>
          <p:cNvSpPr/>
          <p:nvPr/>
        </p:nvSpPr>
        <p:spPr>
          <a:xfrm>
            <a:off x="400050" y="278130"/>
            <a:ext cx="6606540" cy="918845"/>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en-US" altLang="zh-CN" sz="4200" b="1" i="1" dirty="0">
                <a:solidFill>
                  <a:schemeClr val="tx2"/>
                </a:solidFill>
                <a:latin typeface="微软雅黑" panose="020B0503020204020204" pitchFamily="34" charset="-122"/>
                <a:ea typeface="微软雅黑" panose="020B0503020204020204" pitchFamily="34" charset="-122"/>
              </a:rPr>
              <a:t> </a:t>
            </a: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8918" name="Picture 5" descr="C:\Program Files (x86)\Microsoft Office\MEDIA\CAGCAT10\j0293844.wmf"/>
          <p:cNvPicPr>
            <a:picLocks noChangeAspect="1"/>
          </p:cNvPicPr>
          <p:nvPr/>
        </p:nvPicPr>
        <p:blipFill>
          <a:blip r:embed="rId2"/>
          <a:stretch>
            <a:fillRect/>
          </a:stretch>
        </p:blipFill>
        <p:spPr>
          <a:xfrm>
            <a:off x="7235825" y="188913"/>
            <a:ext cx="1000125" cy="10509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916">
                                            <p:bg/>
                                          </p:spTgt>
                                        </p:tgtEl>
                                        <p:attrNameLst>
                                          <p:attrName>style.visibility</p:attrName>
                                        </p:attrNameLst>
                                      </p:cBhvr>
                                      <p:to>
                                        <p:strVal val="visible"/>
                                      </p:to>
                                    </p:set>
                                    <p:animEffect transition="in" filter="fade">
                                      <p:cBhvr>
                                        <p:cTn id="7" dur="1000">
                                          <p:stCondLst>
                                            <p:cond delay="0"/>
                                          </p:stCondLst>
                                        </p:cTn>
                                        <p:tgtEl>
                                          <p:spTgt spid="38916">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8916">
                                            <p:bg/>
                                          </p:spTgt>
                                        </p:tgtEl>
                                        <p:attrNameLst>
                                          <p:attrName>style.visibility</p:attrName>
                                        </p:attrNameLst>
                                      </p:cBhvr>
                                      <p:to>
                                        <p:strVal val="visible"/>
                                      </p:to>
                                    </p:set>
                                    <p:animEffect transition="in" filter="fade">
                                      <p:cBhvr>
                                        <p:cTn id="11" dur="1000">
                                          <p:stCondLst>
                                            <p:cond delay="0"/>
                                          </p:stCondLst>
                                        </p:cTn>
                                        <p:tgtEl>
                                          <p:spTgt spid="38916">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8916">
                                            <p:bg/>
                                          </p:spTgt>
                                        </p:tgtEl>
                                        <p:attrNameLst>
                                          <p:attrName>style.visibility</p:attrName>
                                        </p:attrNameLst>
                                      </p:cBhvr>
                                      <p:to>
                                        <p:strVal val="visible"/>
                                      </p:to>
                                    </p:set>
                                    <p:animEffect transition="in" filter="fade">
                                      <p:cBhvr>
                                        <p:cTn id="15" dur="1000">
                                          <p:stCondLst>
                                            <p:cond delay="0"/>
                                          </p:stCondLst>
                                        </p:cTn>
                                        <p:tgtEl>
                                          <p:spTgt spid="38916">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33</a:t>
            </a:fld>
            <a:endParaRPr lang="en-US" altLang="zh-CN" sz="1200" dirty="0">
              <a:latin typeface="Garamond" panose="02020404030301010803" pitchFamily="18" charset="0"/>
            </a:endParaRPr>
          </a:p>
        </p:txBody>
      </p:sp>
      <p:sp>
        <p:nvSpPr>
          <p:cNvPr id="39940" name="Rectangle 3"/>
          <p:cNvSpPr>
            <a:spLocks noGrp="1"/>
          </p:cNvSpPr>
          <p:nvPr>
            <p:ph idx="1"/>
          </p:nvPr>
        </p:nvSpPr>
        <p:spPr>
          <a:xfrm>
            <a:off x="457200" y="1412875"/>
            <a:ext cx="8229600" cy="4718050"/>
          </a:xfrm>
        </p:spPr>
        <p:txBody>
          <a:bodyPr vert="horz" wrap="square" lIns="91440" tIns="45720" rIns="91440" bIns="45720" anchor="t"/>
          <a:lstStyle/>
          <a:p>
            <a:pPr eaLnBrk="1" hangingPunct="1">
              <a:lnSpc>
                <a:spcPct val="110000"/>
              </a:lnSpc>
              <a:spcBef>
                <a:spcPct val="55000"/>
              </a:spcBef>
            </a:pPr>
            <a:r>
              <a:rPr lang="zh-CN" altLang="en-US" b="1" dirty="0">
                <a:latin typeface="微软雅黑" panose="020B0503020204020204" pitchFamily="34" charset="-122"/>
                <a:ea typeface="微软雅黑" panose="020B0503020204020204" pitchFamily="34" charset="-122"/>
              </a:rPr>
              <a:t>大量不认同</a:t>
            </a:r>
            <a:r>
              <a:rPr lang="zh-CN" altLang="en-US" b="1" dirty="0">
                <a:solidFill>
                  <a:srgbClr val="FF0000"/>
                </a:solidFill>
                <a:latin typeface="微软雅黑" panose="020B0503020204020204" pitchFamily="34" charset="-122"/>
                <a:ea typeface="微软雅黑" panose="020B0503020204020204" pitchFamily="34" charset="-122"/>
              </a:rPr>
              <a:t>成就感</a:t>
            </a:r>
            <a:r>
              <a:rPr lang="zh-CN" altLang="en-US" b="1" dirty="0">
                <a:latin typeface="微软雅黑" panose="020B0503020204020204" pitchFamily="34" charset="-122"/>
                <a:ea typeface="微软雅黑" panose="020B0503020204020204" pitchFamily="34" charset="-122"/>
              </a:rPr>
              <a:t>的青年人，不论是由于缺乏能力，还是心理逆反或文化差异，已变成不被美国文化认同或疏远（异化）的人。</a:t>
            </a:r>
          </a:p>
          <a:p>
            <a:pPr eaLnBrk="1" hangingPunct="1">
              <a:lnSpc>
                <a:spcPct val="110000"/>
              </a:lnSpc>
              <a:spcBef>
                <a:spcPct val="55000"/>
              </a:spcBef>
            </a:pPr>
            <a:r>
              <a:rPr lang="zh-CN" altLang="en-US" b="1" dirty="0">
                <a:latin typeface="微软雅黑" panose="020B0503020204020204" pitchFamily="34" charset="-122"/>
                <a:ea typeface="微软雅黑" panose="020B0503020204020204" pitchFamily="34" charset="-122"/>
              </a:rPr>
              <a:t>美国成年人中存在很大心理压抑，据报道，约有</a:t>
            </a:r>
            <a:r>
              <a:rPr lang="en-US" altLang="zh-CN" b="1" dirty="0">
                <a:solidFill>
                  <a:srgbClr val="C00000"/>
                </a:solidFill>
                <a:latin typeface="微软雅黑" panose="020B0503020204020204" pitchFamily="34" charset="-122"/>
                <a:ea typeface="微软雅黑" panose="020B0503020204020204" pitchFamily="34" charset="-122"/>
              </a:rPr>
              <a:t>50%</a:t>
            </a:r>
            <a:r>
              <a:rPr lang="zh-CN" altLang="en-US" b="1" dirty="0">
                <a:latin typeface="微软雅黑" panose="020B0503020204020204" pitchFamily="34" charset="-122"/>
                <a:ea typeface="微软雅黑" panose="020B0503020204020204" pitchFamily="34" charset="-122"/>
              </a:rPr>
              <a:t>的成年人中曾患有一次精神方面的疾病。</a:t>
            </a:r>
          </a:p>
          <a:p>
            <a:pPr eaLnBrk="1" hangingPunct="1">
              <a:lnSpc>
                <a:spcPct val="110000"/>
              </a:lnSpc>
              <a:spcBef>
                <a:spcPct val="55000"/>
              </a:spcBef>
            </a:pPr>
            <a:r>
              <a:rPr lang="zh-CN" altLang="en-US" b="1" dirty="0">
                <a:solidFill>
                  <a:srgbClr val="C00000"/>
                </a:solidFill>
                <a:latin typeface="微软雅黑" panose="020B0503020204020204" pitchFamily="34" charset="-122"/>
                <a:ea typeface="微软雅黑" panose="020B0503020204020204" pitchFamily="34" charset="-122"/>
              </a:rPr>
              <a:t>心理疾病</a:t>
            </a:r>
            <a:r>
              <a:rPr lang="zh-CN" altLang="en-US" b="1" dirty="0">
                <a:solidFill>
                  <a:srgbClr val="0000FF"/>
                </a:solidFill>
                <a:latin typeface="微软雅黑" panose="020B0503020204020204" pitchFamily="34" charset="-122"/>
                <a:ea typeface="微软雅黑" panose="020B0503020204020204" pitchFamily="34" charset="-122"/>
              </a:rPr>
              <a:t>是其它工业化国家常见的时代病之一，也是一些工业化国家过于追求竞争和经济富裕而付出的巨大代价之一。</a:t>
            </a:r>
          </a:p>
        </p:txBody>
      </p:sp>
      <p:sp>
        <p:nvSpPr>
          <p:cNvPr id="39941" name="Rectangle 4"/>
          <p:cNvSpPr/>
          <p:nvPr/>
        </p:nvSpPr>
        <p:spPr>
          <a:xfrm>
            <a:off x="350520" y="278130"/>
            <a:ext cx="6364605" cy="918845"/>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en-US" altLang="zh-CN" sz="4200" b="1" i="1" dirty="0">
                <a:solidFill>
                  <a:schemeClr val="tx2"/>
                </a:solidFill>
                <a:latin typeface="微软雅黑" panose="020B0503020204020204" pitchFamily="34" charset="-122"/>
                <a:ea typeface="微软雅黑" panose="020B0503020204020204" pitchFamily="34" charset="-122"/>
              </a:rPr>
              <a:t>  </a:t>
            </a:r>
            <a:r>
              <a:rPr lang="zh-CN" altLang="en-US" sz="4200" b="1" i="1" dirty="0">
                <a:solidFill>
                  <a:schemeClr val="tx2"/>
                </a:solidFill>
                <a:latin typeface="微软雅黑" panose="020B0503020204020204" pitchFamily="34" charset="-122"/>
                <a:ea typeface="微软雅黑" panose="020B0503020204020204" pitchFamily="34" charset="-122"/>
              </a:rPr>
              <a:t>美国文化的核心价值观</a:t>
            </a:r>
          </a:p>
        </p:txBody>
      </p:sp>
      <p:pic>
        <p:nvPicPr>
          <p:cNvPr id="39942" name="Picture 5" descr="C:\Program Files (x86)\Microsoft Office\MEDIA\CAGCAT10\j0300840.wmf"/>
          <p:cNvPicPr>
            <a:picLocks noChangeAspect="1"/>
          </p:cNvPicPr>
          <p:nvPr/>
        </p:nvPicPr>
        <p:blipFill>
          <a:blip r:embed="rId2"/>
          <a:stretch>
            <a:fillRect/>
          </a:stretch>
        </p:blipFill>
        <p:spPr>
          <a:xfrm>
            <a:off x="7208838" y="285750"/>
            <a:ext cx="1077912" cy="90805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940">
                                            <p:bg/>
                                          </p:spTgt>
                                        </p:tgtEl>
                                        <p:attrNameLst>
                                          <p:attrName>style.visibility</p:attrName>
                                        </p:attrNameLst>
                                      </p:cBhvr>
                                      <p:to>
                                        <p:strVal val="visible"/>
                                      </p:to>
                                    </p:set>
                                    <p:animEffect transition="in" filter="fade">
                                      <p:cBhvr>
                                        <p:cTn id="7" dur="1000">
                                          <p:stCondLst>
                                            <p:cond delay="0"/>
                                          </p:stCondLst>
                                        </p:cTn>
                                        <p:tgtEl>
                                          <p:spTgt spid="3994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9940">
                                            <p:bg/>
                                          </p:spTgt>
                                        </p:tgtEl>
                                        <p:attrNameLst>
                                          <p:attrName>style.visibility</p:attrName>
                                        </p:attrNameLst>
                                      </p:cBhvr>
                                      <p:to>
                                        <p:strVal val="visible"/>
                                      </p:to>
                                    </p:set>
                                    <p:animEffect transition="in" filter="fade">
                                      <p:cBhvr>
                                        <p:cTn id="11" dur="1000">
                                          <p:stCondLst>
                                            <p:cond delay="0"/>
                                          </p:stCondLst>
                                        </p:cTn>
                                        <p:tgtEl>
                                          <p:spTgt spid="39940">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9940">
                                            <p:bg/>
                                          </p:spTgt>
                                        </p:tgtEl>
                                        <p:attrNameLst>
                                          <p:attrName>style.visibility</p:attrName>
                                        </p:attrNameLst>
                                      </p:cBhvr>
                                      <p:to>
                                        <p:strVal val="visible"/>
                                      </p:to>
                                    </p:set>
                                    <p:animEffect transition="in" filter="fade">
                                      <p:cBhvr>
                                        <p:cTn id="15" dur="1000">
                                          <p:stCondLst>
                                            <p:cond delay="0"/>
                                          </p:stCondLst>
                                        </p:cTn>
                                        <p:tgtEl>
                                          <p:spTgt spid="3994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34</a:t>
            </a:fld>
            <a:endParaRPr lang="en-US" altLang="zh-CN" sz="1200" dirty="0">
              <a:latin typeface="Garamond" panose="02020404030301010803" pitchFamily="18" charset="0"/>
            </a:endParaRPr>
          </a:p>
        </p:txBody>
      </p:sp>
      <p:sp>
        <p:nvSpPr>
          <p:cNvPr id="40964" name="Rectangle 2"/>
          <p:cNvSpPr>
            <a:spLocks noGrp="1"/>
          </p:cNvSpPr>
          <p:nvPr>
            <p:ph type="title"/>
          </p:nvPr>
        </p:nvSpPr>
        <p:spPr>
          <a:xfrm>
            <a:off x="361315" y="196850"/>
            <a:ext cx="8325485" cy="1038225"/>
          </a:xfrm>
          <a:gradFill rotWithShape="1">
            <a:gsLst>
              <a:gs pos="0">
                <a:srgbClr val="FFFF99">
                  <a:alpha val="100000"/>
                </a:srgbClr>
              </a:gs>
              <a:gs pos="100000">
                <a:srgbClr val="CCFF33">
                  <a:alpha val="100000"/>
                </a:srgbClr>
              </a:gs>
            </a:gsLst>
            <a:lin ang="0" scaled="1"/>
            <a:tileRect/>
          </a:gradFill>
        </p:spPr>
        <p:txBody>
          <a:bodyPr vert="horz" wrap="square" lIns="91440" tIns="45720" rIns="91440" bIns="45720" anchor="t"/>
          <a:lstStyle/>
          <a:p>
            <a:pPr algn="l" eaLnBrk="1" hangingPunct="1">
              <a:lnSpc>
                <a:spcPct val="120000"/>
              </a:lnSpc>
              <a:spcBef>
                <a:spcPts val="0"/>
              </a:spcBef>
              <a:spcAft>
                <a:spcPts val="0"/>
              </a:spcAft>
            </a:pPr>
            <a:r>
              <a:rPr lang="en-US" altLang="zh-CN" sz="4800" b="1" dirty="0">
                <a:latin typeface="微软雅黑" panose="020B0503020204020204" pitchFamily="34" charset="-122"/>
                <a:ea typeface="微软雅黑" panose="020B0503020204020204" pitchFamily="34" charset="-122"/>
              </a:rPr>
              <a:t> 7.2.4 </a:t>
            </a:r>
            <a:r>
              <a:rPr lang="zh-CN" altLang="en-US" sz="4800" b="1" dirty="0">
                <a:latin typeface="微软雅黑" panose="020B0503020204020204" pitchFamily="34" charset="-122"/>
                <a:ea typeface="微软雅黑" panose="020B0503020204020204" pitchFamily="34" charset="-122"/>
              </a:rPr>
              <a:t>美国人的竞争哲学</a:t>
            </a:r>
          </a:p>
        </p:txBody>
      </p:sp>
      <p:sp>
        <p:nvSpPr>
          <p:cNvPr id="40965" name="Rectangle 3"/>
          <p:cNvSpPr>
            <a:spLocks noGrp="1"/>
          </p:cNvSpPr>
          <p:nvPr>
            <p:ph idx="1"/>
          </p:nvPr>
        </p:nvSpPr>
        <p:spPr>
          <a:xfrm>
            <a:off x="611188" y="1268413"/>
            <a:ext cx="7999412" cy="4827587"/>
          </a:xfrm>
        </p:spPr>
        <p:txBody>
          <a:bodyPr vert="horz" wrap="square" lIns="91440" tIns="45720" rIns="91440" bIns="45720" anchor="t"/>
          <a:lstStyle/>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竞争是在合作的基础上进行的，因为竞争离不开个人之间及群体之间的相互配合与协调。</a:t>
            </a:r>
            <a:r>
              <a:rPr lang="zh-CN" altLang="en-US" sz="2800" b="1" dirty="0">
                <a:solidFill>
                  <a:srgbClr val="CC6600"/>
                </a:solidFill>
                <a:latin typeface="微软雅黑" panose="020B0503020204020204" pitchFamily="34" charset="-122"/>
                <a:ea typeface="微软雅黑" panose="020B0503020204020204" pitchFamily="34" charset="-122"/>
              </a:rPr>
              <a:t>合作中求竞争的能力是美国人的特长。</a:t>
            </a:r>
          </a:p>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美国人能够既竞争又合作，他们不会将自己全心全意地交付给哪一个群体或组织。</a:t>
            </a:r>
            <a:r>
              <a:rPr lang="zh-CN" altLang="en-US" sz="2800" b="1" dirty="0">
                <a:solidFill>
                  <a:srgbClr val="CC6600"/>
                </a:solidFill>
                <a:latin typeface="微软雅黑" panose="020B0503020204020204" pitchFamily="34" charset="-122"/>
                <a:ea typeface="微软雅黑" panose="020B0503020204020204" pitchFamily="34" charset="-122"/>
              </a:rPr>
              <a:t>他们在与他人合作的同时追求个人的目标，而那些与他们合作的人同样也在努力实现属于自己的目标。</a:t>
            </a:r>
          </a:p>
          <a:p>
            <a:pPr eaLnBrk="1" hangingPunct="1">
              <a:spcBef>
                <a:spcPct val="50000"/>
              </a:spcBef>
            </a:pPr>
            <a:r>
              <a:rPr lang="zh-CN" altLang="en-US" sz="2800" b="1" dirty="0">
                <a:latin typeface="微软雅黑" panose="020B0503020204020204" pitchFamily="34" charset="-122"/>
                <a:ea typeface="微软雅黑" panose="020B0503020204020204" pitchFamily="34" charset="-122"/>
              </a:rPr>
              <a:t>美国人一般能够接受群体的目标，但如果他们个人的期望得不到实现，那么他们就</a:t>
            </a:r>
            <a:r>
              <a:rPr lang="zh-CN" altLang="en-US" sz="2800" b="1" dirty="0">
                <a:solidFill>
                  <a:srgbClr val="0000FF"/>
                </a:solidFill>
                <a:latin typeface="微软雅黑" panose="020B0503020204020204" pitchFamily="34" charset="-122"/>
                <a:ea typeface="微软雅黑" panose="020B0503020204020204" pitchFamily="34" charset="-122"/>
              </a:rPr>
              <a:t>会毫不犹豫地离开这个群体而加入另外的群体。</a:t>
            </a:r>
          </a:p>
        </p:txBody>
      </p:sp>
      <p:pic>
        <p:nvPicPr>
          <p:cNvPr id="40966" name="Picture 5" descr="C:\Program Files (x86)\Microsoft Office\MEDIA\CAGCAT10\j0298653.wmf"/>
          <p:cNvPicPr>
            <a:picLocks noChangeAspect="1"/>
          </p:cNvPicPr>
          <p:nvPr/>
        </p:nvPicPr>
        <p:blipFill>
          <a:blip r:embed="rId2"/>
          <a:stretch>
            <a:fillRect/>
          </a:stretch>
        </p:blipFill>
        <p:spPr>
          <a:xfrm>
            <a:off x="7463473" y="421640"/>
            <a:ext cx="1176337" cy="700088"/>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500" fill="hold"/>
                                        <p:tgtEl>
                                          <p:spTgt spid="40964"/>
                                        </p:tgtEl>
                                        <p:attrNameLst>
                                          <p:attrName>ppt_w</p:attrName>
                                        </p:attrNameLst>
                                      </p:cBhvr>
                                      <p:tavLst>
                                        <p:tav tm="0">
                                          <p:val>
                                            <p:fltVal val="0"/>
                                          </p:val>
                                        </p:tav>
                                        <p:tav tm="100000">
                                          <p:val>
                                            <p:strVal val="#ppt_w"/>
                                          </p:val>
                                        </p:tav>
                                      </p:tavLst>
                                    </p:anim>
                                    <p:anim calcmode="lin" valueType="num">
                                      <p:cBhvr>
                                        <p:cTn id="8" dur="500" fill="hold"/>
                                        <p:tgtEl>
                                          <p:spTgt spid="40964"/>
                                        </p:tgtEl>
                                        <p:attrNameLst>
                                          <p:attrName>ppt_h</p:attrName>
                                        </p:attrNameLst>
                                      </p:cBhvr>
                                      <p:tavLst>
                                        <p:tav tm="0">
                                          <p:val>
                                            <p:fltVal val="0"/>
                                          </p:val>
                                        </p:tav>
                                        <p:tav tm="100000">
                                          <p:val>
                                            <p:strVal val="#ppt_h"/>
                                          </p:val>
                                        </p:tav>
                                      </p:tavLst>
                                    </p:anim>
                                    <p:animEffect transition="in" filter="fade">
                                      <p:cBhvr>
                                        <p:cTn id="9" dur="500"/>
                                        <p:tgtEl>
                                          <p:spTgt spid="4096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5">
                                            <p:bg/>
                                          </p:spTgt>
                                        </p:tgtEl>
                                        <p:attrNameLst>
                                          <p:attrName>style.visibility</p:attrName>
                                        </p:attrNameLst>
                                      </p:cBhvr>
                                      <p:to>
                                        <p:strVal val="visible"/>
                                      </p:to>
                                    </p:set>
                                    <p:animEffect transition="in" filter="fade">
                                      <p:cBhvr>
                                        <p:cTn id="13" dur="1000">
                                          <p:stCondLst>
                                            <p:cond delay="0"/>
                                          </p:stCondLst>
                                        </p:cTn>
                                        <p:tgtEl>
                                          <p:spTgt spid="40965">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5">
                                            <p:bg/>
                                          </p:spTgt>
                                        </p:tgtEl>
                                        <p:attrNameLst>
                                          <p:attrName>style.visibility</p:attrName>
                                        </p:attrNameLst>
                                      </p:cBhvr>
                                      <p:to>
                                        <p:strVal val="visible"/>
                                      </p:to>
                                    </p:set>
                                    <p:animEffect transition="in" filter="fade">
                                      <p:cBhvr>
                                        <p:cTn id="17" dur="1000">
                                          <p:stCondLst>
                                            <p:cond delay="0"/>
                                          </p:stCondLst>
                                        </p:cTn>
                                        <p:tgtEl>
                                          <p:spTgt spid="40965">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5">
                                            <p:bg/>
                                          </p:spTgt>
                                        </p:tgtEl>
                                        <p:attrNameLst>
                                          <p:attrName>style.visibility</p:attrName>
                                        </p:attrNameLst>
                                      </p:cBhvr>
                                      <p:to>
                                        <p:strVal val="visible"/>
                                      </p:to>
                                    </p:set>
                                    <p:animEffect transition="in" filter="fade">
                                      <p:cBhvr>
                                        <p:cTn id="21" dur="1000">
                                          <p:stCondLst>
                                            <p:cond delay="0"/>
                                          </p:stCondLst>
                                        </p:cTn>
                                        <p:tgtEl>
                                          <p:spTgt spid="4096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ldLvl="0" animBg="1"/>
      <p:bldP spid="4096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35</a:t>
            </a:fld>
            <a:endParaRPr lang="en-US" altLang="zh-CN" sz="1200" dirty="0">
              <a:latin typeface="Garamond" panose="02020404030301010803" pitchFamily="18" charset="0"/>
            </a:endParaRPr>
          </a:p>
        </p:txBody>
      </p:sp>
      <p:sp>
        <p:nvSpPr>
          <p:cNvPr id="41988" name="Rectangle 2"/>
          <p:cNvSpPr>
            <a:spLocks noGrp="1"/>
          </p:cNvSpPr>
          <p:nvPr>
            <p:ph type="title"/>
          </p:nvPr>
        </p:nvSpPr>
        <p:spPr/>
        <p:txBody>
          <a:bodyPr vert="horz" wrap="square" lIns="91440" tIns="45720" rIns="91440" bIns="45720" anchor="t"/>
          <a:lstStyle/>
          <a:p>
            <a:pPr eaLnBrk="1" hangingPunct="1"/>
            <a:r>
              <a:rPr lang="zh-CN" altLang="en-US" dirty="0"/>
              <a:t>三、不同的竞争哲学</a:t>
            </a:r>
          </a:p>
        </p:txBody>
      </p:sp>
      <p:sp>
        <p:nvSpPr>
          <p:cNvPr id="41989" name="Rectangle 3"/>
          <p:cNvSpPr>
            <a:spLocks noGrp="1"/>
          </p:cNvSpPr>
          <p:nvPr>
            <p:ph idx="1"/>
          </p:nvPr>
        </p:nvSpPr>
        <p:spPr>
          <a:xfrm>
            <a:off x="611188" y="1357313"/>
            <a:ext cx="7999412" cy="4725987"/>
          </a:xfrm>
        </p:spPr>
        <p:txBody>
          <a:bodyPr vert="horz" wrap="square" lIns="91440" tIns="45720" rIns="91440" bIns="45720" anchor="t"/>
          <a:lstStyle/>
          <a:p>
            <a:pPr eaLnBrk="1" hangingPunct="1">
              <a:lnSpc>
                <a:spcPct val="95000"/>
              </a:lnSpc>
              <a:spcBef>
                <a:spcPct val="45000"/>
              </a:spcBef>
            </a:pPr>
            <a:r>
              <a:rPr lang="zh-CN" altLang="en-US" sz="2800" b="1" dirty="0">
                <a:solidFill>
                  <a:srgbClr val="CC6600"/>
                </a:solidFill>
                <a:latin typeface="微软雅黑" panose="020B0503020204020204" pitchFamily="34" charset="-122"/>
                <a:ea typeface="微软雅黑" panose="020B0503020204020204" pitchFamily="34" charset="-122"/>
              </a:rPr>
              <a:t>“为完成某事与人合作的重要性远大于同事之间的人际关系”。</a:t>
            </a:r>
          </a:p>
          <a:p>
            <a:pPr eaLnBrk="1" hangingPunct="1">
              <a:lnSpc>
                <a:spcPct val="95000"/>
              </a:lnSpc>
              <a:spcBef>
                <a:spcPct val="45000"/>
              </a:spcBef>
            </a:pPr>
            <a:r>
              <a:rPr lang="en-US" altLang="zh-CN" sz="2800" b="1" dirty="0">
                <a:solidFill>
                  <a:srgbClr val="CC6600"/>
                </a:solidFill>
                <a:latin typeface="微软雅黑" panose="020B0503020204020204" pitchFamily="34" charset="-122"/>
                <a:ea typeface="微软雅黑" panose="020B0503020204020204" pitchFamily="34" charset="-122"/>
              </a:rPr>
              <a:t>“</a:t>
            </a:r>
            <a:r>
              <a:rPr lang="zh-CN" altLang="en-US" sz="2800" b="1" dirty="0">
                <a:solidFill>
                  <a:srgbClr val="CC6600"/>
                </a:solidFill>
                <a:latin typeface="微软雅黑" panose="020B0503020204020204" pitchFamily="34" charset="-122"/>
                <a:ea typeface="微软雅黑" panose="020B0503020204020204" pitchFamily="34" charset="-122"/>
              </a:rPr>
              <a:t>公平竞争”</a:t>
            </a:r>
            <a:r>
              <a:rPr lang="zh-CN" altLang="en-US" sz="2800" b="1" dirty="0">
                <a:latin typeface="微软雅黑" panose="020B0503020204020204" pitchFamily="34" charset="-122"/>
                <a:ea typeface="微软雅黑" panose="020B0503020204020204" pitchFamily="34" charset="-122"/>
              </a:rPr>
              <a:t> 宗旨不在于遵循游戏规则，而更多地是指人们在使用这些游戏规则时应当兼顾竞争双方的相对力量，从而确保强势一方不能运用规则击败弱者</a:t>
            </a:r>
            <a:r>
              <a:rPr lang="zh-CN" altLang="en-US" sz="2800" b="1" dirty="0">
                <a:solidFill>
                  <a:srgbClr val="0000FF"/>
                </a:solidFill>
                <a:latin typeface="微软雅黑" panose="020B0503020204020204" pitchFamily="34" charset="-122"/>
                <a:ea typeface="微软雅黑" panose="020B0503020204020204" pitchFamily="34" charset="-122"/>
              </a:rPr>
              <a:t>。（斯图尔特）</a:t>
            </a:r>
          </a:p>
          <a:p>
            <a:pPr eaLnBrk="1" hangingPunct="1">
              <a:lnSpc>
                <a:spcPct val="95000"/>
              </a:lnSpc>
              <a:spcBef>
                <a:spcPct val="45000"/>
              </a:spcBef>
            </a:pPr>
            <a:r>
              <a:rPr lang="zh-CN" altLang="en-US" sz="2800" b="1" dirty="0">
                <a:solidFill>
                  <a:schemeClr val="tx2"/>
                </a:solidFill>
                <a:latin typeface="微软雅黑" panose="020B0503020204020204" pitchFamily="34" charset="-122"/>
                <a:ea typeface="微软雅黑" panose="020B0503020204020204" pitchFamily="34" charset="-122"/>
              </a:rPr>
              <a:t>但现实：</a:t>
            </a:r>
            <a:r>
              <a:rPr lang="zh-CN" altLang="en-US" sz="2800" b="1" dirty="0">
                <a:solidFill>
                  <a:srgbClr val="CC6600"/>
                </a:solidFill>
                <a:latin typeface="微软雅黑" panose="020B0503020204020204" pitchFamily="34" charset="-122"/>
                <a:ea typeface="微软雅黑" panose="020B0503020204020204" pitchFamily="34" charset="-122"/>
              </a:rPr>
              <a:t>为了竞争和享受成功，必须在心理上付出极高的代价。</a:t>
            </a:r>
            <a:endParaRPr lang="en-US" altLang="zh-CN" sz="2800" b="1" dirty="0">
              <a:solidFill>
                <a:srgbClr val="CC6600"/>
              </a:solidFill>
              <a:latin typeface="微软雅黑" panose="020B0503020204020204" pitchFamily="34" charset="-122"/>
              <a:ea typeface="微软雅黑" panose="020B0503020204020204" pitchFamily="34" charset="-122"/>
            </a:endParaRPr>
          </a:p>
          <a:p>
            <a:pPr eaLnBrk="1" hangingPunct="1">
              <a:lnSpc>
                <a:spcPct val="95000"/>
              </a:lnSpc>
              <a:spcBef>
                <a:spcPct val="45000"/>
              </a:spcBef>
            </a:pPr>
            <a:r>
              <a:rPr lang="en-US" altLang="zh-CN" sz="2800" b="1" dirty="0">
                <a:solidFill>
                  <a:schemeClr val="tx2"/>
                </a:solidFill>
                <a:latin typeface="微软雅黑" panose="020B0503020204020204" pitchFamily="34" charset="-122"/>
                <a:ea typeface="微软雅黑" panose="020B0503020204020204" pitchFamily="34" charset="-122"/>
              </a:rPr>
              <a:t>1970</a:t>
            </a:r>
            <a:r>
              <a:rPr lang="zh-CN" altLang="en-US" sz="2800" b="1" dirty="0">
                <a:solidFill>
                  <a:schemeClr val="tx2"/>
                </a:solidFill>
                <a:latin typeface="微软雅黑" panose="020B0503020204020204" pitchFamily="34" charset="-122"/>
                <a:ea typeface="微软雅黑" panose="020B0503020204020204" pitchFamily="34" charset="-122"/>
              </a:rPr>
              <a:t>年，</a:t>
            </a:r>
            <a:r>
              <a:rPr lang="en-US" altLang="zh-CN" sz="2800" b="1" dirty="0">
                <a:solidFill>
                  <a:schemeClr val="tx2"/>
                </a:solidFill>
                <a:latin typeface="微软雅黑" panose="020B0503020204020204" pitchFamily="34" charset="-122"/>
                <a:ea typeface="微软雅黑" panose="020B0503020204020204" pitchFamily="34" charset="-122"/>
              </a:rPr>
              <a:t>38%</a:t>
            </a:r>
            <a:r>
              <a:rPr lang="zh-CN" altLang="en-US" sz="2800" b="1" dirty="0">
                <a:solidFill>
                  <a:schemeClr val="tx2"/>
                </a:solidFill>
                <a:latin typeface="微软雅黑" panose="020B0503020204020204" pitchFamily="34" charset="-122"/>
                <a:ea typeface="微软雅黑" panose="020B0503020204020204" pitchFamily="34" charset="-122"/>
              </a:rPr>
              <a:t>的成年美国人表现得就像竞争的失败者一样。</a:t>
            </a:r>
          </a:p>
        </p:txBody>
      </p:sp>
      <p:sp>
        <p:nvSpPr>
          <p:cNvPr id="41990" name="Rectangle 5"/>
          <p:cNvSpPr/>
          <p:nvPr/>
        </p:nvSpPr>
        <p:spPr>
          <a:xfrm>
            <a:off x="457200" y="278130"/>
            <a:ext cx="8075930" cy="975995"/>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400" b="1" i="1" dirty="0">
                <a:solidFill>
                  <a:schemeClr val="tx2"/>
                </a:solidFill>
                <a:latin typeface="微软雅黑" panose="020B0503020204020204" pitchFamily="34" charset="-122"/>
                <a:ea typeface="微软雅黑" panose="020B0503020204020204" pitchFamily="34" charset="-122"/>
              </a:rPr>
              <a:t>美国人的竞争哲学</a:t>
            </a:r>
          </a:p>
        </p:txBody>
      </p:sp>
      <p:pic>
        <p:nvPicPr>
          <p:cNvPr id="41991" name="Picture 5" descr="C:\Program Files (x86)\Microsoft Office\MEDIA\CAGCAT10\j0298653.wmf"/>
          <p:cNvPicPr>
            <a:picLocks noChangeAspect="1"/>
          </p:cNvPicPr>
          <p:nvPr/>
        </p:nvPicPr>
        <p:blipFill>
          <a:blip r:embed="rId2"/>
          <a:stretch>
            <a:fillRect/>
          </a:stretch>
        </p:blipFill>
        <p:spPr>
          <a:xfrm>
            <a:off x="6669088" y="349568"/>
            <a:ext cx="1319212" cy="7842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p:cTn id="7" dur="500" fill="hold"/>
                                        <p:tgtEl>
                                          <p:spTgt spid="41988"/>
                                        </p:tgtEl>
                                        <p:attrNameLst>
                                          <p:attrName>ppt_w</p:attrName>
                                        </p:attrNameLst>
                                      </p:cBhvr>
                                      <p:tavLst>
                                        <p:tav tm="0">
                                          <p:val>
                                            <p:fltVal val="0"/>
                                          </p:val>
                                        </p:tav>
                                        <p:tav tm="100000">
                                          <p:val>
                                            <p:strVal val="#ppt_w"/>
                                          </p:val>
                                        </p:tav>
                                      </p:tavLst>
                                    </p:anim>
                                    <p:anim calcmode="lin" valueType="num">
                                      <p:cBhvr>
                                        <p:cTn id="8" dur="500" fill="hold"/>
                                        <p:tgtEl>
                                          <p:spTgt spid="41988"/>
                                        </p:tgtEl>
                                        <p:attrNameLst>
                                          <p:attrName>ppt_h</p:attrName>
                                        </p:attrNameLst>
                                      </p:cBhvr>
                                      <p:tavLst>
                                        <p:tav tm="0">
                                          <p:val>
                                            <p:fltVal val="0"/>
                                          </p:val>
                                        </p:tav>
                                        <p:tav tm="100000">
                                          <p:val>
                                            <p:strVal val="#ppt_h"/>
                                          </p:val>
                                        </p:tav>
                                      </p:tavLst>
                                    </p:anim>
                                    <p:animEffect transition="in" filter="fade">
                                      <p:cBhvr>
                                        <p:cTn id="9" dur="500"/>
                                        <p:tgtEl>
                                          <p:spTgt spid="4198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1989">
                                            <p:bg/>
                                          </p:spTgt>
                                        </p:tgtEl>
                                        <p:attrNameLst>
                                          <p:attrName>style.visibility</p:attrName>
                                        </p:attrNameLst>
                                      </p:cBhvr>
                                      <p:to>
                                        <p:strVal val="visible"/>
                                      </p:to>
                                    </p:set>
                                    <p:animEffect transition="in" filter="fade">
                                      <p:cBhvr>
                                        <p:cTn id="13" dur="1000">
                                          <p:stCondLst>
                                            <p:cond delay="0"/>
                                          </p:stCondLst>
                                        </p:cTn>
                                        <p:tgtEl>
                                          <p:spTgt spid="41989">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1989">
                                            <p:bg/>
                                          </p:spTgt>
                                        </p:tgtEl>
                                        <p:attrNameLst>
                                          <p:attrName>style.visibility</p:attrName>
                                        </p:attrNameLst>
                                      </p:cBhvr>
                                      <p:to>
                                        <p:strVal val="visible"/>
                                      </p:to>
                                    </p:set>
                                    <p:animEffect transition="in" filter="fade">
                                      <p:cBhvr>
                                        <p:cTn id="17" dur="1000">
                                          <p:stCondLst>
                                            <p:cond delay="0"/>
                                          </p:stCondLst>
                                        </p:cTn>
                                        <p:tgtEl>
                                          <p:spTgt spid="41989">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1989">
                                            <p:bg/>
                                          </p:spTgt>
                                        </p:tgtEl>
                                        <p:attrNameLst>
                                          <p:attrName>style.visibility</p:attrName>
                                        </p:attrNameLst>
                                      </p:cBhvr>
                                      <p:to>
                                        <p:strVal val="visible"/>
                                      </p:to>
                                    </p:set>
                                    <p:animEffect transition="in" filter="fade">
                                      <p:cBhvr>
                                        <p:cTn id="21" dur="1000">
                                          <p:stCondLst>
                                            <p:cond delay="0"/>
                                          </p:stCondLst>
                                        </p:cTn>
                                        <p:tgtEl>
                                          <p:spTgt spid="41989">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1989">
                                            <p:bg/>
                                          </p:spTgt>
                                        </p:tgtEl>
                                        <p:attrNameLst>
                                          <p:attrName>style.visibility</p:attrName>
                                        </p:attrNameLst>
                                      </p:cBhvr>
                                      <p:to>
                                        <p:strVal val="visible"/>
                                      </p:to>
                                    </p:set>
                                    <p:animEffect transition="in" filter="fade">
                                      <p:cBhvr>
                                        <p:cTn id="25" dur="1000">
                                          <p:stCondLst>
                                            <p:cond delay="0"/>
                                          </p:stCondLst>
                                        </p:cTn>
                                        <p:tgtEl>
                                          <p:spTgt spid="4198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36</a:t>
            </a:fld>
            <a:endParaRPr lang="en-US" altLang="zh-CN" sz="1200" dirty="0">
              <a:latin typeface="Garamond" panose="02020404030301010803" pitchFamily="18" charset="0"/>
            </a:endParaRPr>
          </a:p>
        </p:txBody>
      </p:sp>
      <p:sp>
        <p:nvSpPr>
          <p:cNvPr id="43012" name="Rectangle 2"/>
          <p:cNvSpPr>
            <a:spLocks noGrp="1"/>
          </p:cNvSpPr>
          <p:nvPr>
            <p:ph type="title"/>
          </p:nvPr>
        </p:nvSpPr>
        <p:spPr/>
        <p:txBody>
          <a:bodyPr vert="horz" wrap="square" lIns="91440" tIns="45720" rIns="91440" bIns="45720" anchor="t"/>
          <a:lstStyle/>
          <a:p>
            <a:pPr eaLnBrk="1" hangingPunct="1"/>
            <a:r>
              <a:rPr lang="zh-CN" altLang="en-US" dirty="0"/>
              <a:t>三、不同的竞争哲学</a:t>
            </a:r>
          </a:p>
        </p:txBody>
      </p:sp>
      <p:sp>
        <p:nvSpPr>
          <p:cNvPr id="43013" name="Rectangle 3"/>
          <p:cNvSpPr>
            <a:spLocks noGrp="1"/>
          </p:cNvSpPr>
          <p:nvPr>
            <p:ph idx="1"/>
          </p:nvPr>
        </p:nvSpPr>
        <p:spPr>
          <a:xfrm>
            <a:off x="611188" y="1500188"/>
            <a:ext cx="7999412" cy="4519612"/>
          </a:xfrm>
        </p:spPr>
        <p:txBody>
          <a:bodyPr vert="horz" wrap="square" lIns="91440" tIns="45720" rIns="91440" bIns="45720" anchor="t"/>
          <a:lstStyle/>
          <a:p>
            <a:pPr algn="just" eaLnBrk="1" hangingPunct="1">
              <a:spcBef>
                <a:spcPct val="35000"/>
              </a:spcBef>
            </a:pPr>
            <a:r>
              <a:rPr lang="zh-CN" altLang="en-US" sz="2800" b="1" dirty="0">
                <a:latin typeface="微软雅黑" panose="020B0503020204020204" pitchFamily="34" charset="-122"/>
                <a:ea typeface="微软雅黑" panose="020B0503020204020204" pitchFamily="34" charset="-122"/>
              </a:rPr>
              <a:t>从思维方式来看，</a:t>
            </a:r>
            <a:r>
              <a:rPr lang="zh-CN" altLang="en-US" sz="2800" b="1" dirty="0">
                <a:solidFill>
                  <a:srgbClr val="FF0000"/>
                </a:solidFill>
                <a:latin typeface="微软雅黑" panose="020B0503020204020204" pitchFamily="34" charset="-122"/>
                <a:ea typeface="微软雅黑" panose="020B0503020204020204" pitchFamily="34" charset="-122"/>
              </a:rPr>
              <a:t>欧洲人</a:t>
            </a:r>
            <a:r>
              <a:rPr lang="zh-CN" altLang="en-US" sz="2800" b="1" dirty="0">
                <a:latin typeface="微软雅黑" panose="020B0503020204020204" pitchFamily="34" charset="-122"/>
                <a:ea typeface="微软雅黑" panose="020B0503020204020204" pitchFamily="34" charset="-122"/>
              </a:rPr>
              <a:t>尤其是</a:t>
            </a:r>
            <a:r>
              <a:rPr lang="zh-CN" altLang="en-US" sz="2800" b="1" dirty="0">
                <a:solidFill>
                  <a:srgbClr val="FF0000"/>
                </a:solidFill>
                <a:latin typeface="微软雅黑" panose="020B0503020204020204" pitchFamily="34" charset="-122"/>
                <a:ea typeface="微软雅黑" panose="020B0503020204020204" pitchFamily="34" charset="-122"/>
              </a:rPr>
              <a:t>德国人</a:t>
            </a:r>
            <a:r>
              <a:rPr lang="zh-CN" altLang="en-US" sz="2800" b="1" dirty="0">
                <a:latin typeface="微软雅黑" panose="020B0503020204020204" pitchFamily="34" charset="-122"/>
                <a:ea typeface="微软雅黑" panose="020B0503020204020204" pitchFamily="34" charset="-122"/>
              </a:rPr>
              <a:t>看重哲学思想，而</a:t>
            </a:r>
            <a:r>
              <a:rPr lang="zh-CN" altLang="en-US" sz="2800" b="1" dirty="0">
                <a:solidFill>
                  <a:srgbClr val="FF0000"/>
                </a:solidFill>
                <a:latin typeface="微软雅黑" panose="020B0503020204020204" pitchFamily="34" charset="-122"/>
                <a:ea typeface="微软雅黑" panose="020B0503020204020204" pitchFamily="34" charset="-122"/>
              </a:rPr>
              <a:t>美国人</a:t>
            </a:r>
            <a:r>
              <a:rPr lang="zh-CN" altLang="en-US" sz="2800" b="1" dirty="0">
                <a:latin typeface="微软雅黑" panose="020B0503020204020204" pitchFamily="34" charset="-122"/>
                <a:ea typeface="微软雅黑" panose="020B0503020204020204" pitchFamily="34" charset="-122"/>
              </a:rPr>
              <a:t>重视操作主义和实用主义；</a:t>
            </a:r>
          </a:p>
          <a:p>
            <a:pPr algn="just" eaLnBrk="1" hangingPunct="1">
              <a:spcBef>
                <a:spcPct val="35000"/>
              </a:spcBef>
            </a:pPr>
            <a:r>
              <a:rPr lang="zh-CN" altLang="en-US" sz="2800" b="1" dirty="0">
                <a:solidFill>
                  <a:srgbClr val="FF0000"/>
                </a:solidFill>
                <a:latin typeface="微软雅黑" panose="020B0503020204020204" pitchFamily="34" charset="-122"/>
                <a:ea typeface="微软雅黑" panose="020B0503020204020204" pitchFamily="34" charset="-122"/>
              </a:rPr>
              <a:t>德国人</a:t>
            </a:r>
            <a:r>
              <a:rPr lang="zh-CN" altLang="en-US" sz="2800" b="1" dirty="0">
                <a:latin typeface="微软雅黑" panose="020B0503020204020204" pitchFamily="34" charset="-122"/>
                <a:ea typeface="微软雅黑" panose="020B0503020204020204" pitchFamily="34" charset="-122"/>
              </a:rPr>
              <a:t>在思维上把逻辑摆在重要地位，强调谨慎和长远眼光，而</a:t>
            </a:r>
            <a:r>
              <a:rPr lang="zh-CN" altLang="en-US" sz="2800" b="1" dirty="0">
                <a:solidFill>
                  <a:srgbClr val="FF0000"/>
                </a:solidFill>
                <a:latin typeface="微软雅黑" panose="020B0503020204020204" pitchFamily="34" charset="-122"/>
                <a:ea typeface="微软雅黑" panose="020B0503020204020204" pitchFamily="34" charset="-122"/>
              </a:rPr>
              <a:t>美国人</a:t>
            </a:r>
            <a:r>
              <a:rPr lang="zh-CN" altLang="en-US" sz="2800" b="1" dirty="0">
                <a:latin typeface="微软雅黑" panose="020B0503020204020204" pitchFamily="34" charset="-122"/>
                <a:ea typeface="微软雅黑" panose="020B0503020204020204" pitchFamily="34" charset="-122"/>
              </a:rPr>
              <a:t>的思维强调实际、成功和进取心。</a:t>
            </a:r>
          </a:p>
          <a:p>
            <a:pPr algn="just" eaLnBrk="1" hangingPunct="1">
              <a:spcBef>
                <a:spcPct val="35000"/>
              </a:spcBef>
            </a:pPr>
            <a:r>
              <a:rPr lang="zh-CN" altLang="en-US" sz="2800" b="1" dirty="0">
                <a:latin typeface="微软雅黑" panose="020B0503020204020204" pitchFamily="34" charset="-122"/>
                <a:ea typeface="微软雅黑" panose="020B0503020204020204" pitchFamily="34" charset="-122"/>
              </a:rPr>
              <a:t>在日本的美国公司企业为日本工人制定的美国式</a:t>
            </a:r>
            <a:r>
              <a:rPr lang="zh-CN" altLang="en-US" sz="2800" b="1" dirty="0">
                <a:solidFill>
                  <a:srgbClr val="FF0000"/>
                </a:solidFill>
                <a:latin typeface="微软雅黑" panose="020B0503020204020204" pitchFamily="34" charset="-122"/>
                <a:ea typeface="微软雅黑" panose="020B0503020204020204" pitchFamily="34" charset="-122"/>
              </a:rPr>
              <a:t>“激发个人积极性”</a:t>
            </a:r>
            <a:r>
              <a:rPr lang="zh-CN" altLang="en-US" sz="2800" b="1" dirty="0">
                <a:latin typeface="微软雅黑" panose="020B0503020204020204" pitchFamily="34" charset="-122"/>
                <a:ea typeface="微软雅黑" panose="020B0503020204020204" pitchFamily="34" charset="-122"/>
              </a:rPr>
              <a:t>的计划都宣告失败；</a:t>
            </a:r>
            <a:endParaRPr lang="en-US" altLang="zh-CN" sz="2800" b="1" dirty="0">
              <a:latin typeface="微软雅黑" panose="020B0503020204020204" pitchFamily="34" charset="-122"/>
              <a:ea typeface="微软雅黑" panose="020B0503020204020204" pitchFamily="34" charset="-122"/>
            </a:endParaRPr>
          </a:p>
          <a:p>
            <a:pPr algn="just" eaLnBrk="1" hangingPunct="1">
              <a:spcBef>
                <a:spcPct val="35000"/>
              </a:spcBef>
            </a:pPr>
            <a:r>
              <a:rPr lang="zh-CN" altLang="en-US" sz="2800" b="1" dirty="0">
                <a:latin typeface="微软雅黑" panose="020B0503020204020204" pitchFamily="34" charset="-122"/>
                <a:ea typeface="微软雅黑" panose="020B0503020204020204" pitchFamily="34" charset="-122"/>
              </a:rPr>
              <a:t>同样，在德国的日本公司采取日本式的管理方法，也把德国人搞得无所适从。</a:t>
            </a:r>
          </a:p>
        </p:txBody>
      </p:sp>
      <p:sp>
        <p:nvSpPr>
          <p:cNvPr id="43014" name="Rectangle 4"/>
          <p:cNvSpPr/>
          <p:nvPr/>
        </p:nvSpPr>
        <p:spPr>
          <a:xfrm>
            <a:off x="457835" y="278130"/>
            <a:ext cx="6529070" cy="1046480"/>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en-US" altLang="zh-CN" sz="4200" b="1" i="1" dirty="0">
                <a:solidFill>
                  <a:schemeClr val="tx2"/>
                </a:solidFill>
                <a:latin typeface="微软雅黑" panose="020B0503020204020204" pitchFamily="34" charset="-122"/>
                <a:ea typeface="微软雅黑" panose="020B0503020204020204" pitchFamily="34" charset="-122"/>
              </a:rPr>
              <a:t> </a:t>
            </a:r>
            <a:r>
              <a:rPr lang="zh-CN" altLang="en-US" sz="4400" b="1" i="1" dirty="0">
                <a:solidFill>
                  <a:schemeClr val="tx2"/>
                </a:solidFill>
                <a:latin typeface="微软雅黑" panose="020B0503020204020204" pitchFamily="34" charset="-122"/>
                <a:ea typeface="微软雅黑" panose="020B0503020204020204" pitchFamily="34" charset="-122"/>
              </a:rPr>
              <a:t>美国人的竞争哲学</a:t>
            </a:r>
          </a:p>
        </p:txBody>
      </p:sp>
      <p:pic>
        <p:nvPicPr>
          <p:cNvPr id="43015" name="Picture 5" descr="C:\Program Files (x86)\Microsoft Office\MEDIA\CAGCAT10\j0301480.wmf"/>
          <p:cNvPicPr>
            <a:picLocks noChangeAspect="1"/>
          </p:cNvPicPr>
          <p:nvPr/>
        </p:nvPicPr>
        <p:blipFill>
          <a:blip r:embed="rId2"/>
          <a:stretch>
            <a:fillRect/>
          </a:stretch>
        </p:blipFill>
        <p:spPr>
          <a:xfrm>
            <a:off x="7158990" y="307340"/>
            <a:ext cx="1320800" cy="98234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p:cTn id="7" dur="500" fill="hold"/>
                                        <p:tgtEl>
                                          <p:spTgt spid="43012"/>
                                        </p:tgtEl>
                                        <p:attrNameLst>
                                          <p:attrName>ppt_w</p:attrName>
                                        </p:attrNameLst>
                                      </p:cBhvr>
                                      <p:tavLst>
                                        <p:tav tm="0">
                                          <p:val>
                                            <p:fltVal val="0"/>
                                          </p:val>
                                        </p:tav>
                                        <p:tav tm="100000">
                                          <p:val>
                                            <p:strVal val="#ppt_w"/>
                                          </p:val>
                                        </p:tav>
                                      </p:tavLst>
                                    </p:anim>
                                    <p:anim calcmode="lin" valueType="num">
                                      <p:cBhvr>
                                        <p:cTn id="8" dur="500" fill="hold"/>
                                        <p:tgtEl>
                                          <p:spTgt spid="43012"/>
                                        </p:tgtEl>
                                        <p:attrNameLst>
                                          <p:attrName>ppt_h</p:attrName>
                                        </p:attrNameLst>
                                      </p:cBhvr>
                                      <p:tavLst>
                                        <p:tav tm="0">
                                          <p:val>
                                            <p:fltVal val="0"/>
                                          </p:val>
                                        </p:tav>
                                        <p:tav tm="100000">
                                          <p:val>
                                            <p:strVal val="#ppt_h"/>
                                          </p:val>
                                        </p:tav>
                                      </p:tavLst>
                                    </p:anim>
                                    <p:animEffect transition="in" filter="fade">
                                      <p:cBhvr>
                                        <p:cTn id="9" dur="500"/>
                                        <p:tgtEl>
                                          <p:spTgt spid="430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3013">
                                            <p:bg/>
                                          </p:spTgt>
                                        </p:tgtEl>
                                        <p:attrNameLst>
                                          <p:attrName>style.visibility</p:attrName>
                                        </p:attrNameLst>
                                      </p:cBhvr>
                                      <p:to>
                                        <p:strVal val="visible"/>
                                      </p:to>
                                    </p:set>
                                    <p:animEffect transition="in" filter="fade">
                                      <p:cBhvr>
                                        <p:cTn id="13" dur="1000">
                                          <p:stCondLst>
                                            <p:cond delay="0"/>
                                          </p:stCondLst>
                                        </p:cTn>
                                        <p:tgtEl>
                                          <p:spTgt spid="4301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3013">
                                            <p:bg/>
                                          </p:spTgt>
                                        </p:tgtEl>
                                        <p:attrNameLst>
                                          <p:attrName>style.visibility</p:attrName>
                                        </p:attrNameLst>
                                      </p:cBhvr>
                                      <p:to>
                                        <p:strVal val="visible"/>
                                      </p:to>
                                    </p:set>
                                    <p:animEffect transition="in" filter="fade">
                                      <p:cBhvr>
                                        <p:cTn id="17" dur="1000">
                                          <p:stCondLst>
                                            <p:cond delay="0"/>
                                          </p:stCondLst>
                                        </p:cTn>
                                        <p:tgtEl>
                                          <p:spTgt spid="4301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3013">
                                            <p:bg/>
                                          </p:spTgt>
                                        </p:tgtEl>
                                        <p:attrNameLst>
                                          <p:attrName>style.visibility</p:attrName>
                                        </p:attrNameLst>
                                      </p:cBhvr>
                                      <p:to>
                                        <p:strVal val="visible"/>
                                      </p:to>
                                    </p:set>
                                    <p:animEffect transition="in" filter="fade">
                                      <p:cBhvr>
                                        <p:cTn id="21" dur="1000">
                                          <p:stCondLst>
                                            <p:cond delay="0"/>
                                          </p:stCondLst>
                                        </p:cTn>
                                        <p:tgtEl>
                                          <p:spTgt spid="43013">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3013">
                                            <p:bg/>
                                          </p:spTgt>
                                        </p:tgtEl>
                                        <p:attrNameLst>
                                          <p:attrName>style.visibility</p:attrName>
                                        </p:attrNameLst>
                                      </p:cBhvr>
                                      <p:to>
                                        <p:strVal val="visible"/>
                                      </p:to>
                                    </p:set>
                                    <p:animEffect transition="in" filter="fade">
                                      <p:cBhvr>
                                        <p:cTn id="25" dur="1000">
                                          <p:stCondLst>
                                            <p:cond delay="0"/>
                                          </p:stCondLst>
                                        </p:cTn>
                                        <p:tgtEl>
                                          <p:spTgt spid="4301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37</a:t>
            </a:fld>
            <a:endParaRPr lang="en-US" altLang="zh-CN" sz="1200" dirty="0">
              <a:latin typeface="Garamond" panose="02020404030301010803" pitchFamily="18" charset="0"/>
            </a:endParaRPr>
          </a:p>
        </p:txBody>
      </p:sp>
      <p:sp>
        <p:nvSpPr>
          <p:cNvPr id="44036" name="Rectangle 2"/>
          <p:cNvSpPr>
            <a:spLocks noGrp="1"/>
          </p:cNvSpPr>
          <p:nvPr>
            <p:ph type="title"/>
          </p:nvPr>
        </p:nvSpPr>
        <p:spPr>
          <a:xfrm>
            <a:off x="452755" y="323850"/>
            <a:ext cx="8151495" cy="1222375"/>
          </a:xfrm>
          <a:gradFill rotWithShape="1">
            <a:gsLst>
              <a:gs pos="0">
                <a:srgbClr val="FFFF99">
                  <a:alpha val="100000"/>
                </a:srgbClr>
              </a:gs>
              <a:gs pos="100000">
                <a:srgbClr val="CCFF33">
                  <a:alpha val="100000"/>
                </a:srgbClr>
              </a:gs>
            </a:gsLst>
            <a:lin ang="0" scaled="1"/>
            <a:tileRect/>
          </a:gradFill>
        </p:spPr>
        <p:txBody>
          <a:bodyPr vert="horz" wrap="square" lIns="91440" tIns="45720" rIns="91440" bIns="45720" anchor="t"/>
          <a:lstStyle/>
          <a:p>
            <a:pPr eaLnBrk="1" hangingPunct="1">
              <a:lnSpc>
                <a:spcPct val="130000"/>
              </a:lnSpc>
            </a:pPr>
            <a:r>
              <a:rPr lang="en-US" altLang="zh-CN" sz="4800" b="1" dirty="0">
                <a:latin typeface="微软雅黑" panose="020B0503020204020204" pitchFamily="34" charset="-122"/>
                <a:ea typeface="微软雅黑" panose="020B0503020204020204" pitchFamily="34" charset="-122"/>
              </a:rPr>
              <a:t>7.2.5 </a:t>
            </a:r>
            <a:r>
              <a:rPr lang="zh-CN" altLang="en-US" sz="4800" b="1" dirty="0">
                <a:latin typeface="微软雅黑" panose="020B0503020204020204" pitchFamily="34" charset="-122"/>
                <a:ea typeface="微软雅黑" panose="020B0503020204020204" pitchFamily="34" charset="-122"/>
              </a:rPr>
              <a:t>美国社会的文化冲突</a:t>
            </a:r>
          </a:p>
        </p:txBody>
      </p:sp>
      <p:sp>
        <p:nvSpPr>
          <p:cNvPr id="44037" name="Rectangle 3"/>
          <p:cNvSpPr>
            <a:spLocks noGrp="1"/>
          </p:cNvSpPr>
          <p:nvPr>
            <p:ph idx="1"/>
          </p:nvPr>
        </p:nvSpPr>
        <p:spPr>
          <a:xfrm>
            <a:off x="404813" y="1545908"/>
            <a:ext cx="8229600" cy="4273550"/>
          </a:xfrm>
        </p:spPr>
        <p:txBody>
          <a:bodyPr vert="horz" wrap="square" lIns="91440" tIns="45720" rIns="91440" bIns="45720" anchor="t"/>
          <a:lstStyle/>
          <a:p>
            <a:pPr algn="just" eaLnBrk="1" hangingPunct="1">
              <a:lnSpc>
                <a:spcPct val="150000"/>
              </a:lnSpc>
              <a:spcBef>
                <a:spcPct val="45000"/>
              </a:spcBef>
            </a:pPr>
            <a:r>
              <a:rPr lang="zh-CN" altLang="en-US" sz="3600" b="1" dirty="0">
                <a:solidFill>
                  <a:srgbClr val="3333CC"/>
                </a:solidFill>
                <a:latin typeface="微软雅黑" panose="020B0503020204020204" pitchFamily="34" charset="-122"/>
                <a:ea typeface="微软雅黑" panose="020B0503020204020204" pitchFamily="34" charset="-122"/>
              </a:rPr>
              <a:t>美国白人中产阶级的核心价值观、道德和行为方式所体现的文化并不是一致和谐的，而是存在着许多文化冲突，主要表现为宗教派别之间的冲突，这种冲突在欧洲已经存在几百年了。</a:t>
            </a:r>
          </a:p>
        </p:txBody>
      </p:sp>
      <p:pic>
        <p:nvPicPr>
          <p:cNvPr id="44038" name="Picture 4" descr="C:\Program Files (x86)\Microsoft Office\MEDIA\CAGCAT10\j0302953.jpg"/>
          <p:cNvPicPr>
            <a:picLocks noChangeAspect="1"/>
          </p:cNvPicPr>
          <p:nvPr/>
        </p:nvPicPr>
        <p:blipFill>
          <a:blip r:embed="rId2"/>
          <a:stretch>
            <a:fillRect/>
          </a:stretch>
        </p:blipFill>
        <p:spPr>
          <a:xfrm>
            <a:off x="7533005" y="5061268"/>
            <a:ext cx="1211263" cy="12287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fltVal val="0"/>
                                          </p:val>
                                        </p:tav>
                                        <p:tav tm="100000">
                                          <p:val>
                                            <p:strVal val="#ppt_h"/>
                                          </p:val>
                                        </p:tav>
                                      </p:tavLst>
                                    </p:anim>
                                    <p:animEffect transition="in" filter="fade">
                                      <p:cBhvr>
                                        <p:cTn id="9" dur="500"/>
                                        <p:tgtEl>
                                          <p:spTgt spid="4403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4037">
                                            <p:bg/>
                                          </p:spTgt>
                                        </p:tgtEl>
                                        <p:attrNameLst>
                                          <p:attrName>style.visibility</p:attrName>
                                        </p:attrNameLst>
                                      </p:cBhvr>
                                      <p:to>
                                        <p:strVal val="visible"/>
                                      </p:to>
                                    </p:set>
                                    <p:animEffect transition="in" filter="fade">
                                      <p:cBhvr>
                                        <p:cTn id="13" dur="1000">
                                          <p:stCondLst>
                                            <p:cond delay="0"/>
                                          </p:stCondLst>
                                        </p:cTn>
                                        <p:tgtEl>
                                          <p:spTgt spid="44037">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ldLvl="0" animBg="1"/>
      <p:bldP spid="4403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38</a:t>
            </a:fld>
            <a:endParaRPr lang="en-US" altLang="zh-CN" sz="1200" dirty="0">
              <a:latin typeface="Garamond" panose="02020404030301010803" pitchFamily="18" charset="0"/>
            </a:endParaRPr>
          </a:p>
        </p:txBody>
      </p:sp>
      <p:sp>
        <p:nvSpPr>
          <p:cNvPr id="45060" name="Rectangle 3"/>
          <p:cNvSpPr>
            <a:spLocks noGrp="1"/>
          </p:cNvSpPr>
          <p:nvPr>
            <p:ph idx="1"/>
          </p:nvPr>
        </p:nvSpPr>
        <p:spPr>
          <a:xfrm>
            <a:off x="323850" y="1701165"/>
            <a:ext cx="8351838" cy="4321175"/>
          </a:xfrm>
        </p:spPr>
        <p:txBody>
          <a:bodyPr vert="horz" wrap="square" lIns="91440" tIns="45720" rIns="91440" bIns="45720" anchor="t"/>
          <a:lstStyle/>
          <a:p>
            <a:pPr algn="just" eaLnBrk="1" hangingPunct="1">
              <a:lnSpc>
                <a:spcPct val="120000"/>
              </a:lnSpc>
              <a:spcBef>
                <a:spcPct val="35000"/>
              </a:spcBef>
            </a:pPr>
            <a:r>
              <a:rPr lang="en-US" altLang="zh-CN" sz="3600" b="1" dirty="0">
                <a:solidFill>
                  <a:srgbClr val="3333CC"/>
                </a:solidFill>
                <a:latin typeface="微软雅黑" panose="020B0503020204020204" pitchFamily="34" charset="-122"/>
                <a:ea typeface="微软雅黑" panose="020B0503020204020204" pitchFamily="34" charset="-122"/>
              </a:rPr>
              <a:t>19</a:t>
            </a:r>
            <a:r>
              <a:rPr lang="zh-CN" altLang="en-US" sz="3600" b="1" dirty="0">
                <a:solidFill>
                  <a:srgbClr val="3333CC"/>
                </a:solidFill>
                <a:latin typeface="微软雅黑" panose="020B0503020204020204" pitchFamily="34" charset="-122"/>
                <a:ea typeface="微软雅黑" panose="020B0503020204020204" pitchFamily="34" charset="-122"/>
              </a:rPr>
              <a:t>世纪末，在社会宗教敌对基础上，又出现了新的社会冲突</a:t>
            </a:r>
            <a:r>
              <a:rPr lang="en-US" altLang="zh-CN" sz="3600" dirty="0">
                <a:solidFill>
                  <a:srgbClr val="3333CC"/>
                </a:solidFill>
                <a:latin typeface="微软雅黑" panose="020B0503020204020204" pitchFamily="34" charset="-122"/>
                <a:ea typeface="微软雅黑" panose="020B0503020204020204" pitchFamily="34" charset="-122"/>
              </a:rPr>
              <a:t>——</a:t>
            </a:r>
            <a:r>
              <a:rPr lang="zh-CN" altLang="en-US" sz="3600" b="1" dirty="0">
                <a:solidFill>
                  <a:srgbClr val="3333CC"/>
                </a:solidFill>
                <a:latin typeface="微软雅黑" panose="020B0503020204020204" pitchFamily="34" charset="-122"/>
                <a:ea typeface="微软雅黑" panose="020B0503020204020204" pitchFamily="34" charset="-122"/>
              </a:rPr>
              <a:t>第一次工业革命后期，西方工业经济发展和城市化带来的许多社会弊病，激发了劳资冲突，引发了大众健康、犯罪率上升、城市贫困人数增加等社会问题。</a:t>
            </a:r>
            <a:endParaRPr lang="en-US" altLang="zh-CN" sz="3600" b="1" dirty="0">
              <a:solidFill>
                <a:srgbClr val="3333CC"/>
              </a:solidFill>
              <a:latin typeface="微软雅黑" panose="020B0503020204020204" pitchFamily="34" charset="-122"/>
              <a:ea typeface="微软雅黑" panose="020B0503020204020204" pitchFamily="34" charset="-122"/>
            </a:endParaRPr>
          </a:p>
          <a:p>
            <a:pPr eaLnBrk="1" hangingPunct="1">
              <a:spcBef>
                <a:spcPct val="35000"/>
              </a:spcBef>
            </a:pPr>
            <a:endParaRPr lang="zh-CN" altLang="en-US" sz="2800" b="1" dirty="0"/>
          </a:p>
        </p:txBody>
      </p:sp>
      <p:sp>
        <p:nvSpPr>
          <p:cNvPr id="45061" name="Rectangle 4"/>
          <p:cNvSpPr/>
          <p:nvPr/>
        </p:nvSpPr>
        <p:spPr>
          <a:xfrm>
            <a:off x="2099945" y="332740"/>
            <a:ext cx="6317615" cy="1167130"/>
          </a:xfrm>
          <a:prstGeom prst="rect">
            <a:avLst/>
          </a:prstGeom>
          <a:gradFill rotWithShape="1">
            <a:gsLst>
              <a:gs pos="0">
                <a:srgbClr val="FFFF99"/>
              </a:gs>
              <a:gs pos="100000">
                <a:srgbClr val="CCFF33"/>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4200" i="1" dirty="0">
                <a:solidFill>
                  <a:schemeClr val="tx2"/>
                </a:solidFill>
                <a:latin typeface="Garamond" panose="02020404030301010803" pitchFamily="18" charset="0"/>
                <a:ea typeface="黑体" panose="02010609060101010101" pitchFamily="49" charset="-122"/>
              </a:rPr>
              <a:t>   </a:t>
            </a:r>
            <a:r>
              <a:rPr lang="zh-CN" altLang="en-US" sz="4800" b="1" i="1" dirty="0">
                <a:solidFill>
                  <a:schemeClr val="tx2"/>
                </a:solidFill>
                <a:latin typeface="微软雅黑" panose="020B0503020204020204" pitchFamily="34" charset="-122"/>
                <a:ea typeface="微软雅黑" panose="020B0503020204020204" pitchFamily="34" charset="-122"/>
              </a:rPr>
              <a:t>美国社会的文化冲突 </a:t>
            </a:r>
          </a:p>
        </p:txBody>
      </p:sp>
      <p:pic>
        <p:nvPicPr>
          <p:cNvPr id="45062" name="Picture 6" descr="C:\Program Files (x86)\Microsoft Office\MEDIA\CAGCAT10\j0199549.wmf"/>
          <p:cNvPicPr>
            <a:picLocks noChangeAspect="1"/>
          </p:cNvPicPr>
          <p:nvPr/>
        </p:nvPicPr>
        <p:blipFill>
          <a:blip r:embed="rId2"/>
          <a:stretch>
            <a:fillRect/>
          </a:stretch>
        </p:blipFill>
        <p:spPr>
          <a:xfrm>
            <a:off x="562610" y="390843"/>
            <a:ext cx="977900" cy="10509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060">
                                            <p:bg/>
                                          </p:spTgt>
                                        </p:tgtEl>
                                        <p:attrNameLst>
                                          <p:attrName>style.visibility</p:attrName>
                                        </p:attrNameLst>
                                      </p:cBhvr>
                                      <p:to>
                                        <p:strVal val="visible"/>
                                      </p:to>
                                    </p:set>
                                    <p:animEffect transition="in" filter="fade">
                                      <p:cBhvr>
                                        <p:cTn id="7" dur="1000">
                                          <p:stCondLst>
                                            <p:cond delay="0"/>
                                          </p:stCondLst>
                                        </p:cTn>
                                        <p:tgtEl>
                                          <p:spTgt spid="4506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5060">
                                            <p:bg/>
                                          </p:spTgt>
                                        </p:tgtEl>
                                        <p:attrNameLst>
                                          <p:attrName>style.visibility</p:attrName>
                                        </p:attrNameLst>
                                      </p:cBhvr>
                                      <p:to>
                                        <p:strVal val="visible"/>
                                      </p:to>
                                    </p:set>
                                    <p:animEffect transition="in" filter="fade">
                                      <p:cBhvr>
                                        <p:cTn id="11" dur="1000">
                                          <p:stCondLst>
                                            <p:cond delay="0"/>
                                          </p:stCondLst>
                                        </p:cTn>
                                        <p:tgtEl>
                                          <p:spTgt spid="4506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39</a:t>
            </a:fld>
            <a:endParaRPr lang="en-US" altLang="zh-CN" sz="1200" dirty="0">
              <a:latin typeface="Garamond" panose="02020404030301010803" pitchFamily="18" charset="0"/>
            </a:endParaRPr>
          </a:p>
        </p:txBody>
      </p:sp>
      <p:sp>
        <p:nvSpPr>
          <p:cNvPr id="160770" name="Rectangle 2"/>
          <p:cNvSpPr>
            <a:spLocks noGrp="1"/>
          </p:cNvSpPr>
          <p:nvPr>
            <p:ph type="title"/>
          </p:nvPr>
        </p:nvSpPr>
        <p:spPr>
          <a:xfrm>
            <a:off x="1857375" y="288925"/>
            <a:ext cx="6715125" cy="1411288"/>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
        <p:nvSpPr>
          <p:cNvPr id="160771" name="Rectangle 3"/>
          <p:cNvSpPr>
            <a:spLocks noGrp="1"/>
          </p:cNvSpPr>
          <p:nvPr>
            <p:ph idx="1"/>
          </p:nvPr>
        </p:nvSpPr>
        <p:spPr>
          <a:xfrm>
            <a:off x="611188" y="1844675"/>
            <a:ext cx="7999412" cy="4321175"/>
          </a:xfrm>
        </p:spPr>
        <p:txBody>
          <a:bodyPr vert="horz" wrap="square" lIns="91440" tIns="45720" rIns="91440" bIns="45720" anchor="t"/>
          <a:lstStyle/>
          <a:p>
            <a:pPr algn="just" eaLnBrk="1" hangingPunct="1">
              <a:spcBef>
                <a:spcPct val="45000"/>
              </a:spcBef>
            </a:pPr>
            <a:r>
              <a:rPr lang="zh-CN" altLang="en-US" sz="2800" b="1" dirty="0">
                <a:solidFill>
                  <a:srgbClr val="0000FF"/>
                </a:solidFill>
                <a:latin typeface="微软雅黑" panose="020B0503020204020204" pitchFamily="34" charset="-122"/>
                <a:ea typeface="微软雅黑" panose="020B0503020204020204" pitchFamily="34" charset="-122"/>
              </a:rPr>
              <a:t>新教</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福音派</a:t>
            </a:r>
            <a:r>
              <a:rPr lang="zh-CN" altLang="en-US" sz="2800" b="1" dirty="0">
                <a:latin typeface="微软雅黑" panose="020B0503020204020204" pitchFamily="34" charset="-122"/>
                <a:ea typeface="微软雅黑" panose="020B0503020204020204" pitchFamily="34" charset="-122"/>
              </a:rPr>
              <a:t>主张接受社会学中结构主义的解释，认为美国面临的新问题是由于经济体制的残酷造成的，解决的办法是纠正社会体制中的缺陷，在大众生活中灌注基督的社群博爱主义。</a:t>
            </a:r>
          </a:p>
          <a:p>
            <a:pPr algn="just" eaLnBrk="1" hangingPunct="1">
              <a:spcBef>
                <a:spcPct val="45000"/>
              </a:spcBef>
            </a:pPr>
            <a:r>
              <a:rPr lang="zh-CN" altLang="en-US" sz="2800" b="1" dirty="0">
                <a:solidFill>
                  <a:srgbClr val="0000FF"/>
                </a:solidFill>
                <a:latin typeface="微软雅黑" panose="020B0503020204020204" pitchFamily="34" charset="-122"/>
                <a:ea typeface="微软雅黑" panose="020B0503020204020204" pitchFamily="34" charset="-122"/>
              </a:rPr>
              <a:t>新教</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0000FF"/>
                </a:solidFill>
                <a:latin typeface="微软雅黑" panose="020B0503020204020204" pitchFamily="34" charset="-122"/>
                <a:ea typeface="微软雅黑" panose="020B0503020204020204" pitchFamily="34" charset="-122"/>
              </a:rPr>
              <a:t>天主教</a:t>
            </a:r>
            <a:r>
              <a:rPr lang="zh-CN" altLang="en-US" sz="2800" b="1" dirty="0">
                <a:solidFill>
                  <a:schemeClr val="tx2"/>
                </a:solidFill>
                <a:latin typeface="微软雅黑" panose="020B0503020204020204" pitchFamily="34" charset="-122"/>
                <a:ea typeface="微软雅黑" panose="020B0503020204020204" pitchFamily="34" charset="-122"/>
              </a:rPr>
              <a:t>的一些教会</a:t>
            </a:r>
            <a:r>
              <a:rPr lang="zh-CN" altLang="en-US" sz="2800" b="1" dirty="0">
                <a:latin typeface="微软雅黑" panose="020B0503020204020204" pitchFamily="34" charset="-122"/>
                <a:ea typeface="微软雅黑" panose="020B0503020204020204" pitchFamily="34" charset="-122"/>
              </a:rPr>
              <a:t>表示要让神学与现代科学新发现（如达尔文的生物进化论）进行调和。</a:t>
            </a:r>
            <a:endParaRPr lang="zh-CN" altLang="en-US" sz="2800" b="1" dirty="0">
              <a:solidFill>
                <a:schemeClr val="folHlink"/>
              </a:solidFill>
              <a:latin typeface="微软雅黑" panose="020B0503020204020204" pitchFamily="34" charset="-122"/>
              <a:ea typeface="微软雅黑" panose="020B0503020204020204" pitchFamily="34" charset="-122"/>
            </a:endParaRPr>
          </a:p>
          <a:p>
            <a:pPr algn="just" eaLnBrk="1" hangingPunct="1">
              <a:spcBef>
                <a:spcPct val="45000"/>
              </a:spcBef>
            </a:pPr>
            <a:r>
              <a:rPr lang="zh-CN" altLang="en-US" sz="2800" b="1" dirty="0">
                <a:latin typeface="微软雅黑" panose="020B0503020204020204" pitchFamily="34" charset="-122"/>
                <a:ea typeface="微软雅黑" panose="020B0503020204020204" pitchFamily="34" charset="-122"/>
              </a:rPr>
              <a:t>这些宗教派别被称为</a:t>
            </a:r>
            <a:r>
              <a:rPr lang="zh-CN" altLang="en-US" sz="2800" b="1" dirty="0">
                <a:solidFill>
                  <a:srgbClr val="0000FF"/>
                </a:solidFill>
                <a:latin typeface="微软雅黑" panose="020B0503020204020204" pitchFamily="34" charset="-122"/>
                <a:ea typeface="微软雅黑" panose="020B0503020204020204" pitchFamily="34" charset="-122"/>
              </a:rPr>
              <a:t>进步派</a:t>
            </a:r>
            <a:r>
              <a:rPr lang="zh-CN" altLang="en-US" sz="2800" b="1" dirty="0">
                <a:latin typeface="微软雅黑" panose="020B0503020204020204" pitchFamily="34" charset="-122"/>
                <a:ea typeface="微软雅黑" panose="020B0503020204020204" pitchFamily="34" charset="-122"/>
              </a:rPr>
              <a:t>，他们反对传统派对美国建国的解释，说</a:t>
            </a:r>
            <a:r>
              <a:rPr lang="zh-CN" altLang="en-US" sz="2800" b="1" dirty="0">
                <a:solidFill>
                  <a:srgbClr val="0000FF"/>
                </a:solidFill>
                <a:latin typeface="微软雅黑" panose="020B0503020204020204" pitchFamily="34" charset="-122"/>
                <a:ea typeface="微软雅黑" panose="020B0503020204020204" pitchFamily="34" charset="-122"/>
              </a:rPr>
              <a:t>“上帝爱世界</a:t>
            </a:r>
            <a:r>
              <a:rPr lang="en-US" altLang="zh-CN" sz="2800" b="1" dirty="0">
                <a:solidFill>
                  <a:srgbClr val="0000FF"/>
                </a:solidFill>
                <a:latin typeface="微软雅黑" panose="020B0503020204020204" pitchFamily="34" charset="-122"/>
                <a:ea typeface="微软雅黑" panose="020B0503020204020204" pitchFamily="34" charset="-122"/>
              </a:rPr>
              <a:t>---</a:t>
            </a:r>
            <a:r>
              <a:rPr lang="zh-CN" altLang="en-US" sz="2800" b="1" dirty="0">
                <a:solidFill>
                  <a:srgbClr val="0000FF"/>
                </a:solidFill>
                <a:latin typeface="微软雅黑" panose="020B0503020204020204" pitchFamily="34" charset="-122"/>
                <a:ea typeface="微软雅黑" panose="020B0503020204020204" pitchFamily="34" charset="-122"/>
              </a:rPr>
              <a:t>不只是爱美国”</a:t>
            </a:r>
            <a:endParaRPr lang="zh-CN" altLang="en-US" sz="2400" dirty="0">
              <a:solidFill>
                <a:srgbClr val="0000FF"/>
              </a:solidFill>
              <a:latin typeface="微软雅黑" panose="020B0503020204020204" pitchFamily="34" charset="-122"/>
              <a:ea typeface="微软雅黑" panose="020B0503020204020204" pitchFamily="34" charset="-122"/>
            </a:endParaRPr>
          </a:p>
        </p:txBody>
      </p:sp>
      <p:pic>
        <p:nvPicPr>
          <p:cNvPr id="46086" name="Picture 6" descr="C:\Program Files (x86)\Microsoft Office\MEDIA\CAGCAT10\j0199755.wmf"/>
          <p:cNvPicPr>
            <a:picLocks noChangeAspect="1"/>
          </p:cNvPicPr>
          <p:nvPr/>
        </p:nvPicPr>
        <p:blipFill>
          <a:blip r:embed="rId2"/>
          <a:stretch>
            <a:fillRect/>
          </a:stretch>
        </p:blipFill>
        <p:spPr>
          <a:xfrm>
            <a:off x="539750" y="390525"/>
            <a:ext cx="1071563" cy="10937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p:cTn id="7" dur="500" fill="hold"/>
                                        <p:tgtEl>
                                          <p:spTgt spid="160770"/>
                                        </p:tgtEl>
                                        <p:attrNameLst>
                                          <p:attrName>ppt_w</p:attrName>
                                        </p:attrNameLst>
                                      </p:cBhvr>
                                      <p:tavLst>
                                        <p:tav tm="0">
                                          <p:val>
                                            <p:fltVal val="0"/>
                                          </p:val>
                                        </p:tav>
                                        <p:tav tm="100000">
                                          <p:val>
                                            <p:strVal val="#ppt_w"/>
                                          </p:val>
                                        </p:tav>
                                      </p:tavLst>
                                    </p:anim>
                                    <p:anim calcmode="lin" valueType="num">
                                      <p:cBhvr>
                                        <p:cTn id="8" dur="500" fill="hold"/>
                                        <p:tgtEl>
                                          <p:spTgt spid="160770"/>
                                        </p:tgtEl>
                                        <p:attrNameLst>
                                          <p:attrName>ppt_h</p:attrName>
                                        </p:attrNameLst>
                                      </p:cBhvr>
                                      <p:tavLst>
                                        <p:tav tm="0">
                                          <p:val>
                                            <p:fltVal val="0"/>
                                          </p:val>
                                        </p:tav>
                                        <p:tav tm="100000">
                                          <p:val>
                                            <p:strVal val="#ppt_h"/>
                                          </p:val>
                                        </p:tav>
                                      </p:tavLst>
                                    </p:anim>
                                    <p:animEffect transition="in" filter="fade">
                                      <p:cBhvr>
                                        <p:cTn id="9" dur="500"/>
                                        <p:tgtEl>
                                          <p:spTgt spid="160770"/>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160771">
                                            <p:bg/>
                                          </p:spTgt>
                                        </p:tgtEl>
                                        <p:attrNameLst>
                                          <p:attrName>style.visibility</p:attrName>
                                        </p:attrNameLst>
                                      </p:cBhvr>
                                      <p:to>
                                        <p:strVal val="visible"/>
                                      </p:to>
                                    </p:set>
                                    <p:animEffect transition="in" filter="fade">
                                      <p:cBhvr>
                                        <p:cTn id="13" dur="1000">
                                          <p:stCondLst>
                                            <p:cond delay="0"/>
                                          </p:stCondLst>
                                        </p:cTn>
                                        <p:tgtEl>
                                          <p:spTgt spid="160771">
                                            <p:bg/>
                                          </p:spTgt>
                                        </p:tgtEl>
                                      </p:cBhvr>
                                    </p:animEffect>
                                  </p:childTnLst>
                                </p:cTn>
                              </p:par>
                            </p:childTnLst>
                          </p:cTn>
                        </p:par>
                        <p:par>
                          <p:cTn id="14" fill="hold">
                            <p:stCondLst>
                              <p:cond delay="1500"/>
                            </p:stCondLst>
                            <p:childTnLst>
                              <p:par>
                                <p:cTn id="15" presetID="10" presetClass="entr" presetSubtype="0" fill="hold" grpId="1" nodeType="afterEffect">
                                  <p:stCondLst>
                                    <p:cond delay="0"/>
                                  </p:stCondLst>
                                  <p:childTnLst>
                                    <p:set>
                                      <p:cBhvr>
                                        <p:cTn id="16" dur="1" fill="hold">
                                          <p:stCondLst>
                                            <p:cond delay="0"/>
                                          </p:stCondLst>
                                        </p:cTn>
                                        <p:tgtEl>
                                          <p:spTgt spid="160771">
                                            <p:bg/>
                                          </p:spTgt>
                                        </p:tgtEl>
                                        <p:attrNameLst>
                                          <p:attrName>style.visibility</p:attrName>
                                        </p:attrNameLst>
                                      </p:cBhvr>
                                      <p:to>
                                        <p:strVal val="visible"/>
                                      </p:to>
                                    </p:set>
                                    <p:animEffect transition="in" filter="fade">
                                      <p:cBhvr>
                                        <p:cTn id="17" dur="1000">
                                          <p:stCondLst>
                                            <p:cond delay="0"/>
                                          </p:stCondLst>
                                        </p:cTn>
                                        <p:tgtEl>
                                          <p:spTgt spid="160771">
                                            <p:bg/>
                                          </p:spTgt>
                                        </p:tgtEl>
                                      </p:cBhvr>
                                    </p:animEffect>
                                  </p:childTnLst>
                                </p:cTn>
                              </p:par>
                            </p:childTnLst>
                          </p:cTn>
                        </p:par>
                        <p:par>
                          <p:cTn id="18" fill="hold">
                            <p:stCondLst>
                              <p:cond delay="2500"/>
                            </p:stCondLst>
                            <p:childTnLst>
                              <p:par>
                                <p:cTn id="19" presetID="10" presetClass="entr" presetSubtype="0" fill="hold" grpId="1" nodeType="afterEffect">
                                  <p:stCondLst>
                                    <p:cond delay="0"/>
                                  </p:stCondLst>
                                  <p:childTnLst>
                                    <p:set>
                                      <p:cBhvr>
                                        <p:cTn id="20" dur="1" fill="hold">
                                          <p:stCondLst>
                                            <p:cond delay="0"/>
                                          </p:stCondLst>
                                        </p:cTn>
                                        <p:tgtEl>
                                          <p:spTgt spid="160771">
                                            <p:bg/>
                                          </p:spTgt>
                                        </p:tgtEl>
                                        <p:attrNameLst>
                                          <p:attrName>style.visibility</p:attrName>
                                        </p:attrNameLst>
                                      </p:cBhvr>
                                      <p:to>
                                        <p:strVal val="visible"/>
                                      </p:to>
                                    </p:set>
                                    <p:animEffect transition="in" filter="fade">
                                      <p:cBhvr>
                                        <p:cTn id="21" dur="1000">
                                          <p:stCondLst>
                                            <p:cond delay="0"/>
                                          </p:stCondLst>
                                        </p:cTn>
                                        <p:tgtEl>
                                          <p:spTgt spid="160771">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1" animBg="1"/>
      <p:bldP spid="160771"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1692275" y="6092825"/>
            <a:ext cx="7056438" cy="369888"/>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endParaRPr lang="zh-CN" altLang="en-US" sz="1800" dirty="0">
              <a:ea typeface="黑体" panose="02010609060101010101" pitchFamily="49" charset="-122"/>
            </a:endParaRPr>
          </a:p>
        </p:txBody>
      </p:sp>
      <p:sp>
        <p:nvSpPr>
          <p:cNvPr id="44034" name="Title 1"/>
          <p:cNvSpPr>
            <a:spLocks noGrp="1"/>
          </p:cNvSpPr>
          <p:nvPr>
            <p:ph type="title"/>
          </p:nvPr>
        </p:nvSpPr>
        <p:spPr>
          <a:xfrm>
            <a:off x="248920" y="144780"/>
            <a:ext cx="4685665" cy="790575"/>
          </a:xfrm>
          <a:solidFill>
            <a:schemeClr val="bg1"/>
          </a:solidFill>
        </p:spPr>
        <p:txBody>
          <a:bodyPr vert="horz" wrap="square" lIns="0" tIns="0" rIns="0" bIns="0" anchor="t"/>
          <a:lstStyle/>
          <a:p>
            <a:pPr>
              <a:buNone/>
            </a:pPr>
            <a:r>
              <a:rPr lang="zh-CN" altLang="en-US" sz="3000" b="1" dirty="0">
                <a:solidFill>
                  <a:srgbClr val="C00000"/>
                </a:solidFill>
                <a:latin typeface="微软雅黑" panose="020B0503020204020204" pitchFamily="34" charset="-122"/>
                <a:ea typeface="微软雅黑" panose="020B0503020204020204" pitchFamily="34" charset="-122"/>
                <a:cs typeface="+mj-cs"/>
              </a:rPr>
              <a:t>我国社会主义核心价值体系建设历程</a:t>
            </a:r>
            <a:endParaRPr lang="ru-RU" altLang="zh-CN" sz="3000" b="1" dirty="0">
              <a:solidFill>
                <a:srgbClr val="C00000"/>
              </a:solidFill>
              <a:latin typeface="微软雅黑" panose="020B0503020204020204" pitchFamily="34" charset="-122"/>
              <a:ea typeface="微软雅黑" panose="020B0503020204020204" pitchFamily="34" charset="-122"/>
              <a:cs typeface="+mj-cs"/>
            </a:endParaRPr>
          </a:p>
        </p:txBody>
      </p:sp>
      <p:sp>
        <p:nvSpPr>
          <p:cNvPr id="47" name="Text Placeholder 46"/>
          <p:cNvSpPr>
            <a:spLocks noGrp="1"/>
          </p:cNvSpPr>
          <p:nvPr>
            <p:ph type="body" sz="quarter" idx="57"/>
          </p:nvPr>
        </p:nvSpPr>
        <p:spPr>
          <a:xfrm>
            <a:off x="1924050" y="863600"/>
            <a:ext cx="1063625" cy="1044575"/>
          </a:xfrm>
        </p:spPr>
        <p:txBody>
          <a:bodyPr vert="horz" wrap="square" lIns="0" tIns="0" rIns="0" bIns="0" numCol="1" anchor="ctr" anchorCtr="0" compatLnSpc="1">
            <a:normAutofit/>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smtClean="0">
                <a:ln>
                  <a:noFill/>
                </a:ln>
                <a:solidFill>
                  <a:srgbClr val="454D55"/>
                </a:solidFill>
                <a:effectLst/>
                <a:uLnTx/>
                <a:uFillTx/>
                <a:latin typeface="微软雅黑" panose="020B0503020204020204" pitchFamily="34" charset="-122"/>
                <a:ea typeface="微软雅黑" panose="020B0503020204020204" pitchFamily="34" charset="-122"/>
                <a:cs typeface="+mn-cs"/>
              </a:rPr>
              <a:t>1921.07</a:t>
            </a:r>
            <a:endParaRPr kumimoji="0" lang="ru-RU" sz="2000" b="1" i="0" u="none" strike="noStrike" kern="1200" cap="none" spc="0" normalizeH="0" baseline="0" noProof="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44036" name="Text Placeholder 20"/>
          <p:cNvSpPr>
            <a:spLocks noGrp="1"/>
          </p:cNvSpPr>
          <p:nvPr>
            <p:ph type="body" sz="quarter" idx="32"/>
          </p:nvPr>
        </p:nvSpPr>
        <p:spPr>
          <a:xfrm>
            <a:off x="1116013" y="1903413"/>
            <a:ext cx="2087562" cy="755650"/>
          </a:xfrm>
        </p:spPr>
        <p:txBody>
          <a:bodyPr vert="horz" wrap="square" lIns="0" tIns="0" rIns="0" bIns="0" anchor="t"/>
          <a:lstStyle/>
          <a:p>
            <a:pPr>
              <a:buSzPct val="65000"/>
            </a:pPr>
            <a:r>
              <a:rPr lang="zh-CN" altLang="en-US" sz="1800" b="1" dirty="0">
                <a:solidFill>
                  <a:srgbClr val="C00000"/>
                </a:solidFill>
                <a:latin typeface="微软雅黑" panose="020B0503020204020204" pitchFamily="34" charset="-122"/>
                <a:ea typeface="微软雅黑" panose="020B0503020204020204" pitchFamily="34" charset="-122"/>
                <a:cs typeface="+mn-cs"/>
              </a:rPr>
              <a:t>中国共产党成立</a:t>
            </a:r>
            <a:endParaRPr lang="ru-RU" altLang="zh-CN" sz="1800" b="1" dirty="0">
              <a:solidFill>
                <a:srgbClr val="C00000"/>
              </a:solidFill>
              <a:latin typeface="微软雅黑" panose="020B0503020204020204" pitchFamily="34" charset="-122"/>
              <a:ea typeface="微软雅黑" panose="020B0503020204020204" pitchFamily="34" charset="-122"/>
              <a:cs typeface="+mn-cs"/>
            </a:endParaRPr>
          </a:p>
        </p:txBody>
      </p:sp>
      <p:sp>
        <p:nvSpPr>
          <p:cNvPr id="44037" name="Text Placeholder 21"/>
          <p:cNvSpPr>
            <a:spLocks noGrp="1"/>
          </p:cNvSpPr>
          <p:nvPr>
            <p:ph type="body" sz="quarter" idx="33"/>
          </p:nvPr>
        </p:nvSpPr>
        <p:spPr>
          <a:xfrm>
            <a:off x="828675" y="2205038"/>
            <a:ext cx="2230438" cy="279400"/>
          </a:xfrm>
        </p:spPr>
        <p:txBody>
          <a:bodyPr vert="horz" wrap="square" lIns="0" tIns="0" rIns="0" bIns="0" anchor="t"/>
          <a:lstStyle/>
          <a:p>
            <a:pPr>
              <a:buSzPct val="65000"/>
            </a:pPr>
            <a:r>
              <a:rPr lang="zh-CN" altLang="en-US" sz="1400" b="1" i="0" dirty="0">
                <a:solidFill>
                  <a:srgbClr val="454D55"/>
                </a:solidFill>
                <a:latin typeface="微软雅黑" panose="020B0503020204020204" pitchFamily="34" charset="-122"/>
                <a:ea typeface="微软雅黑" panose="020B0503020204020204" pitchFamily="34" charset="-122"/>
                <a:cs typeface="+mn-cs"/>
              </a:rPr>
              <a:t>确立马克思主义为指导思想</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10" name="Text Placeholder 9"/>
          <p:cNvSpPr>
            <a:spLocks noGrp="1"/>
          </p:cNvSpPr>
          <p:nvPr>
            <p:ph type="body" sz="quarter" idx="18"/>
          </p:nvPr>
        </p:nvSpPr>
        <p:spPr>
          <a:xfrm>
            <a:off x="5327650" y="863600"/>
            <a:ext cx="1044575" cy="1044575"/>
          </a:xfrm>
        </p:spPr>
        <p:txBody>
          <a:bodyPr vert="horz" wrap="square" lIns="0" tIns="0" rIns="0" bIns="0" numCol="1" anchor="ctr" anchorCtr="0" compatLnSpc="1">
            <a:normAutofit/>
          </a:bodyPr>
          <a:lstStyle/>
          <a:p>
            <a:pPr marL="0" marR="0" lvl="0" indent="0" algn="ctr" defTabSz="914400" rtl="0" eaLnBrk="0" fontAlgn="base" latinLnBrk="0"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1949.10</a:t>
            </a:r>
            <a:endParaRPr kumimoji="0" lang="ru-RU"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19" name="Text Placeholder 18"/>
          <p:cNvSpPr>
            <a:spLocks noGrp="1"/>
          </p:cNvSpPr>
          <p:nvPr>
            <p:ph type="body" sz="quarter" idx="28"/>
          </p:nvPr>
        </p:nvSpPr>
        <p:spPr>
          <a:xfrm>
            <a:off x="7885113" y="1917700"/>
            <a:ext cx="1079500" cy="1042988"/>
          </a:xfrm>
        </p:spPr>
        <p:txBody>
          <a:bodyPr vert="horz" wrap="square" lIns="0" tIns="0" rIns="0" bIns="0" numCol="1" anchor="ctr" anchorCtr="0" compatLnSpc="1">
            <a:normAutofit/>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2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1978.12</a:t>
            </a:r>
            <a:endParaRPr kumimoji="0" lang="ru-RU" sz="2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Text Placeholder 14"/>
          <p:cNvSpPr>
            <a:spLocks noGrp="1"/>
          </p:cNvSpPr>
          <p:nvPr>
            <p:ph type="body" sz="quarter" idx="22"/>
          </p:nvPr>
        </p:nvSpPr>
        <p:spPr>
          <a:xfrm>
            <a:off x="4319588" y="2914650"/>
            <a:ext cx="1044575" cy="1042988"/>
          </a:xfrm>
        </p:spPr>
        <p:txBody>
          <a:bodyPr vert="horz" wrap="square" lIns="0" tIns="0" rIns="0" bIns="0" numCol="1" anchor="ctr" anchorCtr="0" compatLnSpc="1">
            <a:noAutofit/>
          </a:bodyPr>
          <a:lstStyle/>
          <a:p>
            <a:pPr marL="0" marR="0" lvl="0" indent="0" algn="ctr"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2006.03</a:t>
            </a:r>
            <a:endParaRPr kumimoji="0" lang="ru-RU"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12" name="Text Placeholder 11"/>
          <p:cNvSpPr>
            <a:spLocks noGrp="1"/>
          </p:cNvSpPr>
          <p:nvPr>
            <p:ph type="body" sz="quarter" idx="19"/>
          </p:nvPr>
        </p:nvSpPr>
        <p:spPr>
          <a:xfrm>
            <a:off x="3059113" y="2914650"/>
            <a:ext cx="1035050" cy="1042988"/>
          </a:xfrm>
        </p:spPr>
        <p:txBody>
          <a:bodyPr vert="horz" wrap="square" lIns="0" tIns="0" rIns="0" bIns="0" numCol="1" anchor="ctr" anchorCtr="0" compatLnSpc="1">
            <a:noAutofit/>
          </a:bodyPr>
          <a:lstStyle/>
          <a:p>
            <a:pPr marL="0" marR="0" lvl="0" indent="0" algn="ctr"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2006.10</a:t>
            </a:r>
            <a:endParaRPr kumimoji="0" lang="ru-RU"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95" name="Text Placeholder 94"/>
          <p:cNvSpPr>
            <a:spLocks noGrp="1"/>
          </p:cNvSpPr>
          <p:nvPr>
            <p:ph type="body" sz="quarter" idx="29"/>
          </p:nvPr>
        </p:nvSpPr>
        <p:spPr>
          <a:xfrm>
            <a:off x="1476375" y="3979863"/>
            <a:ext cx="1079500" cy="1042988"/>
          </a:xfrm>
        </p:spPr>
        <p:txBody>
          <a:bodyPr vert="horz" wrap="square" lIns="0" tIns="0" rIns="0" bIns="0" numCol="1" anchor="ctr" anchorCtr="0" compatLnSpc="1">
            <a:normAutofit/>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2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2007.10</a:t>
            </a:r>
          </a:p>
        </p:txBody>
      </p:sp>
      <p:sp>
        <p:nvSpPr>
          <p:cNvPr id="16" name="Text Placeholder 15"/>
          <p:cNvSpPr>
            <a:spLocks noGrp="1"/>
          </p:cNvSpPr>
          <p:nvPr>
            <p:ph type="body" sz="quarter" idx="23"/>
          </p:nvPr>
        </p:nvSpPr>
        <p:spPr>
          <a:xfrm>
            <a:off x="2843213" y="4970463"/>
            <a:ext cx="1039813" cy="1044575"/>
          </a:xfrm>
        </p:spPr>
        <p:txBody>
          <a:bodyPr vert="horz" wrap="square" lIns="0" tIns="0" rIns="0" bIns="0" numCol="1" anchor="ctr" anchorCtr="0" compatLnSpc="1">
            <a:noAutofit/>
          </a:bodyPr>
          <a:lstStyle/>
          <a:p>
            <a:pPr marL="0" marR="0" lvl="0" indent="0" algn="ctr" defTabSz="914400" rtl="0" eaLnBrk="0" fontAlgn="base" latinLnBrk="0" hangingPunct="0">
              <a:lnSpc>
                <a:spcPct val="14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2011.10</a:t>
            </a:r>
            <a:endParaRPr kumimoji="0" lang="ru-RU" altLang="zh-CN"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17" name="Text Placeholder 16"/>
          <p:cNvSpPr>
            <a:spLocks noGrp="1"/>
          </p:cNvSpPr>
          <p:nvPr>
            <p:ph type="body" sz="quarter" idx="25"/>
          </p:nvPr>
        </p:nvSpPr>
        <p:spPr>
          <a:xfrm>
            <a:off x="5651500" y="4970463"/>
            <a:ext cx="1008063" cy="1044575"/>
          </a:xfrm>
        </p:spPr>
        <p:txBody>
          <a:bodyPr vert="horz" wrap="square" lIns="0" tIns="0" rIns="0" bIns="0" numCol="1" anchor="ctr" anchorCtr="0" compatLnSpc="1">
            <a:noAutofit/>
          </a:bodyPr>
          <a:lstStyle/>
          <a:p>
            <a:pPr marL="0" marR="0" lvl="0" indent="0" algn="ctr" defTabSz="914400" rtl="0" eaLnBrk="0" fontAlgn="base" latinLnBrk="0" hangingPunct="0">
              <a:lnSpc>
                <a:spcPct val="140000"/>
              </a:lnSpc>
              <a:spcBef>
                <a:spcPct val="20000"/>
              </a:spcBef>
              <a:spcAft>
                <a:spcPct val="0"/>
              </a:spcAft>
              <a:buClr>
                <a:schemeClr val="accent1"/>
              </a:buClr>
              <a:buSzPct val="65000"/>
              <a:buFont typeface="Wingdings" panose="05000000000000000000" pitchFamily="2" charset="2"/>
              <a:buNone/>
              <a:defRPr/>
            </a:pPr>
            <a:r>
              <a:rPr kumimoji="0" lang="en-US" altLang="zh-CN"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2013.12</a:t>
            </a:r>
            <a:endParaRPr kumimoji="0" lang="ru-RU" altLang="zh-CN"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48" name="Text Placeholder 47"/>
          <p:cNvSpPr>
            <a:spLocks noGrp="1"/>
          </p:cNvSpPr>
          <p:nvPr>
            <p:ph type="body" sz="quarter" idx="58"/>
          </p:nvPr>
        </p:nvSpPr>
        <p:spPr>
          <a:xfrm>
            <a:off x="7524750" y="4973638"/>
            <a:ext cx="1079500" cy="1044575"/>
          </a:xfrm>
        </p:spPr>
        <p:txBody>
          <a:bodyPr vert="horz" wrap="square" lIns="0" tIns="0" rIns="0" bIns="0" numCol="1" anchor="ctr" anchorCtr="0" compatLnSpc="1">
            <a:noAutofit/>
          </a:bodyPr>
          <a:lstStyle/>
          <a:p>
            <a:pPr marL="0" marR="0" lvl="0" indent="0" algn="ctr" defTabSz="914400" rtl="0" eaLnBrk="0" fontAlgn="base" latinLnBrk="0" hangingPunct="0">
              <a:lnSpc>
                <a:spcPct val="14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a:ln>
                  <a:noFill/>
                </a:ln>
                <a:solidFill>
                  <a:srgbClr val="454D55"/>
                </a:solidFill>
                <a:effectLst/>
                <a:uLnTx/>
                <a:uFillTx/>
                <a:latin typeface="微软雅黑" panose="020B0503020204020204" pitchFamily="34" charset="-122"/>
                <a:ea typeface="微软雅黑" panose="020B0503020204020204" pitchFamily="34" charset="-122"/>
                <a:cs typeface="+mn-cs"/>
              </a:rPr>
              <a:t>2017.10</a:t>
            </a:r>
            <a:endParaRPr kumimoji="0" lang="ru-RU" sz="2000" b="1" i="0" u="none" strike="noStrike" kern="1200" cap="none" spc="0" normalizeH="0" baseline="0" noProof="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9231" name="Slide Number Placeholder 4"/>
          <p:cNvSpPr txBox="1">
            <a:spLocks noGrp="1"/>
          </p:cNvSpPr>
          <p:nvPr>
            <p:ph type="sldNum" sz="quarter" idx="4"/>
          </p:nvPr>
        </p:nvSpPr>
        <p:spPr>
          <a:xfrm>
            <a:off x="8243888" y="6234113"/>
            <a:ext cx="504825" cy="457200"/>
          </a:xfrm>
        </p:spPr>
        <p:txBody>
          <a:bodyPr anchor="b"/>
          <a:lstStyle/>
          <a:p>
            <a:pPr marL="0" indent="0" algn="r" eaLnBrk="1" hangingPunct="1">
              <a:spcBef>
                <a:spcPct val="0"/>
              </a:spcBef>
              <a:buClrTx/>
              <a:buSzTx/>
              <a:buFontTx/>
              <a:buNone/>
            </a:pPr>
            <a:r>
              <a:rPr lang="en-US" altLang="zh-CN" sz="1200" dirty="0">
                <a:latin typeface="Garamond" panose="02020404030301010803" pitchFamily="18" charset="0"/>
                <a:ea typeface="+mn-ea"/>
                <a:cs typeface="+mn-cs"/>
              </a:rPr>
              <a:t>0</a:t>
            </a:r>
            <a:fld id="{9A0DB2DC-4C9A-4742-B13C-FB6460FD3503}" type="slidenum">
              <a:rPr lang="ru-RU" altLang="zh-CN" sz="1200" dirty="0">
                <a:latin typeface="Garamond" panose="02020404030301010803" pitchFamily="18" charset="0"/>
                <a:ea typeface="+mn-ea"/>
                <a:cs typeface="+mn-cs"/>
              </a:rPr>
              <a:t>4</a:t>
            </a:fld>
            <a:endParaRPr lang="ru-RU" altLang="zh-CN" sz="1200" dirty="0">
              <a:latin typeface="Garamond" panose="02020404030301010803" pitchFamily="18" charset="0"/>
              <a:ea typeface="+mn-ea"/>
              <a:cs typeface="+mn-cs"/>
            </a:endParaRPr>
          </a:p>
        </p:txBody>
      </p:sp>
      <p:pic>
        <p:nvPicPr>
          <p:cNvPr id="9232" name="Picture 4" descr="http://img3.redocn.com/20120913/20120910_96adcfda956a7d0e900dZ2b26IARK5uI.jpg"/>
          <p:cNvPicPr>
            <a:picLocks noChangeAspect="1"/>
          </p:cNvPicPr>
          <p:nvPr/>
        </p:nvPicPr>
        <p:blipFill>
          <a:blip r:embed="rId3"/>
          <a:stretch>
            <a:fillRect/>
          </a:stretch>
        </p:blipFill>
        <p:spPr>
          <a:xfrm>
            <a:off x="0" y="5191125"/>
            <a:ext cx="1692275" cy="1766888"/>
          </a:xfrm>
          <a:prstGeom prst="rect">
            <a:avLst/>
          </a:prstGeom>
          <a:noFill/>
          <a:ln w="9525">
            <a:noFill/>
          </a:ln>
        </p:spPr>
      </p:pic>
      <p:sp>
        <p:nvSpPr>
          <p:cNvPr id="44048" name="Text Placeholder 20"/>
          <p:cNvSpPr>
            <a:spLocks noGrp="1"/>
          </p:cNvSpPr>
          <p:nvPr>
            <p:ph type="body" sz="quarter" idx="32"/>
          </p:nvPr>
        </p:nvSpPr>
        <p:spPr>
          <a:xfrm>
            <a:off x="5275263" y="293688"/>
            <a:ext cx="2809875" cy="755650"/>
          </a:xfrm>
        </p:spPr>
        <p:txBody>
          <a:bodyPr vert="horz" wrap="square" lIns="0" tIns="0" rIns="0" bIns="0" anchor="t"/>
          <a:lstStyle/>
          <a:p>
            <a:pPr algn="l">
              <a:buSzPct val="65000"/>
            </a:pPr>
            <a:r>
              <a:rPr lang="zh-CN" altLang="en-US" sz="1800" b="1" dirty="0">
                <a:solidFill>
                  <a:srgbClr val="C00000"/>
                </a:solidFill>
                <a:latin typeface="微软雅黑" panose="020B0503020204020204" pitchFamily="34" charset="-122"/>
                <a:ea typeface="微软雅黑" panose="020B0503020204020204" pitchFamily="34" charset="-122"/>
                <a:cs typeface="+mn-cs"/>
              </a:rPr>
              <a:t>建立新中国</a:t>
            </a:r>
            <a:endParaRPr lang="ru-RU" altLang="zh-CN" sz="1800" b="1" dirty="0">
              <a:solidFill>
                <a:srgbClr val="C00000"/>
              </a:solidFill>
              <a:latin typeface="微软雅黑" panose="020B0503020204020204" pitchFamily="34" charset="-122"/>
              <a:ea typeface="微软雅黑" panose="020B0503020204020204" pitchFamily="34" charset="-122"/>
              <a:cs typeface="+mn-cs"/>
            </a:endParaRPr>
          </a:p>
        </p:txBody>
      </p:sp>
      <p:sp>
        <p:nvSpPr>
          <p:cNvPr id="44049" name="Text Placeholder 21"/>
          <p:cNvSpPr>
            <a:spLocks noGrp="1"/>
          </p:cNvSpPr>
          <p:nvPr>
            <p:ph type="body" sz="quarter" idx="33"/>
          </p:nvPr>
        </p:nvSpPr>
        <p:spPr>
          <a:xfrm>
            <a:off x="5148263" y="592138"/>
            <a:ext cx="2605087" cy="244475"/>
          </a:xfrm>
        </p:spPr>
        <p:txBody>
          <a:bodyPr vert="horz" wrap="square" lIns="0" tIns="0" rIns="0" bIns="0" anchor="t"/>
          <a:lstStyle/>
          <a:p>
            <a:pPr>
              <a:buSzPct val="65000"/>
            </a:pPr>
            <a:r>
              <a:rPr lang="zh-CN" altLang="en-US" sz="1400" b="1" i="0" dirty="0">
                <a:solidFill>
                  <a:srgbClr val="454D55"/>
                </a:solidFill>
                <a:latin typeface="微软雅黑" panose="020B0503020204020204" pitchFamily="34" charset="-122"/>
                <a:ea typeface="微软雅黑" panose="020B0503020204020204" pitchFamily="34" charset="-122"/>
                <a:cs typeface="+mn-cs"/>
              </a:rPr>
              <a:t>确立了社会主义基本政治制度</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44050" name="Text Placeholder 20"/>
          <p:cNvSpPr>
            <a:spLocks noGrp="1"/>
          </p:cNvSpPr>
          <p:nvPr>
            <p:ph type="body" sz="quarter" idx="32"/>
          </p:nvPr>
        </p:nvSpPr>
        <p:spPr>
          <a:xfrm>
            <a:off x="6588125" y="1844675"/>
            <a:ext cx="1668463" cy="288925"/>
          </a:xfrm>
        </p:spPr>
        <p:txBody>
          <a:bodyPr vert="horz" wrap="square" lIns="0" tIns="0" rIns="0" bIns="0" anchor="t"/>
          <a:lstStyle/>
          <a:p>
            <a:pPr algn="l">
              <a:buSzPct val="65000"/>
            </a:pPr>
            <a:r>
              <a:rPr lang="zh-CN" altLang="en-US" sz="1600" b="1" dirty="0">
                <a:solidFill>
                  <a:srgbClr val="C00000"/>
                </a:solidFill>
                <a:latin typeface="微软雅黑" panose="020B0503020204020204" pitchFamily="34" charset="-122"/>
                <a:ea typeface="微软雅黑" panose="020B0503020204020204" pitchFamily="34" charset="-122"/>
                <a:cs typeface="+mn-cs"/>
              </a:rPr>
              <a:t>十一届三中全会</a:t>
            </a:r>
            <a:endParaRPr lang="ru-RU" altLang="zh-CN" sz="1600" b="1" dirty="0">
              <a:solidFill>
                <a:srgbClr val="C00000"/>
              </a:solidFill>
              <a:latin typeface="微软雅黑" panose="020B0503020204020204" pitchFamily="34" charset="-122"/>
              <a:ea typeface="微软雅黑" panose="020B0503020204020204" pitchFamily="34" charset="-122"/>
              <a:cs typeface="+mn-cs"/>
            </a:endParaRPr>
          </a:p>
        </p:txBody>
      </p:sp>
      <p:sp>
        <p:nvSpPr>
          <p:cNvPr id="44051" name="Text Placeholder 21"/>
          <p:cNvSpPr>
            <a:spLocks noGrp="1"/>
          </p:cNvSpPr>
          <p:nvPr>
            <p:ph type="body" sz="quarter" idx="33"/>
          </p:nvPr>
        </p:nvSpPr>
        <p:spPr>
          <a:xfrm>
            <a:off x="6011863" y="2133600"/>
            <a:ext cx="1819275" cy="534988"/>
          </a:xfrm>
        </p:spPr>
        <p:txBody>
          <a:bodyPr vert="horz" wrap="square" lIns="0" tIns="0" rIns="0" bIns="0" anchor="t"/>
          <a:lstStyle/>
          <a:p>
            <a:pPr algn="l">
              <a:buSzPct val="65000"/>
            </a:pPr>
            <a:r>
              <a:rPr lang="zh-CN" altLang="en-US" sz="1400" b="1" i="0" dirty="0">
                <a:solidFill>
                  <a:srgbClr val="454D55"/>
                </a:solidFill>
                <a:latin typeface="微软雅黑" panose="020B0503020204020204" pitchFamily="34" charset="-122"/>
                <a:ea typeface="微软雅黑" panose="020B0503020204020204" pitchFamily="34" charset="-122"/>
                <a:cs typeface="+mn-cs"/>
              </a:rPr>
              <a:t>改革开放，建设中国特色社会主义</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81" name="Text Placeholder 20"/>
          <p:cNvSpPr>
            <a:spLocks noGrp="1"/>
          </p:cNvSpPr>
          <p:nvPr>
            <p:ph type="body" sz="quarter" idx="32"/>
          </p:nvPr>
        </p:nvSpPr>
        <p:spPr>
          <a:xfrm>
            <a:off x="4092575" y="2379663"/>
            <a:ext cx="1604963" cy="239713"/>
          </a:xfrm>
        </p:spPr>
        <p:txBody>
          <a:bodyPr vert="horz" wrap="square" lIns="0" tIns="0" rIns="0" bIns="0" numCol="1" anchor="t" anchorCtr="0" compatLnSpc="1">
            <a:normAutofit fontScale="77500" lnSpcReduction="200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提出“八荣八耻</a:t>
            </a:r>
            <a:r>
              <a:rPr kumimoji="0" lang="zh-CN" altLang="en-US" sz="1800" b="1" i="0" u="none" strike="noStrike" kern="0" cap="none" spc="0" normalizeH="0" baseline="0" noProof="0" dirty="0" smtClean="0">
                <a:ln>
                  <a:noFill/>
                </a:ln>
                <a:solidFill>
                  <a:srgbClr val="C00000"/>
                </a:solidFill>
                <a:effectLst/>
                <a:uLnTx/>
                <a:uFillTx/>
                <a:latin typeface="+mj-lt"/>
                <a:ea typeface="+mn-ea"/>
                <a:cs typeface="+mn-cs"/>
              </a:rPr>
              <a:t>”</a:t>
            </a:r>
            <a:endParaRPr kumimoji="0" lang="ru-RU" sz="1800" b="1" i="0" u="none" strike="noStrike" kern="0" cap="none" spc="0" normalizeH="0" baseline="0" noProof="0" dirty="0">
              <a:ln>
                <a:noFill/>
              </a:ln>
              <a:solidFill>
                <a:srgbClr val="C00000"/>
              </a:solidFill>
              <a:effectLst/>
              <a:uLnTx/>
              <a:uFillTx/>
              <a:latin typeface="+mj-lt"/>
              <a:ea typeface="+mn-ea"/>
              <a:cs typeface="+mn-cs"/>
            </a:endParaRPr>
          </a:p>
        </p:txBody>
      </p:sp>
      <p:sp>
        <p:nvSpPr>
          <p:cNvPr id="44053" name="Text Placeholder 21"/>
          <p:cNvSpPr>
            <a:spLocks noGrp="1"/>
          </p:cNvSpPr>
          <p:nvPr>
            <p:ph type="body" sz="quarter" idx="33"/>
          </p:nvPr>
        </p:nvSpPr>
        <p:spPr>
          <a:xfrm>
            <a:off x="2909888" y="2636838"/>
            <a:ext cx="2670175" cy="246062"/>
          </a:xfrm>
        </p:spPr>
        <p:txBody>
          <a:bodyPr vert="horz" wrap="square" lIns="0" tIns="0" rIns="0" bIns="0" anchor="t"/>
          <a:lstStyle/>
          <a:p>
            <a:pPr>
              <a:buSzPct val="65000"/>
            </a:pPr>
            <a:r>
              <a:rPr lang="zh-CN" altLang="en-US" sz="1400" b="1" i="0" dirty="0">
                <a:solidFill>
                  <a:srgbClr val="454D55"/>
                </a:solidFill>
                <a:latin typeface="微软雅黑" panose="020B0503020204020204" pitchFamily="34" charset="-122"/>
                <a:ea typeface="微软雅黑" panose="020B0503020204020204" pitchFamily="34" charset="-122"/>
                <a:cs typeface="+mn-cs"/>
              </a:rPr>
              <a:t>继承发展社会主义思想道德建设</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44054" name="Text Placeholder 20"/>
          <p:cNvSpPr>
            <a:spLocks noGrp="1"/>
          </p:cNvSpPr>
          <p:nvPr>
            <p:ph type="body" sz="quarter" idx="32"/>
          </p:nvPr>
        </p:nvSpPr>
        <p:spPr>
          <a:xfrm>
            <a:off x="2700338" y="4005263"/>
            <a:ext cx="1889125" cy="304800"/>
          </a:xfrm>
        </p:spPr>
        <p:txBody>
          <a:bodyPr vert="horz" wrap="square" lIns="0" tIns="0" rIns="0" bIns="0" anchor="t"/>
          <a:lstStyle/>
          <a:p>
            <a:pPr algn="l">
              <a:buSzPct val="65000"/>
            </a:pPr>
            <a:r>
              <a:rPr lang="zh-CN" altLang="en-US" sz="1600" b="1" dirty="0">
                <a:solidFill>
                  <a:srgbClr val="C00000"/>
                </a:solidFill>
                <a:latin typeface="微软雅黑" panose="020B0503020204020204" pitchFamily="34" charset="-122"/>
                <a:ea typeface="微软雅黑" panose="020B0503020204020204" pitchFamily="34" charset="-122"/>
                <a:cs typeface="+mn-cs"/>
              </a:rPr>
              <a:t>十六届六中全会</a:t>
            </a:r>
            <a:endParaRPr lang="ru-RU" altLang="zh-CN" sz="1600" b="1" dirty="0">
              <a:solidFill>
                <a:srgbClr val="C00000"/>
              </a:solidFill>
              <a:latin typeface="微软雅黑" panose="020B0503020204020204" pitchFamily="34" charset="-122"/>
              <a:ea typeface="微软雅黑" panose="020B0503020204020204" pitchFamily="34" charset="-122"/>
              <a:cs typeface="+mn-cs"/>
            </a:endParaRPr>
          </a:p>
        </p:txBody>
      </p:sp>
      <p:sp>
        <p:nvSpPr>
          <p:cNvPr id="44055" name="Text Placeholder 21"/>
          <p:cNvSpPr>
            <a:spLocks noGrp="1"/>
          </p:cNvSpPr>
          <p:nvPr>
            <p:ph type="body" sz="quarter" idx="33"/>
          </p:nvPr>
        </p:nvSpPr>
        <p:spPr>
          <a:xfrm>
            <a:off x="2627313" y="4302125"/>
            <a:ext cx="1528762" cy="495300"/>
          </a:xfrm>
        </p:spPr>
        <p:txBody>
          <a:bodyPr vert="horz" wrap="square" lIns="0" tIns="0" rIns="0" bIns="0" anchor="t"/>
          <a:lstStyle/>
          <a:p>
            <a:pPr algn="l">
              <a:buSzPct val="65000"/>
            </a:pPr>
            <a:r>
              <a:rPr lang="zh-CN" altLang="zh-CN" sz="1400" b="1" i="0" dirty="0">
                <a:solidFill>
                  <a:srgbClr val="454D55"/>
                </a:solidFill>
                <a:latin typeface="微软雅黑" panose="020B0503020204020204" pitchFamily="34" charset="-122"/>
                <a:ea typeface="微软雅黑" panose="020B0503020204020204" pitchFamily="34" charset="-122"/>
                <a:cs typeface="+mn-cs"/>
              </a:rPr>
              <a:t>建设</a:t>
            </a:r>
            <a:r>
              <a:rPr lang="en-US" altLang="zh-CN" sz="1400" b="1" i="0" dirty="0">
                <a:solidFill>
                  <a:srgbClr val="454D55"/>
                </a:solidFill>
                <a:latin typeface="微软雅黑" panose="020B0503020204020204" pitchFamily="34" charset="-122"/>
                <a:ea typeface="微软雅黑" panose="020B0503020204020204" pitchFamily="34" charset="-122"/>
                <a:cs typeface="+mn-cs"/>
              </a:rPr>
              <a:t>“</a:t>
            </a:r>
            <a:r>
              <a:rPr lang="zh-CN" altLang="zh-CN" sz="1400" b="1" i="0" dirty="0">
                <a:solidFill>
                  <a:srgbClr val="454D55"/>
                </a:solidFill>
                <a:latin typeface="微软雅黑" panose="020B0503020204020204" pitchFamily="34" charset="-122"/>
                <a:ea typeface="微软雅黑" panose="020B0503020204020204" pitchFamily="34" charset="-122"/>
                <a:cs typeface="+mn-cs"/>
              </a:rPr>
              <a:t>社会主义核心价值体系</a:t>
            </a:r>
            <a:r>
              <a:rPr lang="zh-CN" altLang="en-US" sz="1400" b="1" i="0" dirty="0">
                <a:solidFill>
                  <a:srgbClr val="454D55"/>
                </a:solidFill>
                <a:latin typeface="微软雅黑" panose="020B0503020204020204" pitchFamily="34" charset="-122"/>
                <a:ea typeface="微软雅黑" panose="020B0503020204020204" pitchFamily="34" charset="-122"/>
                <a:cs typeface="+mn-cs"/>
              </a:rPr>
              <a:t>“</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44056" name="Text Placeholder 20"/>
          <p:cNvSpPr>
            <a:spLocks noGrp="1"/>
          </p:cNvSpPr>
          <p:nvPr>
            <p:ph type="body" sz="quarter" idx="32"/>
          </p:nvPr>
        </p:nvSpPr>
        <p:spPr>
          <a:xfrm>
            <a:off x="323850" y="3933825"/>
            <a:ext cx="1152525" cy="298450"/>
          </a:xfrm>
          <a:solidFill>
            <a:schemeClr val="bg1">
              <a:alpha val="100000"/>
            </a:schemeClr>
          </a:solidFill>
        </p:spPr>
        <p:txBody>
          <a:bodyPr vert="horz" wrap="square" lIns="0" tIns="0" rIns="0" bIns="0" anchor="t"/>
          <a:lstStyle/>
          <a:p>
            <a:pPr algn="l">
              <a:buSzPct val="65000"/>
            </a:pPr>
            <a:r>
              <a:rPr lang="zh-CN" altLang="en-US" sz="1600" b="1" dirty="0">
                <a:solidFill>
                  <a:srgbClr val="C00000"/>
                </a:solidFill>
                <a:latin typeface="微软雅黑" panose="020B0503020204020204" pitchFamily="34" charset="-122"/>
                <a:ea typeface="微软雅黑" panose="020B0503020204020204" pitchFamily="34" charset="-122"/>
                <a:cs typeface="+mn-cs"/>
              </a:rPr>
              <a:t>党的十七大</a:t>
            </a:r>
            <a:endParaRPr lang="ru-RU" altLang="zh-CN" sz="1600" b="1" dirty="0">
              <a:solidFill>
                <a:srgbClr val="C00000"/>
              </a:solidFill>
              <a:latin typeface="微软雅黑" panose="020B0503020204020204" pitchFamily="34" charset="-122"/>
              <a:ea typeface="微软雅黑" panose="020B0503020204020204" pitchFamily="34" charset="-122"/>
              <a:cs typeface="+mn-cs"/>
            </a:endParaRPr>
          </a:p>
        </p:txBody>
      </p:sp>
      <p:sp>
        <p:nvSpPr>
          <p:cNvPr id="44057" name="Text Placeholder 21"/>
          <p:cNvSpPr>
            <a:spLocks noGrp="1"/>
          </p:cNvSpPr>
          <p:nvPr>
            <p:ph type="body" sz="quarter" idx="33"/>
          </p:nvPr>
        </p:nvSpPr>
        <p:spPr>
          <a:xfrm>
            <a:off x="306388" y="4221163"/>
            <a:ext cx="1096962" cy="1006475"/>
          </a:xfrm>
          <a:solidFill>
            <a:schemeClr val="bg1">
              <a:alpha val="100000"/>
            </a:schemeClr>
          </a:solidFill>
        </p:spPr>
        <p:txBody>
          <a:bodyPr vert="horz" wrap="square" lIns="0" tIns="0" rIns="0" bIns="0" anchor="t"/>
          <a:lstStyle/>
          <a:p>
            <a:pPr>
              <a:buSzPct val="65000"/>
            </a:pPr>
            <a:r>
              <a:rPr lang="zh-CN" altLang="zh-CN" sz="1400" b="1" i="0" dirty="0">
                <a:solidFill>
                  <a:srgbClr val="454D55"/>
                </a:solidFill>
                <a:latin typeface="微软雅黑" panose="020B0503020204020204" pitchFamily="34" charset="-122"/>
                <a:ea typeface="微软雅黑" panose="020B0503020204020204" pitchFamily="34" charset="-122"/>
                <a:cs typeface="+mn-cs"/>
              </a:rPr>
              <a:t>社会主义核心价值体系是社会主义意识形态的本质体现</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44058" name="Text Placeholder 20"/>
          <p:cNvSpPr>
            <a:spLocks noGrp="1"/>
          </p:cNvSpPr>
          <p:nvPr>
            <p:ph type="body" sz="quarter" idx="32"/>
          </p:nvPr>
        </p:nvSpPr>
        <p:spPr>
          <a:xfrm>
            <a:off x="2700338" y="6180138"/>
            <a:ext cx="1516062" cy="568325"/>
          </a:xfrm>
        </p:spPr>
        <p:txBody>
          <a:bodyPr vert="horz" wrap="square" lIns="0" tIns="0" rIns="0" bIns="0" anchor="t"/>
          <a:lstStyle/>
          <a:p>
            <a:pPr algn="l">
              <a:buSzPct val="65000"/>
            </a:pPr>
            <a:r>
              <a:rPr lang="zh-CN" altLang="en-US" sz="1600" b="1" dirty="0">
                <a:solidFill>
                  <a:srgbClr val="C00000"/>
                </a:solidFill>
                <a:latin typeface="微软雅黑" panose="020B0503020204020204" pitchFamily="34" charset="-122"/>
                <a:ea typeface="微软雅黑" panose="020B0503020204020204" pitchFamily="34" charset="-122"/>
                <a:cs typeface="+mn-cs"/>
              </a:rPr>
              <a:t>十七届六中全会</a:t>
            </a:r>
            <a:endParaRPr lang="ru-RU" altLang="zh-CN" sz="1600" b="1" dirty="0">
              <a:solidFill>
                <a:srgbClr val="C00000"/>
              </a:solidFill>
              <a:latin typeface="微软雅黑" panose="020B0503020204020204" pitchFamily="34" charset="-122"/>
              <a:ea typeface="微软雅黑" panose="020B0503020204020204" pitchFamily="34" charset="-122"/>
              <a:cs typeface="+mn-cs"/>
            </a:endParaRPr>
          </a:p>
        </p:txBody>
      </p:sp>
      <p:sp>
        <p:nvSpPr>
          <p:cNvPr id="44059" name="Text Placeholder 21"/>
          <p:cNvSpPr>
            <a:spLocks noGrp="1"/>
          </p:cNvSpPr>
          <p:nvPr>
            <p:ph type="body" sz="quarter" idx="33"/>
          </p:nvPr>
        </p:nvSpPr>
        <p:spPr>
          <a:xfrm>
            <a:off x="1116013" y="6443663"/>
            <a:ext cx="3240087" cy="304800"/>
          </a:xfrm>
        </p:spPr>
        <p:txBody>
          <a:bodyPr vert="horz" wrap="square" lIns="0" tIns="0" rIns="0" bIns="0" anchor="t"/>
          <a:lstStyle/>
          <a:p>
            <a:pPr>
              <a:buSzPct val="65000"/>
            </a:pPr>
            <a:r>
              <a:rPr lang="zh-CN" altLang="zh-CN" sz="1400" b="1" i="0" dirty="0">
                <a:solidFill>
                  <a:srgbClr val="454D55"/>
                </a:solidFill>
                <a:latin typeface="微软雅黑" panose="020B0503020204020204" pitchFamily="34" charset="-122"/>
                <a:ea typeface="微软雅黑" panose="020B0503020204020204" pitchFamily="34" charset="-122"/>
                <a:cs typeface="+mn-cs"/>
              </a:rPr>
              <a:t>社会主义核心价值体系是</a:t>
            </a:r>
            <a:r>
              <a:rPr lang="en-US" altLang="zh-CN" sz="1400" b="1" i="0" dirty="0">
                <a:solidFill>
                  <a:srgbClr val="454D55"/>
                </a:solidFill>
                <a:latin typeface="微软雅黑" panose="020B0503020204020204" pitchFamily="34" charset="-122"/>
                <a:ea typeface="微软雅黑" panose="020B0503020204020204" pitchFamily="34" charset="-122"/>
                <a:cs typeface="+mn-cs"/>
              </a:rPr>
              <a:t>“</a:t>
            </a:r>
            <a:r>
              <a:rPr lang="zh-CN" altLang="zh-CN" sz="1400" b="1" i="0" dirty="0">
                <a:solidFill>
                  <a:srgbClr val="454D55"/>
                </a:solidFill>
                <a:latin typeface="微软雅黑" panose="020B0503020204020204" pitchFamily="34" charset="-122"/>
                <a:ea typeface="微软雅黑" panose="020B0503020204020204" pitchFamily="34" charset="-122"/>
                <a:cs typeface="+mn-cs"/>
              </a:rPr>
              <a:t>兴国之魂</a:t>
            </a:r>
            <a:r>
              <a:rPr lang="en-US" altLang="zh-CN" sz="1400" b="1" i="0" dirty="0">
                <a:solidFill>
                  <a:srgbClr val="454D55"/>
                </a:solidFill>
                <a:latin typeface="微软雅黑" panose="020B0503020204020204" pitchFamily="34" charset="-122"/>
                <a:ea typeface="微软雅黑" panose="020B0503020204020204" pitchFamily="34" charset="-122"/>
                <a:cs typeface="+mn-cs"/>
              </a:rPr>
              <a:t>”</a:t>
            </a:r>
            <a:endParaRPr lang="ru-RU" altLang="zh-CN" sz="1400" b="1" i="0" dirty="0">
              <a:solidFill>
                <a:srgbClr val="454D55"/>
              </a:solidFill>
              <a:latin typeface="微软雅黑" panose="020B0503020204020204" pitchFamily="34" charset="-122"/>
              <a:ea typeface="微软雅黑" panose="020B0503020204020204" pitchFamily="34" charset="-122"/>
              <a:cs typeface="+mn-cs"/>
            </a:endParaRPr>
          </a:p>
        </p:txBody>
      </p:sp>
      <p:sp>
        <p:nvSpPr>
          <p:cNvPr id="40988" name="Text Placeholder 20"/>
          <p:cNvSpPr>
            <a:spLocks noGrp="1"/>
          </p:cNvSpPr>
          <p:nvPr>
            <p:ph type="body" sz="quarter" idx="32"/>
          </p:nvPr>
        </p:nvSpPr>
        <p:spPr>
          <a:xfrm>
            <a:off x="4206875" y="4365625"/>
            <a:ext cx="1604963" cy="239713"/>
          </a:xfrm>
        </p:spPr>
        <p:txBody>
          <a:bodyPr vert="horz" wrap="square" lIns="0" tIns="0" rIns="0" bIns="0" numCol="1" anchor="t" anchorCtr="0" compatLnSpc="1">
            <a:normAutofit lnSpcReduction="100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600" b="1" i="0" u="none" strike="noStrike" kern="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rPr>
              <a:t>党的十八大报告</a:t>
            </a:r>
            <a:endParaRPr kumimoji="0" lang="ru-RU" sz="1600" b="1" i="0" u="none" strike="noStrike" kern="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44061" name="Text Placeholder 21"/>
          <p:cNvSpPr>
            <a:spLocks noGrp="1"/>
          </p:cNvSpPr>
          <p:nvPr>
            <p:ph type="body" sz="quarter" idx="33"/>
          </p:nvPr>
        </p:nvSpPr>
        <p:spPr>
          <a:xfrm>
            <a:off x="4211638" y="4652963"/>
            <a:ext cx="2305050" cy="328613"/>
          </a:xfrm>
        </p:spPr>
        <p:txBody>
          <a:bodyPr vert="horz" wrap="square" lIns="0" tIns="0" rIns="0" bIns="0" numCol="1" anchor="t" anchorCtr="0" compatLnSpc="1">
            <a:normAutofit fontScale="92500"/>
          </a:body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rPr>
              <a:t>提出核心价值观“三个倡导”</a:t>
            </a:r>
            <a:endParaRPr kumimoji="0" lang="ru-RU" altLang="zh-CN"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40990" name="Text Placeholder 20"/>
          <p:cNvSpPr>
            <a:spLocks noGrp="1"/>
          </p:cNvSpPr>
          <p:nvPr>
            <p:ph type="body" sz="quarter" idx="32"/>
          </p:nvPr>
        </p:nvSpPr>
        <p:spPr>
          <a:xfrm>
            <a:off x="5618163" y="6084888"/>
            <a:ext cx="1604963" cy="239713"/>
          </a:xfrm>
        </p:spPr>
        <p:txBody>
          <a:bodyPr vert="horz" wrap="square" lIns="0" tIns="0" rIns="0" bIns="0" numCol="1" anchor="t" anchorCtr="0" compatLnSpc="1">
            <a:normAutofit lnSpcReduction="100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600" b="1" i="0" u="none" strike="noStrike" kern="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rPr>
              <a:t>中共中央办公厅</a:t>
            </a:r>
            <a:endParaRPr kumimoji="0" lang="en-US" sz="1600" b="1" i="0" u="none" strike="noStrike" kern="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40991" name="Text Placeholder 21"/>
          <p:cNvSpPr>
            <a:spLocks noGrp="1"/>
          </p:cNvSpPr>
          <p:nvPr>
            <p:ph type="body" sz="quarter" idx="33"/>
          </p:nvPr>
        </p:nvSpPr>
        <p:spPr>
          <a:xfrm>
            <a:off x="5076825" y="6383338"/>
            <a:ext cx="2528888" cy="330200"/>
          </a:xfrm>
        </p:spPr>
        <p:txBody>
          <a:bodyPr vert="horz" wrap="square" lIns="0" tIns="0" rIns="0" bIns="0" numCol="1" anchor="t" anchorCtr="0" compatLnSpc="1">
            <a:normAutofit fontScale="92500" lnSpcReduction="200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400" b="1" i="0" u="none" strike="noStrike" kern="0" cap="none" spc="0" normalizeH="0" baseline="0" noProof="0" smtClean="0">
                <a:ln>
                  <a:noFill/>
                </a:ln>
                <a:solidFill>
                  <a:srgbClr val="454D55"/>
                </a:solidFill>
                <a:effectLst/>
                <a:uLnTx/>
                <a:uFillTx/>
                <a:latin typeface="微软雅黑" panose="020B0503020204020204" pitchFamily="34" charset="-122"/>
                <a:ea typeface="微软雅黑" panose="020B0503020204020204" pitchFamily="34" charset="-122"/>
                <a:cs typeface="+mn-cs"/>
              </a:rPr>
              <a:t>发布</a:t>
            </a:r>
            <a:r>
              <a:rPr kumimoji="0" lang="zh-CN" altLang="zh-CN" sz="1400" b="1" i="0" u="none" strike="noStrike" kern="0" cap="none" spc="0" normalizeH="0" baseline="0" noProof="0" smtClean="0">
                <a:ln>
                  <a:noFill/>
                </a:ln>
                <a:solidFill>
                  <a:srgbClr val="454D55"/>
                </a:solidFill>
                <a:effectLst/>
                <a:uLnTx/>
                <a:uFillTx/>
                <a:latin typeface="微软雅黑" panose="020B0503020204020204" pitchFamily="34" charset="-122"/>
                <a:ea typeface="微软雅黑" panose="020B0503020204020204" pitchFamily="34" charset="-122"/>
                <a:cs typeface="+mn-cs"/>
              </a:rPr>
              <a:t>《关于培育和践行社会主义核心价值观的意见》</a:t>
            </a:r>
            <a:endParaRPr kumimoji="0" lang="ru-RU" altLang="zh-CN" sz="1400" b="1" i="0" u="none" strike="noStrike" kern="0" cap="none" spc="0" normalizeH="0" baseline="0" noProof="0" smtClean="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104" name="Text Placeholder 20"/>
          <p:cNvSpPr>
            <a:spLocks noGrp="1"/>
          </p:cNvSpPr>
          <p:nvPr>
            <p:ph type="body" sz="quarter" idx="32"/>
          </p:nvPr>
        </p:nvSpPr>
        <p:spPr>
          <a:xfrm>
            <a:off x="7308850" y="4149725"/>
            <a:ext cx="1603375" cy="239713"/>
          </a:xfrm>
        </p:spPr>
        <p:txBody>
          <a:bodyPr vert="horz" wrap="square" lIns="0" tIns="0" rIns="0" bIns="0" numCol="1" anchor="t" anchorCtr="0" compatLnSpc="1">
            <a:normAutofit fontScale="92500" lnSpcReduction="100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7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党的十九大报告</a:t>
            </a:r>
            <a:endParaRPr kumimoji="0" lang="ru-RU" sz="17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44065" name="Text Placeholder 21"/>
          <p:cNvSpPr>
            <a:spLocks noGrp="1"/>
          </p:cNvSpPr>
          <p:nvPr>
            <p:ph type="body" sz="quarter" idx="33"/>
          </p:nvPr>
        </p:nvSpPr>
        <p:spPr>
          <a:xfrm>
            <a:off x="7092950" y="4437063"/>
            <a:ext cx="2051050" cy="544513"/>
          </a:xfrm>
        </p:spPr>
        <p:txBody>
          <a:bodyPr vert="horz" wrap="square" lIns="0" tIns="0" rIns="0" bIns="0" numCol="1" anchor="t" anchorCtr="0" compatLnSpc="1">
            <a:normAutofit fontScale="92500"/>
          </a:body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rPr>
              <a:t>对核心</a:t>
            </a:r>
            <a:r>
              <a:rPr kumimoji="0" lang="zh-CN" altLang="en-US" sz="1400" b="1" i="0" u="none" strike="noStrike" kern="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价值观</a:t>
            </a:r>
            <a:r>
              <a:rPr kumimoji="0" lang="zh-CN" altLang="en-US"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rPr>
              <a:t>“</a:t>
            </a:r>
            <a:r>
              <a:rPr kumimoji="0" lang="zh-CN" altLang="zh-CN"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rPr>
              <a:t>强化教育引导、实践养成、制度保障</a:t>
            </a:r>
            <a:r>
              <a:rPr kumimoji="0" lang="zh-CN" altLang="en-US"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rPr>
              <a:t>“</a:t>
            </a:r>
            <a:endParaRPr kumimoji="0" lang="ru-RU" altLang="zh-CN" sz="1400" b="1" i="0" u="none" strike="noStrike" kern="0" cap="none" spc="0" normalizeH="0" baseline="0" noProof="0" dirty="0" smtClean="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
        <p:nvSpPr>
          <p:cNvPr id="35" name="Text Placeholder 14"/>
          <p:cNvSpPr>
            <a:spLocks noGrp="1"/>
          </p:cNvSpPr>
          <p:nvPr>
            <p:ph type="body" sz="quarter" idx="22"/>
          </p:nvPr>
        </p:nvSpPr>
        <p:spPr>
          <a:xfrm>
            <a:off x="4284663" y="4979988"/>
            <a:ext cx="1044575" cy="1042988"/>
          </a:xfrm>
        </p:spPr>
        <p:txBody>
          <a:bodyPr vert="horz" wrap="square" lIns="0" tIns="0" rIns="0" bIns="0" numCol="1" anchor="ctr" anchorCtr="0" compatLnSpc="1">
            <a:noAutofit/>
          </a:bodyPr>
          <a:lstStyle/>
          <a:p>
            <a:pPr marL="0" marR="0" lvl="0" indent="0" algn="ctr"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en-US"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rPr>
              <a:t>2012.11</a:t>
            </a:r>
            <a:endParaRPr kumimoji="0" lang="ru-RU" sz="2000" b="1" i="0" u="none" strike="noStrike" kern="1200" cap="none" spc="0" normalizeH="0" baseline="0" noProof="0" dirty="0">
              <a:ln>
                <a:noFill/>
              </a:ln>
              <a:solidFill>
                <a:srgbClr val="454D55"/>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7">
                                            <p:txEl>
                                              <p:pRg st="0" end="0"/>
                                            </p:txEl>
                                          </p:spTgt>
                                        </p:tgtEl>
                                        <p:attrNameLst>
                                          <p:attrName>style.visibility</p:attrName>
                                        </p:attrNameLst>
                                      </p:cBhvr>
                                      <p:to>
                                        <p:strVal val="visible"/>
                                      </p:to>
                                    </p:set>
                                    <p:animEffect transition="in" filter="fade">
                                      <p:cBhvr>
                                        <p:cTn id="14" dur="1000">
                                          <p:stCondLst>
                                            <p:cond delay="0"/>
                                          </p:stCondLst>
                                        </p:cTn>
                                        <p:tgtEl>
                                          <p:spTgt spid="4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4036">
                                            <p:txEl>
                                              <p:pRg st="0" end="0"/>
                                            </p:txEl>
                                          </p:spTgt>
                                        </p:tgtEl>
                                        <p:attrNameLst>
                                          <p:attrName>style.visibility</p:attrName>
                                        </p:attrNameLst>
                                      </p:cBhvr>
                                      <p:to>
                                        <p:strVal val="visible"/>
                                      </p:to>
                                    </p:set>
                                    <p:animEffect transition="in" filter="fade">
                                      <p:cBhvr>
                                        <p:cTn id="18" dur="1000">
                                          <p:stCondLst>
                                            <p:cond delay="0"/>
                                          </p:stCondLst>
                                        </p:cTn>
                                        <p:tgtEl>
                                          <p:spTgt spid="44036">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4037">
                                            <p:txEl>
                                              <p:pRg st="0" end="0"/>
                                            </p:txEl>
                                          </p:spTgt>
                                        </p:tgtEl>
                                        <p:attrNameLst>
                                          <p:attrName>style.visibility</p:attrName>
                                        </p:attrNameLst>
                                      </p:cBhvr>
                                      <p:to>
                                        <p:strVal val="visible"/>
                                      </p:to>
                                    </p:set>
                                    <p:animEffect transition="in" filter="fade">
                                      <p:cBhvr>
                                        <p:cTn id="22" dur="1000">
                                          <p:stCondLst>
                                            <p:cond delay="0"/>
                                          </p:stCondLst>
                                        </p:cTn>
                                        <p:tgtEl>
                                          <p:spTgt spid="4403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1000">
                                          <p:stCondLst>
                                            <p:cond delay="0"/>
                                          </p:stCondLst>
                                        </p:cTn>
                                        <p:tgtEl>
                                          <p:spTgt spid="10">
                                            <p:txEl>
                                              <p:pRg st="0" end="0"/>
                                            </p:txEl>
                                          </p:spTgt>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4048">
                                            <p:txEl>
                                              <p:pRg st="0" end="0"/>
                                            </p:txEl>
                                          </p:spTgt>
                                        </p:tgtEl>
                                        <p:attrNameLst>
                                          <p:attrName>style.visibility</p:attrName>
                                        </p:attrNameLst>
                                      </p:cBhvr>
                                      <p:to>
                                        <p:strVal val="visible"/>
                                      </p:to>
                                    </p:set>
                                    <p:animEffect transition="in" filter="fade">
                                      <p:cBhvr>
                                        <p:cTn id="31" dur="1000">
                                          <p:stCondLst>
                                            <p:cond delay="0"/>
                                          </p:stCondLst>
                                        </p:cTn>
                                        <p:tgtEl>
                                          <p:spTgt spid="44048">
                                            <p:txEl>
                                              <p:pRg st="0" end="0"/>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44049">
                                            <p:txEl>
                                              <p:pRg st="0" end="0"/>
                                            </p:txEl>
                                          </p:spTgt>
                                        </p:tgtEl>
                                        <p:attrNameLst>
                                          <p:attrName>style.visibility</p:attrName>
                                        </p:attrNameLst>
                                      </p:cBhvr>
                                      <p:to>
                                        <p:strVal val="visible"/>
                                      </p:to>
                                    </p:set>
                                    <p:animEffect transition="in" filter="fade">
                                      <p:cBhvr>
                                        <p:cTn id="35" dur="1000">
                                          <p:stCondLst>
                                            <p:cond delay="0"/>
                                          </p:stCondLst>
                                        </p:cTn>
                                        <p:tgtEl>
                                          <p:spTgt spid="4404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1000">
                                          <p:stCondLst>
                                            <p:cond delay="0"/>
                                          </p:stCondLst>
                                        </p:cTn>
                                        <p:tgtEl>
                                          <p:spTgt spid="19">
                                            <p:txEl>
                                              <p:pRg st="0" end="0"/>
                                            </p:txEl>
                                          </p:spTgt>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44050">
                                            <p:txEl>
                                              <p:pRg st="0" end="0"/>
                                            </p:txEl>
                                          </p:spTgt>
                                        </p:tgtEl>
                                        <p:attrNameLst>
                                          <p:attrName>style.visibility</p:attrName>
                                        </p:attrNameLst>
                                      </p:cBhvr>
                                      <p:to>
                                        <p:strVal val="visible"/>
                                      </p:to>
                                    </p:set>
                                    <p:animEffect transition="in" filter="fade">
                                      <p:cBhvr>
                                        <p:cTn id="44" dur="1000">
                                          <p:stCondLst>
                                            <p:cond delay="0"/>
                                          </p:stCondLst>
                                        </p:cTn>
                                        <p:tgtEl>
                                          <p:spTgt spid="44050">
                                            <p:txEl>
                                              <p:pRg st="0" end="0"/>
                                            </p:txEl>
                                          </p:spTgt>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44051">
                                            <p:txEl>
                                              <p:pRg st="0" end="0"/>
                                            </p:txEl>
                                          </p:spTgt>
                                        </p:tgtEl>
                                        <p:attrNameLst>
                                          <p:attrName>style.visibility</p:attrName>
                                        </p:attrNameLst>
                                      </p:cBhvr>
                                      <p:to>
                                        <p:strVal val="visible"/>
                                      </p:to>
                                    </p:set>
                                    <p:animEffect transition="in" filter="fade">
                                      <p:cBhvr>
                                        <p:cTn id="48" dur="1000">
                                          <p:stCondLst>
                                            <p:cond delay="0"/>
                                          </p:stCondLst>
                                        </p:cTn>
                                        <p:tgtEl>
                                          <p:spTgt spid="44051">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Effect transition="in" filter="fade">
                                      <p:cBhvr>
                                        <p:cTn id="53" dur="1000">
                                          <p:stCondLst>
                                            <p:cond delay="0"/>
                                          </p:stCondLst>
                                        </p:cTn>
                                        <p:tgtEl>
                                          <p:spTgt spid="15">
                                            <p:txEl>
                                              <p:pRg st="0" end="0"/>
                                            </p:txEl>
                                          </p:spTgt>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81">
                                            <p:txEl>
                                              <p:pRg st="0" end="0"/>
                                            </p:txEl>
                                          </p:spTgt>
                                        </p:tgtEl>
                                        <p:attrNameLst>
                                          <p:attrName>style.visibility</p:attrName>
                                        </p:attrNameLst>
                                      </p:cBhvr>
                                      <p:to>
                                        <p:strVal val="visible"/>
                                      </p:to>
                                    </p:set>
                                    <p:animEffect transition="in" filter="fade">
                                      <p:cBhvr>
                                        <p:cTn id="57" dur="1000">
                                          <p:stCondLst>
                                            <p:cond delay="0"/>
                                          </p:stCondLst>
                                        </p:cTn>
                                        <p:tgtEl>
                                          <p:spTgt spid="81">
                                            <p:txEl>
                                              <p:pRg st="0" end="0"/>
                                            </p:txEl>
                                          </p:spTgt>
                                        </p:tgtEl>
                                      </p:cBhvr>
                                    </p:animEffec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44053">
                                            <p:txEl>
                                              <p:pRg st="0" end="0"/>
                                            </p:txEl>
                                          </p:spTgt>
                                        </p:tgtEl>
                                        <p:attrNameLst>
                                          <p:attrName>style.visibility</p:attrName>
                                        </p:attrNameLst>
                                      </p:cBhvr>
                                      <p:to>
                                        <p:strVal val="visible"/>
                                      </p:to>
                                    </p:set>
                                    <p:animEffect transition="in" filter="fade">
                                      <p:cBhvr>
                                        <p:cTn id="61" dur="1000">
                                          <p:stCondLst>
                                            <p:cond delay="0"/>
                                          </p:stCondLst>
                                        </p:cTn>
                                        <p:tgtEl>
                                          <p:spTgt spid="4405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txEl>
                                              <p:pRg st="0" end="0"/>
                                            </p:txEl>
                                          </p:spTgt>
                                        </p:tgtEl>
                                        <p:attrNameLst>
                                          <p:attrName>style.visibility</p:attrName>
                                        </p:attrNameLst>
                                      </p:cBhvr>
                                      <p:to>
                                        <p:strVal val="visible"/>
                                      </p:to>
                                    </p:set>
                                    <p:animEffect transition="in" filter="fade">
                                      <p:cBhvr>
                                        <p:cTn id="66" dur="1000">
                                          <p:stCondLst>
                                            <p:cond delay="0"/>
                                          </p:stCondLst>
                                        </p:cTn>
                                        <p:tgtEl>
                                          <p:spTgt spid="12">
                                            <p:txEl>
                                              <p:pRg st="0" end="0"/>
                                            </p:txEl>
                                          </p:spTgt>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44054">
                                            <p:txEl>
                                              <p:pRg st="0" end="0"/>
                                            </p:txEl>
                                          </p:spTgt>
                                        </p:tgtEl>
                                        <p:attrNameLst>
                                          <p:attrName>style.visibility</p:attrName>
                                        </p:attrNameLst>
                                      </p:cBhvr>
                                      <p:to>
                                        <p:strVal val="visible"/>
                                      </p:to>
                                    </p:set>
                                    <p:animEffect transition="in" filter="fade">
                                      <p:cBhvr>
                                        <p:cTn id="70" dur="1000">
                                          <p:stCondLst>
                                            <p:cond delay="0"/>
                                          </p:stCondLst>
                                        </p:cTn>
                                        <p:tgtEl>
                                          <p:spTgt spid="44054">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44055">
                                            <p:txEl>
                                              <p:pRg st="0" end="0"/>
                                            </p:txEl>
                                          </p:spTgt>
                                        </p:tgtEl>
                                        <p:attrNameLst>
                                          <p:attrName>style.visibility</p:attrName>
                                        </p:attrNameLst>
                                      </p:cBhvr>
                                      <p:to>
                                        <p:strVal val="visible"/>
                                      </p:to>
                                    </p:set>
                                    <p:animEffect transition="in" filter="fade">
                                      <p:cBhvr>
                                        <p:cTn id="74" dur="1000">
                                          <p:stCondLst>
                                            <p:cond delay="0"/>
                                          </p:stCondLst>
                                        </p:cTn>
                                        <p:tgtEl>
                                          <p:spTgt spid="4405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5">
                                            <p:txEl>
                                              <p:pRg st="0" end="0"/>
                                            </p:txEl>
                                          </p:spTgt>
                                        </p:tgtEl>
                                        <p:attrNameLst>
                                          <p:attrName>style.visibility</p:attrName>
                                        </p:attrNameLst>
                                      </p:cBhvr>
                                      <p:to>
                                        <p:strVal val="visible"/>
                                      </p:to>
                                    </p:set>
                                    <p:animEffect transition="in" filter="fade">
                                      <p:cBhvr>
                                        <p:cTn id="79" dur="1000">
                                          <p:stCondLst>
                                            <p:cond delay="0"/>
                                          </p:stCondLst>
                                        </p:cTn>
                                        <p:tgtEl>
                                          <p:spTgt spid="95">
                                            <p:txEl>
                                              <p:pRg st="0" end="0"/>
                                            </p:txEl>
                                          </p:spTgt>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44056">
                                            <p:txEl>
                                              <p:pRg st="0" end="0"/>
                                            </p:txEl>
                                          </p:spTgt>
                                        </p:tgtEl>
                                        <p:attrNameLst>
                                          <p:attrName>style.visibility</p:attrName>
                                        </p:attrNameLst>
                                      </p:cBhvr>
                                      <p:to>
                                        <p:strVal val="visible"/>
                                      </p:to>
                                    </p:set>
                                    <p:animEffect transition="in" filter="fade">
                                      <p:cBhvr>
                                        <p:cTn id="83" dur="1000">
                                          <p:stCondLst>
                                            <p:cond delay="0"/>
                                          </p:stCondLst>
                                        </p:cTn>
                                        <p:tgtEl>
                                          <p:spTgt spid="44056">
                                            <p:txEl>
                                              <p:pRg st="0" end="0"/>
                                            </p:txEl>
                                          </p:spTgt>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4057">
                                            <p:txEl>
                                              <p:pRg st="0" end="0"/>
                                            </p:txEl>
                                          </p:spTgt>
                                        </p:tgtEl>
                                        <p:attrNameLst>
                                          <p:attrName>style.visibility</p:attrName>
                                        </p:attrNameLst>
                                      </p:cBhvr>
                                      <p:to>
                                        <p:strVal val="visible"/>
                                      </p:to>
                                    </p:set>
                                    <p:animEffect transition="in" filter="fade">
                                      <p:cBhvr>
                                        <p:cTn id="87" dur="1000">
                                          <p:stCondLst>
                                            <p:cond delay="0"/>
                                          </p:stCondLst>
                                        </p:cTn>
                                        <p:tgtEl>
                                          <p:spTgt spid="44057">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Effect transition="in" filter="fade">
                                      <p:cBhvr>
                                        <p:cTn id="92" dur="1000">
                                          <p:stCondLst>
                                            <p:cond delay="0"/>
                                          </p:stCondLst>
                                        </p:cTn>
                                        <p:tgtEl>
                                          <p:spTgt spid="16">
                                            <p:txEl>
                                              <p:pRg st="0" end="0"/>
                                            </p:txEl>
                                          </p:spTgt>
                                        </p:tgtEl>
                                      </p:cBhvr>
                                    </p:animEffect>
                                  </p:childTnLst>
                                </p:cTn>
                              </p:par>
                            </p:childTnLst>
                          </p:cTn>
                        </p:par>
                        <p:par>
                          <p:cTn id="93" fill="hold">
                            <p:stCondLst>
                              <p:cond delay="1000"/>
                            </p:stCondLst>
                            <p:childTnLst>
                              <p:par>
                                <p:cTn id="94" presetID="10" presetClass="entr" presetSubtype="0" fill="hold" grpId="0" nodeType="afterEffect">
                                  <p:stCondLst>
                                    <p:cond delay="0"/>
                                  </p:stCondLst>
                                  <p:childTnLst>
                                    <p:set>
                                      <p:cBhvr>
                                        <p:cTn id="95" dur="1" fill="hold">
                                          <p:stCondLst>
                                            <p:cond delay="0"/>
                                          </p:stCondLst>
                                        </p:cTn>
                                        <p:tgtEl>
                                          <p:spTgt spid="44058">
                                            <p:txEl>
                                              <p:pRg st="0" end="0"/>
                                            </p:txEl>
                                          </p:spTgt>
                                        </p:tgtEl>
                                        <p:attrNameLst>
                                          <p:attrName>style.visibility</p:attrName>
                                        </p:attrNameLst>
                                      </p:cBhvr>
                                      <p:to>
                                        <p:strVal val="visible"/>
                                      </p:to>
                                    </p:set>
                                    <p:animEffect transition="in" filter="fade">
                                      <p:cBhvr>
                                        <p:cTn id="96" dur="1000">
                                          <p:stCondLst>
                                            <p:cond delay="0"/>
                                          </p:stCondLst>
                                        </p:cTn>
                                        <p:tgtEl>
                                          <p:spTgt spid="44058">
                                            <p:txEl>
                                              <p:pRg st="0" end="0"/>
                                            </p:txEl>
                                          </p:spTgt>
                                        </p:tgtEl>
                                      </p:cBhvr>
                                    </p:animEffect>
                                  </p:childTnLst>
                                </p:cTn>
                              </p:par>
                            </p:childTnLst>
                          </p:cTn>
                        </p:par>
                        <p:par>
                          <p:cTn id="97" fill="hold">
                            <p:stCondLst>
                              <p:cond delay="2000"/>
                            </p:stCondLst>
                            <p:childTnLst>
                              <p:par>
                                <p:cTn id="98" presetID="10" presetClass="entr" presetSubtype="0" fill="hold" grpId="0" nodeType="afterEffect">
                                  <p:stCondLst>
                                    <p:cond delay="0"/>
                                  </p:stCondLst>
                                  <p:childTnLst>
                                    <p:set>
                                      <p:cBhvr>
                                        <p:cTn id="99" dur="1" fill="hold">
                                          <p:stCondLst>
                                            <p:cond delay="0"/>
                                          </p:stCondLst>
                                        </p:cTn>
                                        <p:tgtEl>
                                          <p:spTgt spid="44059">
                                            <p:txEl>
                                              <p:pRg st="0" end="0"/>
                                            </p:txEl>
                                          </p:spTgt>
                                        </p:tgtEl>
                                        <p:attrNameLst>
                                          <p:attrName>style.visibility</p:attrName>
                                        </p:attrNameLst>
                                      </p:cBhvr>
                                      <p:to>
                                        <p:strVal val="visible"/>
                                      </p:to>
                                    </p:set>
                                    <p:animEffect transition="in" filter="fade">
                                      <p:cBhvr>
                                        <p:cTn id="100" dur="1000">
                                          <p:stCondLst>
                                            <p:cond delay="0"/>
                                          </p:stCondLst>
                                        </p:cTn>
                                        <p:tgtEl>
                                          <p:spTgt spid="44059">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5">
                                            <p:txEl>
                                              <p:pRg st="0" end="0"/>
                                            </p:txEl>
                                          </p:spTgt>
                                        </p:tgtEl>
                                        <p:attrNameLst>
                                          <p:attrName>style.visibility</p:attrName>
                                        </p:attrNameLst>
                                      </p:cBhvr>
                                      <p:to>
                                        <p:strVal val="visible"/>
                                      </p:to>
                                    </p:set>
                                    <p:animEffect transition="in" filter="fade">
                                      <p:cBhvr>
                                        <p:cTn id="105" dur="1000">
                                          <p:stCondLst>
                                            <p:cond delay="0"/>
                                          </p:stCondLst>
                                        </p:cTn>
                                        <p:tgtEl>
                                          <p:spTgt spid="35">
                                            <p:txEl>
                                              <p:pRg st="0" end="0"/>
                                            </p:txEl>
                                          </p:spTgt>
                                        </p:tgtEl>
                                      </p:cBhvr>
                                    </p:animEffect>
                                  </p:childTnLst>
                                </p:cTn>
                              </p:par>
                            </p:childTnLst>
                          </p:cTn>
                        </p:par>
                        <p:par>
                          <p:cTn id="106" fill="hold">
                            <p:stCondLst>
                              <p:cond delay="1000"/>
                            </p:stCondLst>
                            <p:childTnLst>
                              <p:par>
                                <p:cTn id="107" presetID="10" presetClass="entr" presetSubtype="0" fill="hold" grpId="0" nodeType="afterEffect">
                                  <p:stCondLst>
                                    <p:cond delay="0"/>
                                  </p:stCondLst>
                                  <p:childTnLst>
                                    <p:set>
                                      <p:cBhvr>
                                        <p:cTn id="108" dur="1" fill="hold">
                                          <p:stCondLst>
                                            <p:cond delay="0"/>
                                          </p:stCondLst>
                                        </p:cTn>
                                        <p:tgtEl>
                                          <p:spTgt spid="40988">
                                            <p:txEl>
                                              <p:pRg st="0" end="0"/>
                                            </p:txEl>
                                          </p:spTgt>
                                        </p:tgtEl>
                                        <p:attrNameLst>
                                          <p:attrName>style.visibility</p:attrName>
                                        </p:attrNameLst>
                                      </p:cBhvr>
                                      <p:to>
                                        <p:strVal val="visible"/>
                                      </p:to>
                                    </p:set>
                                    <p:animEffect transition="in" filter="fade">
                                      <p:cBhvr>
                                        <p:cTn id="109" dur="1000">
                                          <p:stCondLst>
                                            <p:cond delay="0"/>
                                          </p:stCondLst>
                                        </p:cTn>
                                        <p:tgtEl>
                                          <p:spTgt spid="40988">
                                            <p:txEl>
                                              <p:pRg st="0" end="0"/>
                                            </p:txEl>
                                          </p:spTgt>
                                        </p:tgtEl>
                                      </p:cBhvr>
                                    </p:animEffect>
                                  </p:childTnLst>
                                </p:cTn>
                              </p:par>
                            </p:childTnLst>
                          </p:cTn>
                        </p:par>
                        <p:par>
                          <p:cTn id="110" fill="hold">
                            <p:stCondLst>
                              <p:cond delay="2000"/>
                            </p:stCondLst>
                            <p:childTnLst>
                              <p:par>
                                <p:cTn id="111" presetID="10" presetClass="entr" presetSubtype="0" fill="hold" grpId="0" nodeType="afterEffect">
                                  <p:stCondLst>
                                    <p:cond delay="0"/>
                                  </p:stCondLst>
                                  <p:childTnLst>
                                    <p:set>
                                      <p:cBhvr>
                                        <p:cTn id="112" dur="1" fill="hold">
                                          <p:stCondLst>
                                            <p:cond delay="0"/>
                                          </p:stCondLst>
                                        </p:cTn>
                                        <p:tgtEl>
                                          <p:spTgt spid="44061">
                                            <p:txEl>
                                              <p:pRg st="0" end="0"/>
                                            </p:txEl>
                                          </p:spTgt>
                                        </p:tgtEl>
                                        <p:attrNameLst>
                                          <p:attrName>style.visibility</p:attrName>
                                        </p:attrNameLst>
                                      </p:cBhvr>
                                      <p:to>
                                        <p:strVal val="visible"/>
                                      </p:to>
                                    </p:set>
                                    <p:animEffect transition="in" filter="fade">
                                      <p:cBhvr>
                                        <p:cTn id="113" dur="1000">
                                          <p:stCondLst>
                                            <p:cond delay="0"/>
                                          </p:stCondLst>
                                        </p:cTn>
                                        <p:tgtEl>
                                          <p:spTgt spid="44061">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7">
                                            <p:txEl>
                                              <p:pRg st="0" end="0"/>
                                            </p:txEl>
                                          </p:spTgt>
                                        </p:tgtEl>
                                        <p:attrNameLst>
                                          <p:attrName>style.visibility</p:attrName>
                                        </p:attrNameLst>
                                      </p:cBhvr>
                                      <p:to>
                                        <p:strVal val="visible"/>
                                      </p:to>
                                    </p:set>
                                    <p:animEffect transition="in" filter="fade">
                                      <p:cBhvr>
                                        <p:cTn id="118" dur="1000">
                                          <p:stCondLst>
                                            <p:cond delay="0"/>
                                          </p:stCondLst>
                                        </p:cTn>
                                        <p:tgtEl>
                                          <p:spTgt spid="17">
                                            <p:txEl>
                                              <p:pRg st="0" end="0"/>
                                            </p:txEl>
                                          </p:spTgt>
                                        </p:tgtEl>
                                      </p:cBhvr>
                                    </p:animEffect>
                                  </p:childTnLst>
                                </p:cTn>
                              </p:par>
                            </p:childTnLst>
                          </p:cTn>
                        </p:par>
                        <p:par>
                          <p:cTn id="119" fill="hold">
                            <p:stCondLst>
                              <p:cond delay="1000"/>
                            </p:stCondLst>
                            <p:childTnLst>
                              <p:par>
                                <p:cTn id="120" presetID="10" presetClass="entr" presetSubtype="0" fill="hold" grpId="0" nodeType="afterEffect">
                                  <p:stCondLst>
                                    <p:cond delay="0"/>
                                  </p:stCondLst>
                                  <p:childTnLst>
                                    <p:set>
                                      <p:cBhvr>
                                        <p:cTn id="121" dur="1" fill="hold">
                                          <p:stCondLst>
                                            <p:cond delay="0"/>
                                          </p:stCondLst>
                                        </p:cTn>
                                        <p:tgtEl>
                                          <p:spTgt spid="40990">
                                            <p:txEl>
                                              <p:pRg st="0" end="0"/>
                                            </p:txEl>
                                          </p:spTgt>
                                        </p:tgtEl>
                                        <p:attrNameLst>
                                          <p:attrName>style.visibility</p:attrName>
                                        </p:attrNameLst>
                                      </p:cBhvr>
                                      <p:to>
                                        <p:strVal val="visible"/>
                                      </p:to>
                                    </p:set>
                                    <p:animEffect transition="in" filter="fade">
                                      <p:cBhvr>
                                        <p:cTn id="122" dur="1000">
                                          <p:stCondLst>
                                            <p:cond delay="0"/>
                                          </p:stCondLst>
                                        </p:cTn>
                                        <p:tgtEl>
                                          <p:spTgt spid="40990">
                                            <p:txEl>
                                              <p:pRg st="0" end="0"/>
                                            </p:txEl>
                                          </p:spTgt>
                                        </p:tgtEl>
                                      </p:cBhvr>
                                    </p:animEffect>
                                  </p:childTnLst>
                                </p:cTn>
                              </p:par>
                            </p:childTnLst>
                          </p:cTn>
                        </p:par>
                        <p:par>
                          <p:cTn id="123" fill="hold">
                            <p:stCondLst>
                              <p:cond delay="2000"/>
                            </p:stCondLst>
                            <p:childTnLst>
                              <p:par>
                                <p:cTn id="124" presetID="10" presetClass="entr" presetSubtype="0" fill="hold" grpId="0" nodeType="afterEffect">
                                  <p:stCondLst>
                                    <p:cond delay="0"/>
                                  </p:stCondLst>
                                  <p:childTnLst>
                                    <p:set>
                                      <p:cBhvr>
                                        <p:cTn id="125" dur="1" fill="hold">
                                          <p:stCondLst>
                                            <p:cond delay="0"/>
                                          </p:stCondLst>
                                        </p:cTn>
                                        <p:tgtEl>
                                          <p:spTgt spid="40991">
                                            <p:txEl>
                                              <p:pRg st="0" end="0"/>
                                            </p:txEl>
                                          </p:spTgt>
                                        </p:tgtEl>
                                        <p:attrNameLst>
                                          <p:attrName>style.visibility</p:attrName>
                                        </p:attrNameLst>
                                      </p:cBhvr>
                                      <p:to>
                                        <p:strVal val="visible"/>
                                      </p:to>
                                    </p:set>
                                    <p:animEffect transition="in" filter="fade">
                                      <p:cBhvr>
                                        <p:cTn id="126" dur="1000">
                                          <p:stCondLst>
                                            <p:cond delay="0"/>
                                          </p:stCondLst>
                                        </p:cTn>
                                        <p:tgtEl>
                                          <p:spTgt spid="40991">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8">
                                            <p:txEl>
                                              <p:pRg st="0" end="0"/>
                                            </p:txEl>
                                          </p:spTgt>
                                        </p:tgtEl>
                                        <p:attrNameLst>
                                          <p:attrName>style.visibility</p:attrName>
                                        </p:attrNameLst>
                                      </p:cBhvr>
                                      <p:to>
                                        <p:strVal val="visible"/>
                                      </p:to>
                                    </p:set>
                                    <p:animEffect transition="in" filter="fade">
                                      <p:cBhvr>
                                        <p:cTn id="131" dur="1000">
                                          <p:stCondLst>
                                            <p:cond delay="0"/>
                                          </p:stCondLst>
                                        </p:cTn>
                                        <p:tgtEl>
                                          <p:spTgt spid="48">
                                            <p:txEl>
                                              <p:pRg st="0" end="0"/>
                                            </p:txEl>
                                          </p:spTgt>
                                        </p:tgtEl>
                                      </p:cBhvr>
                                    </p:animEffect>
                                  </p:childTnLst>
                                </p:cTn>
                              </p:par>
                            </p:childTnLst>
                          </p:cTn>
                        </p:par>
                        <p:par>
                          <p:cTn id="132" fill="hold">
                            <p:stCondLst>
                              <p:cond delay="1000"/>
                            </p:stCondLst>
                            <p:childTnLst>
                              <p:par>
                                <p:cTn id="133" presetID="10" presetClass="entr" presetSubtype="0" fill="hold" grpId="0" nodeType="afterEffect">
                                  <p:stCondLst>
                                    <p:cond delay="0"/>
                                  </p:stCondLst>
                                  <p:childTnLst>
                                    <p:set>
                                      <p:cBhvr>
                                        <p:cTn id="134" dur="1" fill="hold">
                                          <p:stCondLst>
                                            <p:cond delay="0"/>
                                          </p:stCondLst>
                                        </p:cTn>
                                        <p:tgtEl>
                                          <p:spTgt spid="104">
                                            <p:txEl>
                                              <p:pRg st="0" end="0"/>
                                            </p:txEl>
                                          </p:spTgt>
                                        </p:tgtEl>
                                        <p:attrNameLst>
                                          <p:attrName>style.visibility</p:attrName>
                                        </p:attrNameLst>
                                      </p:cBhvr>
                                      <p:to>
                                        <p:strVal val="visible"/>
                                      </p:to>
                                    </p:set>
                                    <p:animEffect transition="in" filter="fade">
                                      <p:cBhvr>
                                        <p:cTn id="135" dur="1000">
                                          <p:stCondLst>
                                            <p:cond delay="0"/>
                                          </p:stCondLst>
                                        </p:cTn>
                                        <p:tgtEl>
                                          <p:spTgt spid="104">
                                            <p:txEl>
                                              <p:pRg st="0" end="0"/>
                                            </p:txEl>
                                          </p:spTgt>
                                        </p:tgtEl>
                                      </p:cBhvr>
                                    </p:animEffect>
                                  </p:childTnLst>
                                </p:cTn>
                              </p:par>
                            </p:childTnLst>
                          </p:cTn>
                        </p:par>
                        <p:par>
                          <p:cTn id="136" fill="hold">
                            <p:stCondLst>
                              <p:cond delay="2000"/>
                            </p:stCondLst>
                            <p:childTnLst>
                              <p:par>
                                <p:cTn id="137" presetID="10" presetClass="entr" presetSubtype="0" fill="hold" grpId="0" nodeType="afterEffect">
                                  <p:stCondLst>
                                    <p:cond delay="0"/>
                                  </p:stCondLst>
                                  <p:childTnLst>
                                    <p:set>
                                      <p:cBhvr>
                                        <p:cTn id="138" dur="1" fill="hold">
                                          <p:stCondLst>
                                            <p:cond delay="0"/>
                                          </p:stCondLst>
                                        </p:cTn>
                                        <p:tgtEl>
                                          <p:spTgt spid="44065">
                                            <p:txEl>
                                              <p:pRg st="0" end="0"/>
                                            </p:txEl>
                                          </p:spTgt>
                                        </p:tgtEl>
                                        <p:attrNameLst>
                                          <p:attrName>style.visibility</p:attrName>
                                        </p:attrNameLst>
                                      </p:cBhvr>
                                      <p:to>
                                        <p:strVal val="visible"/>
                                      </p:to>
                                    </p:set>
                                    <p:animEffect transition="in" filter="fade">
                                      <p:cBhvr>
                                        <p:cTn id="139" dur="1000">
                                          <p:stCondLst>
                                            <p:cond delay="0"/>
                                          </p:stCondLst>
                                        </p:cTn>
                                        <p:tgtEl>
                                          <p:spTgt spid="440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p:bldP spid="47" grpId="0" build="p"/>
      <p:bldP spid="44036" grpId="0" build="p"/>
      <p:bldP spid="44037" grpId="0" build="p"/>
      <p:bldP spid="10" grpId="0" build="p"/>
      <p:bldP spid="19" grpId="0" build="p"/>
      <p:bldP spid="15" grpId="0" build="p"/>
      <p:bldP spid="12" grpId="0" build="p"/>
      <p:bldP spid="95" grpId="0" build="p"/>
      <p:bldP spid="16" grpId="0" build="p"/>
      <p:bldP spid="17" grpId="0" build="p"/>
      <p:bldP spid="48" grpId="0" build="p"/>
      <p:bldP spid="44048" grpId="0" build="p"/>
      <p:bldP spid="44049" grpId="0" build="p"/>
      <p:bldP spid="44050" grpId="0" build="p"/>
      <p:bldP spid="44051" grpId="0" build="p"/>
      <p:bldP spid="81" grpId="0" build="p"/>
      <p:bldP spid="44053" grpId="0" build="p"/>
      <p:bldP spid="44054" grpId="0" build="p"/>
      <p:bldP spid="44055" grpId="0" build="p"/>
      <p:bldP spid="44056" grpId="0" build="p"/>
      <p:bldP spid="44057" grpId="0" build="p"/>
      <p:bldP spid="44058" grpId="0" build="p"/>
      <p:bldP spid="44059" grpId="0" build="p"/>
      <p:bldP spid="40988" grpId="0" build="p"/>
      <p:bldP spid="44061" grpId="0" build="p"/>
      <p:bldP spid="40990" grpId="0" build="p"/>
      <p:bldP spid="40991" grpId="0" build="p"/>
      <p:bldP spid="104" grpId="0" build="p"/>
      <p:bldP spid="44065" grpId="0" build="p"/>
      <p:bldP spid="35"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40</a:t>
            </a:fld>
            <a:endParaRPr lang="en-US" altLang="zh-CN" sz="1200" dirty="0">
              <a:latin typeface="Garamond" panose="02020404030301010803" pitchFamily="18" charset="0"/>
            </a:endParaRPr>
          </a:p>
        </p:txBody>
      </p:sp>
      <p:sp>
        <p:nvSpPr>
          <p:cNvPr id="161795" name="Rectangle 3"/>
          <p:cNvSpPr>
            <a:spLocks noGrp="1"/>
          </p:cNvSpPr>
          <p:nvPr>
            <p:ph idx="1"/>
          </p:nvPr>
        </p:nvSpPr>
        <p:spPr>
          <a:xfrm>
            <a:off x="395288" y="1628775"/>
            <a:ext cx="8229600" cy="4530725"/>
          </a:xfrm>
        </p:spPr>
        <p:txBody>
          <a:bodyPr vert="horz" wrap="square" lIns="91440" tIns="45720" rIns="91440" bIns="45720" anchor="t"/>
          <a:lstStyle/>
          <a:p>
            <a:pPr eaLnBrk="1" hangingPunct="1">
              <a:spcBef>
                <a:spcPct val="40000"/>
              </a:spcBef>
            </a:pPr>
            <a:r>
              <a:rPr lang="zh-CN" altLang="en-US" b="1" dirty="0">
                <a:solidFill>
                  <a:srgbClr val="0000FF"/>
                </a:solidFill>
                <a:latin typeface="微软雅黑" panose="020B0503020204020204" pitchFamily="34" charset="-122"/>
                <a:ea typeface="微软雅黑" panose="020B0503020204020204" pitchFamily="34" charset="-122"/>
              </a:rPr>
              <a:t>进步派</a:t>
            </a:r>
            <a:r>
              <a:rPr lang="zh-CN" altLang="en-US" b="1" dirty="0">
                <a:latin typeface="微软雅黑" panose="020B0503020204020204" pitchFamily="34" charset="-122"/>
                <a:ea typeface="微软雅黑" panose="020B0503020204020204" pitchFamily="34" charset="-122"/>
              </a:rPr>
              <a:t>反对</a:t>
            </a:r>
            <a:r>
              <a:rPr lang="zh-CN" altLang="en-US" b="1" dirty="0">
                <a:solidFill>
                  <a:srgbClr val="0000FF"/>
                </a:solidFill>
                <a:latin typeface="微软雅黑" panose="020B0503020204020204" pitchFamily="34" charset="-122"/>
                <a:ea typeface="微软雅黑" panose="020B0503020204020204" pitchFamily="34" charset="-122"/>
              </a:rPr>
              <a:t>正统派</a:t>
            </a:r>
            <a:r>
              <a:rPr lang="zh-CN" altLang="en-US" b="1" dirty="0">
                <a:latin typeface="微软雅黑" panose="020B0503020204020204" pitchFamily="34" charset="-122"/>
                <a:ea typeface="微软雅黑" panose="020B0503020204020204" pitchFamily="34" charset="-122"/>
              </a:rPr>
              <a:t>对美国建国的解释，认为宪法与权利法案不是上帝赐予的，是建国先贤根据</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权利法案</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拟定宪法，是要保护世俗的人本主义的国家。</a:t>
            </a:r>
          </a:p>
          <a:p>
            <a:pPr eaLnBrk="1" hangingPunct="1">
              <a:spcBef>
                <a:spcPct val="40000"/>
              </a:spcBef>
            </a:pPr>
            <a:r>
              <a:rPr lang="zh-CN" altLang="en-US" b="1" dirty="0">
                <a:solidFill>
                  <a:srgbClr val="0000FF"/>
                </a:solidFill>
                <a:latin typeface="微软雅黑" panose="020B0503020204020204" pitchFamily="34" charset="-122"/>
                <a:ea typeface="微软雅黑" panose="020B0503020204020204" pitchFamily="34" charset="-122"/>
              </a:rPr>
              <a:t>进步派</a:t>
            </a:r>
            <a:r>
              <a:rPr lang="zh-CN" altLang="en-US" b="1" dirty="0">
                <a:latin typeface="微软雅黑" panose="020B0503020204020204" pitchFamily="34" charset="-122"/>
                <a:ea typeface="微软雅黑" panose="020B0503020204020204" pitchFamily="34" charset="-122"/>
              </a:rPr>
              <a:t>认为美国人从根子上始终是实用主义的、乐观主义的、世俗主义的，与宗教力量没有什么关系。</a:t>
            </a:r>
          </a:p>
          <a:p>
            <a:pPr eaLnBrk="1" hangingPunct="1">
              <a:spcBef>
                <a:spcPct val="40000"/>
              </a:spcBef>
            </a:pPr>
            <a:r>
              <a:rPr lang="zh-CN" altLang="en-US" b="1" dirty="0">
                <a:latin typeface="微软雅黑" panose="020B0503020204020204" pitchFamily="34" charset="-122"/>
                <a:ea typeface="微软雅黑" panose="020B0503020204020204" pitchFamily="34" charset="-122"/>
              </a:rPr>
              <a:t>但是，他们受到了各自教会中</a:t>
            </a:r>
            <a:r>
              <a:rPr lang="zh-CN" altLang="en-US" b="1" dirty="0">
                <a:solidFill>
                  <a:srgbClr val="0000FF"/>
                </a:solidFill>
                <a:latin typeface="微软雅黑" panose="020B0503020204020204" pitchFamily="34" charset="-122"/>
                <a:ea typeface="微软雅黑" panose="020B0503020204020204" pitchFamily="34" charset="-122"/>
              </a:rPr>
              <a:t>正统势力</a:t>
            </a:r>
            <a:r>
              <a:rPr lang="zh-CN" altLang="en-US" b="1" dirty="0">
                <a:latin typeface="微软雅黑" panose="020B0503020204020204" pitchFamily="34" charset="-122"/>
                <a:ea typeface="微软雅黑" panose="020B0503020204020204" pitchFamily="34" charset="-122"/>
              </a:rPr>
              <a:t>的强有力的反对：</a:t>
            </a:r>
          </a:p>
        </p:txBody>
      </p:sp>
      <p:pic>
        <p:nvPicPr>
          <p:cNvPr id="47109" name="Picture 6" descr="C:\Program Files (x86)\Microsoft Office\MEDIA\CAGCAT10\j0199661.wmf"/>
          <p:cNvPicPr>
            <a:picLocks noChangeAspect="1"/>
          </p:cNvPicPr>
          <p:nvPr/>
        </p:nvPicPr>
        <p:blipFill>
          <a:blip r:embed="rId2"/>
          <a:stretch>
            <a:fillRect/>
          </a:stretch>
        </p:blipFill>
        <p:spPr>
          <a:xfrm>
            <a:off x="7596188" y="363538"/>
            <a:ext cx="1119187" cy="1082675"/>
          </a:xfrm>
          <a:prstGeom prst="rect">
            <a:avLst/>
          </a:prstGeom>
          <a:noFill/>
          <a:ln w="9525">
            <a:noFill/>
          </a:ln>
        </p:spPr>
      </p:pic>
      <p:sp>
        <p:nvSpPr>
          <p:cNvPr id="7" name="Rectangle 2"/>
          <p:cNvSpPr>
            <a:spLocks noGrp="1"/>
          </p:cNvSpPr>
          <p:nvPr>
            <p:ph type="title"/>
          </p:nvPr>
        </p:nvSpPr>
        <p:spPr>
          <a:xfrm>
            <a:off x="395288" y="188913"/>
            <a:ext cx="6715125" cy="1411287"/>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161795">
                                            <p:bg/>
                                          </p:spTgt>
                                        </p:tgtEl>
                                        <p:attrNameLst>
                                          <p:attrName>style.visibility</p:attrName>
                                        </p:attrNameLst>
                                      </p:cBhvr>
                                      <p:to>
                                        <p:strVal val="visible"/>
                                      </p:to>
                                    </p:set>
                                    <p:animEffect transition="in" filter="fade">
                                      <p:cBhvr>
                                        <p:cTn id="13" dur="1000">
                                          <p:stCondLst>
                                            <p:cond delay="0"/>
                                          </p:stCondLst>
                                        </p:cTn>
                                        <p:tgtEl>
                                          <p:spTgt spid="161795">
                                            <p:bg/>
                                          </p:spTgt>
                                        </p:tgtEl>
                                      </p:cBhvr>
                                    </p:animEffect>
                                  </p:childTnLst>
                                </p:cTn>
                              </p:par>
                            </p:childTnLst>
                          </p:cTn>
                        </p:par>
                        <p:par>
                          <p:cTn id="14" fill="hold">
                            <p:stCondLst>
                              <p:cond delay="1500"/>
                            </p:stCondLst>
                            <p:childTnLst>
                              <p:par>
                                <p:cTn id="15" presetID="10" presetClass="entr" presetSubtype="0" fill="hold" grpId="1" nodeType="afterEffect">
                                  <p:stCondLst>
                                    <p:cond delay="0"/>
                                  </p:stCondLst>
                                  <p:childTnLst>
                                    <p:set>
                                      <p:cBhvr>
                                        <p:cTn id="16" dur="1" fill="hold">
                                          <p:stCondLst>
                                            <p:cond delay="0"/>
                                          </p:stCondLst>
                                        </p:cTn>
                                        <p:tgtEl>
                                          <p:spTgt spid="161795">
                                            <p:bg/>
                                          </p:spTgt>
                                        </p:tgtEl>
                                        <p:attrNameLst>
                                          <p:attrName>style.visibility</p:attrName>
                                        </p:attrNameLst>
                                      </p:cBhvr>
                                      <p:to>
                                        <p:strVal val="visible"/>
                                      </p:to>
                                    </p:set>
                                    <p:animEffect transition="in" filter="fade">
                                      <p:cBhvr>
                                        <p:cTn id="17" dur="1000">
                                          <p:stCondLst>
                                            <p:cond delay="0"/>
                                          </p:stCondLst>
                                        </p:cTn>
                                        <p:tgtEl>
                                          <p:spTgt spid="161795">
                                            <p:bg/>
                                          </p:spTgt>
                                        </p:tgtEl>
                                      </p:cBhvr>
                                    </p:animEffect>
                                  </p:childTnLst>
                                </p:cTn>
                              </p:par>
                            </p:childTnLst>
                          </p:cTn>
                        </p:par>
                        <p:par>
                          <p:cTn id="18" fill="hold">
                            <p:stCondLst>
                              <p:cond delay="2500"/>
                            </p:stCondLst>
                            <p:childTnLst>
                              <p:par>
                                <p:cTn id="19" presetID="10" presetClass="entr" presetSubtype="0" fill="hold" grpId="1" nodeType="afterEffect">
                                  <p:stCondLst>
                                    <p:cond delay="0"/>
                                  </p:stCondLst>
                                  <p:childTnLst>
                                    <p:set>
                                      <p:cBhvr>
                                        <p:cTn id="20" dur="1" fill="hold">
                                          <p:stCondLst>
                                            <p:cond delay="0"/>
                                          </p:stCondLst>
                                        </p:cTn>
                                        <p:tgtEl>
                                          <p:spTgt spid="161795">
                                            <p:bg/>
                                          </p:spTgt>
                                        </p:tgtEl>
                                        <p:attrNameLst>
                                          <p:attrName>style.visibility</p:attrName>
                                        </p:attrNameLst>
                                      </p:cBhvr>
                                      <p:to>
                                        <p:strVal val="visible"/>
                                      </p:to>
                                    </p:set>
                                    <p:animEffect transition="in" filter="fade">
                                      <p:cBhvr>
                                        <p:cTn id="21" dur="1000">
                                          <p:stCondLst>
                                            <p:cond delay="0"/>
                                          </p:stCondLst>
                                        </p:cTn>
                                        <p:tgtEl>
                                          <p:spTgt spid="16179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1" build="p"/>
      <p:bldP spid="7"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41</a:t>
            </a:fld>
            <a:endParaRPr lang="en-US" altLang="zh-CN" sz="1200" dirty="0">
              <a:latin typeface="Garamond" panose="02020404030301010803" pitchFamily="18" charset="0"/>
            </a:endParaRPr>
          </a:p>
        </p:txBody>
      </p:sp>
      <p:sp>
        <p:nvSpPr>
          <p:cNvPr id="162819" name="Rectangle 3"/>
          <p:cNvSpPr>
            <a:spLocks noGrp="1"/>
          </p:cNvSpPr>
          <p:nvPr>
            <p:ph idx="1"/>
          </p:nvPr>
        </p:nvSpPr>
        <p:spPr>
          <a:xfrm>
            <a:off x="323850" y="1600200"/>
            <a:ext cx="8424863" cy="4530725"/>
          </a:xfrm>
        </p:spPr>
        <p:txBody>
          <a:bodyPr vert="horz" wrap="square" lIns="91440" tIns="45720" rIns="91440" bIns="45720" anchor="t"/>
          <a:lstStyle/>
          <a:p>
            <a:pPr algn="just" eaLnBrk="1" hangingPunct="1">
              <a:spcBef>
                <a:spcPct val="30000"/>
              </a:spcBef>
            </a:pPr>
            <a:r>
              <a:rPr lang="en-US" altLang="zh-CN" b="1" dirty="0">
                <a:latin typeface="微软雅黑" panose="020B0503020204020204" pitchFamily="34" charset="-122"/>
                <a:ea typeface="微软雅黑" panose="020B0503020204020204" pitchFamily="34" charset="-122"/>
              </a:rPr>
              <a:t>1907</a:t>
            </a:r>
            <a:r>
              <a:rPr lang="zh-CN" altLang="en-US" b="1" dirty="0">
                <a:latin typeface="微软雅黑" panose="020B0503020204020204" pitchFamily="34" charset="-122"/>
                <a:ea typeface="微软雅黑" panose="020B0503020204020204" pitchFamily="34" charset="-122"/>
              </a:rPr>
              <a:t>年，</a:t>
            </a:r>
            <a:r>
              <a:rPr lang="zh-CN" altLang="en-US" b="1" dirty="0">
                <a:solidFill>
                  <a:srgbClr val="0000FF"/>
                </a:solidFill>
                <a:latin typeface="微软雅黑" panose="020B0503020204020204" pitchFamily="34" charset="-122"/>
                <a:ea typeface="微软雅黑" panose="020B0503020204020204" pitchFamily="34" charset="-122"/>
              </a:rPr>
              <a:t>梵蒂冈天主教</a:t>
            </a:r>
            <a:r>
              <a:rPr lang="zh-CN" altLang="en-US" b="1" dirty="0">
                <a:latin typeface="微软雅黑" panose="020B0503020204020204" pitchFamily="34" charset="-122"/>
                <a:ea typeface="微软雅黑" panose="020B0503020204020204" pitchFamily="34" charset="-122"/>
              </a:rPr>
              <a:t>的罗马教皇发函，严厉批评美国的现代主义刊物</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纽约评论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1908</a:t>
            </a:r>
            <a:r>
              <a:rPr lang="zh-CN" altLang="en-US" b="1" dirty="0">
                <a:latin typeface="微软雅黑" panose="020B0503020204020204" pitchFamily="34" charset="-122"/>
                <a:ea typeface="微软雅黑" panose="020B0503020204020204" pitchFamily="34" charset="-122"/>
              </a:rPr>
              <a:t>年该刊被迫停止发行；</a:t>
            </a:r>
          </a:p>
          <a:p>
            <a:pPr algn="just" eaLnBrk="1" hangingPunct="1">
              <a:spcBef>
                <a:spcPct val="30000"/>
              </a:spcBef>
            </a:pPr>
            <a:r>
              <a:rPr lang="zh-CN" altLang="en-US" b="1" dirty="0">
                <a:solidFill>
                  <a:srgbClr val="0000FF"/>
                </a:solidFill>
                <a:latin typeface="微软雅黑" panose="020B0503020204020204" pitchFamily="34" charset="-122"/>
                <a:ea typeface="微软雅黑" panose="020B0503020204020204" pitchFamily="34" charset="-122"/>
              </a:rPr>
              <a:t>犹太教</a:t>
            </a:r>
            <a:r>
              <a:rPr lang="zh-CN" altLang="en-US" b="1" dirty="0">
                <a:latin typeface="微软雅黑" panose="020B0503020204020204" pitchFamily="34" charset="-122"/>
                <a:ea typeface="微软雅黑" panose="020B0503020204020204" pitchFamily="34" charset="-122"/>
              </a:rPr>
              <a:t>内也发生了分裂，到</a:t>
            </a:r>
            <a:r>
              <a:rPr lang="en-US" altLang="zh-CN" b="1" dirty="0">
                <a:latin typeface="微软雅黑" panose="020B0503020204020204" pitchFamily="34" charset="-122"/>
                <a:ea typeface="微软雅黑" panose="020B0503020204020204" pitchFamily="34" charset="-122"/>
              </a:rPr>
              <a:t>1913</a:t>
            </a:r>
            <a:r>
              <a:rPr lang="zh-CN" altLang="en-US" b="1" dirty="0">
                <a:latin typeface="微软雅黑" panose="020B0503020204020204" pitchFamily="34" charset="-122"/>
                <a:ea typeface="微软雅黑" panose="020B0503020204020204" pitchFamily="34" charset="-122"/>
              </a:rPr>
              <a:t>年已形成强有力的保守运动；</a:t>
            </a:r>
          </a:p>
          <a:p>
            <a:pPr algn="just" eaLnBrk="1" hangingPunct="1">
              <a:spcBef>
                <a:spcPct val="30000"/>
              </a:spcBef>
            </a:pPr>
            <a:r>
              <a:rPr lang="en-US" altLang="zh-CN" b="1" dirty="0">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世纪</a:t>
            </a:r>
            <a:r>
              <a:rPr lang="en-US" altLang="zh-CN" b="1" dirty="0">
                <a:latin typeface="微软雅黑" panose="020B0503020204020204" pitchFamily="34" charset="-122"/>
                <a:ea typeface="微软雅黑" panose="020B0503020204020204" pitchFamily="34" charset="-122"/>
              </a:rPr>
              <a:t>40</a:t>
            </a:r>
            <a:r>
              <a:rPr lang="zh-CN" altLang="en-US" b="1" dirty="0">
                <a:latin typeface="微软雅黑" panose="020B0503020204020204" pitchFamily="34" charset="-122"/>
                <a:ea typeface="微软雅黑" panose="020B0503020204020204" pitchFamily="34" charset="-122"/>
              </a:rPr>
              <a:t>年代，美国</a:t>
            </a:r>
            <a:r>
              <a:rPr lang="zh-CN" altLang="en-US" b="1" dirty="0">
                <a:solidFill>
                  <a:srgbClr val="0000FF"/>
                </a:solidFill>
                <a:latin typeface="微软雅黑" panose="020B0503020204020204" pitchFamily="34" charset="-122"/>
                <a:ea typeface="微软雅黑" panose="020B0503020204020204" pitchFamily="34" charset="-122"/>
              </a:rPr>
              <a:t>基督教会</a:t>
            </a:r>
            <a:r>
              <a:rPr lang="zh-CN" altLang="en-US" b="1" dirty="0">
                <a:latin typeface="微软雅黑" panose="020B0503020204020204" pitchFamily="34" charset="-122"/>
                <a:ea typeface="微软雅黑" panose="020B0503020204020204" pitchFamily="34" charset="-122"/>
              </a:rPr>
              <a:t>创办人表示：“自称现代主义的人，不能算是基督徒”；</a:t>
            </a:r>
          </a:p>
          <a:p>
            <a:pPr algn="just" eaLnBrk="1" hangingPunct="1">
              <a:spcBef>
                <a:spcPct val="30000"/>
              </a:spcBef>
            </a:pPr>
            <a:r>
              <a:rPr lang="zh-CN" altLang="en-US" b="1" dirty="0">
                <a:latin typeface="微软雅黑" panose="020B0503020204020204" pitchFamily="34" charset="-122"/>
                <a:ea typeface="微软雅黑" panose="020B0503020204020204" pitchFamily="34" charset="-122"/>
              </a:rPr>
              <a:t>直到</a:t>
            </a:r>
            <a:r>
              <a:rPr lang="en-US" altLang="zh-CN" b="1" dirty="0">
                <a:latin typeface="微软雅黑" panose="020B0503020204020204" pitchFamily="34" charset="-122"/>
                <a:ea typeface="微软雅黑" panose="020B0503020204020204" pitchFamily="34" charset="-122"/>
              </a:rPr>
              <a:t>1940</a:t>
            </a:r>
            <a:r>
              <a:rPr lang="zh-CN" altLang="en-US" b="1" dirty="0">
                <a:latin typeface="微软雅黑" panose="020B0503020204020204" pitchFamily="34" charset="-122"/>
                <a:ea typeface="微软雅黑" panose="020B0503020204020204" pitchFamily="34" charset="-122"/>
              </a:rPr>
              <a:t>年，梵蒂冈都一直在有力地平息天主教内的改革派势力。</a:t>
            </a:r>
          </a:p>
        </p:txBody>
      </p:sp>
      <p:pic>
        <p:nvPicPr>
          <p:cNvPr id="48133" name="Picture 6" descr="C:\Program Files (x86)\Microsoft Office\MEDIA\CAGCAT10\j0199727.wmf"/>
          <p:cNvPicPr>
            <a:picLocks noChangeAspect="1"/>
          </p:cNvPicPr>
          <p:nvPr/>
        </p:nvPicPr>
        <p:blipFill>
          <a:blip r:embed="rId3"/>
          <a:stretch>
            <a:fillRect/>
          </a:stretch>
        </p:blipFill>
        <p:spPr>
          <a:xfrm>
            <a:off x="642938" y="357188"/>
            <a:ext cx="1169987" cy="1150937"/>
          </a:xfrm>
          <a:prstGeom prst="rect">
            <a:avLst/>
          </a:prstGeom>
          <a:noFill/>
          <a:ln w="9525">
            <a:noFill/>
          </a:ln>
        </p:spPr>
      </p:pic>
      <p:sp>
        <p:nvSpPr>
          <p:cNvPr id="7" name="Rectangle 2"/>
          <p:cNvSpPr>
            <a:spLocks noGrp="1"/>
          </p:cNvSpPr>
          <p:nvPr>
            <p:ph type="title"/>
          </p:nvPr>
        </p:nvSpPr>
        <p:spPr>
          <a:xfrm>
            <a:off x="1960563" y="188913"/>
            <a:ext cx="6715125" cy="1411287"/>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162819">
                                            <p:bg/>
                                          </p:spTgt>
                                        </p:tgtEl>
                                        <p:attrNameLst>
                                          <p:attrName>style.visibility</p:attrName>
                                        </p:attrNameLst>
                                      </p:cBhvr>
                                      <p:to>
                                        <p:strVal val="visible"/>
                                      </p:to>
                                    </p:set>
                                    <p:animEffect transition="in" filter="fade">
                                      <p:cBhvr>
                                        <p:cTn id="13" dur="1000">
                                          <p:stCondLst>
                                            <p:cond delay="0"/>
                                          </p:stCondLst>
                                        </p:cTn>
                                        <p:tgtEl>
                                          <p:spTgt spid="162819">
                                            <p:bg/>
                                          </p:spTgt>
                                        </p:tgtEl>
                                      </p:cBhvr>
                                    </p:animEffect>
                                  </p:childTnLst>
                                </p:cTn>
                              </p:par>
                            </p:childTnLst>
                          </p:cTn>
                        </p:par>
                        <p:par>
                          <p:cTn id="14" fill="hold">
                            <p:stCondLst>
                              <p:cond delay="1500"/>
                            </p:stCondLst>
                            <p:childTnLst>
                              <p:par>
                                <p:cTn id="15" presetID="10" presetClass="entr" presetSubtype="0" fill="hold" grpId="1" nodeType="afterEffect">
                                  <p:stCondLst>
                                    <p:cond delay="0"/>
                                  </p:stCondLst>
                                  <p:childTnLst>
                                    <p:set>
                                      <p:cBhvr>
                                        <p:cTn id="16" dur="1" fill="hold">
                                          <p:stCondLst>
                                            <p:cond delay="0"/>
                                          </p:stCondLst>
                                        </p:cTn>
                                        <p:tgtEl>
                                          <p:spTgt spid="162819">
                                            <p:bg/>
                                          </p:spTgt>
                                        </p:tgtEl>
                                        <p:attrNameLst>
                                          <p:attrName>style.visibility</p:attrName>
                                        </p:attrNameLst>
                                      </p:cBhvr>
                                      <p:to>
                                        <p:strVal val="visible"/>
                                      </p:to>
                                    </p:set>
                                    <p:animEffect transition="in" filter="fade">
                                      <p:cBhvr>
                                        <p:cTn id="17" dur="1000">
                                          <p:stCondLst>
                                            <p:cond delay="0"/>
                                          </p:stCondLst>
                                        </p:cTn>
                                        <p:tgtEl>
                                          <p:spTgt spid="162819">
                                            <p:bg/>
                                          </p:spTgt>
                                        </p:tgtEl>
                                      </p:cBhvr>
                                    </p:animEffect>
                                  </p:childTnLst>
                                </p:cTn>
                              </p:par>
                            </p:childTnLst>
                          </p:cTn>
                        </p:par>
                        <p:par>
                          <p:cTn id="18" fill="hold">
                            <p:stCondLst>
                              <p:cond delay="2500"/>
                            </p:stCondLst>
                            <p:childTnLst>
                              <p:par>
                                <p:cTn id="19" presetID="10" presetClass="entr" presetSubtype="0" fill="hold" grpId="1" nodeType="afterEffect">
                                  <p:stCondLst>
                                    <p:cond delay="0"/>
                                  </p:stCondLst>
                                  <p:childTnLst>
                                    <p:set>
                                      <p:cBhvr>
                                        <p:cTn id="20" dur="1" fill="hold">
                                          <p:stCondLst>
                                            <p:cond delay="0"/>
                                          </p:stCondLst>
                                        </p:cTn>
                                        <p:tgtEl>
                                          <p:spTgt spid="162819">
                                            <p:bg/>
                                          </p:spTgt>
                                        </p:tgtEl>
                                        <p:attrNameLst>
                                          <p:attrName>style.visibility</p:attrName>
                                        </p:attrNameLst>
                                      </p:cBhvr>
                                      <p:to>
                                        <p:strVal val="visible"/>
                                      </p:to>
                                    </p:set>
                                    <p:animEffect transition="in" filter="fade">
                                      <p:cBhvr>
                                        <p:cTn id="21" dur="1000">
                                          <p:stCondLst>
                                            <p:cond delay="0"/>
                                          </p:stCondLst>
                                        </p:cTn>
                                        <p:tgtEl>
                                          <p:spTgt spid="162819">
                                            <p:bg/>
                                          </p:spTgt>
                                        </p:tgtEl>
                                      </p:cBhvr>
                                    </p:animEffect>
                                  </p:childTnLst>
                                </p:cTn>
                              </p:par>
                            </p:childTnLst>
                          </p:cTn>
                        </p:par>
                        <p:par>
                          <p:cTn id="22" fill="hold">
                            <p:stCondLst>
                              <p:cond delay="3500"/>
                            </p:stCondLst>
                            <p:childTnLst>
                              <p:par>
                                <p:cTn id="23" presetID="10" presetClass="entr" presetSubtype="0" fill="hold" grpId="1" nodeType="afterEffect">
                                  <p:stCondLst>
                                    <p:cond delay="0"/>
                                  </p:stCondLst>
                                  <p:childTnLst>
                                    <p:set>
                                      <p:cBhvr>
                                        <p:cTn id="24" dur="1" fill="hold">
                                          <p:stCondLst>
                                            <p:cond delay="0"/>
                                          </p:stCondLst>
                                        </p:cTn>
                                        <p:tgtEl>
                                          <p:spTgt spid="162819">
                                            <p:bg/>
                                          </p:spTgt>
                                        </p:tgtEl>
                                        <p:attrNameLst>
                                          <p:attrName>style.visibility</p:attrName>
                                        </p:attrNameLst>
                                      </p:cBhvr>
                                      <p:to>
                                        <p:strVal val="visible"/>
                                      </p:to>
                                    </p:set>
                                    <p:animEffect transition="in" filter="fade">
                                      <p:cBhvr>
                                        <p:cTn id="25" dur="1000">
                                          <p:stCondLst>
                                            <p:cond delay="0"/>
                                          </p:stCondLst>
                                        </p:cTn>
                                        <p:tgtEl>
                                          <p:spTgt spid="16281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1" build="p"/>
      <p:bldP spid="7"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42</a:t>
            </a:fld>
            <a:endParaRPr lang="en-US" altLang="zh-CN" sz="1200" dirty="0">
              <a:latin typeface="Garamond" panose="02020404030301010803" pitchFamily="18" charset="0"/>
            </a:endParaRPr>
          </a:p>
        </p:txBody>
      </p:sp>
      <p:sp>
        <p:nvSpPr>
          <p:cNvPr id="164867" name="Rectangle 3"/>
          <p:cNvSpPr>
            <a:spLocks noGrp="1"/>
          </p:cNvSpPr>
          <p:nvPr>
            <p:ph idx="1"/>
          </p:nvPr>
        </p:nvSpPr>
        <p:spPr>
          <a:xfrm>
            <a:off x="457200" y="1778000"/>
            <a:ext cx="8229600" cy="4530725"/>
          </a:xfrm>
        </p:spPr>
        <p:txBody>
          <a:bodyPr vert="horz" wrap="square" lIns="91440" tIns="45720" rIns="91440" bIns="45720" anchor="t"/>
          <a:lstStyle/>
          <a:p>
            <a:pPr eaLnBrk="1" hangingPunct="1">
              <a:lnSpc>
                <a:spcPct val="110000"/>
              </a:lnSpc>
              <a:spcBef>
                <a:spcPct val="40000"/>
              </a:spcBef>
            </a:pPr>
            <a:r>
              <a:rPr lang="zh-CN" altLang="en-US" b="1" dirty="0">
                <a:latin typeface="微软雅黑" panose="020B0503020204020204" pitchFamily="34" charset="-122"/>
                <a:ea typeface="微软雅黑" panose="020B0503020204020204" pitchFamily="34" charset="-122"/>
              </a:rPr>
              <a:t>长期以来，美国三大宗教群体在</a:t>
            </a:r>
            <a:r>
              <a:rPr lang="zh-CN" altLang="en-US" b="1" dirty="0">
                <a:solidFill>
                  <a:srgbClr val="FF0000"/>
                </a:solidFill>
                <a:latin typeface="微软雅黑" panose="020B0503020204020204" pitchFamily="34" charset="-122"/>
                <a:ea typeface="微软雅黑" panose="020B0503020204020204" pitchFamily="34" charset="-122"/>
              </a:rPr>
              <a:t>信念、世界观、经济地位、政治导向</a:t>
            </a:r>
            <a:r>
              <a:rPr lang="zh-CN" altLang="en-US" b="1" dirty="0">
                <a:latin typeface="微软雅黑" panose="020B0503020204020204" pitchFamily="34" charset="-122"/>
                <a:ea typeface="微软雅黑" panose="020B0503020204020204" pitchFamily="34" charset="-122"/>
              </a:rPr>
              <a:t>上不同。对</a:t>
            </a:r>
            <a:r>
              <a:rPr lang="zh-CN" altLang="en-US" b="1" dirty="0">
                <a:solidFill>
                  <a:srgbClr val="FF0000"/>
                </a:solidFill>
                <a:latin typeface="微软雅黑" panose="020B0503020204020204" pitchFamily="34" charset="-122"/>
                <a:ea typeface="微软雅黑" panose="020B0503020204020204" pitchFamily="34" charset="-122"/>
              </a:rPr>
              <a:t>政府权力、是否实施全国医疗和健康保险、降低失业率、强化教育、社会道德问题</a:t>
            </a:r>
            <a:r>
              <a:rPr lang="zh-CN" altLang="en-US" b="1" dirty="0">
                <a:latin typeface="微软雅黑" panose="020B0503020204020204" pitchFamily="34" charset="-122"/>
                <a:ea typeface="微软雅黑" panose="020B0503020204020204" pitchFamily="34" charset="-122"/>
              </a:rPr>
              <a:t>（例如</a:t>
            </a:r>
            <a:r>
              <a:rPr lang="zh-CN" altLang="en-US" b="1" dirty="0">
                <a:solidFill>
                  <a:srgbClr val="0000FF"/>
                </a:solidFill>
                <a:latin typeface="微软雅黑" panose="020B0503020204020204" pitchFamily="34" charset="-122"/>
                <a:ea typeface="微软雅黑" panose="020B0503020204020204" pitchFamily="34" charset="-122"/>
              </a:rPr>
              <a:t>离婚、堕胎、赌博、酗酒</a:t>
            </a:r>
            <a:r>
              <a:rPr lang="zh-CN" altLang="en-US" b="1" dirty="0">
                <a:latin typeface="微软雅黑" panose="020B0503020204020204" pitchFamily="34" charset="-122"/>
                <a:ea typeface="微软雅黑" panose="020B0503020204020204" pitchFamily="34" charset="-122"/>
              </a:rPr>
              <a:t>等）以及</a:t>
            </a:r>
            <a:r>
              <a:rPr lang="zh-CN" altLang="en-US" b="1" dirty="0">
                <a:solidFill>
                  <a:srgbClr val="FF0000"/>
                </a:solidFill>
                <a:latin typeface="微软雅黑" panose="020B0503020204020204" pitchFamily="34" charset="-122"/>
                <a:ea typeface="微软雅黑" panose="020B0503020204020204" pitchFamily="34" charset="-122"/>
              </a:rPr>
              <a:t>经济动机和态度</a:t>
            </a:r>
            <a:r>
              <a:rPr lang="zh-CN" altLang="en-US" b="1" dirty="0">
                <a:latin typeface="微软雅黑" panose="020B0503020204020204" pitchFamily="34" charset="-122"/>
                <a:ea typeface="微软雅黑" panose="020B0503020204020204" pitchFamily="34" charset="-122"/>
              </a:rPr>
              <a:t>（例如</a:t>
            </a:r>
            <a:r>
              <a:rPr lang="zh-CN" altLang="en-US" b="1" dirty="0">
                <a:solidFill>
                  <a:srgbClr val="0000FF"/>
                </a:solidFill>
                <a:latin typeface="微软雅黑" panose="020B0503020204020204" pitchFamily="34" charset="-122"/>
                <a:ea typeface="微软雅黑" panose="020B0503020204020204" pitchFamily="34" charset="-122"/>
              </a:rPr>
              <a:t>美国梦、购物、储蓄</a:t>
            </a:r>
            <a:r>
              <a:rPr lang="zh-CN" altLang="en-US" b="1" dirty="0">
                <a:latin typeface="微软雅黑" panose="020B0503020204020204" pitchFamily="34" charset="-122"/>
                <a:ea typeface="微软雅黑" panose="020B0503020204020204" pitchFamily="34" charset="-122"/>
              </a:rPr>
              <a:t>等）的主张都不相同。</a:t>
            </a:r>
          </a:p>
          <a:p>
            <a:pPr eaLnBrk="1" hangingPunct="1">
              <a:lnSpc>
                <a:spcPct val="110000"/>
              </a:lnSpc>
              <a:spcBef>
                <a:spcPct val="40000"/>
              </a:spcBef>
            </a:pPr>
            <a:r>
              <a:rPr lang="zh-CN" altLang="en-US" b="1" dirty="0">
                <a:latin typeface="微软雅黑" panose="020B0503020204020204" pitchFamily="34" charset="-122"/>
                <a:ea typeface="微软雅黑" panose="020B0503020204020204" pitchFamily="34" charset="-122"/>
              </a:rPr>
              <a:t>直到第二次世界大战以后，他们之间的鸿沟仍然无法逾越。</a:t>
            </a:r>
          </a:p>
        </p:txBody>
      </p:sp>
      <p:sp>
        <p:nvSpPr>
          <p:cNvPr id="6" name="Rectangle 2"/>
          <p:cNvSpPr>
            <a:spLocks noGrp="1"/>
          </p:cNvSpPr>
          <p:nvPr>
            <p:ph type="title"/>
          </p:nvPr>
        </p:nvSpPr>
        <p:spPr>
          <a:xfrm>
            <a:off x="395288" y="188913"/>
            <a:ext cx="8177212" cy="1439862"/>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4867">
                                            <p:bg/>
                                          </p:spTgt>
                                        </p:tgtEl>
                                        <p:attrNameLst>
                                          <p:attrName>style.visibility</p:attrName>
                                        </p:attrNameLst>
                                      </p:cBhvr>
                                      <p:to>
                                        <p:strVal val="visible"/>
                                      </p:to>
                                    </p:set>
                                    <p:animEffect transition="in" filter="fade">
                                      <p:cBhvr>
                                        <p:cTn id="13" dur="1000">
                                          <p:stCondLst>
                                            <p:cond delay="0"/>
                                          </p:stCondLst>
                                        </p:cTn>
                                        <p:tgtEl>
                                          <p:spTgt spid="164867">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64867">
                                            <p:bg/>
                                          </p:spTgt>
                                        </p:tgtEl>
                                        <p:attrNameLst>
                                          <p:attrName>style.visibility</p:attrName>
                                        </p:attrNameLst>
                                      </p:cBhvr>
                                      <p:to>
                                        <p:strVal val="visible"/>
                                      </p:to>
                                    </p:set>
                                    <p:animEffect transition="in" filter="fade">
                                      <p:cBhvr>
                                        <p:cTn id="17" dur="1000">
                                          <p:stCondLst>
                                            <p:cond delay="0"/>
                                          </p:stCondLst>
                                        </p:cTn>
                                        <p:tgtEl>
                                          <p:spTgt spid="164867">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43</a:t>
            </a:fld>
            <a:endParaRPr lang="en-US" altLang="zh-CN" sz="1200" dirty="0">
              <a:latin typeface="Garamond" panose="02020404030301010803" pitchFamily="18" charset="0"/>
            </a:endParaRPr>
          </a:p>
        </p:txBody>
      </p:sp>
      <p:sp>
        <p:nvSpPr>
          <p:cNvPr id="163843" name="Rectangle 3"/>
          <p:cNvSpPr>
            <a:spLocks noGrp="1"/>
          </p:cNvSpPr>
          <p:nvPr>
            <p:ph idx="1"/>
          </p:nvPr>
        </p:nvSpPr>
        <p:spPr>
          <a:xfrm>
            <a:off x="457200" y="2036763"/>
            <a:ext cx="8229600" cy="3840162"/>
          </a:xfrm>
        </p:spPr>
        <p:txBody>
          <a:bodyPr vert="horz" wrap="square" lIns="91440" tIns="45720" rIns="91440" bIns="45720" anchor="t"/>
          <a:lstStyle/>
          <a:p>
            <a:pPr eaLnBrk="1" hangingPunct="1">
              <a:lnSpc>
                <a:spcPct val="110000"/>
              </a:lnSpc>
              <a:spcBef>
                <a:spcPct val="50000"/>
              </a:spcBef>
            </a:pPr>
            <a:r>
              <a:rPr lang="zh-CN" altLang="en-US" b="1" dirty="0">
                <a:latin typeface="微软雅黑" panose="020B0503020204020204" pitchFamily="34" charset="-122"/>
                <a:ea typeface="微软雅黑" panose="020B0503020204020204" pitchFamily="34" charset="-122"/>
              </a:rPr>
              <a:t>美国科学联盟主席在</a:t>
            </a:r>
            <a:r>
              <a:rPr lang="en-US" altLang="zh-CN" b="1" dirty="0">
                <a:latin typeface="微软雅黑" panose="020B0503020204020204" pitchFamily="34" charset="-122"/>
                <a:ea typeface="微软雅黑" panose="020B0503020204020204" pitchFamily="34" charset="-122"/>
              </a:rPr>
              <a:t>1927</a:t>
            </a:r>
            <a:r>
              <a:rPr lang="zh-CN" altLang="en-US" b="1" dirty="0">
                <a:latin typeface="微软雅黑" panose="020B0503020204020204" pitchFamily="34" charset="-122"/>
                <a:ea typeface="微软雅黑" panose="020B0503020204020204" pitchFamily="34" charset="-122"/>
              </a:rPr>
              <a:t>年曾撰文：</a:t>
            </a:r>
          </a:p>
          <a:p>
            <a:pPr eaLnBrk="1" hangingPunct="1">
              <a:lnSpc>
                <a:spcPct val="110000"/>
              </a:lnSpc>
              <a:spcBef>
                <a:spcPct val="50000"/>
              </a:spcBef>
              <a:buNone/>
            </a:pPr>
            <a:r>
              <a:rPr lang="zh-CN" altLang="en-US" b="1" dirty="0">
                <a:latin typeface="微软雅黑" panose="020B0503020204020204" pitchFamily="34" charset="-122"/>
                <a:ea typeface="微软雅黑" panose="020B0503020204020204" pitchFamily="34" charset="-122"/>
              </a:rPr>
              <a:t>  </a:t>
            </a:r>
            <a:r>
              <a:rPr lang="zh-CN" altLang="en-US" b="1" dirty="0">
                <a:solidFill>
                  <a:srgbClr val="CC6600"/>
                </a:solidFill>
                <a:latin typeface="微软雅黑" panose="020B0503020204020204" pitchFamily="34" charset="-122"/>
                <a:ea typeface="微软雅黑" panose="020B0503020204020204" pitchFamily="34" charset="-122"/>
              </a:rPr>
              <a:t>“当今的美国有两种并肩对立的文化，其中一种或另一种最后一定会支配我们的政治、法律、教育与社会体制</a:t>
            </a:r>
            <a:r>
              <a:rPr lang="en-US" altLang="zh-CN"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两者之间绝无妥协可言。”</a:t>
            </a:r>
          </a:p>
          <a:p>
            <a:pPr eaLnBrk="1" hangingPunct="1">
              <a:lnSpc>
                <a:spcPct val="110000"/>
              </a:lnSpc>
              <a:spcBef>
                <a:spcPct val="50000"/>
              </a:spcBef>
            </a:pPr>
            <a:r>
              <a:rPr lang="zh-CN" altLang="en-US" b="1" dirty="0">
                <a:latin typeface="微软雅黑" panose="020B0503020204020204" pitchFamily="34" charset="-122"/>
                <a:ea typeface="微软雅黑" panose="020B0503020204020204" pitchFamily="34" charset="-122"/>
              </a:rPr>
              <a:t>直到</a:t>
            </a:r>
            <a:r>
              <a:rPr lang="en-US" altLang="zh-CN" b="1" dirty="0">
                <a:latin typeface="微软雅黑" panose="020B0503020204020204" pitchFamily="34" charset="-122"/>
                <a:ea typeface="微软雅黑" panose="020B0503020204020204" pitchFamily="34" charset="-122"/>
              </a:rPr>
              <a:t>20</a:t>
            </a:r>
            <a:r>
              <a:rPr lang="zh-CN" altLang="en-US" b="1" dirty="0">
                <a:latin typeface="微软雅黑" panose="020B0503020204020204" pitchFamily="34" charset="-122"/>
                <a:ea typeface="微软雅黑" panose="020B0503020204020204" pitchFamily="34" charset="-122"/>
              </a:rPr>
              <a:t>世纪</a:t>
            </a:r>
            <a:r>
              <a:rPr lang="en-US" altLang="zh-CN" b="1" dirty="0">
                <a:latin typeface="微软雅黑" panose="020B0503020204020204" pitchFamily="34" charset="-122"/>
                <a:ea typeface="微软雅黑" panose="020B0503020204020204" pitchFamily="34" charset="-122"/>
              </a:rPr>
              <a:t>50</a:t>
            </a:r>
            <a:r>
              <a:rPr lang="zh-CN" altLang="en-US" b="1" dirty="0">
                <a:latin typeface="微软雅黑" panose="020B0503020204020204" pitchFamily="34" charset="-122"/>
                <a:ea typeface="微软雅黑" panose="020B0503020204020204" pitchFamily="34" charset="-122"/>
              </a:rPr>
              <a:t>年代，新教的进步派势力才控制全局，被称为</a:t>
            </a:r>
            <a:r>
              <a:rPr lang="zh-CN" altLang="en-US" b="1" dirty="0">
                <a:solidFill>
                  <a:srgbClr val="0000FF"/>
                </a:solidFill>
                <a:latin typeface="微软雅黑" panose="020B0503020204020204" pitchFamily="34" charset="-122"/>
                <a:ea typeface="微软雅黑" panose="020B0503020204020204" pitchFamily="34" charset="-122"/>
              </a:rPr>
              <a:t>主流派新教。</a:t>
            </a:r>
          </a:p>
        </p:txBody>
      </p:sp>
      <p:pic>
        <p:nvPicPr>
          <p:cNvPr id="51205" name="Picture 2" descr="C:\Program Files (x86)\Microsoft Office\MEDIA\CAGCAT10\j0234687.gif"/>
          <p:cNvPicPr>
            <a:picLocks noChangeAspect="1"/>
          </p:cNvPicPr>
          <p:nvPr/>
        </p:nvPicPr>
        <p:blipFill>
          <a:blip r:embed="rId2"/>
          <a:stretch>
            <a:fillRect/>
          </a:stretch>
        </p:blipFill>
        <p:spPr>
          <a:xfrm>
            <a:off x="500063" y="500063"/>
            <a:ext cx="1228725" cy="723900"/>
          </a:xfrm>
          <a:prstGeom prst="rect">
            <a:avLst/>
          </a:prstGeom>
          <a:noFill/>
          <a:ln w="9525">
            <a:noFill/>
          </a:ln>
        </p:spPr>
      </p:pic>
      <p:sp>
        <p:nvSpPr>
          <p:cNvPr id="7" name="Rectangle 2"/>
          <p:cNvSpPr>
            <a:spLocks noGrp="1"/>
          </p:cNvSpPr>
          <p:nvPr>
            <p:ph type="title"/>
          </p:nvPr>
        </p:nvSpPr>
        <p:spPr>
          <a:xfrm>
            <a:off x="1857375" y="288925"/>
            <a:ext cx="6715125" cy="1411288"/>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3843">
                                            <p:bg/>
                                          </p:spTgt>
                                        </p:tgtEl>
                                        <p:attrNameLst>
                                          <p:attrName>style.visibility</p:attrName>
                                        </p:attrNameLst>
                                      </p:cBhvr>
                                      <p:to>
                                        <p:strVal val="visible"/>
                                      </p:to>
                                    </p:set>
                                    <p:animEffect transition="in" filter="fade">
                                      <p:cBhvr>
                                        <p:cTn id="13" dur="1000">
                                          <p:stCondLst>
                                            <p:cond delay="0"/>
                                          </p:stCondLst>
                                        </p:cTn>
                                        <p:tgtEl>
                                          <p:spTgt spid="16384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63843">
                                            <p:bg/>
                                          </p:spTgt>
                                        </p:tgtEl>
                                        <p:attrNameLst>
                                          <p:attrName>style.visibility</p:attrName>
                                        </p:attrNameLst>
                                      </p:cBhvr>
                                      <p:to>
                                        <p:strVal val="visible"/>
                                      </p:to>
                                    </p:set>
                                    <p:animEffect transition="in" filter="fade">
                                      <p:cBhvr>
                                        <p:cTn id="17" dur="1000">
                                          <p:stCondLst>
                                            <p:cond delay="0"/>
                                          </p:stCondLst>
                                        </p:cTn>
                                        <p:tgtEl>
                                          <p:spTgt spid="163843">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63843">
                                            <p:bg/>
                                          </p:spTgt>
                                        </p:tgtEl>
                                        <p:attrNameLst>
                                          <p:attrName>style.visibility</p:attrName>
                                        </p:attrNameLst>
                                      </p:cBhvr>
                                      <p:to>
                                        <p:strVal val="visible"/>
                                      </p:to>
                                    </p:set>
                                    <p:animEffect transition="in" filter="fade">
                                      <p:cBhvr>
                                        <p:cTn id="21" dur="1000">
                                          <p:stCondLst>
                                            <p:cond delay="0"/>
                                          </p:stCondLst>
                                        </p:cTn>
                                        <p:tgtEl>
                                          <p:spTgt spid="16384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44</a:t>
            </a:fld>
            <a:endParaRPr lang="en-US" altLang="zh-CN" sz="1200" dirty="0">
              <a:latin typeface="Garamond" panose="02020404030301010803" pitchFamily="18" charset="0"/>
            </a:endParaRPr>
          </a:p>
        </p:txBody>
      </p:sp>
      <p:sp>
        <p:nvSpPr>
          <p:cNvPr id="52228" name="Rectangle 3"/>
          <p:cNvSpPr>
            <a:spLocks noGrp="1"/>
          </p:cNvSpPr>
          <p:nvPr>
            <p:ph idx="1"/>
          </p:nvPr>
        </p:nvSpPr>
        <p:spPr>
          <a:xfrm>
            <a:off x="539750" y="1693863"/>
            <a:ext cx="8070850" cy="4471987"/>
          </a:xfrm>
        </p:spPr>
        <p:txBody>
          <a:bodyPr vert="horz" wrap="square" lIns="91440" tIns="45720" rIns="91440" bIns="45720" anchor="t"/>
          <a:lstStyle/>
          <a:p>
            <a:pPr eaLnBrk="1" hangingPunct="1">
              <a:lnSpc>
                <a:spcPct val="90000"/>
              </a:lnSpc>
              <a:spcBef>
                <a:spcPct val="35000"/>
              </a:spcBef>
            </a:pPr>
            <a:r>
              <a:rPr lang="en-US" altLang="zh-CN" sz="2400" b="1" dirty="0">
                <a:latin typeface="微软雅黑" panose="020B0503020204020204" pitchFamily="34" charset="-122"/>
                <a:ea typeface="微软雅黑" panose="020B0503020204020204" pitchFamily="34" charset="-122"/>
              </a:rPr>
              <a:t>2005</a:t>
            </a:r>
            <a:r>
              <a:rPr lang="zh-CN" altLang="en-US" sz="2400" b="1" dirty="0">
                <a:latin typeface="微软雅黑" panose="020B0503020204020204" pitchFamily="34" charset="-122"/>
                <a:ea typeface="微软雅黑" panose="020B0503020204020204" pitchFamily="34" charset="-122"/>
              </a:rPr>
              <a:t>年，美国</a:t>
            </a:r>
            <a:r>
              <a:rPr lang="zh-CN" altLang="en-US" sz="2400" b="1" dirty="0">
                <a:solidFill>
                  <a:srgbClr val="0000FF"/>
                </a:solidFill>
                <a:latin typeface="微软雅黑" panose="020B0503020204020204" pitchFamily="34" charset="-122"/>
                <a:ea typeface="微软雅黑" panose="020B0503020204020204" pitchFamily="34" charset="-122"/>
              </a:rPr>
              <a:t>皮尤研究中心</a:t>
            </a:r>
            <a:r>
              <a:rPr lang="zh-CN" altLang="en-US" sz="2400" b="1" dirty="0">
                <a:latin typeface="微软雅黑" panose="020B0503020204020204" pitchFamily="34" charset="-122"/>
                <a:ea typeface="微软雅黑" panose="020B0503020204020204" pitchFamily="34" charset="-122"/>
              </a:rPr>
              <a:t>的民意调查表明：</a:t>
            </a:r>
            <a:r>
              <a:rPr lang="en-US" altLang="zh-CN" sz="2400" b="1" dirty="0">
                <a:latin typeface="微软雅黑" panose="020B0503020204020204" pitchFamily="34" charset="-122"/>
                <a:ea typeface="微软雅黑" panose="020B0503020204020204" pitchFamily="34" charset="-122"/>
              </a:rPr>
              <a:t>70%</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FF"/>
                </a:solidFill>
                <a:latin typeface="微软雅黑" panose="020B0503020204020204" pitchFamily="34" charset="-122"/>
                <a:ea typeface="微软雅黑" panose="020B0503020204020204" pitchFamily="34" charset="-122"/>
              </a:rPr>
              <a:t>福音派基督</a:t>
            </a:r>
            <a:r>
              <a:rPr lang="zh-CN" altLang="en-US" sz="2400" b="1" dirty="0">
                <a:latin typeface="微软雅黑" panose="020B0503020204020204" pitchFamily="34" charset="-122"/>
                <a:ea typeface="微软雅黑" panose="020B0503020204020204" pitchFamily="34" charset="-122"/>
              </a:rPr>
              <a:t>徒相信生物体永远保持现在的形式，只有</a:t>
            </a:r>
            <a:r>
              <a:rPr lang="en-US" altLang="zh-CN" sz="2400" b="1" dirty="0">
                <a:latin typeface="微软雅黑" panose="020B0503020204020204" pitchFamily="34" charset="-122"/>
                <a:ea typeface="微软雅黑" panose="020B0503020204020204" pitchFamily="34" charset="-122"/>
              </a:rPr>
              <a:t>32%</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FF"/>
                </a:solidFill>
                <a:latin typeface="微软雅黑" panose="020B0503020204020204" pitchFamily="34" charset="-122"/>
                <a:ea typeface="微软雅黑" panose="020B0503020204020204" pitchFamily="34" charset="-122"/>
              </a:rPr>
              <a:t>新教</a:t>
            </a:r>
            <a:r>
              <a:rPr lang="zh-CN" altLang="en-US" sz="2400" b="1" dirty="0">
                <a:latin typeface="微软雅黑" panose="020B0503020204020204" pitchFamily="34" charset="-122"/>
                <a:ea typeface="微软雅黑" panose="020B0503020204020204" pitchFamily="34" charset="-122"/>
              </a:rPr>
              <a:t>徒和</a:t>
            </a:r>
            <a:r>
              <a:rPr lang="en-US" altLang="zh-CN" sz="2400" b="1" dirty="0">
                <a:latin typeface="微软雅黑" panose="020B0503020204020204" pitchFamily="34" charset="-122"/>
                <a:ea typeface="微软雅黑" panose="020B0503020204020204" pitchFamily="34" charset="-122"/>
              </a:rPr>
              <a:t>31%</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FF"/>
                </a:solidFill>
                <a:latin typeface="微软雅黑" panose="020B0503020204020204" pitchFamily="34" charset="-122"/>
                <a:ea typeface="微软雅黑" panose="020B0503020204020204" pitchFamily="34" charset="-122"/>
              </a:rPr>
              <a:t>天主教</a:t>
            </a:r>
            <a:r>
              <a:rPr lang="zh-CN" altLang="en-US" sz="2400" b="1" dirty="0">
                <a:latin typeface="微软雅黑" panose="020B0503020204020204" pitchFamily="34" charset="-122"/>
                <a:ea typeface="微软雅黑" panose="020B0503020204020204" pitchFamily="34" charset="-122"/>
              </a:rPr>
              <a:t>徒持有相同的观点。</a:t>
            </a:r>
          </a:p>
          <a:p>
            <a:pPr eaLnBrk="1" hangingPunct="1">
              <a:lnSpc>
                <a:spcPct val="90000"/>
              </a:lnSpc>
              <a:spcBef>
                <a:spcPct val="35000"/>
              </a:spcBef>
            </a:pPr>
            <a:r>
              <a:rPr lang="zh-CN" altLang="en-US" sz="2400" b="1" dirty="0">
                <a:latin typeface="微软雅黑" panose="020B0503020204020204" pitchFamily="34" charset="-122"/>
                <a:ea typeface="微软雅黑" panose="020B0503020204020204" pitchFamily="34" charset="-122"/>
              </a:rPr>
              <a:t>从政治角度看，</a:t>
            </a:r>
            <a:r>
              <a:rPr lang="en-US" altLang="zh-CN" sz="2400" b="1" dirty="0">
                <a:latin typeface="微软雅黑" panose="020B0503020204020204" pitchFamily="34" charset="-122"/>
                <a:ea typeface="微软雅黑" panose="020B0503020204020204" pitchFamily="34" charset="-122"/>
              </a:rPr>
              <a:t>60%</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共和党</a:t>
            </a:r>
            <a:r>
              <a:rPr lang="zh-CN" altLang="en-US" sz="2400" b="1" dirty="0">
                <a:latin typeface="微软雅黑" panose="020B0503020204020204" pitchFamily="34" charset="-122"/>
                <a:ea typeface="微软雅黑" panose="020B0503020204020204" pitchFamily="34" charset="-122"/>
              </a:rPr>
              <a:t>成员属于神创论者，只有</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相信进化论；而</a:t>
            </a:r>
            <a:r>
              <a:rPr lang="zh-CN" altLang="en-US" sz="2400" b="1" dirty="0">
                <a:solidFill>
                  <a:srgbClr val="FF0000"/>
                </a:solidFill>
                <a:latin typeface="微软雅黑" panose="020B0503020204020204" pitchFamily="34" charset="-122"/>
                <a:ea typeface="微软雅黑" panose="020B0503020204020204" pitchFamily="34" charset="-122"/>
              </a:rPr>
              <a:t>民主党</a:t>
            </a:r>
            <a:r>
              <a:rPr lang="zh-CN" altLang="en-US" sz="2400" b="1" dirty="0">
                <a:latin typeface="微软雅黑" panose="020B0503020204020204" pitchFamily="34" charset="-122"/>
                <a:ea typeface="微软雅黑" panose="020B0503020204020204" pitchFamily="34" charset="-122"/>
              </a:rPr>
              <a:t>人中，神创论的追随者仅占</a:t>
            </a:r>
            <a:r>
              <a:rPr lang="en-US" altLang="zh-CN" sz="2400" b="1" dirty="0">
                <a:latin typeface="微软雅黑" panose="020B0503020204020204" pitchFamily="34" charset="-122"/>
                <a:ea typeface="微软雅黑" panose="020B0503020204020204" pitchFamily="34" charset="-122"/>
              </a:rPr>
              <a:t>29%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44%</a:t>
            </a:r>
            <a:r>
              <a:rPr lang="zh-CN" altLang="en-US" sz="2400" b="1" dirty="0">
                <a:latin typeface="微软雅黑" panose="020B0503020204020204" pitchFamily="34" charset="-122"/>
                <a:ea typeface="微软雅黑" panose="020B0503020204020204" pitchFamily="34" charset="-122"/>
              </a:rPr>
              <a:t>则接受了进化论。</a:t>
            </a:r>
          </a:p>
          <a:p>
            <a:pPr eaLnBrk="1" hangingPunct="1">
              <a:lnSpc>
                <a:spcPct val="90000"/>
              </a:lnSpc>
              <a:spcBef>
                <a:spcPct val="35000"/>
              </a:spcBef>
            </a:pPr>
            <a:r>
              <a:rPr lang="en-US" altLang="zh-CN" sz="2400" b="1" dirty="0">
                <a:latin typeface="微软雅黑" panose="020B0503020204020204" pitchFamily="34" charset="-122"/>
                <a:ea typeface="微软雅黑" panose="020B0503020204020204" pitchFamily="34" charset="-122"/>
              </a:rPr>
              <a:t>2005</a:t>
            </a:r>
            <a:r>
              <a:rPr lang="zh-CN" altLang="en-US" sz="2400" b="1" dirty="0">
                <a:latin typeface="微软雅黑" panose="020B0503020204020204" pitchFamily="34" charset="-122"/>
                <a:ea typeface="微软雅黑" panose="020B0503020204020204" pitchFamily="34" charset="-122"/>
              </a:rPr>
              <a:t>年的一项</a:t>
            </a:r>
            <a:r>
              <a:rPr lang="zh-CN" altLang="en-US" sz="2400" b="1" dirty="0">
                <a:solidFill>
                  <a:srgbClr val="0000FF"/>
                </a:solidFill>
                <a:latin typeface="微软雅黑" panose="020B0503020204020204" pitchFamily="34" charset="-122"/>
                <a:ea typeface="微软雅黑" panose="020B0503020204020204" pitchFamily="34" charset="-122"/>
              </a:rPr>
              <a:t>哈里斯</a:t>
            </a:r>
            <a:r>
              <a:rPr lang="zh-CN" altLang="en-US" sz="2400" b="1" dirty="0">
                <a:latin typeface="微软雅黑" panose="020B0503020204020204" pitchFamily="34" charset="-122"/>
                <a:ea typeface="微软雅黑" panose="020B0503020204020204" pitchFamily="34" charset="-122"/>
              </a:rPr>
              <a:t>民意调查表明，有</a:t>
            </a:r>
            <a:r>
              <a:rPr lang="en-US" altLang="zh-CN" sz="2400" b="1" dirty="0">
                <a:latin typeface="微软雅黑" panose="020B0503020204020204" pitchFamily="34" charset="-122"/>
                <a:ea typeface="微软雅黑" panose="020B0503020204020204" pitchFamily="34" charset="-122"/>
              </a:rPr>
              <a:t>63%</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FF"/>
                </a:solidFill>
                <a:latin typeface="微软雅黑" panose="020B0503020204020204" pitchFamily="34" charset="-122"/>
                <a:ea typeface="微软雅黑" panose="020B0503020204020204" pitchFamily="34" charset="-122"/>
              </a:rPr>
              <a:t>自由主义者</a:t>
            </a:r>
            <a:r>
              <a:rPr lang="zh-CN" altLang="en-US" sz="2400" b="1" dirty="0">
                <a:latin typeface="微软雅黑" panose="020B0503020204020204" pitchFamily="34" charset="-122"/>
                <a:ea typeface="微软雅黑" panose="020B0503020204020204" pitchFamily="34" charset="-122"/>
              </a:rPr>
              <a:t>相信人与猿拥有共同的祖先，只有</a:t>
            </a:r>
            <a:r>
              <a:rPr lang="en-US" altLang="zh-CN" sz="2400" b="1" dirty="0">
                <a:latin typeface="微软雅黑" panose="020B0503020204020204" pitchFamily="34" charset="-122"/>
                <a:ea typeface="微软雅黑" panose="020B0503020204020204" pitchFamily="34" charset="-122"/>
              </a:rPr>
              <a:t>37%</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FF"/>
                </a:solidFill>
                <a:latin typeface="微软雅黑" panose="020B0503020204020204" pitchFamily="34" charset="-122"/>
                <a:ea typeface="微软雅黑" panose="020B0503020204020204" pitchFamily="34" charset="-122"/>
              </a:rPr>
              <a:t>保守主义者</a:t>
            </a:r>
            <a:r>
              <a:rPr lang="zh-CN" altLang="en-US" sz="2400" b="1" dirty="0">
                <a:latin typeface="微软雅黑" panose="020B0503020204020204" pitchFamily="34" charset="-122"/>
                <a:ea typeface="微软雅黑" panose="020B0503020204020204" pitchFamily="34" charset="-122"/>
              </a:rPr>
              <a:t>认同这一点。</a:t>
            </a:r>
          </a:p>
          <a:p>
            <a:pPr eaLnBrk="1" hangingPunct="1">
              <a:lnSpc>
                <a:spcPct val="90000"/>
              </a:lnSpc>
              <a:spcBef>
                <a:spcPct val="35000"/>
              </a:spcBef>
            </a:pPr>
            <a:r>
              <a:rPr lang="zh-CN" altLang="en-US" sz="2400" b="1" dirty="0">
                <a:solidFill>
                  <a:srgbClr val="0000FF"/>
                </a:solidFill>
                <a:latin typeface="微软雅黑" panose="020B0503020204020204" pitchFamily="34" charset="-122"/>
                <a:ea typeface="微软雅黑" panose="020B0503020204020204" pitchFamily="34" charset="-122"/>
              </a:rPr>
              <a:t>迈克尔</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舍默（</a:t>
            </a:r>
            <a:r>
              <a:rPr lang="en-US" altLang="zh-CN" sz="2400" b="1" dirty="0">
                <a:solidFill>
                  <a:srgbClr val="0000FF"/>
                </a:solidFill>
                <a:latin typeface="微软雅黑" panose="020B0503020204020204" pitchFamily="34" charset="-122"/>
                <a:ea typeface="微软雅黑" panose="020B0503020204020204" pitchFamily="34" charset="-122"/>
              </a:rPr>
              <a:t>Michael Shermer</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认为，</a:t>
            </a:r>
            <a:r>
              <a:rPr lang="zh-CN" altLang="en-US" sz="2400" b="1" dirty="0">
                <a:solidFill>
                  <a:srgbClr val="FF0000"/>
                </a:solidFill>
                <a:latin typeface="微软雅黑" panose="020B0503020204020204" pitchFamily="34" charset="-122"/>
                <a:ea typeface="微软雅黑" panose="020B0503020204020204" pitchFamily="34" charset="-122"/>
              </a:rPr>
              <a:t>基督教和进化论并非水火不容、誓不两立，实际上，虔诚的基督徒也有理由追随达尔文。</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52229" name="Picture 2" descr="C:\Program Files (x86)\Microsoft Office\MEDIA\CAGCAT10\j0149481.wmf"/>
          <p:cNvPicPr>
            <a:picLocks noChangeAspect="1"/>
          </p:cNvPicPr>
          <p:nvPr/>
        </p:nvPicPr>
        <p:blipFill>
          <a:blip r:embed="rId2"/>
          <a:stretch>
            <a:fillRect/>
          </a:stretch>
        </p:blipFill>
        <p:spPr>
          <a:xfrm>
            <a:off x="428625" y="266700"/>
            <a:ext cx="1214438" cy="1233488"/>
          </a:xfrm>
          <a:prstGeom prst="rect">
            <a:avLst/>
          </a:prstGeom>
          <a:noFill/>
          <a:ln w="9525">
            <a:noFill/>
          </a:ln>
        </p:spPr>
      </p:pic>
      <p:sp>
        <p:nvSpPr>
          <p:cNvPr id="7" name="Rectangle 2"/>
          <p:cNvSpPr>
            <a:spLocks noGrp="1"/>
          </p:cNvSpPr>
          <p:nvPr>
            <p:ph type="title"/>
          </p:nvPr>
        </p:nvSpPr>
        <p:spPr>
          <a:xfrm>
            <a:off x="1835150" y="188913"/>
            <a:ext cx="6715125" cy="1411287"/>
          </a:xfrm>
          <a:gradFill rotWithShape="1">
            <a:gsLst>
              <a:gs pos="0">
                <a:srgbClr val="FFFF99">
                  <a:alpha val="100000"/>
                </a:srgbClr>
              </a:gs>
              <a:gs pos="100000">
                <a:srgbClr val="00FF00">
                  <a:alpha val="100000"/>
                </a:srgbClr>
              </a:gs>
            </a:gsLst>
            <a:lin ang="0" scaled="1"/>
            <a:tileRect/>
          </a:gradFill>
        </p:spPr>
        <p:txBody>
          <a:bodyPr vert="horz" wrap="square" lIns="91440" tIns="45720" rIns="91440" bIns="45720" anchor="t"/>
          <a:lstStyle/>
          <a:p>
            <a:pPr eaLnBrk="1" hangingPunct="1">
              <a:lnSpc>
                <a:spcPct val="130000"/>
              </a:lnSpc>
              <a:spcBef>
                <a:spcPts val="1200"/>
              </a:spcBef>
            </a:pPr>
            <a:r>
              <a:rPr lang="zh-CN" altLang="en-US" sz="4000" b="1" i="1" dirty="0">
                <a:latin typeface="微软雅黑" panose="020B0503020204020204" pitchFamily="34" charset="-122"/>
                <a:ea typeface="微软雅黑" panose="020B0503020204020204" pitchFamily="34" charset="-122"/>
              </a:rPr>
              <a:t>美国社会的文化冲突</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sz="2900" b="1" dirty="0">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2228">
                                            <p:bg/>
                                          </p:spTgt>
                                        </p:tgtEl>
                                        <p:attrNameLst>
                                          <p:attrName>style.visibility</p:attrName>
                                        </p:attrNameLst>
                                      </p:cBhvr>
                                      <p:to>
                                        <p:strVal val="visible"/>
                                      </p:to>
                                    </p:set>
                                    <p:animEffect transition="in" filter="fade">
                                      <p:cBhvr>
                                        <p:cTn id="13" dur="1000">
                                          <p:stCondLst>
                                            <p:cond delay="0"/>
                                          </p:stCondLst>
                                        </p:cTn>
                                        <p:tgtEl>
                                          <p:spTgt spid="52228">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2228">
                                            <p:bg/>
                                          </p:spTgt>
                                        </p:tgtEl>
                                        <p:attrNameLst>
                                          <p:attrName>style.visibility</p:attrName>
                                        </p:attrNameLst>
                                      </p:cBhvr>
                                      <p:to>
                                        <p:strVal val="visible"/>
                                      </p:to>
                                    </p:set>
                                    <p:animEffect transition="in" filter="fade">
                                      <p:cBhvr>
                                        <p:cTn id="17" dur="1000">
                                          <p:stCondLst>
                                            <p:cond delay="0"/>
                                          </p:stCondLst>
                                        </p:cTn>
                                        <p:tgtEl>
                                          <p:spTgt spid="52228">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2228">
                                            <p:bg/>
                                          </p:spTgt>
                                        </p:tgtEl>
                                        <p:attrNameLst>
                                          <p:attrName>style.visibility</p:attrName>
                                        </p:attrNameLst>
                                      </p:cBhvr>
                                      <p:to>
                                        <p:strVal val="visible"/>
                                      </p:to>
                                    </p:set>
                                    <p:animEffect transition="in" filter="fade">
                                      <p:cBhvr>
                                        <p:cTn id="21" dur="1000">
                                          <p:stCondLst>
                                            <p:cond delay="0"/>
                                          </p:stCondLst>
                                        </p:cTn>
                                        <p:tgtEl>
                                          <p:spTgt spid="52228">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52228">
                                            <p:bg/>
                                          </p:spTgt>
                                        </p:tgtEl>
                                        <p:attrNameLst>
                                          <p:attrName>style.visibility</p:attrName>
                                        </p:attrNameLst>
                                      </p:cBhvr>
                                      <p:to>
                                        <p:strVal val="visible"/>
                                      </p:to>
                                    </p:set>
                                    <p:animEffect transition="in" filter="fade">
                                      <p:cBhvr>
                                        <p:cTn id="25" dur="1000">
                                          <p:stCondLst>
                                            <p:cond delay="0"/>
                                          </p:stCondLst>
                                        </p:cTn>
                                        <p:tgtEl>
                                          <p:spTgt spid="5222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45</a:t>
            </a:fld>
            <a:endParaRPr lang="en-US" altLang="zh-CN" sz="1200" dirty="0">
              <a:latin typeface="Garamond" panose="02020404030301010803" pitchFamily="18" charset="0"/>
            </a:endParaRPr>
          </a:p>
        </p:txBody>
      </p:sp>
      <p:sp>
        <p:nvSpPr>
          <p:cNvPr id="166915" name="Rectangle 3"/>
          <p:cNvSpPr>
            <a:spLocks noGrp="1"/>
          </p:cNvSpPr>
          <p:nvPr>
            <p:ph idx="1"/>
          </p:nvPr>
        </p:nvSpPr>
        <p:spPr>
          <a:xfrm>
            <a:off x="500063" y="1643063"/>
            <a:ext cx="8186737" cy="4500562"/>
          </a:xfrm>
        </p:spPr>
        <p:txBody>
          <a:bodyPr vert="horz" wrap="square" lIns="91440" tIns="45720" rIns="91440" bIns="45720" anchor="t"/>
          <a:lstStyle/>
          <a:p>
            <a:pPr eaLnBrk="1" hangingPunct="1">
              <a:spcBef>
                <a:spcPct val="40000"/>
              </a:spcBef>
            </a:pPr>
            <a:r>
              <a:rPr lang="zh-CN" altLang="en-US" sz="2800" b="1" dirty="0">
                <a:latin typeface="微软雅黑" panose="020B0503020204020204" pitchFamily="34" charset="-122"/>
                <a:ea typeface="微软雅黑" panose="020B0503020204020204" pitchFamily="34" charset="-122"/>
              </a:rPr>
              <a:t>目前，一般美国人对宗教逐渐采取冷漠态度，越来越不关心对宗教的忠诚与认同。</a:t>
            </a:r>
          </a:p>
          <a:p>
            <a:pPr eaLnBrk="1" hangingPunct="1">
              <a:spcBef>
                <a:spcPct val="40000"/>
              </a:spcBef>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a:t>
            </a:r>
            <a:r>
              <a:rPr lang="en-US" altLang="zh-CN" sz="2800" b="1" dirty="0">
                <a:latin typeface="微软雅黑" panose="020B0503020204020204" pitchFamily="34" charset="-122"/>
                <a:ea typeface="微软雅黑" panose="020B0503020204020204" pitchFamily="34" charset="-122"/>
              </a:rPr>
              <a:t>60</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70</a:t>
            </a:r>
            <a:r>
              <a:rPr lang="zh-CN" altLang="en-US" sz="2800" b="1" dirty="0">
                <a:latin typeface="微软雅黑" panose="020B0503020204020204" pitchFamily="34" charset="-122"/>
                <a:ea typeface="微软雅黑" panose="020B0503020204020204" pitchFamily="34" charset="-122"/>
              </a:rPr>
              <a:t>年代美国高等教育扩张对年轻人产生很大影响，使不信仰任何宗教的世俗人群增多，他们的价值观大致上可以称为</a:t>
            </a:r>
            <a:r>
              <a:rPr lang="zh-CN" altLang="en-US" sz="2800" b="1" dirty="0">
                <a:solidFill>
                  <a:srgbClr val="FF0000"/>
                </a:solidFill>
                <a:latin typeface="微软雅黑" panose="020B0503020204020204" pitchFamily="34" charset="-122"/>
                <a:ea typeface="微软雅黑" panose="020B0503020204020204" pitchFamily="34" charset="-122"/>
              </a:rPr>
              <a:t>人本主义</a:t>
            </a:r>
            <a:r>
              <a:rPr lang="zh-CN" altLang="en-US" sz="2800" b="1" dirty="0">
                <a:latin typeface="微软雅黑" panose="020B0503020204020204" pitchFamily="34" charset="-122"/>
                <a:ea typeface="微软雅黑" panose="020B0503020204020204" pitchFamily="34" charset="-122"/>
              </a:rPr>
              <a:t>的。</a:t>
            </a:r>
          </a:p>
          <a:p>
            <a:pPr eaLnBrk="1" hangingPunct="1">
              <a:spcBef>
                <a:spcPct val="40000"/>
              </a:spcBef>
            </a:pPr>
            <a:r>
              <a:rPr lang="zh-CN" altLang="en-US" sz="2800" b="1" dirty="0">
                <a:latin typeface="微软雅黑" panose="020B0503020204020204" pitchFamily="34" charset="-122"/>
                <a:ea typeface="微软雅黑" panose="020B0503020204020204" pitchFamily="34" charset="-122"/>
              </a:rPr>
              <a:t>他们多半受过良好职业教育，从事专业工作，住在东部和西部的大城市。</a:t>
            </a:r>
          </a:p>
          <a:p>
            <a:pPr eaLnBrk="1" hangingPunct="1">
              <a:spcBef>
                <a:spcPct val="40000"/>
              </a:spcBef>
            </a:pPr>
            <a:r>
              <a:rPr lang="en-US" altLang="zh-CN" sz="2800" b="1" dirty="0">
                <a:latin typeface="微软雅黑" panose="020B0503020204020204" pitchFamily="34" charset="-122"/>
                <a:ea typeface="微软雅黑" panose="020B0503020204020204" pitchFamily="34" charset="-122"/>
              </a:rPr>
              <a:t>1982</a:t>
            </a:r>
            <a:r>
              <a:rPr lang="zh-CN" altLang="en-US" sz="2800" b="1" dirty="0">
                <a:latin typeface="微软雅黑" panose="020B0503020204020204" pitchFamily="34" charset="-122"/>
                <a:ea typeface="微软雅黑" panose="020B0503020204020204" pitchFamily="34" charset="-122"/>
              </a:rPr>
              <a:t>年，这一社会群体占美国总人口的</a:t>
            </a:r>
            <a:r>
              <a:rPr lang="en-US" altLang="zh-CN" sz="2800" b="1" dirty="0">
                <a:latin typeface="微软雅黑" panose="020B0503020204020204" pitchFamily="34" charset="-122"/>
                <a:ea typeface="微软雅黑" panose="020B0503020204020204" pitchFamily="34" charset="-122"/>
              </a:rPr>
              <a:t>11%</a:t>
            </a:r>
            <a:r>
              <a:rPr lang="zh-CN" altLang="en-US" sz="2800" b="1" dirty="0">
                <a:latin typeface="微软雅黑" panose="020B0503020204020204" pitchFamily="34" charset="-122"/>
                <a:ea typeface="微软雅黑" panose="020B0503020204020204" pitchFamily="34" charset="-122"/>
              </a:rPr>
              <a:t>，而在此二十年前大约只占</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p>
        </p:txBody>
      </p:sp>
      <p:sp>
        <p:nvSpPr>
          <p:cNvPr id="166916" name="Rectangle 4"/>
          <p:cNvSpPr/>
          <p:nvPr/>
        </p:nvSpPr>
        <p:spPr>
          <a:xfrm>
            <a:off x="468313" y="288925"/>
            <a:ext cx="6746875" cy="1139825"/>
          </a:xfrm>
          <a:prstGeom prst="rect">
            <a:avLst/>
          </a:prstGeom>
          <a:gradFill rotWithShape="1">
            <a:gsLst>
              <a:gs pos="0">
                <a:srgbClr val="FFFF99"/>
              </a:gs>
              <a:gs pos="100000">
                <a:srgbClr val="00FF00"/>
              </a:gs>
            </a:gsLst>
            <a:lin ang="0" scaled="1"/>
            <a:tileRect/>
          </a:gra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000" b="1" i="1" dirty="0">
                <a:solidFill>
                  <a:schemeClr val="tx2"/>
                </a:solidFill>
                <a:latin typeface="微软雅黑" panose="020B0503020204020204" pitchFamily="34" charset="-122"/>
                <a:ea typeface="微软雅黑" panose="020B0503020204020204" pitchFamily="34" charset="-122"/>
              </a:rPr>
              <a:t>美国的文化冲突</a:t>
            </a:r>
            <a:r>
              <a:rPr lang="zh-CN" altLang="en-US" sz="4200" b="1" dirty="0">
                <a:solidFill>
                  <a:schemeClr val="tx2"/>
                </a:solidFill>
                <a:latin typeface="微软雅黑" panose="020B0503020204020204" pitchFamily="34" charset="-122"/>
                <a:ea typeface="微软雅黑" panose="020B0503020204020204" pitchFamily="34" charset="-122"/>
              </a:rPr>
              <a:t/>
            </a:r>
            <a:br>
              <a:rPr lang="zh-CN" altLang="en-US" sz="4200" b="1" dirty="0">
                <a:solidFill>
                  <a:schemeClr val="tx2"/>
                </a:solidFill>
                <a:latin typeface="微软雅黑" panose="020B0503020204020204" pitchFamily="34" charset="-122"/>
                <a:ea typeface="微软雅黑" panose="020B0503020204020204" pitchFamily="34" charset="-122"/>
              </a:rPr>
            </a:br>
            <a:r>
              <a:rPr lang="zh-CN" altLang="en-US" sz="2900" b="1" dirty="0">
                <a:solidFill>
                  <a:schemeClr val="tx2"/>
                </a:solidFill>
                <a:latin typeface="微软雅黑" panose="020B0503020204020204" pitchFamily="34" charset="-122"/>
                <a:ea typeface="微软雅黑" panose="020B0503020204020204" pitchFamily="34" charset="-122"/>
              </a:rPr>
              <a:t>                </a:t>
            </a:r>
            <a:r>
              <a:rPr lang="en-US" altLang="zh-CN" sz="2900" b="1" dirty="0">
                <a:solidFill>
                  <a:srgbClr val="3333CC"/>
                </a:solidFill>
                <a:latin typeface="微软雅黑" panose="020B0503020204020204" pitchFamily="34" charset="-122"/>
                <a:ea typeface="微软雅黑" panose="020B0503020204020204" pitchFamily="34" charset="-122"/>
              </a:rPr>
              <a:t>——</a:t>
            </a:r>
            <a:r>
              <a:rPr lang="zh-CN" altLang="en-US" sz="2900" b="1" dirty="0">
                <a:solidFill>
                  <a:srgbClr val="3333CC"/>
                </a:solidFill>
                <a:latin typeface="微软雅黑" panose="020B0503020204020204" pitchFamily="34" charset="-122"/>
                <a:ea typeface="微软雅黑" panose="020B0503020204020204" pitchFamily="34" charset="-122"/>
              </a:rPr>
              <a:t>工业化时期的冲突方式</a:t>
            </a:r>
            <a:endParaRPr lang="zh-CN" altLang="en-US" sz="4200" b="1" dirty="0">
              <a:solidFill>
                <a:srgbClr val="3333CC"/>
              </a:solidFill>
              <a:latin typeface="微软雅黑" panose="020B0503020204020204" pitchFamily="34" charset="-122"/>
              <a:ea typeface="微软雅黑" panose="020B0503020204020204" pitchFamily="34" charset="-122"/>
            </a:endParaRPr>
          </a:p>
        </p:txBody>
      </p:sp>
      <p:pic>
        <p:nvPicPr>
          <p:cNvPr id="53254" name="Picture 6" descr="C:\Program Files (x86)\Microsoft Office\MEDIA\CAGCAT10\j0216516.wmf"/>
          <p:cNvPicPr>
            <a:picLocks noChangeAspect="1"/>
          </p:cNvPicPr>
          <p:nvPr/>
        </p:nvPicPr>
        <p:blipFill>
          <a:blip r:embed="rId2"/>
          <a:stretch>
            <a:fillRect/>
          </a:stretch>
        </p:blipFill>
        <p:spPr>
          <a:xfrm>
            <a:off x="7500938" y="285750"/>
            <a:ext cx="1000125" cy="115887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6915">
                                            <p:bg/>
                                          </p:spTgt>
                                        </p:tgtEl>
                                        <p:attrNameLst>
                                          <p:attrName>style.visibility</p:attrName>
                                        </p:attrNameLst>
                                      </p:cBhvr>
                                      <p:to>
                                        <p:strVal val="visible"/>
                                      </p:to>
                                    </p:set>
                                    <p:animEffect transition="in" filter="fade">
                                      <p:cBhvr>
                                        <p:cTn id="7" dur="1000">
                                          <p:stCondLst>
                                            <p:cond delay="0"/>
                                          </p:stCondLst>
                                        </p:cTn>
                                        <p:tgtEl>
                                          <p:spTgt spid="1669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6915">
                                            <p:bg/>
                                          </p:spTgt>
                                        </p:tgtEl>
                                        <p:attrNameLst>
                                          <p:attrName>style.visibility</p:attrName>
                                        </p:attrNameLst>
                                      </p:cBhvr>
                                      <p:to>
                                        <p:strVal val="visible"/>
                                      </p:to>
                                    </p:set>
                                    <p:animEffect transition="in" filter="fade">
                                      <p:cBhvr>
                                        <p:cTn id="11" dur="1000">
                                          <p:stCondLst>
                                            <p:cond delay="0"/>
                                          </p:stCondLst>
                                        </p:cTn>
                                        <p:tgtEl>
                                          <p:spTgt spid="166915">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66915">
                                            <p:bg/>
                                          </p:spTgt>
                                        </p:tgtEl>
                                        <p:attrNameLst>
                                          <p:attrName>style.visibility</p:attrName>
                                        </p:attrNameLst>
                                      </p:cBhvr>
                                      <p:to>
                                        <p:strVal val="visible"/>
                                      </p:to>
                                    </p:set>
                                    <p:animEffect transition="in" filter="fade">
                                      <p:cBhvr>
                                        <p:cTn id="15" dur="1000">
                                          <p:stCondLst>
                                            <p:cond delay="0"/>
                                          </p:stCondLst>
                                        </p:cTn>
                                        <p:tgtEl>
                                          <p:spTgt spid="166915">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66915">
                                            <p:bg/>
                                          </p:spTgt>
                                        </p:tgtEl>
                                        <p:attrNameLst>
                                          <p:attrName>style.visibility</p:attrName>
                                        </p:attrNameLst>
                                      </p:cBhvr>
                                      <p:to>
                                        <p:strVal val="visible"/>
                                      </p:to>
                                    </p:set>
                                    <p:animEffect transition="in" filter="fade">
                                      <p:cBhvr>
                                        <p:cTn id="19" dur="1000">
                                          <p:stCondLst>
                                            <p:cond delay="0"/>
                                          </p:stCondLst>
                                        </p:cTn>
                                        <p:tgtEl>
                                          <p:spTgt spid="16691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2755" y="1292225"/>
            <a:ext cx="8229600" cy="4979670"/>
          </a:xfrm>
        </p:spPr>
        <p:txBody>
          <a:bodyPr/>
          <a:lstStyle/>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2017年12月18日特朗普政府公布首份</a:t>
            </a:r>
            <a:r>
              <a:rPr lang="zh-CN" altLang="en-US" sz="2600" b="1">
                <a:gradFill>
                  <a:gsLst>
                    <a:gs pos="0">
                      <a:srgbClr val="012D86"/>
                    </a:gs>
                    <a:gs pos="100000">
                      <a:srgbClr val="0E2557"/>
                    </a:gs>
                  </a:gsLst>
                  <a:lin scaled="0"/>
                </a:gradFill>
                <a:latin typeface="微软雅黑" panose="020B0503020204020204" pitchFamily="34" charset="-122"/>
                <a:ea typeface="微软雅黑" panose="020B0503020204020204" pitchFamily="34" charset="-122"/>
                <a:cs typeface="微软雅黑" panose="020B0503020204020204" pitchFamily="34" charset="-122"/>
              </a:rPr>
              <a:t>《国家安全战略报告》</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明确把中国列为</a:t>
            </a:r>
            <a:r>
              <a:rPr lang="zh-CN" altLang="en-US" sz="2600" b="1">
                <a:gradFill>
                  <a:gsLst>
                    <a:gs pos="0">
                      <a:srgbClr val="012D86"/>
                    </a:gs>
                    <a:gs pos="100000">
                      <a:srgbClr val="0E2557"/>
                    </a:gs>
                  </a:gsLst>
                  <a:lin scaled="0"/>
                </a:gradFill>
                <a:latin typeface="微软雅黑" panose="020B0503020204020204" pitchFamily="34" charset="-122"/>
                <a:ea typeface="微软雅黑" panose="020B0503020204020204" pitchFamily="34" charset="-122"/>
                <a:cs typeface="微软雅黑" panose="020B0503020204020204" pitchFamily="34" charset="-122"/>
              </a:rPr>
              <a:t>战略竞争者</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以此为标志，中美对抗上升到战略层面。</a:t>
            </a:r>
            <a:endParaRPr lang="zh-CN" altLang="en-US" sz="2600" b="1">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自此以来，美国人对中国的态度几乎上下一致、全民一致，</a:t>
            </a:r>
            <a:r>
              <a:rPr lang="zh-CN" altLang="en-US" sz="2600" b="1">
                <a:gradFill>
                  <a:gsLst>
                    <a:gs pos="0">
                      <a:srgbClr val="012D86"/>
                    </a:gs>
                    <a:gs pos="100000">
                      <a:srgbClr val="0E2557"/>
                    </a:gs>
                  </a:gsLst>
                  <a:lin scaled="0"/>
                </a:gradFill>
                <a:latin typeface="微软雅黑" panose="020B0503020204020204" pitchFamily="34" charset="-122"/>
                <a:ea typeface="微软雅黑" panose="020B0503020204020204" pitchFamily="34" charset="-122"/>
                <a:cs typeface="微软雅黑" panose="020B0503020204020204" pitchFamily="34" charset="-122"/>
              </a:rPr>
              <a:t>国会参、众两院通过任何反华法案都是全票通过，</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没有一丝反对的杂音，其立法效率之高，速度之快，都是历史上从未有过的。</a:t>
            </a:r>
          </a:p>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比如，美国联邦众议院和参议院分别</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于</a:t>
            </a:r>
            <a:r>
              <a:rPr lang="en-US" altLang="zh-CN" sz="2600" b="1">
                <a:latin typeface="微软雅黑" panose="020B0503020204020204" pitchFamily="34" charset="-122"/>
                <a:ea typeface="微软雅黑" panose="020B0503020204020204" pitchFamily="34" charset="-122"/>
                <a:cs typeface="微软雅黑" panose="020B0503020204020204" pitchFamily="34" charset="-122"/>
                <a:sym typeface="+mn-ea"/>
              </a:rPr>
              <a:t>2019</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sz="2600" b="1">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2600" b="1">
                <a:latin typeface="微软雅黑" panose="020B0503020204020204" pitchFamily="34" charset="-122"/>
                <a:ea typeface="微软雅黑" panose="020B0503020204020204" pitchFamily="34" charset="-122"/>
                <a:cs typeface="微软雅黑" panose="020B0503020204020204" pitchFamily="34" charset="-122"/>
                <a:sym typeface="+mn-ea"/>
              </a:rPr>
              <a:t>15</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日和</a:t>
            </a:r>
            <a:r>
              <a:rPr lang="en-US" altLang="zh-CN" sz="2600" b="1">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sz="2600" b="1">
                <a:latin typeface="微软雅黑" panose="020B0503020204020204" pitchFamily="34" charset="-122"/>
                <a:ea typeface="微软雅黑" panose="020B0503020204020204" pitchFamily="34" charset="-122"/>
                <a:cs typeface="微软雅黑" panose="020B0503020204020204" pitchFamily="34" charset="-122"/>
                <a:sym typeface="+mn-ea"/>
              </a:rPr>
              <a:t>19</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日，</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先后审议并</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sym typeface="+mn-ea"/>
              </a:rPr>
              <a:t>全票</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通过</a:t>
            </a:r>
            <a:r>
              <a:rPr lang="zh-CN" altLang="en-US" sz="2600" b="1">
                <a:gradFill>
                  <a:gsLst>
                    <a:gs pos="0">
                      <a:srgbClr val="012D86"/>
                    </a:gs>
                    <a:gs pos="100000">
                      <a:srgbClr val="0E2557"/>
                    </a:gs>
                  </a:gsLst>
                  <a:lin scaled="0"/>
                </a:gradFill>
                <a:latin typeface="微软雅黑" panose="020B0503020204020204" pitchFamily="34" charset="-122"/>
                <a:ea typeface="微软雅黑" panose="020B0503020204020204" pitchFamily="34" charset="-122"/>
                <a:cs typeface="微软雅黑" panose="020B0503020204020204" pitchFamily="34" charset="-122"/>
              </a:rPr>
              <a:t>《香港人权与民主法案》，</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试图通过</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玩弄双重标准，公然插手香港事务，干涉中国内政。</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46</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44036" name="Rectangle 2"/>
          <p:cNvSpPr>
            <a:spLocks noGrp="1"/>
          </p:cNvSpPr>
          <p:nvPr/>
        </p:nvSpPr>
        <p:spPr>
          <a:xfrm>
            <a:off x="452755" y="180340"/>
            <a:ext cx="8151495" cy="1090930"/>
          </a:xfrm>
          <a:prstGeom prst="rect">
            <a:avLst/>
          </a:prstGeom>
          <a:gradFill rotWithShape="1">
            <a:gsLst>
              <a:gs pos="0">
                <a:srgbClr val="FFFF99">
                  <a:alpha val="100000"/>
                </a:srgbClr>
              </a:gs>
              <a:gs pos="100000">
                <a:srgbClr val="CCFF33">
                  <a:alpha val="100000"/>
                </a:srgbClr>
              </a:gs>
            </a:gsLst>
            <a:lin ang="0" scaled="1"/>
            <a:tileRect/>
          </a:grad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lnSpc>
                <a:spcPct val="130000"/>
              </a:lnSpc>
            </a:pPr>
            <a:r>
              <a:rPr lang="en-US" altLang="zh-CN" sz="4800" b="1" dirty="0">
                <a:latin typeface="微软雅黑" panose="020B0503020204020204" pitchFamily="34" charset="-122"/>
                <a:ea typeface="微软雅黑" panose="020B0503020204020204" pitchFamily="34" charset="-122"/>
              </a:rPr>
              <a:t>7.2.6 </a:t>
            </a:r>
            <a:r>
              <a:rPr lang="zh-CN" altLang="en-US" sz="4800" b="1" dirty="0">
                <a:latin typeface="微软雅黑" panose="020B0503020204020204" pitchFamily="34" charset="-122"/>
                <a:ea typeface="微软雅黑" panose="020B0503020204020204" pitchFamily="34" charset="-122"/>
              </a:rPr>
              <a:t>美国如何看待中国</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fltVal val="0"/>
                                          </p:val>
                                        </p:tav>
                                        <p:tav tm="100000">
                                          <p:val>
                                            <p:strVal val="#ppt_h"/>
                                          </p:val>
                                        </p:tav>
                                      </p:tavLst>
                                    </p:anim>
                                    <p:animEffect transition="in" filter="fade">
                                      <p:cBhvr>
                                        <p:cTn id="9" dur="500"/>
                                        <p:tgtEl>
                                          <p:spTgt spid="440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bg/>
                                          </p:spTgt>
                                        </p:tgtEl>
                                        <p:attrNameLst>
                                          <p:attrName>style.visibility</p:attrName>
                                        </p:attrNameLst>
                                      </p:cBhvr>
                                      <p:to>
                                        <p:strVal val="visible"/>
                                      </p:to>
                                    </p:set>
                                    <p:animEffect transition="in" filter="fade">
                                      <p:cBhvr>
                                        <p:cTn id="18" dur="1000">
                                          <p:stCondLst>
                                            <p:cond delay="0"/>
                                          </p:stCondLst>
                                        </p:cTn>
                                        <p:tgtEl>
                                          <p:spTgt spid="3">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fade">
                                      <p:cBhvr>
                                        <p:cTn id="22" dur="1000">
                                          <p:stCondLst>
                                            <p:cond delay="0"/>
                                          </p:stCondLst>
                                        </p:cTn>
                                        <p:tgtEl>
                                          <p:spTgt spid="3">
                                            <p:bg/>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3">
                                            <p:bg/>
                                          </p:spTgt>
                                        </p:tgtEl>
                                        <p:attrNameLst>
                                          <p:attrName>style.visibility</p:attrName>
                                        </p:attrNameLst>
                                      </p:cBhvr>
                                      <p:to>
                                        <p:strVal val="visible"/>
                                      </p:to>
                                    </p:set>
                                    <p:animEffect transition="in" filter="fade">
                                      <p:cBhvr>
                                        <p:cTn id="26" dur="1000">
                                          <p:stCondLst>
                                            <p:cond delay="0"/>
                                          </p:stCondLst>
                                        </p:cTn>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403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2755" y="1329690"/>
            <a:ext cx="8229600" cy="4965065"/>
          </a:xfrm>
        </p:spPr>
        <p:txBody>
          <a:bodyPr/>
          <a:lstStyle/>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2019年3月25日美国成立了</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“应对中国当前危险委员会</a:t>
            </a:r>
            <a:r>
              <a:rPr lang="en-US" altLang="zh-CN" sz="260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committee on the present danger: China</a:t>
            </a:r>
            <a:r>
              <a:rPr lang="en-US" altLang="zh-CN" sz="260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作为专门对付中国的组织机构，</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它标志着美国遏制中国崛起进入全面实施阶段。</a:t>
            </a:r>
            <a:endParaRPr lang="zh-CN" altLang="en-US" sz="2600" b="1">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美国历史上</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“应对当前危险委员会”</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曾成立过3次，第一次是</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1950年，</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防止共产主义国家继续扩张，</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结果成功了；第二次是</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1976年，</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目的是</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搞垮苏联</a:t>
            </a:r>
            <a:r>
              <a:rPr lang="zh-CN" altLang="en-US" sz="2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也成功了；第三次是</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2004年，</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应对全球反恐战争</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，到现在也基本成功了。</a:t>
            </a:r>
          </a:p>
          <a:p>
            <a:pPr algn="just">
              <a:lnSpc>
                <a:spcPct val="110000"/>
              </a:lnSpc>
              <a:spcBef>
                <a:spcPts val="300"/>
              </a:spcBef>
              <a:spcAft>
                <a:spcPts val="0"/>
              </a:spcAft>
            </a:pP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第四次则直接针对中国，目标很明确，就是</a:t>
            </a:r>
            <a:r>
              <a:rPr lang="zh-CN" altLang="en-US" sz="2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推翻中国政权，彻底遏制中国崛起</a:t>
            </a:r>
            <a:r>
              <a:rPr lang="zh-CN" altLang="en-US" sz="26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保住美国世界霸权地位。</a:t>
            </a:r>
            <a:endParaRPr lang="zh-CN" altLang="en-US" sz="2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47</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44036" name="Rectangle 2"/>
          <p:cNvSpPr>
            <a:spLocks noGrp="1"/>
          </p:cNvSpPr>
          <p:nvPr/>
        </p:nvSpPr>
        <p:spPr>
          <a:xfrm>
            <a:off x="452755" y="180340"/>
            <a:ext cx="8228965" cy="1090930"/>
          </a:xfrm>
          <a:prstGeom prst="rect">
            <a:avLst/>
          </a:prstGeom>
          <a:gradFill rotWithShape="1">
            <a:gsLst>
              <a:gs pos="0">
                <a:srgbClr val="FFFF99">
                  <a:alpha val="100000"/>
                </a:srgbClr>
              </a:gs>
              <a:gs pos="100000">
                <a:srgbClr val="CCFF33">
                  <a:alpha val="100000"/>
                </a:srgbClr>
              </a:gs>
            </a:gsLst>
            <a:lin ang="0" scaled="1"/>
            <a:tileRect/>
          </a:grad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gn="r" eaLnBrk="1" hangingPunct="1">
              <a:lnSpc>
                <a:spcPct val="130000"/>
              </a:lnSpc>
            </a:pPr>
            <a:r>
              <a:rPr lang="zh-CN" altLang="en-US" sz="4800" b="1" i="1" dirty="0">
                <a:latin typeface="微软雅黑" panose="020B0503020204020204" pitchFamily="34" charset="-122"/>
                <a:ea typeface="微软雅黑" panose="020B0503020204020204" pitchFamily="34" charset="-122"/>
              </a:rPr>
              <a:t>美国如何看待中国？ </a:t>
            </a:r>
          </a:p>
        </p:txBody>
      </p:sp>
      <p:pic>
        <p:nvPicPr>
          <p:cNvPr id="41991" name="Picture 5" descr="C:\Program Files (x86)\Microsoft Office\MEDIA\CAGCAT10\j0298653.wmf"/>
          <p:cNvPicPr>
            <a:picLocks noChangeAspect="1"/>
          </p:cNvPicPr>
          <p:nvPr/>
        </p:nvPicPr>
        <p:blipFill>
          <a:blip r:embed="rId2"/>
          <a:stretch>
            <a:fillRect/>
          </a:stretch>
        </p:blipFill>
        <p:spPr>
          <a:xfrm>
            <a:off x="761683" y="486728"/>
            <a:ext cx="1319212" cy="7842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fltVal val="0"/>
                                          </p:val>
                                        </p:tav>
                                        <p:tav tm="100000">
                                          <p:val>
                                            <p:strVal val="#ppt_h"/>
                                          </p:val>
                                        </p:tav>
                                      </p:tavLst>
                                    </p:anim>
                                    <p:animEffect transition="in" filter="fade">
                                      <p:cBhvr>
                                        <p:cTn id="9" dur="500"/>
                                        <p:tgtEl>
                                          <p:spTgt spid="440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bg/>
                                          </p:spTgt>
                                        </p:tgtEl>
                                        <p:attrNameLst>
                                          <p:attrName>style.visibility</p:attrName>
                                        </p:attrNameLst>
                                      </p:cBhvr>
                                      <p:to>
                                        <p:strVal val="visible"/>
                                      </p:to>
                                    </p:set>
                                    <p:animEffect transition="in" filter="fade">
                                      <p:cBhvr>
                                        <p:cTn id="18" dur="1000">
                                          <p:stCondLst>
                                            <p:cond delay="0"/>
                                          </p:stCondLst>
                                        </p:cTn>
                                        <p:tgtEl>
                                          <p:spTgt spid="3">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fade">
                                      <p:cBhvr>
                                        <p:cTn id="22" dur="1000">
                                          <p:stCondLst>
                                            <p:cond delay="0"/>
                                          </p:stCondLst>
                                        </p:cTn>
                                        <p:tgtEl>
                                          <p:spTgt spid="3">
                                            <p:bg/>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3">
                                            <p:bg/>
                                          </p:spTgt>
                                        </p:tgtEl>
                                        <p:attrNameLst>
                                          <p:attrName>style.visibility</p:attrName>
                                        </p:attrNameLst>
                                      </p:cBhvr>
                                      <p:to>
                                        <p:strVal val="visible"/>
                                      </p:to>
                                    </p:set>
                                    <p:animEffect transition="in" filter="fade">
                                      <p:cBhvr>
                                        <p:cTn id="26" dur="1000">
                                          <p:stCondLst>
                                            <p:cond delay="0"/>
                                          </p:stCondLst>
                                        </p:cTn>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403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40155"/>
            <a:ext cx="8229600" cy="5073650"/>
          </a:xfrm>
        </p:spPr>
        <p:txBody>
          <a:bodyPr/>
          <a:lstStyle/>
          <a:p>
            <a:pPr algn="just"/>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这一届委员会成立后表现非常活跃，成立大会上有20人上台发言，几个月内，在美国各地举行了十几场活动。</a:t>
            </a:r>
          </a:p>
          <a:p>
            <a:pPr algn="just"/>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他们毫不含糊地将中国定位为</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“美国建国以来所面对的最严重的生存威胁”</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，断言美国正与中华文明陷入</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“生死存亡斗争”</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，强调：</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“大敌当前，而美国还在梦游”</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“美国人该警醒了!”</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无论在经济上、军事上、政治上、文化上、宗教上，还是战略上，中国都是美国的对立面，双方的矛盾不可调和，而且只可能会越来越激烈</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p>
          <a:p>
            <a:pPr algn="just"/>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过去几十年，中国其实已在经贸、文化、科技等领域向美国发起进攻，而美国在浑然不觉中一直处于劣势，</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现在必须警醒和全面反抗</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”，“必须就战胜威胁所需的政策和优先事项达成新共识”，</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“必须采取更强有力的防务、经济和政治等措施应对中国现存威胁”</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48</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44036" name="Rectangle 2"/>
          <p:cNvSpPr>
            <a:spLocks noGrp="1"/>
          </p:cNvSpPr>
          <p:nvPr/>
        </p:nvSpPr>
        <p:spPr>
          <a:xfrm>
            <a:off x="452755" y="180340"/>
            <a:ext cx="8228965" cy="937895"/>
          </a:xfrm>
          <a:prstGeom prst="rect">
            <a:avLst/>
          </a:prstGeom>
          <a:gradFill rotWithShape="1">
            <a:gsLst>
              <a:gs pos="0">
                <a:srgbClr val="FFFF99">
                  <a:alpha val="100000"/>
                </a:srgbClr>
              </a:gs>
              <a:gs pos="100000">
                <a:srgbClr val="CCFF33">
                  <a:alpha val="100000"/>
                </a:srgbClr>
              </a:gs>
            </a:gsLst>
            <a:lin ang="0" scaled="1"/>
            <a:tileRect/>
          </a:grad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gn="l" eaLnBrk="1" hangingPunct="1">
              <a:lnSpc>
                <a:spcPct val="120000"/>
              </a:lnSpc>
            </a:pPr>
            <a:r>
              <a:rPr lang="en-US" altLang="zh-CN" sz="4800" b="1" i="1" dirty="0">
                <a:latin typeface="微软雅黑" panose="020B0503020204020204" pitchFamily="34" charset="-122"/>
                <a:ea typeface="微软雅黑" panose="020B0503020204020204" pitchFamily="34" charset="-122"/>
              </a:rPr>
              <a:t> </a:t>
            </a:r>
            <a:r>
              <a:rPr lang="zh-CN" altLang="en-US" sz="4400" b="1" i="1" dirty="0">
                <a:latin typeface="微软雅黑" panose="020B0503020204020204" pitchFamily="34" charset="-122"/>
                <a:ea typeface="微软雅黑" panose="020B0503020204020204" pitchFamily="34" charset="-122"/>
              </a:rPr>
              <a:t>美国如何看待中国？</a:t>
            </a:r>
            <a:r>
              <a:rPr lang="zh-CN" altLang="en-US" sz="4800" b="1" i="1" dirty="0">
                <a:latin typeface="微软雅黑" panose="020B0503020204020204" pitchFamily="34" charset="-122"/>
                <a:ea typeface="微软雅黑" panose="020B0503020204020204" pitchFamily="34" charset="-122"/>
              </a:rPr>
              <a:t> </a:t>
            </a:r>
          </a:p>
        </p:txBody>
      </p:sp>
      <p:pic>
        <p:nvPicPr>
          <p:cNvPr id="41991" name="Picture 5" descr="C:\Program Files (x86)\Microsoft Office\MEDIA\CAGCAT10\j0298653.wmf"/>
          <p:cNvPicPr>
            <a:picLocks noChangeAspect="1"/>
          </p:cNvPicPr>
          <p:nvPr/>
        </p:nvPicPr>
        <p:blipFill>
          <a:blip r:embed="rId2"/>
          <a:stretch>
            <a:fillRect/>
          </a:stretch>
        </p:blipFill>
        <p:spPr>
          <a:xfrm>
            <a:off x="7218998" y="333058"/>
            <a:ext cx="1319212" cy="7842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fltVal val="0"/>
                                          </p:val>
                                        </p:tav>
                                        <p:tav tm="100000">
                                          <p:val>
                                            <p:strVal val="#ppt_h"/>
                                          </p:val>
                                        </p:tav>
                                      </p:tavLst>
                                    </p:anim>
                                    <p:animEffect transition="in" filter="fade">
                                      <p:cBhvr>
                                        <p:cTn id="9" dur="500"/>
                                        <p:tgtEl>
                                          <p:spTgt spid="440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bg/>
                                          </p:spTgt>
                                        </p:tgtEl>
                                        <p:attrNameLst>
                                          <p:attrName>style.visibility</p:attrName>
                                        </p:attrNameLst>
                                      </p:cBhvr>
                                      <p:to>
                                        <p:strVal val="visible"/>
                                      </p:to>
                                    </p:set>
                                    <p:animEffect transition="in" filter="fade">
                                      <p:cBhvr>
                                        <p:cTn id="18" dur="1000">
                                          <p:stCondLst>
                                            <p:cond delay="0"/>
                                          </p:stCondLst>
                                        </p:cTn>
                                        <p:tgtEl>
                                          <p:spTgt spid="3">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fade">
                                      <p:cBhvr>
                                        <p:cTn id="22" dur="1000">
                                          <p:stCondLst>
                                            <p:cond delay="0"/>
                                          </p:stCondLst>
                                        </p:cTn>
                                        <p:tgtEl>
                                          <p:spTgt spid="3">
                                            <p:bg/>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3">
                                            <p:bg/>
                                          </p:spTgt>
                                        </p:tgtEl>
                                        <p:attrNameLst>
                                          <p:attrName>style.visibility</p:attrName>
                                        </p:attrNameLst>
                                      </p:cBhvr>
                                      <p:to>
                                        <p:strVal val="visible"/>
                                      </p:to>
                                    </p:set>
                                    <p:animEffect transition="in" filter="fade">
                                      <p:cBhvr>
                                        <p:cTn id="26" dur="1000">
                                          <p:stCondLst>
                                            <p:cond delay="0"/>
                                          </p:stCondLst>
                                        </p:cTn>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403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40155"/>
            <a:ext cx="8229600" cy="5073650"/>
          </a:xfrm>
        </p:spPr>
        <p:txBody>
          <a:bodyPr/>
          <a:lstStyle/>
          <a:p>
            <a:pPr algn="just"/>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美国国防部中国事务顾问白邦瑞说得很直白：</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针对中国推动颜色革命，将中国拉入混乱，是美国政府坚定不移的国策！</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为了达成遏制中国崛起的总目标，美国政府的行动准则就是：</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全面打压，无孔不入，不择手段，无须理由。</a:t>
            </a:r>
            <a:endPar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于是，美国政府官员和媒体到处造谣，抹黑中国，污蔑中国的</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“一带一路”</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给发展中国家、尤其是非洲套上</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债务陷阱</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；污蔑华为产品存在</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严重安全隐患</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，煽动盟国不要跟华为做生意……</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他们造谣惑众，就是要破坏你的国家形象。</a:t>
            </a:r>
            <a:endPar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在南海、台湾、西藏和新疆问题上，明知那是中国不可分割领土，仍</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要</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大肆污蔑和栽赃陷害，想</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搞得你四分五裂。</a:t>
            </a:r>
            <a:endPar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甚至公开承认：</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“的确有不少美国领事馆人员负责策划在香港推动民主运动”</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，美国政府向港独分子</a:t>
            </a:r>
            <a:r>
              <a:rPr lang="zh-CN" altLang="en-US" sz="2400" b="1">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“提供了数以百万计美元的资金”</a:t>
            </a:r>
            <a:r>
              <a: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……他们</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就是为了搞得你不得安宁。</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49</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44036" name="Rectangle 2"/>
          <p:cNvSpPr>
            <a:spLocks noGrp="1"/>
          </p:cNvSpPr>
          <p:nvPr/>
        </p:nvSpPr>
        <p:spPr>
          <a:xfrm>
            <a:off x="452755" y="180340"/>
            <a:ext cx="8228965" cy="937895"/>
          </a:xfrm>
          <a:prstGeom prst="rect">
            <a:avLst/>
          </a:prstGeom>
          <a:gradFill rotWithShape="1">
            <a:gsLst>
              <a:gs pos="0">
                <a:srgbClr val="FFFF99">
                  <a:alpha val="100000"/>
                </a:srgbClr>
              </a:gs>
              <a:gs pos="100000">
                <a:srgbClr val="CCFF33">
                  <a:alpha val="100000"/>
                </a:srgbClr>
              </a:gs>
            </a:gsLst>
            <a:lin ang="0" scaled="1"/>
            <a:tileRect/>
          </a:grad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gn="l" eaLnBrk="1" hangingPunct="1">
              <a:lnSpc>
                <a:spcPct val="120000"/>
              </a:lnSpc>
            </a:pPr>
            <a:r>
              <a:rPr lang="en-US" altLang="zh-CN" sz="4800" b="1" i="1" dirty="0">
                <a:latin typeface="微软雅黑" panose="020B0503020204020204" pitchFamily="34" charset="-122"/>
                <a:ea typeface="微软雅黑" panose="020B0503020204020204" pitchFamily="34" charset="-122"/>
              </a:rPr>
              <a:t> </a:t>
            </a:r>
            <a:r>
              <a:rPr lang="zh-CN" altLang="en-US" sz="4400" b="1" i="1" dirty="0">
                <a:latin typeface="微软雅黑" panose="020B0503020204020204" pitchFamily="34" charset="-122"/>
                <a:ea typeface="微软雅黑" panose="020B0503020204020204" pitchFamily="34" charset="-122"/>
              </a:rPr>
              <a:t>美国如何看待中国？</a:t>
            </a:r>
            <a:r>
              <a:rPr lang="zh-CN" altLang="en-US" sz="4800" b="1" i="1" dirty="0">
                <a:latin typeface="微软雅黑" panose="020B0503020204020204" pitchFamily="34" charset="-122"/>
                <a:ea typeface="微软雅黑" panose="020B0503020204020204" pitchFamily="34" charset="-122"/>
              </a:rPr>
              <a:t> </a:t>
            </a:r>
          </a:p>
        </p:txBody>
      </p:sp>
      <p:pic>
        <p:nvPicPr>
          <p:cNvPr id="41991" name="Picture 5" descr="C:\Program Files (x86)\Microsoft Office\MEDIA\CAGCAT10\j0298653.wmf"/>
          <p:cNvPicPr>
            <a:picLocks noChangeAspect="1"/>
          </p:cNvPicPr>
          <p:nvPr/>
        </p:nvPicPr>
        <p:blipFill>
          <a:blip r:embed="rId2"/>
          <a:stretch>
            <a:fillRect/>
          </a:stretch>
        </p:blipFill>
        <p:spPr>
          <a:xfrm>
            <a:off x="7218998" y="333058"/>
            <a:ext cx="1319212" cy="784225"/>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p:cTn id="7" dur="500" fill="hold"/>
                                        <p:tgtEl>
                                          <p:spTgt spid="44036"/>
                                        </p:tgtEl>
                                        <p:attrNameLst>
                                          <p:attrName>ppt_w</p:attrName>
                                        </p:attrNameLst>
                                      </p:cBhvr>
                                      <p:tavLst>
                                        <p:tav tm="0">
                                          <p:val>
                                            <p:fltVal val="0"/>
                                          </p:val>
                                        </p:tav>
                                        <p:tav tm="100000">
                                          <p:val>
                                            <p:strVal val="#ppt_w"/>
                                          </p:val>
                                        </p:tav>
                                      </p:tavLst>
                                    </p:anim>
                                    <p:anim calcmode="lin" valueType="num">
                                      <p:cBhvr>
                                        <p:cTn id="8" dur="500" fill="hold"/>
                                        <p:tgtEl>
                                          <p:spTgt spid="44036"/>
                                        </p:tgtEl>
                                        <p:attrNameLst>
                                          <p:attrName>ppt_h</p:attrName>
                                        </p:attrNameLst>
                                      </p:cBhvr>
                                      <p:tavLst>
                                        <p:tav tm="0">
                                          <p:val>
                                            <p:fltVal val="0"/>
                                          </p:val>
                                        </p:tav>
                                        <p:tav tm="100000">
                                          <p:val>
                                            <p:strVal val="#ppt_h"/>
                                          </p:val>
                                        </p:tav>
                                      </p:tavLst>
                                    </p:anim>
                                    <p:animEffect transition="in" filter="fade">
                                      <p:cBhvr>
                                        <p:cTn id="9" dur="500"/>
                                        <p:tgtEl>
                                          <p:spTgt spid="440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
                                            <p:bg/>
                                          </p:spTgt>
                                        </p:tgtEl>
                                        <p:attrNameLst>
                                          <p:attrName>style.visibility</p:attrName>
                                        </p:attrNameLst>
                                      </p:cBhvr>
                                      <p:to>
                                        <p:strVal val="visible"/>
                                      </p:to>
                                    </p:set>
                                    <p:animEffect transition="in" filter="fade">
                                      <p:cBhvr>
                                        <p:cTn id="18" dur="1000">
                                          <p:stCondLst>
                                            <p:cond delay="0"/>
                                          </p:stCondLst>
                                        </p:cTn>
                                        <p:tgtEl>
                                          <p:spTgt spid="3">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bg/>
                                          </p:spTgt>
                                        </p:tgtEl>
                                        <p:attrNameLst>
                                          <p:attrName>style.visibility</p:attrName>
                                        </p:attrNameLst>
                                      </p:cBhvr>
                                      <p:to>
                                        <p:strVal val="visible"/>
                                      </p:to>
                                    </p:set>
                                    <p:animEffect transition="in" filter="fade">
                                      <p:cBhvr>
                                        <p:cTn id="22" dur="1000">
                                          <p:stCondLst>
                                            <p:cond delay="0"/>
                                          </p:stCondLst>
                                        </p:cTn>
                                        <p:tgtEl>
                                          <p:spTgt spid="3">
                                            <p:bg/>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3">
                                            <p:bg/>
                                          </p:spTgt>
                                        </p:tgtEl>
                                        <p:attrNameLst>
                                          <p:attrName>style.visibility</p:attrName>
                                        </p:attrNameLst>
                                      </p:cBhvr>
                                      <p:to>
                                        <p:strVal val="visible"/>
                                      </p:to>
                                    </p:set>
                                    <p:animEffect transition="in" filter="fade">
                                      <p:cBhvr>
                                        <p:cTn id="26" dur="1000">
                                          <p:stCondLst>
                                            <p:cond delay="0"/>
                                          </p:stCondLst>
                                        </p:cTn>
                                        <p:tgtEl>
                                          <p:spTgt spid="3">
                                            <p:bg/>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3">
                                            <p:bg/>
                                          </p:spTgt>
                                        </p:tgtEl>
                                        <p:attrNameLst>
                                          <p:attrName>style.visibility</p:attrName>
                                        </p:attrNameLst>
                                      </p:cBhvr>
                                      <p:to>
                                        <p:strVal val="visible"/>
                                      </p:to>
                                    </p:set>
                                    <p:animEffect transition="in" filter="fade">
                                      <p:cBhvr>
                                        <p:cTn id="30" dur="1000">
                                          <p:stCondLst>
                                            <p:cond delay="0"/>
                                          </p:stCondLst>
                                        </p:cTn>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403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96000"/>
          </a:schemeClr>
        </a:solidFill>
        <a:effectLst/>
      </p:bgPr>
    </p:bg>
    <p:spTree>
      <p:nvGrpSpPr>
        <p:cNvPr id="1" name=""/>
        <p:cNvGrpSpPr/>
        <p:nvPr/>
      </p:nvGrpSpPr>
      <p:grpSpPr>
        <a:xfrm>
          <a:off x="0" y="0"/>
          <a:ext cx="0" cy="0"/>
          <a:chOff x="0" y="0"/>
          <a:chExt cx="0" cy="0"/>
        </a:xfrm>
      </p:grpSpPr>
      <p:pic>
        <p:nvPicPr>
          <p:cNvPr id="11266" name="图片 2"/>
          <p:cNvPicPr>
            <a:picLocks noChangeAspect="1"/>
          </p:cNvPicPr>
          <p:nvPr/>
        </p:nvPicPr>
        <p:blipFill>
          <a:blip r:embed="rId2"/>
          <a:stretch>
            <a:fillRect/>
          </a:stretch>
        </p:blipFill>
        <p:spPr>
          <a:xfrm>
            <a:off x="74613" y="103188"/>
            <a:ext cx="9069387" cy="6597650"/>
          </a:xfrm>
          <a:prstGeom prst="rect">
            <a:avLst/>
          </a:prstGeom>
          <a:noFill/>
          <a:ln w="9525">
            <a:noFill/>
          </a:ln>
        </p:spPr>
      </p:pic>
      <p:sp>
        <p:nvSpPr>
          <p:cNvPr id="11267"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a:t>
            </a:fld>
            <a:endParaRPr lang="en-US" altLang="zh-CN" sz="1200" dirty="0">
              <a:latin typeface="Garamond" panose="02020404030301010803" pitchFamily="18" charset="0"/>
            </a:endParaRPr>
          </a:p>
        </p:txBody>
      </p:sp>
      <p:sp>
        <p:nvSpPr>
          <p:cNvPr id="158722" name="Rectangle 2"/>
          <p:cNvSpPr>
            <a:spLocks noGrp="1" noChangeArrowheads="1"/>
          </p:cNvSpPr>
          <p:nvPr>
            <p:ph type="title"/>
          </p:nvPr>
        </p:nvSpPr>
        <p:spPr bwMode="auto">
          <a:xfrm>
            <a:off x="74868" y="102690"/>
            <a:ext cx="9069132" cy="1350864"/>
          </a:xfrm>
          <a:prstGeom prst="rect">
            <a:avLst/>
          </a:prstGeom>
          <a:gradFill rotWithShape="1">
            <a:gsLst>
              <a:gs pos="3000">
                <a:srgbClr val="FFFF66">
                  <a:alpha val="54000"/>
                </a:srgbClr>
              </a:gs>
              <a:gs pos="100000">
                <a:srgbClr val="FF3300"/>
              </a:gs>
            </a:gsLst>
            <a:lin ang="5400000" scaled="1"/>
          </a:gradFill>
          <a:ln w="9525" cmpd="sng">
            <a:noFill/>
            <a:prstDash val="solid"/>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华文琥珀" panose="02010800040101010101" pitchFamily="2" charset="-122"/>
                <a:ea typeface="华文琥珀" panose="02010800040101010101" pitchFamily="2" charset="-122"/>
                <a:cs typeface="+mj-cs"/>
              </a:rPr>
              <a:t>社会主义荣辱观</a:t>
            </a:r>
          </a:p>
        </p:txBody>
      </p:sp>
      <p:sp>
        <p:nvSpPr>
          <p:cNvPr id="5" name="Rectangle 4"/>
          <p:cNvSpPr>
            <a:spLocks noGrp="1" noChangeArrowheads="1"/>
          </p:cNvSpPr>
          <p:nvPr>
            <p:ph idx="1"/>
          </p:nvPr>
        </p:nvSpPr>
        <p:spPr>
          <a:xfrm>
            <a:off x="74613" y="1454150"/>
            <a:ext cx="9069388" cy="5246688"/>
          </a:xfrm>
          <a:gradFill>
            <a:gsLst>
              <a:gs pos="0">
                <a:srgbClr val="FF0000">
                  <a:alpha val="90000"/>
                  <a:lumMod val="95000"/>
                  <a:lumOff val="5000"/>
                </a:srgbClr>
              </a:gs>
              <a:gs pos="100000">
                <a:srgbClr val="FF3300">
                  <a:lumMod val="43000"/>
                </a:srgbClr>
              </a:gs>
            </a:gsLst>
            <a:lin ang="5400000" scaled="1"/>
          </a:gradFill>
          <a:ln w="22225">
            <a:solidFill>
              <a:srgbClr val="FFCC00"/>
            </a:solidFill>
            <a:miter lim="800000"/>
          </a:ln>
        </p:spPr>
        <p:txBody>
          <a:bodyPr vert="horz" wrap="square" lIns="54000" tIns="45720" rIns="54000" bIns="45720" numCol="1" anchor="ctr" anchorCtr="0" compatLnSpc="1"/>
          <a:lstStyle/>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热爱祖国为</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以危害祖国为</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耻</a:t>
            </a:r>
            <a:endParaRPr kumimoji="0" lang="en-US" altLang="zh-CN" sz="28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以服务人民为荣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以背离人民为耻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以崇尚科学为荣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以愚昧无知为耻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以辛勤劳动为荣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以好逸恶劳为耻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以团结互助为荣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以损人利己为耻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以诚实守信为荣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以见利忘义为耻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以遵纪守法为荣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以违法乱纪为耻</a:t>
            </a:r>
          </a:p>
          <a:p>
            <a:pPr marL="0" marR="0" lvl="0" indent="0" algn="ctr" defTabSz="914400" rtl="0" eaLnBrk="0" fontAlgn="base" latinLnBrk="1" hangingPunct="0">
              <a:lnSpc>
                <a:spcPct val="12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以艰苦奋斗为荣      </a:t>
            </a:r>
            <a:r>
              <a:rPr kumimoji="0" lang="zh-CN" altLang="en-US"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以骄奢淫逸为耻</a:t>
            </a:r>
            <a:endParaRPr kumimoji="0" lang="en-US" altLang="zh-CN" sz="28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p:cTn id="7" dur="500" fill="hold"/>
                                        <p:tgtEl>
                                          <p:spTgt spid="158722"/>
                                        </p:tgtEl>
                                        <p:attrNameLst>
                                          <p:attrName>ppt_w</p:attrName>
                                        </p:attrNameLst>
                                      </p:cBhvr>
                                      <p:tavLst>
                                        <p:tav tm="0">
                                          <p:val>
                                            <p:fltVal val="0"/>
                                          </p:val>
                                        </p:tav>
                                        <p:tav tm="100000">
                                          <p:val>
                                            <p:strVal val="#ppt_w"/>
                                          </p:val>
                                        </p:tav>
                                      </p:tavLst>
                                    </p:anim>
                                    <p:anim calcmode="lin" valueType="num">
                                      <p:cBhvr>
                                        <p:cTn id="8" dur="500" fill="hold"/>
                                        <p:tgtEl>
                                          <p:spTgt spid="158722"/>
                                        </p:tgtEl>
                                        <p:attrNameLst>
                                          <p:attrName>ppt_h</p:attrName>
                                        </p:attrNameLst>
                                      </p:cBhvr>
                                      <p:tavLst>
                                        <p:tav tm="0">
                                          <p:val>
                                            <p:fltVal val="0"/>
                                          </p:val>
                                        </p:tav>
                                        <p:tav tm="100000">
                                          <p:val>
                                            <p:strVal val="#ppt_h"/>
                                          </p:val>
                                        </p:tav>
                                      </p:tavLst>
                                    </p:anim>
                                    <p:animEffect transition="in" filter="fade">
                                      <p:cBhvr>
                                        <p:cTn id="9" dur="500"/>
                                        <p:tgtEl>
                                          <p:spTgt spid="1587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stCondLst>
                                            <p:cond delay="0"/>
                                          </p:stCondLst>
                                        </p:cTn>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stCondLst>
                                            <p:cond delay="0"/>
                                          </p:stCondLst>
                                        </p:cTn>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stCondLst>
                                            <p:cond delay="0"/>
                                          </p:stCondLst>
                                        </p:cTn>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stCondLst>
                                            <p:cond delay="0"/>
                                          </p:stCondLst>
                                        </p:cTn>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1000">
                                          <p:stCondLst>
                                            <p:cond delay="0"/>
                                          </p:stCondLst>
                                        </p:cTn>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stCondLst>
                                            <p:cond delay="0"/>
                                          </p:stCondLst>
                                        </p:cTn>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stCondLst>
                                            <p:cond delay="0"/>
                                          </p:stCondLst>
                                        </p:cTn>
                                        <p:tgtEl>
                                          <p:spTgt spid="5">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1000">
                                          <p:stCondLst>
                                            <p:cond delay="0"/>
                                          </p:stCondLst>
                                        </p:cTn>
                                        <p:tgtEl>
                                          <p:spTgt spid="5">
                                            <p:txEl>
                                              <p:pRg st="7" end="7"/>
                                            </p:txEl>
                                          </p:spTgt>
                                        </p:tgtEl>
                                      </p:cBhvr>
                                    </p:animEffect>
                                  </p:childTnLst>
                                </p:cTn>
                              </p:par>
                            </p:childTnLst>
                          </p:cTn>
                        </p:par>
                        <p:par>
                          <p:cTn id="49" fill="hold">
                            <p:stCondLst>
                              <p:cond delay="1000"/>
                            </p:stCondLst>
                            <p:childTnLst>
                              <p:par>
                                <p:cTn id="50" presetID="10" presetClass="entr" presetSubtype="0" fill="hold" grpId="1" nodeType="afterEffect">
                                  <p:stCondLst>
                                    <p:cond delay="0"/>
                                  </p:stCondLst>
                                  <p:childTnLst>
                                    <p:set>
                                      <p:cBhvr>
                                        <p:cTn id="51" dur="1" fill="hold">
                                          <p:stCondLst>
                                            <p:cond delay="0"/>
                                          </p:stCondLst>
                                        </p:cTn>
                                        <p:tgtEl>
                                          <p:spTgt spid="5">
                                            <p:bg/>
                                          </p:spTgt>
                                        </p:tgtEl>
                                        <p:attrNameLst>
                                          <p:attrName>style.visibility</p:attrName>
                                        </p:attrNameLst>
                                      </p:cBhvr>
                                      <p:to>
                                        <p:strVal val="visible"/>
                                      </p:to>
                                    </p:set>
                                    <p:animEffect transition="in" filter="fade">
                                      <p:cBhvr>
                                        <p:cTn id="52" dur="1000">
                                          <p:stCondLst>
                                            <p:cond delay="0"/>
                                          </p:stCondLst>
                                        </p:cTn>
                                        <p:tgtEl>
                                          <p:spTgt spid="5">
                                            <p:bg/>
                                          </p:spTgt>
                                        </p:tgtEl>
                                      </p:cBhvr>
                                    </p:animEffect>
                                  </p:childTnLst>
                                </p:cTn>
                              </p:par>
                            </p:childTnLst>
                          </p:cTn>
                        </p:par>
                        <p:par>
                          <p:cTn id="53" fill="hold">
                            <p:stCondLst>
                              <p:cond delay="2000"/>
                            </p:stCondLst>
                            <p:childTnLst>
                              <p:par>
                                <p:cTn id="54" presetID="10" presetClass="entr" presetSubtype="0" fill="hold" grpId="1" nodeType="afterEffect">
                                  <p:stCondLst>
                                    <p:cond delay="0"/>
                                  </p:stCondLst>
                                  <p:childTnLst>
                                    <p:set>
                                      <p:cBhvr>
                                        <p:cTn id="55" dur="1" fill="hold">
                                          <p:stCondLst>
                                            <p:cond delay="0"/>
                                          </p:stCondLst>
                                        </p:cTn>
                                        <p:tgtEl>
                                          <p:spTgt spid="5">
                                            <p:bg/>
                                          </p:spTgt>
                                        </p:tgtEl>
                                        <p:attrNameLst>
                                          <p:attrName>style.visibility</p:attrName>
                                        </p:attrNameLst>
                                      </p:cBhvr>
                                      <p:to>
                                        <p:strVal val="visible"/>
                                      </p:to>
                                    </p:set>
                                    <p:animEffect transition="in" filter="fade">
                                      <p:cBhvr>
                                        <p:cTn id="56" dur="1000">
                                          <p:stCondLst>
                                            <p:cond delay="0"/>
                                          </p:stCondLst>
                                        </p:cTn>
                                        <p:tgtEl>
                                          <p:spTgt spid="5">
                                            <p:bg/>
                                          </p:spTgt>
                                        </p:tgtEl>
                                      </p:cBhvr>
                                    </p:animEffect>
                                  </p:childTnLst>
                                </p:cTn>
                              </p:par>
                            </p:childTnLst>
                          </p:cTn>
                        </p:par>
                        <p:par>
                          <p:cTn id="57" fill="hold">
                            <p:stCondLst>
                              <p:cond delay="3000"/>
                            </p:stCondLst>
                            <p:childTnLst>
                              <p:par>
                                <p:cTn id="58" presetID="10" presetClass="entr" presetSubtype="0" fill="hold" grpId="1" nodeType="afterEffect">
                                  <p:stCondLst>
                                    <p:cond delay="0"/>
                                  </p:stCondLst>
                                  <p:childTnLst>
                                    <p:set>
                                      <p:cBhvr>
                                        <p:cTn id="59" dur="1" fill="hold">
                                          <p:stCondLst>
                                            <p:cond delay="0"/>
                                          </p:stCondLst>
                                        </p:cTn>
                                        <p:tgtEl>
                                          <p:spTgt spid="5">
                                            <p:bg/>
                                          </p:spTgt>
                                        </p:tgtEl>
                                        <p:attrNameLst>
                                          <p:attrName>style.visibility</p:attrName>
                                        </p:attrNameLst>
                                      </p:cBhvr>
                                      <p:to>
                                        <p:strVal val="visible"/>
                                      </p:to>
                                    </p:set>
                                    <p:animEffect transition="in" filter="fade">
                                      <p:cBhvr>
                                        <p:cTn id="60" dur="1000">
                                          <p:stCondLst>
                                            <p:cond delay="0"/>
                                          </p:stCondLst>
                                        </p:cTn>
                                        <p:tgtEl>
                                          <p:spTgt spid="5">
                                            <p:bg/>
                                          </p:spTgt>
                                        </p:tgtEl>
                                      </p:cBhvr>
                                    </p:animEffect>
                                  </p:childTnLst>
                                </p:cTn>
                              </p:par>
                            </p:childTnLst>
                          </p:cTn>
                        </p:par>
                        <p:par>
                          <p:cTn id="61" fill="hold">
                            <p:stCondLst>
                              <p:cond delay="4000"/>
                            </p:stCondLst>
                            <p:childTnLst>
                              <p:par>
                                <p:cTn id="62" presetID="10" presetClass="entr" presetSubtype="0" fill="hold" grpId="1" nodeType="afterEffect">
                                  <p:stCondLst>
                                    <p:cond delay="0"/>
                                  </p:stCondLst>
                                  <p:childTnLst>
                                    <p:set>
                                      <p:cBhvr>
                                        <p:cTn id="63" dur="1" fill="hold">
                                          <p:stCondLst>
                                            <p:cond delay="0"/>
                                          </p:stCondLst>
                                        </p:cTn>
                                        <p:tgtEl>
                                          <p:spTgt spid="5">
                                            <p:bg/>
                                          </p:spTgt>
                                        </p:tgtEl>
                                        <p:attrNameLst>
                                          <p:attrName>style.visibility</p:attrName>
                                        </p:attrNameLst>
                                      </p:cBhvr>
                                      <p:to>
                                        <p:strVal val="visible"/>
                                      </p:to>
                                    </p:set>
                                    <p:animEffect transition="in" filter="fade">
                                      <p:cBhvr>
                                        <p:cTn id="64" dur="1000">
                                          <p:stCondLst>
                                            <p:cond delay="0"/>
                                          </p:stCondLst>
                                        </p:cTn>
                                        <p:tgtEl>
                                          <p:spTgt spid="5">
                                            <p:bg/>
                                          </p:spTgt>
                                        </p:tgtEl>
                                      </p:cBhvr>
                                    </p:animEffect>
                                  </p:childTnLst>
                                </p:cTn>
                              </p:par>
                            </p:childTnLst>
                          </p:cTn>
                        </p:par>
                        <p:par>
                          <p:cTn id="65" fill="hold">
                            <p:stCondLst>
                              <p:cond delay="5000"/>
                            </p:stCondLst>
                            <p:childTnLst>
                              <p:par>
                                <p:cTn id="66" presetID="10" presetClass="entr" presetSubtype="0" fill="hold" grpId="1" nodeType="afterEffect">
                                  <p:stCondLst>
                                    <p:cond delay="0"/>
                                  </p:stCondLst>
                                  <p:childTnLst>
                                    <p:set>
                                      <p:cBhvr>
                                        <p:cTn id="67" dur="1" fill="hold">
                                          <p:stCondLst>
                                            <p:cond delay="0"/>
                                          </p:stCondLst>
                                        </p:cTn>
                                        <p:tgtEl>
                                          <p:spTgt spid="5">
                                            <p:bg/>
                                          </p:spTgt>
                                        </p:tgtEl>
                                        <p:attrNameLst>
                                          <p:attrName>style.visibility</p:attrName>
                                        </p:attrNameLst>
                                      </p:cBhvr>
                                      <p:to>
                                        <p:strVal val="visible"/>
                                      </p:to>
                                    </p:set>
                                    <p:animEffect transition="in" filter="fade">
                                      <p:cBhvr>
                                        <p:cTn id="68" dur="1000">
                                          <p:stCondLst>
                                            <p:cond delay="0"/>
                                          </p:stCondLst>
                                        </p:cTn>
                                        <p:tgtEl>
                                          <p:spTgt spid="5">
                                            <p:bg/>
                                          </p:spTgt>
                                        </p:tgtEl>
                                      </p:cBhvr>
                                    </p:animEffect>
                                  </p:childTnLst>
                                </p:cTn>
                              </p:par>
                            </p:childTnLst>
                          </p:cTn>
                        </p:par>
                        <p:par>
                          <p:cTn id="69" fill="hold">
                            <p:stCondLst>
                              <p:cond delay="6000"/>
                            </p:stCondLst>
                            <p:childTnLst>
                              <p:par>
                                <p:cTn id="70" presetID="10" presetClass="entr" presetSubtype="0" fill="hold" grpId="1" nodeType="afterEffect">
                                  <p:stCondLst>
                                    <p:cond delay="0"/>
                                  </p:stCondLst>
                                  <p:childTnLst>
                                    <p:set>
                                      <p:cBhvr>
                                        <p:cTn id="71" dur="1" fill="hold">
                                          <p:stCondLst>
                                            <p:cond delay="0"/>
                                          </p:stCondLst>
                                        </p:cTn>
                                        <p:tgtEl>
                                          <p:spTgt spid="5">
                                            <p:bg/>
                                          </p:spTgt>
                                        </p:tgtEl>
                                        <p:attrNameLst>
                                          <p:attrName>style.visibility</p:attrName>
                                        </p:attrNameLst>
                                      </p:cBhvr>
                                      <p:to>
                                        <p:strVal val="visible"/>
                                      </p:to>
                                    </p:set>
                                    <p:animEffect transition="in" filter="fade">
                                      <p:cBhvr>
                                        <p:cTn id="72" dur="1000">
                                          <p:stCondLst>
                                            <p:cond delay="0"/>
                                          </p:stCondLst>
                                        </p:cTn>
                                        <p:tgtEl>
                                          <p:spTgt spid="5">
                                            <p:bg/>
                                          </p:spTgt>
                                        </p:tgtEl>
                                      </p:cBhvr>
                                    </p:animEffect>
                                  </p:childTnLst>
                                </p:cTn>
                              </p:par>
                            </p:childTnLst>
                          </p:cTn>
                        </p:par>
                        <p:par>
                          <p:cTn id="73" fill="hold">
                            <p:stCondLst>
                              <p:cond delay="7000"/>
                            </p:stCondLst>
                            <p:childTnLst>
                              <p:par>
                                <p:cTn id="74" presetID="10" presetClass="entr" presetSubtype="0" fill="hold" grpId="1" nodeType="afterEffect">
                                  <p:stCondLst>
                                    <p:cond delay="0"/>
                                  </p:stCondLst>
                                  <p:childTnLst>
                                    <p:set>
                                      <p:cBhvr>
                                        <p:cTn id="75" dur="1" fill="hold">
                                          <p:stCondLst>
                                            <p:cond delay="0"/>
                                          </p:stCondLst>
                                        </p:cTn>
                                        <p:tgtEl>
                                          <p:spTgt spid="5">
                                            <p:bg/>
                                          </p:spTgt>
                                        </p:tgtEl>
                                        <p:attrNameLst>
                                          <p:attrName>style.visibility</p:attrName>
                                        </p:attrNameLst>
                                      </p:cBhvr>
                                      <p:to>
                                        <p:strVal val="visible"/>
                                      </p:to>
                                    </p:set>
                                    <p:animEffect transition="in" filter="fade">
                                      <p:cBhvr>
                                        <p:cTn id="76" dur="1000">
                                          <p:stCondLst>
                                            <p:cond delay="0"/>
                                          </p:stCondLst>
                                        </p:cTn>
                                        <p:tgtEl>
                                          <p:spTgt spid="5">
                                            <p:bg/>
                                          </p:spTgt>
                                        </p:tgtEl>
                                      </p:cBhvr>
                                    </p:animEffect>
                                  </p:childTnLst>
                                </p:cTn>
                              </p:par>
                            </p:childTnLst>
                          </p:cTn>
                        </p:par>
                        <p:par>
                          <p:cTn id="77" fill="hold">
                            <p:stCondLst>
                              <p:cond delay="8000"/>
                            </p:stCondLst>
                            <p:childTnLst>
                              <p:par>
                                <p:cTn id="78" presetID="10" presetClass="entr" presetSubtype="0" fill="hold" grpId="1" nodeType="afterEffect">
                                  <p:stCondLst>
                                    <p:cond delay="0"/>
                                  </p:stCondLst>
                                  <p:childTnLst>
                                    <p:set>
                                      <p:cBhvr>
                                        <p:cTn id="79" dur="1" fill="hold">
                                          <p:stCondLst>
                                            <p:cond delay="0"/>
                                          </p:stCondLst>
                                        </p:cTn>
                                        <p:tgtEl>
                                          <p:spTgt spid="5">
                                            <p:bg/>
                                          </p:spTgt>
                                        </p:tgtEl>
                                        <p:attrNameLst>
                                          <p:attrName>style.visibility</p:attrName>
                                        </p:attrNameLst>
                                      </p:cBhvr>
                                      <p:to>
                                        <p:strVal val="visible"/>
                                      </p:to>
                                    </p:set>
                                    <p:animEffect transition="in" filter="fade">
                                      <p:cBhvr>
                                        <p:cTn id="80" dur="1000">
                                          <p:stCondLst>
                                            <p:cond delay="0"/>
                                          </p:stCondLst>
                                        </p:cTn>
                                        <p:tgtEl>
                                          <p:spTgt spid="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p:bldP spid="5" grpId="0" uiExpand="1" build="p"/>
      <p:bldP spid="5" grpId="1"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50</a:t>
            </a:fld>
            <a:endParaRPr lang="en-US" altLang="zh-CN" sz="1200" dirty="0">
              <a:latin typeface="Garamond" panose="02020404030301010803" pitchFamily="18" charset="0"/>
            </a:endParaRPr>
          </a:p>
        </p:txBody>
      </p:sp>
      <p:sp>
        <p:nvSpPr>
          <p:cNvPr id="131074" name="Rectangle 2050" descr="蓝色面巾纸"/>
          <p:cNvSpPr>
            <a:spLocks noGrp="1" noChangeArrowheads="1"/>
          </p:cNvSpPr>
          <p:nvPr>
            <p:ph type="title"/>
          </p:nvPr>
        </p:nvSpPr>
        <p:spPr>
          <a:xfrm>
            <a:off x="466725" y="277813"/>
            <a:ext cx="8137525" cy="847725"/>
          </a:xfrm>
          <a:blipFill dpi="0" rotWithShape="1">
            <a:blip r:embed="rId2"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7.3 </a:t>
            </a:r>
            <a:r>
              <a:rPr kumimoji="0" lang="zh-CN" altLang="en-US" sz="4400" b="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美国为什么要中国留学生？</a:t>
            </a:r>
          </a:p>
        </p:txBody>
      </p:sp>
      <p:sp>
        <p:nvSpPr>
          <p:cNvPr id="62468" name="Rectangle 2051" descr="信纸"/>
          <p:cNvSpPr>
            <a:spLocks noGrp="1"/>
          </p:cNvSpPr>
          <p:nvPr>
            <p:ph idx="1"/>
          </p:nvPr>
        </p:nvSpPr>
        <p:spPr>
          <a:xfrm>
            <a:off x="468313" y="1125538"/>
            <a:ext cx="8135937" cy="5327650"/>
          </a:xfrm>
          <a:blipFill rotWithShape="1">
            <a:blip r:embed="rId3"/>
          </a:blipFill>
        </p:spPr>
        <p:txBody>
          <a:bodyPr vert="horz" wrap="square" lIns="91440" tIns="45720" rIns="91440" bIns="45720" anchor="t"/>
          <a:lstStyle/>
          <a:p>
            <a:pPr eaLnBrk="1" hangingPunct="1">
              <a:lnSpc>
                <a:spcPct val="110000"/>
              </a:lnSpc>
              <a:spcBef>
                <a:spcPts val="1000"/>
              </a:spcBef>
            </a:pPr>
            <a:r>
              <a:rPr lang="zh-CN" altLang="en-US" sz="2400" b="1" dirty="0">
                <a:latin typeface="微软雅黑" panose="020B0503020204020204" pitchFamily="34" charset="-122"/>
                <a:ea typeface="微软雅黑" panose="020B0503020204020204" pitchFamily="34" charset="-122"/>
              </a:rPr>
              <a:t>庚子赔款</a:t>
            </a:r>
            <a:r>
              <a:rPr lang="en-US" altLang="zh-CN" sz="2400" b="1" dirty="0">
                <a:latin typeface="微软雅黑" panose="020B0503020204020204" pitchFamily="34" charset="-122"/>
                <a:ea typeface="微软雅黑" panose="020B0503020204020204" pitchFamily="34" charset="-122"/>
              </a:rPr>
              <a:t>(1901</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，中国赔款</a:t>
            </a:r>
            <a:r>
              <a:rPr lang="en-US" altLang="zh-CN" sz="2400" b="1" dirty="0">
                <a:latin typeface="微软雅黑" panose="020B0503020204020204" pitchFamily="34" charset="-122"/>
                <a:ea typeface="微软雅黑" panose="020B0503020204020204" pitchFamily="34" charset="-122"/>
              </a:rPr>
              <a:t>4.5</a:t>
            </a:r>
            <a:r>
              <a:rPr lang="zh-CN" altLang="en-US" sz="2400" b="1" dirty="0">
                <a:latin typeface="微软雅黑" panose="020B0503020204020204" pitchFamily="34" charset="-122"/>
                <a:ea typeface="微软雅黑" panose="020B0503020204020204" pitchFamily="34" charset="-122"/>
              </a:rPr>
              <a:t>亿两白银，在</a:t>
            </a:r>
            <a:r>
              <a:rPr lang="en-US" altLang="zh-CN" sz="2400" b="1" dirty="0">
                <a:latin typeface="微软雅黑" panose="020B0503020204020204" pitchFamily="34" charset="-122"/>
                <a:ea typeface="微软雅黑" panose="020B0503020204020204" pitchFamily="34" charset="-122"/>
              </a:rPr>
              <a:t>40</a:t>
            </a:r>
            <a:r>
              <a:rPr lang="zh-CN" altLang="en-US" sz="2400" b="1" dirty="0">
                <a:latin typeface="微软雅黑" panose="020B0503020204020204" pitchFamily="34" charset="-122"/>
                <a:ea typeface="微软雅黑" panose="020B0503020204020204" pitchFamily="34" charset="-122"/>
              </a:rPr>
              <a:t>年付清。后来一些中国学生到日本留学，引起美国的注意。 </a:t>
            </a:r>
          </a:p>
          <a:p>
            <a:pPr eaLnBrk="1" hangingPunct="1">
              <a:lnSpc>
                <a:spcPct val="110000"/>
              </a:lnSpc>
              <a:spcBef>
                <a:spcPts val="1000"/>
              </a:spcBef>
            </a:pPr>
            <a:r>
              <a:rPr lang="zh-CN" altLang="en-US" sz="2400" b="1" dirty="0">
                <a:latin typeface="微软雅黑" panose="020B0503020204020204" pitchFamily="34" charset="-122"/>
                <a:ea typeface="微软雅黑" panose="020B0503020204020204" pitchFamily="34" charset="-122"/>
              </a:rPr>
              <a:t> 美国伊利诺斯大学校长詹姆士</a:t>
            </a:r>
            <a:r>
              <a:rPr lang="zh-CN" altLang="en-US" sz="2000" b="1" dirty="0">
                <a:solidFill>
                  <a:srgbClr val="0033CC"/>
                </a:solidFill>
                <a:latin typeface="微软雅黑" panose="020B0503020204020204" pitchFamily="34" charset="-122"/>
                <a:ea typeface="微软雅黑" panose="020B0503020204020204" pitchFamily="34" charset="-122"/>
              </a:rPr>
              <a:t>（他特别蔑视中国人、把中国人称为“中国佬”）</a:t>
            </a:r>
            <a:r>
              <a:rPr lang="zh-CN" altLang="en-US" sz="2400" b="1" dirty="0">
                <a:latin typeface="微软雅黑" panose="020B0503020204020204" pitchFamily="34" charset="-122"/>
                <a:ea typeface="微软雅黑" panose="020B0503020204020204" pitchFamily="34" charset="-122"/>
              </a:rPr>
              <a:t>给美国总统西奥多</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罗斯福的一份备忘录中写道：</a:t>
            </a:r>
            <a:endParaRPr lang="zh-CN" altLang="en-US" sz="25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None/>
            </a:pPr>
            <a:r>
              <a:rPr lang="zh-CN" altLang="en-US" sz="2000" b="1" dirty="0">
                <a:latin typeface="微软雅黑" panose="020B0503020204020204" pitchFamily="34" charset="-122"/>
                <a:ea typeface="微软雅黑" panose="020B0503020204020204" pitchFamily="34" charset="-122"/>
              </a:rPr>
              <a:t>  </a:t>
            </a:r>
            <a:r>
              <a:rPr lang="zh-CN" altLang="en-US" sz="2400" b="1" dirty="0">
                <a:solidFill>
                  <a:srgbClr val="993300"/>
                </a:solidFill>
                <a:latin typeface="微软雅黑" panose="020B0503020204020204" pitchFamily="34" charset="-122"/>
                <a:ea typeface="微软雅黑" panose="020B0503020204020204" pitchFamily="34" charset="-122"/>
              </a:rPr>
              <a:t>“哪个国家能够作到教育这一代青年中国人，那个国家就将由于这方面所付出的努力，而在精神的商业的影响上，取回最大可能的收获。</a:t>
            </a:r>
            <a:r>
              <a:rPr lang="en-US" altLang="zh-CN" sz="2400" b="1" dirty="0">
                <a:solidFill>
                  <a:srgbClr val="993300"/>
                </a:solidFill>
                <a:latin typeface="微软雅黑" panose="020B0503020204020204" pitchFamily="34" charset="-122"/>
                <a:ea typeface="微软雅黑" panose="020B0503020204020204" pitchFamily="34" charset="-122"/>
              </a:rPr>
              <a:t>……</a:t>
            </a:r>
            <a:r>
              <a:rPr lang="zh-CN" altLang="en-US" sz="2400" b="1" dirty="0">
                <a:solidFill>
                  <a:srgbClr val="993300"/>
                </a:solidFill>
                <a:latin typeface="微软雅黑" panose="020B0503020204020204" pitchFamily="34" charset="-122"/>
                <a:ea typeface="微软雅黑" panose="020B0503020204020204" pitchFamily="34" charset="-122"/>
              </a:rPr>
              <a:t>这就是说，使用那种知识与精神上支配中国的领袖的方式”。“为了扩张精神上的影响，而花一些钱，即使从物质意义上说，也能够比用别的方法收获更多。商业追随精神上的支配，比追随军旗更为可靠。”</a:t>
            </a:r>
            <a:r>
              <a:rPr lang="zh-CN" altLang="en-US" sz="2000" b="1" dirty="0">
                <a:solidFill>
                  <a:srgbClr val="9933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34853846"/>
      </p:ext>
    </p:extLst>
  </p:cSld>
  <p:clrMapOvr>
    <a:masterClrMapping/>
  </p:clrMapOvr>
  <p:transition>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vert="horz" wrap="square" lIns="91440" tIns="45720" rIns="91440" bIns="45720" anchor="t"/>
          <a:lstStyle/>
          <a:p>
            <a:endParaRPr lang="zh-CN" altLang="en-US" dirty="0"/>
          </a:p>
        </p:txBody>
      </p:sp>
      <p:sp>
        <p:nvSpPr>
          <p:cNvPr id="56323"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51</a:t>
            </a:fld>
            <a:endParaRPr lang="en-US" altLang="zh-CN" sz="1200" dirty="0">
              <a:latin typeface="Garamond" panose="02020404030301010803" pitchFamily="18" charset="0"/>
            </a:endParaRPr>
          </a:p>
        </p:txBody>
      </p:sp>
      <p:pic>
        <p:nvPicPr>
          <p:cNvPr id="56324" name="图片 7"/>
          <p:cNvPicPr>
            <a:picLocks noChangeAspect="1"/>
          </p:cNvPicPr>
          <p:nvPr/>
        </p:nvPicPr>
        <p:blipFill>
          <a:blip r:embed="rId2"/>
          <a:stretch>
            <a:fillRect/>
          </a:stretch>
        </p:blipFill>
        <p:spPr>
          <a:xfrm>
            <a:off x="-36512" y="1914525"/>
            <a:ext cx="9217025" cy="5186363"/>
          </a:xfrm>
          <a:prstGeom prst="rect">
            <a:avLst/>
          </a:prstGeom>
          <a:noFill/>
          <a:ln w="9525">
            <a:noFill/>
          </a:ln>
        </p:spPr>
      </p:pic>
      <p:sp>
        <p:nvSpPr>
          <p:cNvPr id="56325" name="标题 8"/>
          <p:cNvSpPr txBox="1"/>
          <p:nvPr/>
        </p:nvSpPr>
        <p:spPr>
          <a:xfrm>
            <a:off x="0" y="0"/>
            <a:ext cx="9144000" cy="1700213"/>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l">
              <a:lnSpc>
                <a:spcPct val="150000"/>
              </a:lnSpc>
              <a:spcBef>
                <a:spcPct val="0"/>
              </a:spcBef>
              <a:buClrTx/>
              <a:buSzTx/>
              <a:buFontTx/>
              <a:buNone/>
            </a:pPr>
            <a:r>
              <a:rPr lang="en-US" altLang="zh-CN" sz="6000" b="1" dirty="0">
                <a:latin typeface="微软雅黑" panose="020B0503020204020204" pitchFamily="34" charset="-122"/>
                <a:ea typeface="微软雅黑" panose="020B0503020204020204" pitchFamily="34" charset="-122"/>
              </a:rPr>
              <a:t> </a:t>
            </a:r>
            <a:r>
              <a:rPr lang="en-US" altLang="zh-CN" sz="6000" b="1" dirty="0" smtClean="0">
                <a:latin typeface="微软雅黑" panose="020B0503020204020204" pitchFamily="34" charset="-122"/>
                <a:ea typeface="微软雅黑" panose="020B0503020204020204" pitchFamily="34" charset="-122"/>
              </a:rPr>
              <a:t>7.4 </a:t>
            </a:r>
            <a:r>
              <a:rPr lang="zh-CN" altLang="zh-CN" sz="6000" b="1" dirty="0">
                <a:latin typeface="微软雅黑" panose="020B0503020204020204" pitchFamily="34" charset="-122"/>
                <a:ea typeface="微软雅黑" panose="020B0503020204020204" pitchFamily="34" charset="-122"/>
              </a:rPr>
              <a:t>美国的人权纪录</a:t>
            </a:r>
            <a:endParaRPr lang="zh-CN" altLang="en-US" sz="5400" dirty="0">
              <a:solidFill>
                <a:schemeClr val="tx2"/>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50825" y="2224088"/>
            <a:ext cx="8713788" cy="4229100"/>
          </a:xfrm>
          <a:prstGeom prst="rect">
            <a:avLst/>
          </a:prstGeom>
          <a:solidFill>
            <a:srgbClr val="0066FF"/>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20000"/>
              </a:lnSpc>
              <a:spcBef>
                <a:spcPct val="0"/>
              </a:spcBef>
              <a:buClrTx/>
              <a:buSzTx/>
              <a:buFontTx/>
              <a:buNone/>
            </a:pPr>
            <a:r>
              <a:rPr lang="zh-CN" altLang="en-US" sz="3200" b="1" dirty="0">
                <a:solidFill>
                  <a:schemeClr val="bg1"/>
                </a:solidFill>
                <a:latin typeface="微软雅黑" panose="020B0503020204020204" pitchFamily="34" charset="-122"/>
                <a:ea typeface="微软雅黑" panose="020B0503020204020204" pitchFamily="34" charset="-122"/>
              </a:rPr>
              <a:t>中国政府是少数定期发布美国人权报告的组织之一。作为对美国发布的年度外国人权纪录的回应，中国国务院新闻办公室自</a:t>
            </a:r>
            <a:r>
              <a:rPr lang="en-US" altLang="zh-CN" sz="3200" b="1" dirty="0">
                <a:solidFill>
                  <a:schemeClr val="bg1"/>
                </a:solidFill>
                <a:latin typeface="微软雅黑" panose="020B0503020204020204" pitchFamily="34" charset="-122"/>
                <a:ea typeface="微软雅黑" panose="020B0503020204020204" pitchFamily="34" charset="-122"/>
              </a:rPr>
              <a:t>1998</a:t>
            </a:r>
            <a:r>
              <a:rPr lang="zh-CN" altLang="en-US" sz="3200" b="1" dirty="0">
                <a:solidFill>
                  <a:schemeClr val="bg1"/>
                </a:solidFill>
                <a:latin typeface="微软雅黑" panose="020B0503020204020204" pitchFamily="34" charset="-122"/>
                <a:ea typeface="微软雅黑" panose="020B0503020204020204" pitchFamily="34" charset="-122"/>
              </a:rPr>
              <a:t>年起定期发布</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美国人权纪录</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，起初是每两年一次，</a:t>
            </a:r>
            <a:r>
              <a:rPr lang="en-US" altLang="zh-CN" sz="3200" b="1" dirty="0">
                <a:solidFill>
                  <a:schemeClr val="bg1"/>
                </a:solidFill>
                <a:latin typeface="微软雅黑" panose="020B0503020204020204" pitchFamily="34" charset="-122"/>
                <a:ea typeface="微软雅黑" panose="020B0503020204020204" pitchFamily="34" charset="-122"/>
              </a:rPr>
              <a:t>2003</a:t>
            </a:r>
            <a:r>
              <a:rPr lang="zh-CN" altLang="en-US" sz="3200" b="1" dirty="0">
                <a:solidFill>
                  <a:schemeClr val="bg1"/>
                </a:solidFill>
                <a:latin typeface="微软雅黑" panose="020B0503020204020204" pitchFamily="34" charset="-122"/>
                <a:ea typeface="微软雅黑" panose="020B0503020204020204" pitchFamily="34" charset="-122"/>
              </a:rPr>
              <a:t>年之后是每年一次，时间一般是在美国发布</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国家人权状况报告</a:t>
            </a:r>
            <a:r>
              <a:rPr lang="en-US" altLang="zh-CN" sz="3200" b="1" dirty="0">
                <a:solidFill>
                  <a:schemeClr val="bg1"/>
                </a:solidFill>
                <a:latin typeface="微软雅黑" panose="020B0503020204020204" pitchFamily="34" charset="-122"/>
                <a:ea typeface="微软雅黑" panose="020B0503020204020204" pitchFamily="34" charset="-122"/>
              </a:rPr>
              <a:t>》</a:t>
            </a:r>
            <a:r>
              <a:rPr lang="zh-CN" altLang="en-US" sz="3200" b="1" dirty="0">
                <a:solidFill>
                  <a:schemeClr val="bg1"/>
                </a:solidFill>
                <a:latin typeface="微软雅黑" panose="020B0503020204020204" pitchFamily="34" charset="-122"/>
                <a:ea typeface="微软雅黑" panose="020B0503020204020204" pitchFamily="34" charset="-122"/>
              </a:rPr>
              <a:t>后几天。</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20000"/>
              </a:lnSpc>
              <a:spcBef>
                <a:spcPct val="0"/>
              </a:spcBef>
              <a:buClrTx/>
              <a:buSzTx/>
              <a:buFontTx/>
              <a:buNone/>
            </a:pP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solidFill>
            <a:srgbClr val="C0C0C0">
              <a:alpha val="100000"/>
            </a:srgbClr>
          </a:solidFill>
        </p:spPr>
        <p:txBody>
          <a:bodyPr vert="horz" wrap="square" lIns="91440" tIns="45720" rIns="91440" bIns="45720" anchor="t"/>
          <a:lstStyle/>
          <a:p>
            <a:pPr algn="ctr">
              <a:lnSpc>
                <a:spcPct val="150000"/>
              </a:lnSpc>
            </a:pPr>
            <a:r>
              <a:rPr lang="en-US" altLang="zh-CN" b="1" dirty="0">
                <a:latin typeface="微软雅黑" panose="020B0503020204020204" pitchFamily="34" charset="-122"/>
                <a:ea typeface="微软雅黑" panose="020B0503020204020204" pitchFamily="34" charset="-122"/>
              </a:rPr>
              <a:t>《2018</a:t>
            </a:r>
            <a:r>
              <a:rPr lang="zh-CN" altLang="en-US" b="1" dirty="0">
                <a:latin typeface="微软雅黑" panose="020B0503020204020204" pitchFamily="34" charset="-122"/>
                <a:ea typeface="微软雅黑" panose="020B0503020204020204" pitchFamily="34" charset="-122"/>
              </a:rPr>
              <a:t>年美国的人权纪录</a:t>
            </a:r>
            <a:r>
              <a:rPr lang="en-US" altLang="zh-CN" b="1"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solidFill>
            <a:schemeClr val="accent1">
              <a:lumMod val="40000"/>
              <a:lumOff val="6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中华人民共和国国务院新闻办公室于</a:t>
            </a:r>
            <a:r>
              <a:rPr kumimoji="0" lang="en-US" altLang="zh-CN"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2019</a:t>
            </a:r>
            <a:r>
              <a:rPr kumimoji="0" lang="zh-CN" altLang="en-US"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en-US" altLang="zh-CN"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月</a:t>
            </a:r>
            <a:r>
              <a:rPr kumimoji="0" lang="en-US" altLang="zh-CN"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14</a:t>
            </a:r>
            <a:r>
              <a:rPr kumimoji="0" lang="zh-CN" altLang="en-US"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日发表</a:t>
            </a:r>
            <a:r>
              <a:rPr kumimoji="0" lang="en-US" altLang="zh-CN"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《2018</a:t>
            </a:r>
            <a:r>
              <a:rPr kumimoji="0" lang="zh-CN" altLang="en-US"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年美国的人权纪录</a:t>
            </a:r>
            <a:r>
              <a:rPr kumimoji="0" lang="en-US" altLang="zh-CN"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en-US" altLang="zh-CN"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en-US" altLang="zh-CN"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2018</a:t>
            </a:r>
            <a:r>
              <a:rPr kumimoji="0" lang="zh-CN" altLang="en-US"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年美国侵犯人权事记</a:t>
            </a:r>
            <a:r>
              <a:rPr kumimoji="0" lang="en-US" altLang="zh-CN"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zh-CN" altLang="en-US" sz="3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，对美国侵犯人权的状况进行揭露。人权纪录分为</a:t>
            </a:r>
            <a:r>
              <a:rPr kumimoji="0" lang="zh-CN" altLang="en-US" sz="30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公民权利屡遭践踏、金钱政治大行其道、贫富分化日益严重、种族歧视变本加厉、儿童安全令人担忧、性别歧视触目惊心、移民悲剧不断上演、单边主义不得人心</a:t>
            </a:r>
            <a:r>
              <a:rPr kumimoji="0" lang="zh-CN" altLang="en-US" sz="3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八个方面</a:t>
            </a:r>
            <a:r>
              <a:rPr kumimoji="0" lang="zh-CN" altLang="en-US"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3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hlinkClick r:id="rId3"/>
              </a:rPr>
              <a:t>2019-3-15 </a:t>
            </a:r>
            <a:r>
              <a:rPr kumimoji="0" lang="zh-CN" altLang="en-US" sz="3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hlinkClick r:id="rId3"/>
              </a:rPr>
              <a:t>新闻和报纸摘要</a:t>
            </a:r>
            <a:endParaRPr kumimoji="0" lang="zh-CN" altLang="en-US" sz="30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4276"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52</a:t>
            </a:fld>
            <a:endParaRPr lang="en-US" altLang="zh-CN" sz="1200" dirty="0">
              <a:latin typeface="Garamond" panose="02020404030301010803" pitchFamily="18" charset="0"/>
            </a:endParaRPr>
          </a:p>
        </p:txBody>
      </p:sp>
      <p:pic>
        <p:nvPicPr>
          <p:cNvPr id="5" name="内容占位符 4"/>
          <p:cNvPicPr>
            <a:picLocks noChangeAspect="1"/>
          </p:cNvPicPr>
          <p:nvPr/>
        </p:nvPicPr>
        <p:blipFill>
          <a:blip r:embed="rId4"/>
          <a:stretch>
            <a:fillRect/>
          </a:stretch>
        </p:blipFill>
        <p:spPr>
          <a:xfrm>
            <a:off x="1265238" y="0"/>
            <a:ext cx="6546850" cy="6994525"/>
          </a:xfrm>
          <a:prstGeom prst="rect">
            <a:avLst/>
          </a:prstGeom>
          <a:noFill/>
          <a:ln w="9525">
            <a:noFill/>
          </a:ln>
        </p:spPr>
      </p:pic>
      <p:pic>
        <p:nvPicPr>
          <p:cNvPr id="6" name="图片 5"/>
          <p:cNvPicPr>
            <a:picLocks noChangeAspect="1"/>
          </p:cNvPicPr>
          <p:nvPr/>
        </p:nvPicPr>
        <p:blipFill>
          <a:blip r:embed="rId5"/>
          <a:stretch>
            <a:fillRect/>
          </a:stretch>
        </p:blipFill>
        <p:spPr>
          <a:xfrm>
            <a:off x="-20637" y="1196975"/>
            <a:ext cx="9467850" cy="5688013"/>
          </a:xfrm>
          <a:prstGeom prst="rect">
            <a:avLst/>
          </a:prstGeom>
          <a:noFill/>
          <a:ln w="9525">
            <a:noFill/>
          </a:ln>
        </p:spPr>
      </p:pic>
      <p:pic>
        <p:nvPicPr>
          <p:cNvPr id="7" name="图片 6"/>
          <p:cNvPicPr>
            <a:picLocks noChangeAspect="1"/>
          </p:cNvPicPr>
          <p:nvPr/>
        </p:nvPicPr>
        <p:blipFill>
          <a:blip r:embed="rId6"/>
          <a:stretch>
            <a:fillRect/>
          </a:stretch>
        </p:blipFill>
        <p:spPr>
          <a:xfrm>
            <a:off x="73025" y="1341438"/>
            <a:ext cx="9374188" cy="608330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nodeType="clickEffect">
                                  <p:stCondLst>
                                    <p:cond delay="0"/>
                                  </p:stCondLst>
                                  <p:childTnLst>
                                    <p:anim calcmode="lin" valueType="num">
                                      <p:cBhvr>
                                        <p:cTn id="24" dur="500"/>
                                        <p:tgtEl>
                                          <p:spTgt spid="6"/>
                                        </p:tgtEl>
                                        <p:attrNameLst>
                                          <p:attrName>ppt_w</p:attrName>
                                        </p:attrNameLst>
                                      </p:cBhvr>
                                      <p:tavLst>
                                        <p:tav tm="0">
                                          <p:val>
                                            <p:strVal val="ppt_w"/>
                                          </p:val>
                                        </p:tav>
                                        <p:tav tm="100000">
                                          <p:val>
                                            <p:fltVal val="0"/>
                                          </p:val>
                                        </p:tav>
                                      </p:tavLst>
                                    </p:anim>
                                    <p:anim calcmode="lin" valueType="num">
                                      <p:cBhvr>
                                        <p:cTn id="25" dur="500"/>
                                        <p:tgtEl>
                                          <p:spTgt spid="6"/>
                                        </p:tgtEl>
                                        <p:attrNameLst>
                                          <p:attrName>ppt_h</p:attrName>
                                        </p:attrNameLst>
                                      </p:cBhvr>
                                      <p:tavLst>
                                        <p:tav tm="0">
                                          <p:val>
                                            <p:strVal val="ppt_h"/>
                                          </p:val>
                                        </p:tav>
                                        <p:tav tm="100000">
                                          <p:val>
                                            <p:fltVal val="0"/>
                                          </p:val>
                                        </p:tav>
                                      </p:tavLst>
                                    </p:anim>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anchor="t"/>
          <a:lstStyle/>
          <a:p>
            <a:endParaRPr lang="zh-CN" altLang="en-US" dirty="0"/>
          </a:p>
        </p:txBody>
      </p:sp>
      <p:sp>
        <p:nvSpPr>
          <p:cNvPr id="57347"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53</a:t>
            </a:fld>
            <a:endParaRPr lang="en-US" altLang="zh-CN" sz="1200" dirty="0">
              <a:latin typeface="Garamond" panose="02020404030301010803" pitchFamily="18" charset="0"/>
            </a:endParaRPr>
          </a:p>
        </p:txBody>
      </p:sp>
      <p:pic>
        <p:nvPicPr>
          <p:cNvPr id="57348" name="图片 7"/>
          <p:cNvPicPr>
            <a:picLocks noChangeAspect="1"/>
          </p:cNvPicPr>
          <p:nvPr/>
        </p:nvPicPr>
        <p:blipFill>
          <a:blip r:embed="rId2"/>
          <a:stretch>
            <a:fillRect/>
          </a:stretch>
        </p:blipFill>
        <p:spPr>
          <a:xfrm>
            <a:off x="-36512" y="1914525"/>
            <a:ext cx="9217025" cy="5186363"/>
          </a:xfrm>
          <a:prstGeom prst="rect">
            <a:avLst/>
          </a:prstGeom>
          <a:noFill/>
          <a:ln w="9525">
            <a:noFill/>
          </a:ln>
        </p:spPr>
      </p:pic>
      <p:sp>
        <p:nvSpPr>
          <p:cNvPr id="57349" name="标题 8"/>
          <p:cNvSpPr txBox="1"/>
          <p:nvPr/>
        </p:nvSpPr>
        <p:spPr>
          <a:xfrm>
            <a:off x="0" y="0"/>
            <a:ext cx="9144000" cy="1700213"/>
          </a:xfrm>
          <a:prstGeom prst="rect">
            <a:avLst/>
          </a:prstGeom>
          <a:solidFill>
            <a:srgbClr val="FFFF00"/>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lnSpc>
                <a:spcPct val="150000"/>
              </a:lnSpc>
              <a:spcBef>
                <a:spcPct val="0"/>
              </a:spcBef>
              <a:buClrTx/>
              <a:buSzTx/>
              <a:buFontTx/>
              <a:buNone/>
            </a:pPr>
            <a:r>
              <a:rPr lang="zh-CN" altLang="zh-CN" sz="6000" b="1" dirty="0">
                <a:latin typeface="微软雅黑" panose="020B0503020204020204" pitchFamily="34" charset="-122"/>
                <a:ea typeface="微软雅黑" panose="020B0503020204020204" pitchFamily="34" charset="-122"/>
              </a:rPr>
              <a:t>美国的人权纪录</a:t>
            </a:r>
            <a:endParaRPr lang="zh-CN" altLang="en-US" sz="5400" dirty="0">
              <a:solidFill>
                <a:schemeClr val="tx2"/>
              </a:solidFill>
              <a:latin typeface="微软雅黑" panose="020B0503020204020204" pitchFamily="34" charset="-122"/>
              <a:ea typeface="微软雅黑" panose="020B0503020204020204" pitchFamily="34" charset="-122"/>
            </a:endParaRPr>
          </a:p>
        </p:txBody>
      </p:sp>
      <p:pic>
        <p:nvPicPr>
          <p:cNvPr id="7" name="内容占位符 4"/>
          <p:cNvPicPr>
            <a:picLocks noGrp="1" noChangeAspect="1"/>
          </p:cNvPicPr>
          <p:nvPr>
            <p:ph idx="1"/>
          </p:nvPr>
        </p:nvPicPr>
        <p:blipFill>
          <a:blip r:embed="rId3"/>
          <a:srcRect/>
          <a:stretch>
            <a:fillRect/>
          </a:stretch>
        </p:blipFill>
        <p:spPr>
          <a:xfrm>
            <a:off x="0" y="60325"/>
            <a:ext cx="3478213" cy="4530725"/>
          </a:xfrm>
        </p:spPr>
      </p:pic>
      <p:pic>
        <p:nvPicPr>
          <p:cNvPr id="10" name="图片 9"/>
          <p:cNvPicPr>
            <a:picLocks noChangeAspect="1"/>
          </p:cNvPicPr>
          <p:nvPr/>
        </p:nvPicPr>
        <p:blipFill>
          <a:blip r:embed="rId4"/>
          <a:stretch>
            <a:fillRect/>
          </a:stretch>
        </p:blipFill>
        <p:spPr>
          <a:xfrm>
            <a:off x="6305550" y="0"/>
            <a:ext cx="2838450" cy="4762500"/>
          </a:xfrm>
          <a:prstGeom prst="rect">
            <a:avLst/>
          </a:prstGeom>
          <a:noFill/>
          <a:ln w="9525">
            <a:noFill/>
          </a:ln>
        </p:spPr>
      </p:pic>
      <p:pic>
        <p:nvPicPr>
          <p:cNvPr id="11" name="图片 10"/>
          <p:cNvPicPr>
            <a:picLocks noChangeAspect="1"/>
          </p:cNvPicPr>
          <p:nvPr/>
        </p:nvPicPr>
        <p:blipFill>
          <a:blip r:embed="rId5"/>
          <a:stretch>
            <a:fillRect/>
          </a:stretch>
        </p:blipFill>
        <p:spPr>
          <a:xfrm>
            <a:off x="2627313" y="-26987"/>
            <a:ext cx="3954462" cy="4645025"/>
          </a:xfrm>
          <a:prstGeom prst="rect">
            <a:avLst/>
          </a:prstGeom>
          <a:noFill/>
          <a:ln w="9525">
            <a:noFill/>
          </a:ln>
        </p:spPr>
      </p:pic>
      <p:pic>
        <p:nvPicPr>
          <p:cNvPr id="12" name="图片 11"/>
          <p:cNvPicPr>
            <a:picLocks noChangeAspect="1"/>
          </p:cNvPicPr>
          <p:nvPr/>
        </p:nvPicPr>
        <p:blipFill>
          <a:blip r:embed="rId6"/>
          <a:stretch>
            <a:fillRect/>
          </a:stretch>
        </p:blipFill>
        <p:spPr>
          <a:xfrm>
            <a:off x="0" y="1616075"/>
            <a:ext cx="9180513" cy="5341938"/>
          </a:xfrm>
          <a:prstGeom prst="rect">
            <a:avLst/>
          </a:prstGeom>
          <a:noFill/>
          <a:ln w="9525">
            <a:noFill/>
          </a:ln>
        </p:spPr>
      </p:pic>
      <p:pic>
        <p:nvPicPr>
          <p:cNvPr id="13" name="图片 12"/>
          <p:cNvPicPr>
            <a:picLocks noChangeAspect="1"/>
          </p:cNvPicPr>
          <p:nvPr/>
        </p:nvPicPr>
        <p:blipFill>
          <a:blip r:embed="rId7"/>
          <a:stretch>
            <a:fillRect/>
          </a:stretch>
        </p:blipFill>
        <p:spPr>
          <a:xfrm>
            <a:off x="0" y="492125"/>
            <a:ext cx="9144000" cy="5873750"/>
          </a:xfrm>
          <a:prstGeom prst="rect">
            <a:avLst/>
          </a:prstGeom>
          <a:noFill/>
          <a:ln w="9525">
            <a:noFill/>
          </a:ln>
        </p:spPr>
      </p:pic>
      <p:pic>
        <p:nvPicPr>
          <p:cNvPr id="5" name="图片 4"/>
          <p:cNvPicPr>
            <a:picLocks noChangeAspect="1"/>
          </p:cNvPicPr>
          <p:nvPr/>
        </p:nvPicPr>
        <p:blipFill>
          <a:blip r:embed="rId8"/>
          <a:stretch>
            <a:fillRect/>
          </a:stretch>
        </p:blipFill>
        <p:spPr>
          <a:xfrm>
            <a:off x="0" y="-60325"/>
            <a:ext cx="3708400" cy="6119813"/>
          </a:xfrm>
          <a:prstGeom prst="rect">
            <a:avLst/>
          </a:prstGeom>
          <a:noFill/>
          <a:ln w="9525">
            <a:noFill/>
          </a:ln>
        </p:spPr>
      </p:pic>
      <p:pic>
        <p:nvPicPr>
          <p:cNvPr id="6" name="图片 5"/>
          <p:cNvPicPr>
            <a:picLocks noChangeAspect="1"/>
          </p:cNvPicPr>
          <p:nvPr/>
        </p:nvPicPr>
        <p:blipFill>
          <a:blip r:embed="rId9"/>
          <a:stretch>
            <a:fillRect/>
          </a:stretch>
        </p:blipFill>
        <p:spPr>
          <a:xfrm>
            <a:off x="4894263" y="0"/>
            <a:ext cx="4248150" cy="6059488"/>
          </a:xfrm>
          <a:prstGeom prst="rect">
            <a:avLst/>
          </a:prstGeom>
          <a:noFill/>
          <a:ln w="9525">
            <a:noFill/>
          </a:ln>
        </p:spPr>
      </p:pic>
      <p:pic>
        <p:nvPicPr>
          <p:cNvPr id="15" name="图片 14"/>
          <p:cNvPicPr>
            <a:picLocks noChangeAspect="1"/>
          </p:cNvPicPr>
          <p:nvPr/>
        </p:nvPicPr>
        <p:blipFill>
          <a:blip r:embed="rId10"/>
          <a:stretch>
            <a:fillRect/>
          </a:stretch>
        </p:blipFill>
        <p:spPr>
          <a:xfrm>
            <a:off x="2127250" y="-26987"/>
            <a:ext cx="4891088" cy="7127875"/>
          </a:xfrm>
          <a:prstGeom prst="rect">
            <a:avLst/>
          </a:prstGeom>
          <a:noFill/>
          <a:ln w="9525">
            <a:noFill/>
          </a:ln>
        </p:spPr>
      </p:pic>
      <p:pic>
        <p:nvPicPr>
          <p:cNvPr id="17" name="图片 16"/>
          <p:cNvPicPr>
            <a:picLocks noChangeAspect="1"/>
          </p:cNvPicPr>
          <p:nvPr/>
        </p:nvPicPr>
        <p:blipFill>
          <a:blip r:embed="rId11"/>
          <a:stretch>
            <a:fillRect/>
          </a:stretch>
        </p:blipFill>
        <p:spPr>
          <a:xfrm>
            <a:off x="-36512" y="415925"/>
            <a:ext cx="9196387" cy="610870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stCondLst>
                                            <p:cond delay="0"/>
                                          </p:stCondLst>
                                        </p:cTn>
                                        <p:tgtEl>
                                          <p:spTgt spid="7"/>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par>
                          <p:cTn id="48" fill="hold">
                            <p:stCondLst>
                              <p:cond delay="4500"/>
                            </p:stCondLst>
                            <p:childTnLst>
                              <p:par>
                                <p:cTn id="49" presetID="31" presetClass="entr" presetSubtype="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arn(inVertical)">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vert="horz" wrap="square" lIns="91440" tIns="45720" rIns="91440" bIns="45720" anchor="t"/>
          <a:lstStyle/>
          <a:p>
            <a:endParaRPr lang="zh-CN" altLang="en-US" dirty="0"/>
          </a:p>
        </p:txBody>
      </p:sp>
      <p:sp>
        <p:nvSpPr>
          <p:cNvPr id="58371"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54</a:t>
            </a:fld>
            <a:endParaRPr lang="en-US" altLang="zh-CN" sz="1200" dirty="0">
              <a:latin typeface="Garamond" panose="02020404030301010803" pitchFamily="18" charset="0"/>
            </a:endParaRPr>
          </a:p>
        </p:txBody>
      </p:sp>
      <p:pic>
        <p:nvPicPr>
          <p:cNvPr id="58372" name="图片 5"/>
          <p:cNvPicPr>
            <a:picLocks noChangeAspect="1"/>
          </p:cNvPicPr>
          <p:nvPr/>
        </p:nvPicPr>
        <p:blipFill>
          <a:blip r:embed="rId2"/>
          <a:stretch>
            <a:fillRect/>
          </a:stretch>
        </p:blipFill>
        <p:spPr>
          <a:xfrm>
            <a:off x="-36512" y="-26987"/>
            <a:ext cx="9180512" cy="6583362"/>
          </a:xfrm>
          <a:prstGeom prst="rect">
            <a:avLst/>
          </a:prstGeom>
          <a:noFill/>
          <a:ln w="9525">
            <a:noFill/>
          </a:ln>
        </p:spPr>
      </p:pic>
      <p:pic>
        <p:nvPicPr>
          <p:cNvPr id="8" name="图片 7"/>
          <p:cNvPicPr>
            <a:picLocks noChangeAspect="1"/>
          </p:cNvPicPr>
          <p:nvPr/>
        </p:nvPicPr>
        <p:blipFill>
          <a:blip r:embed="rId3"/>
          <a:stretch>
            <a:fillRect/>
          </a:stretch>
        </p:blipFill>
        <p:spPr>
          <a:xfrm>
            <a:off x="0" y="12700"/>
            <a:ext cx="8115300" cy="5410200"/>
          </a:xfrm>
          <a:prstGeom prst="rect">
            <a:avLst/>
          </a:prstGeom>
          <a:noFill/>
          <a:ln w="9525">
            <a:noFill/>
          </a:ln>
        </p:spPr>
      </p:pic>
      <p:pic>
        <p:nvPicPr>
          <p:cNvPr id="9" name="图片 8"/>
          <p:cNvPicPr>
            <a:picLocks noChangeAspect="1"/>
          </p:cNvPicPr>
          <p:nvPr/>
        </p:nvPicPr>
        <p:blipFill>
          <a:blip r:embed="rId4"/>
          <a:stretch>
            <a:fillRect/>
          </a:stretch>
        </p:blipFill>
        <p:spPr>
          <a:xfrm>
            <a:off x="990600" y="1727200"/>
            <a:ext cx="8128000" cy="5130800"/>
          </a:xfrm>
          <a:prstGeom prst="rect">
            <a:avLst/>
          </a:prstGeom>
          <a:noFill/>
          <a:ln w="9525">
            <a:noFill/>
          </a:ln>
        </p:spPr>
      </p:pic>
      <p:pic>
        <p:nvPicPr>
          <p:cNvPr id="10" name="图片 9"/>
          <p:cNvPicPr>
            <a:picLocks noChangeAspect="1"/>
          </p:cNvPicPr>
          <p:nvPr/>
        </p:nvPicPr>
        <p:blipFill>
          <a:blip r:embed="rId5"/>
          <a:stretch>
            <a:fillRect/>
          </a:stretch>
        </p:blipFill>
        <p:spPr>
          <a:xfrm>
            <a:off x="457200" y="355600"/>
            <a:ext cx="8128000" cy="6083300"/>
          </a:xfrm>
          <a:prstGeom prst="rect">
            <a:avLst/>
          </a:prstGeom>
          <a:noFill/>
          <a:ln w="9525">
            <a:noFill/>
          </a:ln>
        </p:spPr>
      </p:pic>
      <p:pic>
        <p:nvPicPr>
          <p:cNvPr id="11" name="图片 10"/>
          <p:cNvPicPr>
            <a:picLocks noChangeAspect="1"/>
          </p:cNvPicPr>
          <p:nvPr/>
        </p:nvPicPr>
        <p:blipFill>
          <a:blip r:embed="rId6"/>
          <a:stretch>
            <a:fillRect/>
          </a:stretch>
        </p:blipFill>
        <p:spPr>
          <a:xfrm>
            <a:off x="114300" y="312738"/>
            <a:ext cx="8878888" cy="5110162"/>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45"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anim calcmode="lin" valueType="num">
                                      <p:cBhvr>
                                        <p:cTn id="22" dur="2000" fill="hold"/>
                                        <p:tgtEl>
                                          <p:spTgt spid="11"/>
                                        </p:tgtEl>
                                        <p:attrNameLst>
                                          <p:attrName>ppt_w</p:attrName>
                                        </p:attrNameLst>
                                      </p:cBhvr>
                                      <p:tavLst>
                                        <p:tav tm="0" fmla="#ppt_w*sin(2.5*pi*$)">
                                          <p:val>
                                            <p:fltVal val="0"/>
                                          </p:val>
                                        </p:tav>
                                        <p:tav tm="100000">
                                          <p:val>
                                            <p:fltVal val="1"/>
                                          </p:val>
                                        </p:tav>
                                      </p:tavLst>
                                    </p:anim>
                                    <p:anim calcmode="lin" valueType="num">
                                      <p:cBhvr>
                                        <p:cTn id="2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457200" y="277813"/>
            <a:ext cx="8229600" cy="847725"/>
          </a:xfrm>
          <a:gradFill rotWithShape="0">
            <a:gsLst>
              <a:gs pos="0">
                <a:srgbClr val="FFFF00">
                  <a:alpha val="100000"/>
                </a:srgbClr>
              </a:gs>
              <a:gs pos="25000">
                <a:srgbClr val="FF6633">
                  <a:alpha val="100000"/>
                </a:srgbClr>
              </a:gs>
              <a:gs pos="50000">
                <a:srgbClr val="FFFF00">
                  <a:alpha val="100000"/>
                </a:srgbClr>
              </a:gs>
              <a:gs pos="75000">
                <a:srgbClr val="01A78F">
                  <a:alpha val="100000"/>
                </a:srgbClr>
              </a:gs>
              <a:gs pos="100000">
                <a:srgbClr val="3366FF">
                  <a:alpha val="100000"/>
                </a:srgbClr>
              </a:gs>
            </a:gsLst>
            <a:lin ang="4800000"/>
            <a:tileRect/>
          </a:gradFill>
        </p:spPr>
        <p:txBody>
          <a:bodyPr vert="horz" wrap="square" lIns="91440" tIns="45720" rIns="91440" bIns="45720" anchor="t"/>
          <a:lstStyle/>
          <a:p>
            <a:pPr algn="ctr"/>
            <a:r>
              <a:rPr lang="zh-CN" altLang="zh-CN" b="1" dirty="0">
                <a:solidFill>
                  <a:srgbClr val="3333CC"/>
                </a:solidFill>
                <a:latin typeface="微软雅黑" panose="020B0503020204020204" pitchFamily="34" charset="-122"/>
                <a:ea typeface="微软雅黑" panose="020B0503020204020204" pitchFamily="34" charset="-122"/>
              </a:rPr>
              <a:t>美国退出联合国人权理事会</a:t>
            </a:r>
            <a:endParaRPr lang="zh-CN" altLang="en-US" dirty="0">
              <a:solidFill>
                <a:srgbClr val="3333CC"/>
              </a:solidFill>
              <a:latin typeface="微软雅黑" panose="020B0503020204020204" pitchFamily="34" charset="-122"/>
              <a:ea typeface="微软雅黑" panose="020B0503020204020204" pitchFamily="34" charset="-122"/>
            </a:endParaRPr>
          </a:p>
        </p:txBody>
      </p:sp>
      <p:sp>
        <p:nvSpPr>
          <p:cNvPr id="59395" name="内容占位符 2"/>
          <p:cNvSpPr>
            <a:spLocks noGrp="1"/>
          </p:cNvSpPr>
          <p:nvPr>
            <p:ph idx="1"/>
          </p:nvPr>
        </p:nvSpPr>
        <p:spPr>
          <a:xfrm>
            <a:off x="457200" y="1268413"/>
            <a:ext cx="8229600" cy="4968875"/>
          </a:xfrm>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4800000"/>
            <a:tileRect/>
          </a:gradFill>
        </p:spPr>
        <p:txBody>
          <a:bodyPr vert="horz" wrap="square" lIns="91440" tIns="45720" rIns="91440" bIns="45720" anchor="t"/>
          <a:lstStyle/>
          <a:p>
            <a:pPr>
              <a:spcAft>
                <a:spcPts val="1200"/>
              </a:spcAft>
            </a:pPr>
            <a:r>
              <a:rPr lang="en-US" altLang="zh-CN" sz="2600" b="1" dirty="0">
                <a:latin typeface="微软雅黑" panose="020B0503020204020204" pitchFamily="34" charset="-122"/>
                <a:ea typeface="微软雅黑" panose="020B0503020204020204" pitchFamily="34" charset="-122"/>
              </a:rPr>
              <a:t>2018</a:t>
            </a:r>
            <a:r>
              <a:rPr lang="zh-CN" altLang="en-US" sz="2600" b="1" dirty="0">
                <a:latin typeface="微软雅黑" panose="020B0503020204020204" pitchFamily="34" charset="-122"/>
                <a:ea typeface="微软雅黑" panose="020B0503020204020204" pitchFamily="34" charset="-122"/>
              </a:rPr>
              <a:t>年</a:t>
            </a:r>
            <a:r>
              <a:rPr lang="en-US" altLang="zh-CN" sz="2600" b="1" dirty="0">
                <a:latin typeface="微软雅黑" panose="020B0503020204020204" pitchFamily="34" charset="-122"/>
                <a:ea typeface="微软雅黑" panose="020B0503020204020204" pitchFamily="34" charset="-122"/>
              </a:rPr>
              <a:t>6</a:t>
            </a:r>
            <a:r>
              <a:rPr lang="zh-CN" altLang="en-US" sz="2600" b="1" dirty="0">
                <a:latin typeface="微软雅黑" panose="020B0503020204020204" pitchFamily="34" charset="-122"/>
                <a:ea typeface="微软雅黑" panose="020B0503020204020204" pitchFamily="34" charset="-122"/>
              </a:rPr>
              <a:t>月</a:t>
            </a:r>
            <a:r>
              <a:rPr lang="en-US" altLang="zh-CN" sz="2600" b="1" dirty="0">
                <a:latin typeface="微软雅黑" panose="020B0503020204020204" pitchFamily="34" charset="-122"/>
                <a:ea typeface="微软雅黑" panose="020B0503020204020204" pitchFamily="34" charset="-122"/>
              </a:rPr>
              <a:t>19</a:t>
            </a:r>
            <a:r>
              <a:rPr lang="zh-CN" altLang="en-US" sz="2600" b="1" dirty="0">
                <a:latin typeface="微软雅黑" panose="020B0503020204020204" pitchFamily="34" charset="-122"/>
                <a:ea typeface="微软雅黑" panose="020B0503020204020204" pitchFamily="34" charset="-122"/>
              </a:rPr>
              <a:t>日 </a:t>
            </a:r>
            <a:r>
              <a:rPr lang="zh-CN" altLang="en-US" sz="2600" b="1" dirty="0">
                <a:solidFill>
                  <a:srgbClr val="3333CC"/>
                </a:solidFill>
                <a:latin typeface="微软雅黑" panose="020B0503020204020204" pitchFamily="34" charset="-122"/>
                <a:ea typeface="微软雅黑" panose="020B0503020204020204" pitchFamily="34" charset="-122"/>
              </a:rPr>
              <a:t>美国宣布退出</a:t>
            </a:r>
            <a:r>
              <a:rPr lang="zh-CN" altLang="en-US" sz="2600" b="1" dirty="0">
                <a:solidFill>
                  <a:srgbClr val="C00000"/>
                </a:solidFill>
                <a:latin typeface="微软雅黑" panose="020B0503020204020204" pitchFamily="34" charset="-122"/>
                <a:ea typeface="微软雅黑" panose="020B0503020204020204" pitchFamily="34" charset="-122"/>
              </a:rPr>
              <a:t>联合国人权理事会</a:t>
            </a:r>
            <a:r>
              <a:rPr lang="zh-CN" altLang="en-US" sz="2600" b="1" dirty="0">
                <a:solidFill>
                  <a:srgbClr val="3333CC"/>
                </a:solidFill>
                <a:latin typeface="微软雅黑" panose="020B0503020204020204" pitchFamily="34" charset="-122"/>
                <a:ea typeface="微软雅黑" panose="020B0503020204020204" pitchFamily="34" charset="-122"/>
              </a:rPr>
              <a:t>，</a:t>
            </a:r>
            <a:r>
              <a:rPr lang="zh-CN" altLang="en-US" sz="2600" b="1" dirty="0">
                <a:latin typeface="微软雅黑" panose="020B0503020204020204" pitchFamily="34" charset="-122"/>
                <a:ea typeface="微软雅黑" panose="020B0503020204020204" pitchFamily="34" charset="-122"/>
              </a:rPr>
              <a:t>并将该会形容为“虚伪而自私”的组织，</a:t>
            </a:r>
            <a:r>
              <a:rPr lang="zh-CN" altLang="en-US" sz="2600" b="1" dirty="0">
                <a:solidFill>
                  <a:srgbClr val="3333CC"/>
                </a:solidFill>
                <a:latin typeface="微软雅黑" panose="020B0503020204020204" pitchFamily="34" charset="-122"/>
                <a:ea typeface="微软雅黑" panose="020B0503020204020204" pitchFamily="34" charset="-122"/>
              </a:rPr>
              <a:t>美国批评联合国人权理事会对以色列存在“偏见”，</a:t>
            </a:r>
            <a:r>
              <a:rPr lang="zh-CN" altLang="en-US" sz="2600" b="1" dirty="0">
                <a:latin typeface="微软雅黑" panose="020B0503020204020204" pitchFamily="34" charset="-122"/>
                <a:ea typeface="微软雅黑" panose="020B0503020204020204" pitchFamily="34" charset="-122"/>
              </a:rPr>
              <a:t>同时又指责俄罗斯等国阻止美国改革联合国人权理事会。甚至就连那些站在美国那边的国家也成为美国攻击的对象，因为美国觉得这些国家没有“认真改变现状”。</a:t>
            </a:r>
          </a:p>
          <a:p>
            <a:pPr>
              <a:spcAft>
                <a:spcPts val="1200"/>
              </a:spcAft>
            </a:pPr>
            <a:r>
              <a:rPr lang="zh-CN" altLang="en-US" sz="2600" b="1" dirty="0">
                <a:latin typeface="微软雅黑" panose="020B0503020204020204" pitchFamily="34" charset="-122"/>
                <a:ea typeface="微软雅黑" panose="020B0503020204020204" pitchFamily="34" charset="-122"/>
              </a:rPr>
              <a:t>除了</a:t>
            </a:r>
            <a:r>
              <a:rPr lang="zh-CN" altLang="en-US" sz="2600" b="1" dirty="0">
                <a:solidFill>
                  <a:srgbClr val="C00000"/>
                </a:solidFill>
                <a:latin typeface="微软雅黑" panose="020B0503020204020204" pitchFamily="34" charset="-122"/>
                <a:ea typeface="微软雅黑" panose="020B0503020204020204" pitchFamily="34" charset="-122"/>
              </a:rPr>
              <a:t>人权理事会</a:t>
            </a:r>
            <a:r>
              <a:rPr lang="zh-CN" altLang="en-US" sz="2600" b="1" dirty="0">
                <a:latin typeface="微软雅黑" panose="020B0503020204020204" pitchFamily="34" charset="-122"/>
                <a:ea typeface="微软雅黑" panose="020B0503020204020204" pitchFamily="34" charset="-122"/>
              </a:rPr>
              <a:t>，美国自</a:t>
            </a:r>
            <a:r>
              <a:rPr lang="en-US" altLang="zh-CN" sz="2600" b="1" dirty="0">
                <a:latin typeface="微软雅黑" panose="020B0503020204020204" pitchFamily="34" charset="-122"/>
                <a:ea typeface="微软雅黑" panose="020B0503020204020204" pitchFamily="34" charset="-122"/>
              </a:rPr>
              <a:t>2017</a:t>
            </a:r>
            <a:r>
              <a:rPr lang="zh-CN" altLang="en-US" sz="2600" b="1" dirty="0">
                <a:latin typeface="微软雅黑" panose="020B0503020204020204" pitchFamily="34" charset="-122"/>
                <a:ea typeface="微软雅黑" panose="020B0503020204020204" pitchFamily="34" charset="-122"/>
              </a:rPr>
              <a:t>年</a:t>
            </a:r>
            <a:r>
              <a:rPr lang="en-US" altLang="zh-CN" sz="2600" b="1" dirty="0">
                <a:latin typeface="微软雅黑" panose="020B0503020204020204" pitchFamily="34" charset="-122"/>
                <a:ea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rPr>
              <a:t>月以来已先后退出了</a:t>
            </a:r>
            <a:r>
              <a:rPr lang="zh-CN" altLang="en-US" sz="2600" b="1" dirty="0">
                <a:solidFill>
                  <a:srgbClr val="C00000"/>
                </a:solidFill>
                <a:latin typeface="微软雅黑" panose="020B0503020204020204" pitchFamily="34" charset="-122"/>
                <a:ea typeface="微软雅黑" panose="020B0503020204020204" pitchFamily="34" charset="-122"/>
              </a:rPr>
              <a:t>气候变化</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巴黎协定</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联合国教科文组织</a:t>
            </a:r>
            <a:r>
              <a:rPr lang="zh-CN" altLang="en-US" sz="2600" b="1" dirty="0">
                <a:latin typeface="微软雅黑" panose="020B0503020204020204" pitchFamily="34" charset="-122"/>
                <a:ea typeface="微软雅黑" panose="020B0503020204020204" pitchFamily="34" charset="-122"/>
              </a:rPr>
              <a:t>、</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移民问题全球契约</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制订进程</a:t>
            </a:r>
            <a:r>
              <a:rPr lang="zh-CN" altLang="en-US" sz="2600" b="1" dirty="0">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伊核协议</a:t>
            </a:r>
            <a:r>
              <a:rPr lang="zh-CN" altLang="en-US" sz="2600" b="1" dirty="0">
                <a:latin typeface="微软雅黑" panose="020B0503020204020204" pitchFamily="34" charset="-122"/>
                <a:ea typeface="微软雅黑" panose="020B0503020204020204" pitchFamily="34" charset="-122"/>
              </a:rPr>
              <a:t>等多边条约和框架，并公开在耶路撒冷归属、自由贸易等国际和地区问题上与大多数国家“唱反调”。</a:t>
            </a:r>
          </a:p>
          <a:p>
            <a:endParaRPr lang="zh-CN" altLang="en-US" dirty="0"/>
          </a:p>
          <a:p>
            <a:endParaRPr lang="zh-CN" altLang="en-US" dirty="0"/>
          </a:p>
        </p:txBody>
      </p:sp>
      <p:sp>
        <p:nvSpPr>
          <p:cNvPr id="59396"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55</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291513" cy="774700"/>
          </a:xfrm>
          <a:solidFill>
            <a:srgbClr val="0066FF"/>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美国退出联合国人权理事会</a:t>
            </a:r>
            <a:r>
              <a:rPr kumimoji="0" lang="zh-CN" altLang="zh-CN" sz="36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rPr>
              <a:t>：</a:t>
            </a:r>
            <a:r>
              <a:rPr kumimoji="0" lang="zh-CN" altLang="zh-CN" sz="3600" b="1" i="0" u="none" strike="noStrike" kern="0" cap="none" spc="0" normalizeH="0" baseline="0" noProof="0" dirty="0" smtClean="0">
                <a:ln>
                  <a:noFill/>
                </a:ln>
                <a:solidFill>
                  <a:schemeClr val="accent1">
                    <a:lumMod val="40000"/>
                    <a:lumOff val="60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五大</a:t>
            </a:r>
            <a:r>
              <a:rPr kumimoji="0" lang="zh-CN" altLang="en-US" sz="3600" b="1" i="0" u="none" strike="noStrike" kern="0" cap="none" spc="0" normalizeH="0" baseline="0" noProof="0" dirty="0" smtClean="0">
                <a:ln>
                  <a:noFill/>
                </a:ln>
                <a:solidFill>
                  <a:schemeClr val="accent1">
                    <a:lumMod val="40000"/>
                    <a:lumOff val="60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原</a:t>
            </a:r>
            <a:r>
              <a:rPr kumimoji="0" lang="zh-CN" altLang="zh-CN" sz="3600" b="1" i="0" u="none" strike="noStrike" kern="0" cap="none" spc="0" normalizeH="0" baseline="0" noProof="0" dirty="0" smtClean="0">
                <a:ln>
                  <a:noFill/>
                </a:ln>
                <a:solidFill>
                  <a:schemeClr val="accent1">
                    <a:lumMod val="40000"/>
                    <a:lumOff val="60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因</a:t>
            </a:r>
            <a:r>
              <a:rPr kumimoji="0" lang="zh-CN" altLang="zh-CN" sz="4200" b="0" i="0" u="none" strike="noStrike" kern="0" cap="none" spc="0" normalizeH="0" baseline="0" noProof="0" dirty="0">
                <a:ln>
                  <a:noFill/>
                </a:ln>
                <a:solidFill>
                  <a:schemeClr val="accent1">
                    <a:lumMod val="40000"/>
                    <a:lumOff val="60000"/>
                  </a:schemeClr>
                </a:solidFill>
                <a:effectLst>
                  <a:outerShdw blurRad="38100" dist="38100" dir="2700000" algn="tl">
                    <a:srgbClr val="000000">
                      <a:alpha val="43137"/>
                    </a:srgbClr>
                  </a:outerShdw>
                </a:effectLst>
                <a:uLnTx/>
                <a:uFillTx/>
                <a:latin typeface="+mj-lt"/>
                <a:ea typeface="+mj-ea"/>
                <a:cs typeface="+mj-cs"/>
              </a:rPr>
              <a:t/>
            </a:r>
            <a:br>
              <a:rPr kumimoji="0" lang="zh-CN" altLang="zh-CN" sz="4200" b="0" i="0" u="none" strike="noStrike" kern="0" cap="none" spc="0" normalizeH="0" baseline="0" noProof="0" dirty="0">
                <a:ln>
                  <a:noFill/>
                </a:ln>
                <a:solidFill>
                  <a:schemeClr val="accent1">
                    <a:lumMod val="40000"/>
                    <a:lumOff val="60000"/>
                  </a:schemeClr>
                </a:solidFill>
                <a:effectLst>
                  <a:outerShdw blurRad="38100" dist="38100" dir="2700000" algn="tl">
                    <a:srgbClr val="000000">
                      <a:alpha val="43137"/>
                    </a:srgbClr>
                  </a:outerShdw>
                </a:effectLst>
                <a:uLnTx/>
                <a:uFillTx/>
                <a:latin typeface="+mj-lt"/>
                <a:ea typeface="+mj-ea"/>
                <a:cs typeface="+mj-cs"/>
              </a:rPr>
            </a:br>
            <a:endParaRPr kumimoji="0" lang="zh-CN" altLang="en-US" sz="4200" b="0" i="0" u="none" strike="noStrike" kern="0" cap="none" spc="0" normalizeH="0" baseline="0" noProof="0" dirty="0">
              <a:ln>
                <a:noFill/>
              </a:ln>
              <a:solidFill>
                <a:schemeClr val="accent1">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61443" name="内容占位符 2"/>
          <p:cNvSpPr>
            <a:spLocks noGrp="1"/>
          </p:cNvSpPr>
          <p:nvPr>
            <p:ph idx="1"/>
          </p:nvPr>
        </p:nvSpPr>
        <p:spPr>
          <a:xfrm>
            <a:off x="395288" y="981075"/>
            <a:ext cx="8229600" cy="5616575"/>
          </a:xfrm>
          <a:solidFill>
            <a:srgbClr val="66FFFF">
              <a:alpha val="100000"/>
            </a:srgbClr>
          </a:solidFill>
        </p:spPr>
        <p:txBody>
          <a:bodyPr vert="horz" wrap="square" lIns="91440" tIns="45720" rIns="91440" bIns="45720" anchor="t"/>
          <a:lstStyle/>
          <a:p>
            <a:r>
              <a:rPr lang="zh-CN" altLang="zh-CN" sz="2400" b="1" dirty="0">
                <a:solidFill>
                  <a:srgbClr val="C00000"/>
                </a:solidFill>
                <a:latin typeface="微软雅黑" panose="020B0503020204020204" pitchFamily="34" charset="-122"/>
                <a:ea typeface="微软雅黑" panose="020B0503020204020204" pitchFamily="34" charset="-122"/>
              </a:rPr>
              <a:t>原因一：</a:t>
            </a:r>
            <a:r>
              <a:rPr lang="zh-CN" altLang="zh-CN" sz="2400" b="1" dirty="0">
                <a:solidFill>
                  <a:srgbClr val="3333CC"/>
                </a:solidFill>
                <a:latin typeface="微软雅黑" panose="020B0503020204020204" pitchFamily="34" charset="-122"/>
                <a:ea typeface="微软雅黑" panose="020B0503020204020204" pitchFamily="34" charset="-122"/>
              </a:rPr>
              <a:t>偏袒以色列</a:t>
            </a:r>
            <a:endParaRPr lang="en-US" altLang="zh-CN" sz="2400" b="1" dirty="0">
              <a:solidFill>
                <a:srgbClr val="3333CC"/>
              </a:solidFill>
              <a:latin typeface="微软雅黑" panose="020B0503020204020204" pitchFamily="34" charset="-122"/>
              <a:ea typeface="微软雅黑" panose="020B0503020204020204" pitchFamily="34" charset="-122"/>
            </a:endParaRPr>
          </a:p>
          <a:p>
            <a:pPr lvl="1" algn="just"/>
            <a:r>
              <a:rPr lang="en-US" altLang="zh-CN" sz="1800" dirty="0">
                <a:latin typeface="微软雅黑" panose="020B0503020204020204" pitchFamily="34" charset="-122"/>
                <a:ea typeface="微软雅黑" panose="020B0503020204020204" pitchFamily="34" charset="-122"/>
              </a:rPr>
              <a:t>2017</a:t>
            </a:r>
            <a:r>
              <a:rPr lang="zh-CN" altLang="zh-CN" sz="1800" dirty="0">
                <a:latin typeface="微软雅黑" panose="020B0503020204020204" pitchFamily="34" charset="-122"/>
                <a:ea typeface="微软雅黑" panose="020B0503020204020204" pitchFamily="34" charset="-122"/>
              </a:rPr>
              <a:t>年底，美国不顾国际社会强烈反对，承认耶路撒冷为以色列首都，并于</a:t>
            </a:r>
            <a:r>
              <a:rPr lang="en-US" altLang="zh-CN" sz="1800" dirty="0">
                <a:latin typeface="微软雅黑" panose="020B0503020204020204" pitchFamily="34" charset="-122"/>
                <a:ea typeface="微软雅黑" panose="020B0503020204020204" pitchFamily="34" charset="-122"/>
              </a:rPr>
              <a:t>2018</a:t>
            </a:r>
            <a:r>
              <a:rPr lang="zh-CN" altLang="zh-CN"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5</a:t>
            </a:r>
            <a:r>
              <a:rPr lang="zh-CN" altLang="zh-CN" sz="1800" dirty="0">
                <a:latin typeface="微软雅黑" panose="020B0503020204020204" pitchFamily="34" charset="-122"/>
                <a:ea typeface="微软雅黑" panose="020B0503020204020204" pitchFamily="34" charset="-122"/>
              </a:rPr>
              <a:t>月将美国大使馆迁至该市，</a:t>
            </a:r>
            <a:r>
              <a:rPr lang="zh-CN" altLang="en-US" sz="1800" dirty="0">
                <a:latin typeface="微软雅黑" panose="020B0503020204020204" pitchFamily="34" charset="-122"/>
                <a:ea typeface="微软雅黑" panose="020B0503020204020204" pitchFamily="34" charset="-122"/>
              </a:rPr>
              <a:t>使</a:t>
            </a:r>
            <a:r>
              <a:rPr lang="zh-CN" altLang="zh-CN" sz="1800" dirty="0">
                <a:latin typeface="微软雅黑" panose="020B0503020204020204" pitchFamily="34" charset="-122"/>
                <a:ea typeface="微软雅黑" panose="020B0503020204020204" pitchFamily="34" charset="-122"/>
              </a:rPr>
              <a:t>加沙地带巴以冲突对抗升级。</a:t>
            </a:r>
          </a:p>
          <a:p>
            <a:r>
              <a:rPr lang="zh-CN" altLang="zh-CN" sz="2400" b="1" dirty="0">
                <a:solidFill>
                  <a:srgbClr val="C00000"/>
                </a:solidFill>
                <a:latin typeface="微软雅黑" panose="020B0503020204020204" pitchFamily="34" charset="-122"/>
                <a:ea typeface="微软雅黑" panose="020B0503020204020204" pitchFamily="34" charset="-122"/>
              </a:rPr>
              <a:t>原因二：</a:t>
            </a:r>
            <a:r>
              <a:rPr lang="zh-CN" altLang="zh-CN" sz="2400" b="1" dirty="0">
                <a:solidFill>
                  <a:srgbClr val="3333CC"/>
                </a:solidFill>
                <a:latin typeface="微软雅黑" panose="020B0503020204020204" pitchFamily="34" charset="-122"/>
                <a:ea typeface="微软雅黑" panose="020B0503020204020204" pitchFamily="34" charset="-122"/>
              </a:rPr>
              <a:t>自身人权问题</a:t>
            </a:r>
            <a:endParaRPr lang="en-US" altLang="zh-CN" sz="2400" b="1" dirty="0">
              <a:solidFill>
                <a:srgbClr val="3333CC"/>
              </a:solidFill>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美国的贫困和社会不平等问题比人们设想的更为严重，还有进一步恶化趋势</a:t>
            </a:r>
            <a:r>
              <a:rPr lang="zh-CN" altLang="en-US" sz="1800" dirty="0">
                <a:latin typeface="微软雅黑" panose="020B0503020204020204" pitchFamily="34" charset="-122"/>
                <a:ea typeface="微软雅黑" panose="020B0503020204020204" pitchFamily="34" charset="-122"/>
              </a:rPr>
              <a:t>，也与</a:t>
            </a:r>
            <a:r>
              <a:rPr lang="zh-CN" altLang="zh-CN" sz="1800" dirty="0">
                <a:latin typeface="微软雅黑" panose="020B0503020204020204" pitchFamily="34" charset="-122"/>
                <a:ea typeface="微软雅黑" panose="020B0503020204020204" pitchFamily="34" charset="-122"/>
              </a:rPr>
              <a:t>特朗普政府在处理非法移民问题</a:t>
            </a:r>
            <a:r>
              <a:rPr lang="zh-CN" altLang="en-US" sz="1800" dirty="0">
                <a:latin typeface="微软雅黑" panose="020B0503020204020204" pitchFamily="34" charset="-122"/>
                <a:ea typeface="微软雅黑" panose="020B0503020204020204" pitchFamily="34" charset="-122"/>
              </a:rPr>
              <a:t>上</a:t>
            </a:r>
            <a:r>
              <a:rPr lang="zh-CN" altLang="zh-CN" sz="1800" dirty="0">
                <a:latin typeface="微软雅黑" panose="020B0503020204020204" pitchFamily="34" charset="-122"/>
                <a:ea typeface="微软雅黑" panose="020B0503020204020204" pitchFamily="34" charset="-122"/>
              </a:rPr>
              <a:t>面临的人权指责不无关系。</a:t>
            </a:r>
          </a:p>
          <a:p>
            <a:r>
              <a:rPr lang="zh-CN" altLang="zh-CN" sz="2400" b="1" dirty="0">
                <a:solidFill>
                  <a:srgbClr val="C00000"/>
                </a:solidFill>
                <a:latin typeface="微软雅黑" panose="020B0503020204020204" pitchFamily="34" charset="-122"/>
                <a:ea typeface="微软雅黑" panose="020B0503020204020204" pitchFamily="34" charset="-122"/>
              </a:rPr>
              <a:t>原因三：</a:t>
            </a:r>
            <a:r>
              <a:rPr lang="zh-CN" altLang="zh-CN" sz="2400" b="1" dirty="0">
                <a:solidFill>
                  <a:srgbClr val="3333CC"/>
                </a:solidFill>
                <a:latin typeface="微软雅黑" panose="020B0503020204020204" pitchFamily="34" charset="-122"/>
                <a:ea typeface="微软雅黑" panose="020B0503020204020204" pitchFamily="34" charset="-122"/>
              </a:rPr>
              <a:t>不满人权理事会由来已久</a:t>
            </a:r>
            <a:endParaRPr lang="en-US" altLang="zh-CN" sz="2400" b="1" dirty="0">
              <a:solidFill>
                <a:srgbClr val="3333CC"/>
              </a:solidFill>
              <a:latin typeface="微软雅黑" panose="020B0503020204020204" pitchFamily="34" charset="-122"/>
              <a:ea typeface="微软雅黑" panose="020B0503020204020204" pitchFamily="34" charset="-122"/>
            </a:endParaRPr>
          </a:p>
          <a:p>
            <a:pPr lvl="1"/>
            <a:r>
              <a:rPr lang="en-US" altLang="zh-CN" sz="1800" dirty="0">
                <a:latin typeface="微软雅黑" panose="020B0503020204020204" pitchFamily="34" charset="-122"/>
                <a:ea typeface="微软雅黑" panose="020B0503020204020204" pitchFamily="34" charset="-122"/>
              </a:rPr>
              <a:t>2006</a:t>
            </a:r>
            <a:r>
              <a:rPr lang="zh-CN" altLang="zh-CN"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3</a:t>
            </a:r>
            <a:r>
              <a:rPr lang="zh-CN" altLang="zh-CN" sz="1800" dirty="0">
                <a:latin typeface="微软雅黑" panose="020B0503020204020204" pitchFamily="34" charset="-122"/>
                <a:ea typeface="微软雅黑" panose="020B0503020204020204" pitchFamily="34" charset="-122"/>
              </a:rPr>
              <a:t>月，第</a:t>
            </a:r>
            <a:r>
              <a:rPr lang="en-US" altLang="zh-CN" sz="1800" dirty="0">
                <a:latin typeface="微软雅黑" panose="020B0503020204020204" pitchFamily="34" charset="-122"/>
                <a:ea typeface="微软雅黑" panose="020B0503020204020204" pitchFamily="34" charset="-122"/>
              </a:rPr>
              <a:t>60</a:t>
            </a:r>
            <a:r>
              <a:rPr lang="zh-CN" altLang="zh-CN" sz="1800" dirty="0">
                <a:latin typeface="微软雅黑" panose="020B0503020204020204" pitchFamily="34" charset="-122"/>
                <a:ea typeface="微软雅黑" panose="020B0503020204020204" pitchFamily="34" charset="-122"/>
              </a:rPr>
              <a:t>届联大以压倒性多数通过决议，批准设立人权理事会，</a:t>
            </a:r>
            <a:r>
              <a:rPr lang="en-US" altLang="zh-CN" sz="1800" dirty="0">
                <a:latin typeface="微软雅黑" panose="020B0503020204020204" pitchFamily="34" charset="-122"/>
                <a:ea typeface="微软雅黑" panose="020B0503020204020204" pitchFamily="34" charset="-122"/>
              </a:rPr>
              <a:t>170</a:t>
            </a:r>
            <a:r>
              <a:rPr lang="zh-CN" altLang="zh-CN" sz="1800" dirty="0">
                <a:latin typeface="微软雅黑" panose="020B0503020204020204" pitchFamily="34" charset="-122"/>
                <a:ea typeface="微软雅黑" panose="020B0503020204020204" pitchFamily="34" charset="-122"/>
              </a:rPr>
              <a:t>多个国家投了赞成票，只有美国、以色列等四个国家投了反对票。</a:t>
            </a:r>
            <a:r>
              <a:rPr lang="zh-CN" altLang="zh-CN" sz="2000" dirty="0">
                <a:latin typeface="微软雅黑" panose="020B0503020204020204" pitchFamily="34" charset="-122"/>
                <a:ea typeface="微软雅黑" panose="020B0503020204020204" pitchFamily="34" charset="-122"/>
              </a:rPr>
              <a:t>自人权理事会设立之初，小布什政府就宣布放弃理事会席位。</a:t>
            </a:r>
          </a:p>
          <a:p>
            <a:r>
              <a:rPr lang="zh-CN" altLang="zh-CN" sz="2400" b="1" dirty="0">
                <a:solidFill>
                  <a:srgbClr val="C00000"/>
                </a:solidFill>
                <a:latin typeface="微软雅黑" panose="020B0503020204020204" pitchFamily="34" charset="-122"/>
                <a:ea typeface="微软雅黑" panose="020B0503020204020204" pitchFamily="34" charset="-122"/>
              </a:rPr>
              <a:t>原因四：</a:t>
            </a:r>
            <a:r>
              <a:rPr lang="zh-CN" altLang="zh-CN" sz="2400" b="1" dirty="0">
                <a:solidFill>
                  <a:srgbClr val="3333CC"/>
                </a:solidFill>
                <a:latin typeface="微软雅黑" panose="020B0503020204020204" pitchFamily="34" charset="-122"/>
                <a:ea typeface="微软雅黑" panose="020B0503020204020204" pitchFamily="34" charset="-122"/>
              </a:rPr>
              <a:t>无法再为所欲为</a:t>
            </a:r>
            <a:endParaRPr lang="en-US" altLang="zh-CN" sz="2400" b="1" dirty="0">
              <a:solidFill>
                <a:srgbClr val="3333CC"/>
              </a:solidFill>
              <a:latin typeface="微软雅黑" panose="020B0503020204020204" pitchFamily="34" charset="-122"/>
              <a:ea typeface="微软雅黑" panose="020B0503020204020204" pitchFamily="34" charset="-122"/>
            </a:endParaRPr>
          </a:p>
          <a:p>
            <a:pPr lvl="1"/>
            <a:r>
              <a:rPr lang="zh-CN" altLang="zh-CN" sz="1800" dirty="0">
                <a:latin typeface="微软雅黑" panose="020B0503020204020204" pitchFamily="34" charset="-122"/>
                <a:ea typeface="微软雅黑" panose="020B0503020204020204" pitchFamily="34" charset="-122"/>
              </a:rPr>
              <a:t>随着广大发展中国家在全球人权治理体系中影响力日增，美国利用人权做文章的惯常做法引发越来越多争议和抵制。</a:t>
            </a:r>
          </a:p>
          <a:p>
            <a:r>
              <a:rPr lang="zh-CN" altLang="zh-CN" sz="2400" b="1" dirty="0">
                <a:solidFill>
                  <a:srgbClr val="C00000"/>
                </a:solidFill>
                <a:latin typeface="微软雅黑" panose="020B0503020204020204" pitchFamily="34" charset="-122"/>
                <a:ea typeface="微软雅黑" panose="020B0503020204020204" pitchFamily="34" charset="-122"/>
              </a:rPr>
              <a:t>原因五：</a:t>
            </a:r>
            <a:r>
              <a:rPr lang="zh-CN" altLang="zh-CN" sz="2400" b="1" dirty="0">
                <a:solidFill>
                  <a:srgbClr val="3333CC"/>
                </a:solidFill>
                <a:latin typeface="微软雅黑" panose="020B0503020204020204" pitchFamily="34" charset="-122"/>
                <a:ea typeface="微软雅黑" panose="020B0503020204020204" pitchFamily="34" charset="-122"/>
              </a:rPr>
              <a:t>单边主义和联合国“不对付”</a:t>
            </a:r>
          </a:p>
          <a:p>
            <a:pPr lvl="1"/>
            <a:r>
              <a:rPr lang="zh-CN" altLang="zh-CN" sz="1800" dirty="0">
                <a:latin typeface="微软雅黑" panose="020B0503020204020204" pitchFamily="34" charset="-122"/>
                <a:ea typeface="微软雅黑" panose="020B0503020204020204" pitchFamily="34" charset="-122"/>
              </a:rPr>
              <a:t>特朗普政府上台以来大力推行“美国优先”，与崇尚多边主义的联合国机构格格不入。</a:t>
            </a:r>
            <a:endParaRPr lang="zh-CN" altLang="en-US" sz="1800" dirty="0">
              <a:latin typeface="微软雅黑" panose="020B0503020204020204" pitchFamily="34" charset="-122"/>
              <a:ea typeface="微软雅黑" panose="020B0503020204020204" pitchFamily="34" charset="-122"/>
            </a:endParaRPr>
          </a:p>
        </p:txBody>
      </p:sp>
      <p:sp>
        <p:nvSpPr>
          <p:cNvPr id="61444"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56</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505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69988"/>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395288" y="1700213"/>
            <a:ext cx="8229600" cy="4752975"/>
          </a:xfrm>
          <a:solidFill>
            <a:srgbClr val="3333CC"/>
          </a:solidFill>
        </p:spPr>
        <p:txBody>
          <a:bodyPr/>
          <a:lstStyle/>
          <a:p>
            <a:r>
              <a:rPr lang="zh-CN" altLang="en-US" sz="2800" smtClean="0">
                <a:solidFill>
                  <a:schemeClr val="bg1"/>
                </a:solidFill>
                <a:latin typeface="微软雅黑" panose="020B0503020204020204" pitchFamily="34" charset="-122"/>
                <a:ea typeface="微软雅黑" panose="020B0503020204020204" pitchFamily="34" charset="-122"/>
              </a:rPr>
              <a:t>中美贸易关系自从两国建立贸易关系以来就在摩擦和曲折中发展。一年一度的最惠国待遇审议，与贸易有关或者无关的人权问题，正是中国“入世”前中美贸易关系特点的真实写照。</a:t>
            </a:r>
            <a:endParaRPr lang="en-US" altLang="zh-CN" sz="2800" smtClean="0">
              <a:solidFill>
                <a:schemeClr val="bg1"/>
              </a:solidFill>
              <a:latin typeface="微软雅黑" panose="020B0503020204020204" pitchFamily="34" charset="-122"/>
              <a:ea typeface="微软雅黑" panose="020B0503020204020204" pitchFamily="34" charset="-122"/>
            </a:endParaRPr>
          </a:p>
          <a:p>
            <a:r>
              <a:rPr lang="en-US" altLang="zh-CN" sz="2800" smtClean="0">
                <a:solidFill>
                  <a:schemeClr val="bg1"/>
                </a:solidFill>
                <a:latin typeface="微软雅黑" panose="020B0503020204020204" pitchFamily="34" charset="-122"/>
                <a:ea typeface="微软雅黑" panose="020B0503020204020204" pitchFamily="34" charset="-122"/>
              </a:rPr>
              <a:t>2001</a:t>
            </a:r>
            <a:r>
              <a:rPr lang="zh-CN" altLang="en-US" sz="2800" smtClean="0">
                <a:solidFill>
                  <a:schemeClr val="bg1"/>
                </a:solidFill>
                <a:latin typeface="微软雅黑" panose="020B0503020204020204" pitchFamily="34" charset="-122"/>
                <a:ea typeface="微软雅黑" panose="020B0503020204020204" pitchFamily="34" charset="-122"/>
              </a:rPr>
              <a:t>年，中国加入</a:t>
            </a:r>
            <a:r>
              <a:rPr lang="en-US" altLang="zh-CN" sz="2800" smtClean="0">
                <a:solidFill>
                  <a:schemeClr val="bg1"/>
                </a:solidFill>
                <a:latin typeface="微软雅黑" panose="020B0503020204020204" pitchFamily="34" charset="-122"/>
                <a:ea typeface="微软雅黑" panose="020B0503020204020204" pitchFamily="34" charset="-122"/>
              </a:rPr>
              <a:t>WTO</a:t>
            </a:r>
            <a:r>
              <a:rPr lang="zh-CN" altLang="en-US" sz="2800" smtClean="0">
                <a:solidFill>
                  <a:schemeClr val="bg1"/>
                </a:solidFill>
                <a:latin typeface="微软雅黑" panose="020B0503020204020204" pitchFamily="34" charset="-122"/>
                <a:ea typeface="微软雅黑" panose="020B0503020204020204" pitchFamily="34" charset="-122"/>
              </a:rPr>
              <a:t>后，</a:t>
            </a:r>
            <a:r>
              <a:rPr lang="zh-CN" altLang="zh-CN" sz="2800" smtClean="0">
                <a:solidFill>
                  <a:schemeClr val="bg1"/>
                </a:solidFill>
                <a:latin typeface="微软雅黑" panose="020B0503020204020204" pitchFamily="34" charset="-122"/>
                <a:ea typeface="微软雅黑" panose="020B0503020204020204" pitchFamily="34" charset="-122"/>
              </a:rPr>
              <a:t>中美贸易争端一直不断，</a:t>
            </a:r>
            <a:r>
              <a:rPr lang="en-US" altLang="zh-CN" sz="2800" smtClean="0">
                <a:solidFill>
                  <a:schemeClr val="bg1"/>
                </a:solidFill>
                <a:latin typeface="微软雅黑" panose="020B0503020204020204" pitchFamily="34" charset="-122"/>
                <a:ea typeface="微软雅黑" panose="020B0503020204020204" pitchFamily="34" charset="-122"/>
              </a:rPr>
              <a:t>2003 </a:t>
            </a:r>
            <a:r>
              <a:rPr lang="zh-CN" altLang="en-US" sz="2800" smtClean="0">
                <a:solidFill>
                  <a:schemeClr val="bg1"/>
                </a:solidFill>
                <a:latin typeface="微软雅黑" panose="020B0503020204020204" pitchFamily="34" charset="-122"/>
                <a:ea typeface="微软雅黑" panose="020B0503020204020204" pitchFamily="34" charset="-122"/>
              </a:rPr>
              <a:t>∽ </a:t>
            </a:r>
            <a:r>
              <a:rPr lang="en-US" altLang="zh-CN" sz="2800" smtClean="0">
                <a:solidFill>
                  <a:schemeClr val="bg1"/>
                </a:solidFill>
                <a:latin typeface="微软雅黑" panose="020B0503020204020204" pitchFamily="34" charset="-122"/>
                <a:ea typeface="微软雅黑" panose="020B0503020204020204" pitchFamily="34" charset="-122"/>
              </a:rPr>
              <a:t>2005</a:t>
            </a:r>
            <a:r>
              <a:rPr lang="zh-CN" altLang="zh-CN" sz="2800" smtClean="0">
                <a:solidFill>
                  <a:schemeClr val="bg1"/>
                </a:solidFill>
                <a:latin typeface="微软雅黑" panose="020B0503020204020204" pitchFamily="34" charset="-122"/>
                <a:ea typeface="微软雅黑" panose="020B0503020204020204" pitchFamily="34" charset="-122"/>
              </a:rPr>
              <a:t>年末，由美国单方面挑起的一系列</a:t>
            </a:r>
            <a:r>
              <a:rPr lang="en-US" altLang="zh-CN" sz="2800" smtClean="0">
                <a:solidFill>
                  <a:schemeClr val="bg1"/>
                </a:solidFill>
                <a:latin typeface="微软雅黑" panose="020B0503020204020204" pitchFamily="34" charset="-122"/>
                <a:ea typeface="微软雅黑" panose="020B0503020204020204" pitchFamily="34" charset="-122"/>
              </a:rPr>
              <a:t>贸易摩擦</a:t>
            </a:r>
            <a:r>
              <a:rPr lang="zh-CN" altLang="zh-CN" sz="2800" smtClean="0">
                <a:solidFill>
                  <a:schemeClr val="bg1"/>
                </a:solidFill>
                <a:latin typeface="微软雅黑" panose="020B0503020204020204" pitchFamily="34" charset="-122"/>
                <a:ea typeface="微软雅黑" panose="020B0503020204020204" pitchFamily="34" charset="-122"/>
              </a:rPr>
              <a:t>给中美贸易关系蒙上了浓重的阴影，中美两国进入了前所未有的贸易摩擦期。</a:t>
            </a:r>
            <a:endParaRPr lang="en-US" altLang="zh-CN" sz="2800" smtClean="0">
              <a:solidFill>
                <a:schemeClr val="bg1"/>
              </a:solidFill>
              <a:latin typeface="微软雅黑" panose="020B0503020204020204" pitchFamily="34" charset="-122"/>
              <a:ea typeface="微软雅黑" panose="020B0503020204020204" pitchFamily="34" charset="-122"/>
            </a:endParaRPr>
          </a:p>
          <a:p>
            <a:r>
              <a:rPr lang="en-US" altLang="zh-CN" sz="2800" smtClean="0">
                <a:solidFill>
                  <a:schemeClr val="bg1"/>
                </a:solidFill>
                <a:latin typeface="微软雅黑" panose="020B0503020204020204" pitchFamily="34" charset="-122"/>
                <a:ea typeface="微软雅黑" panose="020B0503020204020204" pitchFamily="34" charset="-122"/>
              </a:rPr>
              <a:t>2018</a:t>
            </a:r>
            <a:r>
              <a:rPr lang="zh-CN" altLang="en-US" sz="2800" smtClean="0">
                <a:solidFill>
                  <a:schemeClr val="bg1"/>
                </a:solidFill>
                <a:latin typeface="微软雅黑" panose="020B0503020204020204" pitchFamily="34" charset="-122"/>
                <a:ea typeface="微软雅黑" panose="020B0503020204020204" pitchFamily="34" charset="-122"/>
              </a:rPr>
              <a:t>年，特朗普政府不顾中方劝阻，执意发动贸易战，掀起了又一轮的中美贸易争端</a:t>
            </a:r>
            <a:r>
              <a:rPr lang="zh-CN" altLang="en-US" sz="2800" smtClean="0">
                <a:solidFill>
                  <a:srgbClr val="3333CC"/>
                </a:solidFill>
                <a:latin typeface="微软雅黑" panose="020B0503020204020204" pitchFamily="34" charset="-122"/>
                <a:ea typeface="微软雅黑" panose="020B0503020204020204" pitchFamily="34" charset="-122"/>
              </a:rPr>
              <a:t>。</a:t>
            </a:r>
          </a:p>
        </p:txBody>
      </p:sp>
      <p:sp>
        <p:nvSpPr>
          <p:cNvPr id="45060" name="标题 8"/>
          <p:cNvSpPr txBox="1">
            <a:spLocks noChangeArrowheads="1"/>
          </p:cNvSpPr>
          <p:nvPr/>
        </p:nvSpPr>
        <p:spPr bwMode="auto">
          <a:xfrm>
            <a:off x="0" y="0"/>
            <a:ext cx="9144000" cy="1484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130000"/>
              </a:lnSpc>
              <a:spcBef>
                <a:spcPct val="0"/>
              </a:spcBef>
              <a:buClrTx/>
              <a:buSzTx/>
              <a:buFontTx/>
              <a:buNone/>
            </a:pPr>
            <a:r>
              <a:rPr lang="zh-CN" altLang="en-US" sz="6000" b="1">
                <a:latin typeface="微软雅黑" panose="020B0503020204020204" pitchFamily="34" charset="-122"/>
                <a:ea typeface="微软雅黑" panose="020B0503020204020204" pitchFamily="34" charset="-122"/>
              </a:rPr>
              <a:t>中</a:t>
            </a:r>
            <a:r>
              <a:rPr lang="zh-CN" altLang="zh-CN" sz="6000" b="1">
                <a:latin typeface="微软雅黑" panose="020B0503020204020204" pitchFamily="34" charset="-122"/>
                <a:ea typeface="微软雅黑" panose="020B0503020204020204" pitchFamily="34" charset="-122"/>
              </a:rPr>
              <a:t>美</a:t>
            </a:r>
            <a:r>
              <a:rPr lang="zh-CN" altLang="en-US" sz="6000" b="1">
                <a:latin typeface="微软雅黑" panose="020B0503020204020204" pitchFamily="34" charset="-122"/>
                <a:ea typeface="微软雅黑" panose="020B0503020204020204" pitchFamily="34" charset="-122"/>
              </a:rPr>
              <a:t>贸易争端</a:t>
            </a:r>
            <a:endParaRPr lang="zh-CN" altLang="en-US" sz="540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937233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par>
                          <p:cTn id="8" fill="hold" nodeType="afterGroup">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stCondLst>
                                            <p:cond delay="0"/>
                                          </p:stCondLst>
                                        </p:cTn>
                                        <p:tgtEl>
                                          <p:spTgt spid="3">
                                            <p:txEl>
                                              <p:pRg st="0" end="0"/>
                                            </p:txEl>
                                          </p:spTgt>
                                        </p:tgtEl>
                                      </p:cBhvr>
                                    </p:animEffect>
                                  </p:childTnLst>
                                </p:cTn>
                              </p:par>
                            </p:childTnLst>
                          </p:cTn>
                        </p:par>
                        <p:par>
                          <p:cTn id="12" fill="hold" nodeType="afterGroup">
                            <p:stCondLst>
                              <p:cond delay="1500"/>
                            </p:stCondLst>
                            <p:childTnLst>
                              <p:par>
                                <p:cTn id="13" presetID="10" presetClass="entr" presetSubtype="0" fill="hold" grpId="1"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stCondLst>
                                            <p:cond delay="0"/>
                                          </p:stCondLst>
                                        </p:cTn>
                                        <p:tgtEl>
                                          <p:spTgt spid="3">
                                            <p:txEl>
                                              <p:pRg st="1" end="1"/>
                                            </p:txEl>
                                          </p:spTgt>
                                        </p:tgtEl>
                                      </p:cBhvr>
                                    </p:animEffect>
                                  </p:childTnLst>
                                </p:cTn>
                              </p:par>
                            </p:childTnLst>
                          </p:cTn>
                        </p:par>
                        <p:par>
                          <p:cTn id="16" fill="hold" nodeType="afterGroup">
                            <p:stCondLst>
                              <p:cond delay="2500"/>
                            </p:stCondLst>
                            <p:childTnLst>
                              <p:par>
                                <p:cTn id="17" presetID="10" presetClass="entr" presetSubtype="0" fill="hold" grpId="1"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 grpId="1"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endParaRPr lang="zh-CN" altLang="en-US" smtClean="0"/>
          </a:p>
        </p:txBody>
      </p:sp>
      <p:pic>
        <p:nvPicPr>
          <p:cNvPr id="46083" name="内容占位符 5">
            <a:hlinkClick r:id="rId3" action="ppaction://hlinkfile"/>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0" y="1484313"/>
            <a:ext cx="9144000" cy="5429250"/>
          </a:xfrm>
        </p:spPr>
      </p:pic>
      <p:sp>
        <p:nvSpPr>
          <p:cNvPr id="46084" name="标题 8"/>
          <p:cNvSpPr txBox="1">
            <a:spLocks noChangeArrowheads="1"/>
          </p:cNvSpPr>
          <p:nvPr/>
        </p:nvSpPr>
        <p:spPr bwMode="auto">
          <a:xfrm>
            <a:off x="0" y="0"/>
            <a:ext cx="9144000" cy="1484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130000"/>
              </a:lnSpc>
              <a:spcBef>
                <a:spcPct val="0"/>
              </a:spcBef>
              <a:buClrTx/>
              <a:buSzTx/>
              <a:buFontTx/>
              <a:buNone/>
            </a:pPr>
            <a:r>
              <a:rPr lang="zh-CN" altLang="en-US" sz="6000" b="1">
                <a:latin typeface="微软雅黑" panose="020B0503020204020204" pitchFamily="34" charset="-122"/>
                <a:ea typeface="微软雅黑" panose="020B0503020204020204" pitchFamily="34" charset="-122"/>
              </a:rPr>
              <a:t>   中</a:t>
            </a:r>
            <a:r>
              <a:rPr lang="zh-CN" altLang="zh-CN" sz="6000" b="1">
                <a:latin typeface="微软雅黑" panose="020B0503020204020204" pitchFamily="34" charset="-122"/>
                <a:ea typeface="微软雅黑" panose="020B0503020204020204" pitchFamily="34" charset="-122"/>
              </a:rPr>
              <a:t>美</a:t>
            </a:r>
            <a:r>
              <a:rPr lang="zh-CN" altLang="en-US" sz="6000" b="1">
                <a:latin typeface="微软雅黑" panose="020B0503020204020204" pitchFamily="34" charset="-122"/>
                <a:ea typeface="微软雅黑" panose="020B0503020204020204" pitchFamily="34" charset="-122"/>
              </a:rPr>
              <a:t>贸易争端</a:t>
            </a:r>
            <a:endParaRPr lang="zh-CN" altLang="en-US" sz="5400">
              <a:solidFill>
                <a:schemeClr val="tx2"/>
              </a:solidFill>
              <a:latin typeface="微软雅黑" panose="020B0503020204020204" pitchFamily="34" charset="-122"/>
              <a:ea typeface="微软雅黑" panose="020B0503020204020204" pitchFamily="34" charset="-122"/>
            </a:endParaRPr>
          </a:p>
        </p:txBody>
      </p:sp>
      <p:pic>
        <p:nvPicPr>
          <p:cNvPr id="46085" name="图片 6">
            <a:hlinkClick r:id="rId3" action="ppaction://hlinkfile"/>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0" y="87313"/>
            <a:ext cx="1979613"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71869"/>
      </p:ext>
    </p:extLst>
  </p:cSld>
  <p:clrMapOvr>
    <a:masterClrMapping/>
  </p:clrMapOvr>
  <p:transition>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p:txBody>
          <a:bodyPr/>
          <a:lstStyle/>
          <a:p>
            <a:pPr>
              <a:lnSpc>
                <a:spcPct val="150000"/>
              </a:lnSpc>
            </a:pPr>
            <a:r>
              <a:rPr lang="zh-CN" altLang="en-US" sz="4400" b="1" dirty="0" smtClean="0">
                <a:solidFill>
                  <a:srgbClr val="3333CC"/>
                </a:solidFill>
                <a:latin typeface="微软雅黑" panose="020B0503020204020204" pitchFamily="34" charset="-122"/>
                <a:ea typeface="微软雅黑" panose="020B0503020204020204" pitchFamily="34" charset="-122"/>
              </a:rPr>
              <a:t>你对中美贸易争端有何看法？有何期待？</a:t>
            </a:r>
            <a:endParaRPr lang="en-US" altLang="zh-CN" sz="4400" b="1" dirty="0" smtClean="0">
              <a:solidFill>
                <a:srgbClr val="3333CC"/>
              </a:solidFill>
              <a:latin typeface="微软雅黑" panose="020B0503020204020204" pitchFamily="34" charset="-122"/>
              <a:ea typeface="微软雅黑" panose="020B0503020204020204" pitchFamily="34" charset="-122"/>
            </a:endParaRPr>
          </a:p>
          <a:p>
            <a:pPr>
              <a:lnSpc>
                <a:spcPct val="150000"/>
              </a:lnSpc>
            </a:pPr>
            <a:r>
              <a:rPr lang="zh-CN" altLang="en-US" sz="4400" b="1" dirty="0" smtClean="0">
                <a:solidFill>
                  <a:srgbClr val="3333CC"/>
                </a:solidFill>
                <a:latin typeface="微软雅黑" panose="020B0503020204020204" pitchFamily="34" charset="-122"/>
                <a:ea typeface="微软雅黑" panose="020B0503020204020204" pitchFamily="34" charset="-122"/>
              </a:rPr>
              <a:t>特朗普推行的政策代表了美国人民的意愿吗？</a:t>
            </a:r>
          </a:p>
        </p:txBody>
      </p:sp>
      <p:sp>
        <p:nvSpPr>
          <p:cNvPr id="4" name="标题 1"/>
          <p:cNvSpPr txBox="1">
            <a:spLocks noChangeArrowheads="1"/>
          </p:cNvSpPr>
          <p:nvPr/>
        </p:nvSpPr>
        <p:spPr bwMode="auto">
          <a:xfrm>
            <a:off x="425450" y="260350"/>
            <a:ext cx="8218488" cy="115242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a:lnSpc>
                <a:spcPct val="130000"/>
              </a:lnSpc>
              <a:defRPr/>
            </a:pPr>
            <a:r>
              <a:rPr lang="zh-CN" altLang="en-US" b="1" i="1" kern="0" dirty="0" smtClean="0">
                <a:effectLst>
                  <a:outerShdw blurRad="38100" dist="38100" dir="2700000" algn="tl">
                    <a:srgbClr val="000000">
                      <a:alpha val="43137"/>
                    </a:srgbClr>
                  </a:outerShdw>
                </a:effectLst>
                <a:latin typeface="微软雅黑" pitchFamily="34" charset="-122"/>
                <a:ea typeface="微软雅黑" pitchFamily="34" charset="-122"/>
              </a:rPr>
              <a:t>  </a:t>
            </a:r>
            <a:r>
              <a:rPr lang="zh-CN" altLang="en-US" sz="4400" b="1" i="1" kern="0" dirty="0" smtClean="0">
                <a:effectLst>
                  <a:outerShdw blurRad="38100" dist="38100" dir="2700000" algn="tl">
                    <a:srgbClr val="000000">
                      <a:alpha val="43137"/>
                    </a:srgbClr>
                  </a:outerShdw>
                </a:effectLst>
                <a:latin typeface="微软雅黑" pitchFamily="34" charset="-122"/>
                <a:ea typeface="微软雅黑" pitchFamily="34" charset="-122"/>
              </a:rPr>
              <a:t>讨论：</a:t>
            </a:r>
          </a:p>
        </p:txBody>
      </p:sp>
    </p:spTree>
    <p:extLst>
      <p:ext uri="{BB962C8B-B14F-4D97-AF65-F5344CB8AC3E}">
        <p14:creationId xmlns:p14="http://schemas.microsoft.com/office/powerpoint/2010/main" val="3423113204"/>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a:t>
            </a:fld>
            <a:endParaRPr lang="en-US" altLang="zh-CN" sz="1200" dirty="0">
              <a:latin typeface="Garamond" panose="02020404030301010803" pitchFamily="18" charset="0"/>
            </a:endParaRPr>
          </a:p>
        </p:txBody>
      </p:sp>
      <p:sp>
        <p:nvSpPr>
          <p:cNvPr id="157698" name="Rectangle 2"/>
          <p:cNvSpPr>
            <a:spLocks noGrp="1" noChangeArrowheads="1"/>
          </p:cNvSpPr>
          <p:nvPr>
            <p:ph type="title"/>
          </p:nvPr>
        </p:nvSpPr>
        <p:spPr>
          <a:xfrm>
            <a:off x="410210" y="360680"/>
            <a:ext cx="8345170" cy="1029335"/>
          </a:xfrm>
          <a:gradFill rotWithShape="1">
            <a:gsLst>
              <a:gs pos="0">
                <a:srgbClr val="FFFF00">
                  <a:gamma/>
                  <a:shade val="46275"/>
                  <a:invGamma/>
                </a:srgbClr>
              </a:gs>
              <a:gs pos="50000">
                <a:srgbClr val="FFFF00"/>
              </a:gs>
              <a:gs pos="100000">
                <a:srgbClr val="FFFF00">
                  <a:gamma/>
                  <a:shade val="46275"/>
                  <a:invGamma/>
                </a:srgbClr>
              </a:gs>
            </a:gsLst>
            <a:lin ang="27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4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7.1.1 </a:t>
            </a:r>
            <a:r>
              <a:rPr kumimoji="0" lang="zh-CN" altLang="en-US" sz="4400" b="1" i="0" u="none" strike="noStrike" kern="0" cap="none" spc="0" normalizeH="0" baseline="0" noProof="0" dirty="0" smtClean="0">
                <a:ln>
                  <a:noFill/>
                </a:ln>
                <a:solidFill>
                  <a:srgbClr val="99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社会主义核心价值体系</a:t>
            </a:r>
          </a:p>
        </p:txBody>
      </p:sp>
      <p:sp>
        <p:nvSpPr>
          <p:cNvPr id="9220" name="Rectangle 3"/>
          <p:cNvSpPr>
            <a:spLocks noGrp="1" noChangeArrowheads="1"/>
          </p:cNvSpPr>
          <p:nvPr>
            <p:ph idx="1"/>
          </p:nvPr>
        </p:nvSpPr>
        <p:spPr>
          <a:xfrm>
            <a:off x="457200" y="1484313"/>
            <a:ext cx="8229600" cy="4752975"/>
          </a:xfrm>
          <a:gradFill rotWithShape="1">
            <a:gsLst>
              <a:gs pos="0">
                <a:srgbClr val="FFFF99"/>
              </a:gs>
              <a:gs pos="100000">
                <a:srgbClr val="767647"/>
              </a:gs>
            </a:gsLst>
            <a:lin ang="27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5000"/>
              </a:spcBef>
              <a:spcAft>
                <a:spcPct val="0"/>
              </a:spcAft>
              <a:buClr>
                <a:schemeClr val="accent1"/>
              </a:buClr>
              <a:buSzPct val="65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2006.10</a:t>
            </a:r>
            <a:r>
              <a:rPr kumimoji="0" lang="en-US" altLang="zh-CN" sz="29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9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中共中央关于构建社会主义和谐社会若干重大问题的决定</a:t>
            </a:r>
            <a:r>
              <a:rPr kumimoji="0" lang="en-US" altLang="zh-CN" sz="29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明确提出了社会主义核心价值体系的基本内容，主要包括以下四个方面：</a:t>
            </a:r>
            <a:endParaRPr kumimoji="0" lang="zh-CN" altLang="en-US" sz="29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5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坚持</a:t>
            </a:r>
            <a:r>
              <a:rPr kumimoji="0" lang="zh-CN" altLang="en-US" sz="28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马克思主义</a:t>
            </a: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指导思想。 </a:t>
            </a:r>
          </a:p>
          <a:p>
            <a:pPr marL="342900" marR="0" lvl="0" indent="-342900" algn="l" defTabSz="914400" rtl="0" eaLnBrk="1" fontAlgn="base" latinLnBrk="0" hangingPunct="1">
              <a:lnSpc>
                <a:spcPct val="100000"/>
              </a:lnSpc>
              <a:spcBef>
                <a:spcPct val="5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坚持</a:t>
            </a:r>
            <a:r>
              <a:rPr kumimoji="0" lang="zh-CN" altLang="en-US" sz="28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中国特色</a:t>
            </a: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社会主义共同理想。 </a:t>
            </a:r>
          </a:p>
          <a:p>
            <a:pPr marL="342900" marR="0" lvl="0" indent="-342900" algn="l" defTabSz="914400" rtl="0" eaLnBrk="1" fontAlgn="base" latinLnBrk="0" hangingPunct="1">
              <a:lnSpc>
                <a:spcPct val="100000"/>
              </a:lnSpc>
              <a:spcBef>
                <a:spcPct val="5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坚持以</a:t>
            </a:r>
            <a:r>
              <a:rPr kumimoji="0" lang="zh-CN" altLang="en-US" sz="28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爱国主义</a:t>
            </a: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为核心的民族精神和以</a:t>
            </a:r>
            <a:r>
              <a:rPr kumimoji="0" lang="zh-CN" altLang="en-US" sz="28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改革创新</a:t>
            </a: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为核心的时代精神。 </a:t>
            </a:r>
          </a:p>
          <a:p>
            <a:pPr marL="342900" marR="0" lvl="0" indent="-342900" algn="l" defTabSz="914400" rtl="0" eaLnBrk="1" fontAlgn="base" latinLnBrk="0" hangingPunct="1">
              <a:lnSpc>
                <a:spcPct val="100000"/>
              </a:lnSpc>
              <a:spcBef>
                <a:spcPct val="55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坚持</a:t>
            </a:r>
            <a:r>
              <a:rPr kumimoji="0" lang="zh-CN" altLang="en-US" sz="2800" b="1" i="0" u="none" strike="noStrike" kern="0" cap="none" spc="0" normalizeH="0" baseline="0" noProof="0" dirty="0" smtClean="0">
                <a:ln>
                  <a:noFill/>
                </a:ln>
                <a:solidFill>
                  <a:srgbClr val="9933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社会主义荣辱观</a:t>
            </a:r>
            <a:r>
              <a:rPr kumimoji="0" lang="zh-CN" altLang="en-US" sz="2800" b="1" i="0" u="none" strike="noStrike" kern="0" cap="none" spc="0" normalizeH="0" baseline="0" noProof="0" dirty="0" smtClean="0">
                <a:ln>
                  <a:noFill/>
                </a:ln>
                <a:solidFill>
                  <a:srgbClr val="9933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p:cTn id="7" dur="500" fill="hold"/>
                                        <p:tgtEl>
                                          <p:spTgt spid="157698"/>
                                        </p:tgtEl>
                                        <p:attrNameLst>
                                          <p:attrName>ppt_w</p:attrName>
                                        </p:attrNameLst>
                                      </p:cBhvr>
                                      <p:tavLst>
                                        <p:tav tm="0">
                                          <p:val>
                                            <p:fltVal val="0"/>
                                          </p:val>
                                        </p:tav>
                                        <p:tav tm="100000">
                                          <p:val>
                                            <p:strVal val="#ppt_w"/>
                                          </p:val>
                                        </p:tav>
                                      </p:tavLst>
                                    </p:anim>
                                    <p:anim calcmode="lin" valueType="num">
                                      <p:cBhvr>
                                        <p:cTn id="8" dur="500" fill="hold"/>
                                        <p:tgtEl>
                                          <p:spTgt spid="157698"/>
                                        </p:tgtEl>
                                        <p:attrNameLst>
                                          <p:attrName>ppt_h</p:attrName>
                                        </p:attrNameLst>
                                      </p:cBhvr>
                                      <p:tavLst>
                                        <p:tav tm="0">
                                          <p:val>
                                            <p:fltVal val="0"/>
                                          </p:val>
                                        </p:tav>
                                        <p:tav tm="100000">
                                          <p:val>
                                            <p:strVal val="#ppt_h"/>
                                          </p:val>
                                        </p:tav>
                                      </p:tavLst>
                                    </p:anim>
                                    <p:animEffect transition="in" filter="fade">
                                      <p:cBhvr>
                                        <p:cTn id="9" dur="500"/>
                                        <p:tgtEl>
                                          <p:spTgt spid="15769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220">
                                            <p:bg/>
                                          </p:spTgt>
                                        </p:tgtEl>
                                        <p:attrNameLst>
                                          <p:attrName>style.visibility</p:attrName>
                                        </p:attrNameLst>
                                      </p:cBhvr>
                                      <p:to>
                                        <p:strVal val="visible"/>
                                      </p:to>
                                    </p:set>
                                    <p:animEffect transition="in" filter="fade">
                                      <p:cBhvr>
                                        <p:cTn id="13" dur="1000">
                                          <p:stCondLst>
                                            <p:cond delay="0"/>
                                          </p:stCondLst>
                                        </p:cTn>
                                        <p:tgtEl>
                                          <p:spTgt spid="9220">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9220">
                                            <p:bg/>
                                          </p:spTgt>
                                        </p:tgtEl>
                                        <p:attrNameLst>
                                          <p:attrName>style.visibility</p:attrName>
                                        </p:attrNameLst>
                                      </p:cBhvr>
                                      <p:to>
                                        <p:strVal val="visible"/>
                                      </p:to>
                                    </p:set>
                                    <p:animEffect transition="in" filter="fade">
                                      <p:cBhvr>
                                        <p:cTn id="17" dur="1000">
                                          <p:stCondLst>
                                            <p:cond delay="0"/>
                                          </p:stCondLst>
                                        </p:cTn>
                                        <p:tgtEl>
                                          <p:spTgt spid="9220">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9220">
                                            <p:bg/>
                                          </p:spTgt>
                                        </p:tgtEl>
                                        <p:attrNameLst>
                                          <p:attrName>style.visibility</p:attrName>
                                        </p:attrNameLst>
                                      </p:cBhvr>
                                      <p:to>
                                        <p:strVal val="visible"/>
                                      </p:to>
                                    </p:set>
                                    <p:animEffect transition="in" filter="fade">
                                      <p:cBhvr>
                                        <p:cTn id="21" dur="1000">
                                          <p:stCondLst>
                                            <p:cond delay="0"/>
                                          </p:stCondLst>
                                        </p:cTn>
                                        <p:tgtEl>
                                          <p:spTgt spid="9220">
                                            <p:bg/>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9220">
                                            <p:bg/>
                                          </p:spTgt>
                                        </p:tgtEl>
                                        <p:attrNameLst>
                                          <p:attrName>style.visibility</p:attrName>
                                        </p:attrNameLst>
                                      </p:cBhvr>
                                      <p:to>
                                        <p:strVal val="visible"/>
                                      </p:to>
                                    </p:set>
                                    <p:animEffect transition="in" filter="fade">
                                      <p:cBhvr>
                                        <p:cTn id="25" dur="1000">
                                          <p:stCondLst>
                                            <p:cond delay="0"/>
                                          </p:stCondLst>
                                        </p:cTn>
                                        <p:tgtEl>
                                          <p:spTgt spid="9220">
                                            <p:bg/>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9220">
                                            <p:bg/>
                                          </p:spTgt>
                                        </p:tgtEl>
                                        <p:attrNameLst>
                                          <p:attrName>style.visibility</p:attrName>
                                        </p:attrNameLst>
                                      </p:cBhvr>
                                      <p:to>
                                        <p:strVal val="visible"/>
                                      </p:to>
                                    </p:set>
                                    <p:animEffect transition="in" filter="fade">
                                      <p:cBhvr>
                                        <p:cTn id="29" dur="1000">
                                          <p:stCondLst>
                                            <p:cond delay="0"/>
                                          </p:stCondLst>
                                        </p:cTn>
                                        <p:tgtEl>
                                          <p:spTgt spid="922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ldLvl="0" animBg="1"/>
      <p:bldP spid="9220"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内容占位符 2"/>
          <p:cNvSpPr>
            <a:spLocks noGrp="1"/>
          </p:cNvSpPr>
          <p:nvPr>
            <p:ph idx="1"/>
          </p:nvPr>
        </p:nvSpPr>
        <p:spPr>
          <a:xfrm>
            <a:off x="457200" y="1028700"/>
            <a:ext cx="8435280" cy="5102225"/>
          </a:xfrm>
        </p:spPr>
        <p:txBody>
          <a:bodyPr vert="horz" wrap="square" lIns="91440" tIns="45720" rIns="91440" bIns="45720" anchor="t"/>
          <a:lstStyle/>
          <a:p>
            <a:r>
              <a:rPr lang="zh-CN" altLang="en-US" sz="2800" b="1" dirty="0">
                <a:solidFill>
                  <a:srgbClr val="3333CC"/>
                </a:solidFill>
                <a:latin typeface="微软雅黑" panose="020B0503020204020204" pitchFamily="34" charset="-122"/>
                <a:ea typeface="微软雅黑" panose="020B0503020204020204" pitchFamily="34" charset="-122"/>
              </a:rPr>
              <a:t>社会主义核心价值观是</a:t>
            </a:r>
            <a:r>
              <a:rPr lang="zh-CN" altLang="en-US" sz="2800" b="1" dirty="0" smtClean="0">
                <a:solidFill>
                  <a:srgbClr val="3333CC"/>
                </a:solidFill>
                <a:latin typeface="微软雅黑" panose="020B0503020204020204" pitchFamily="34" charset="-122"/>
                <a:ea typeface="微软雅黑" panose="020B0503020204020204" pitchFamily="34" charset="-122"/>
              </a:rPr>
              <a:t>我国改革开放</a:t>
            </a:r>
            <a:r>
              <a:rPr lang="zh-CN" altLang="en-US" sz="2800" b="1" dirty="0">
                <a:solidFill>
                  <a:srgbClr val="3333CC"/>
                </a:solidFill>
                <a:latin typeface="微软雅黑" panose="020B0503020204020204" pitchFamily="34" charset="-122"/>
                <a:ea typeface="微软雅黑" panose="020B0503020204020204" pitchFamily="34" charset="-122"/>
              </a:rPr>
              <a:t>条件下，保持政治稳定、经济增长、人民幸福、社会进步的思想基石和行动指南。</a:t>
            </a:r>
            <a:endParaRPr lang="en-US" altLang="zh-CN" sz="2800" b="1" dirty="0">
              <a:solidFill>
                <a:srgbClr val="3333CC"/>
              </a:solidFill>
              <a:latin typeface="微软雅黑" panose="020B0503020204020204" pitchFamily="34" charset="-122"/>
              <a:ea typeface="微软雅黑" panose="020B0503020204020204" pitchFamily="34" charset="-122"/>
            </a:endParaRPr>
          </a:p>
          <a:p>
            <a:r>
              <a:rPr lang="zh-CN" altLang="en-US" sz="2800" b="1" dirty="0" smtClean="0">
                <a:solidFill>
                  <a:srgbClr val="3333CC"/>
                </a:solidFill>
                <a:latin typeface="微软雅黑" panose="020B0503020204020204" pitchFamily="34" charset="-122"/>
                <a:ea typeface="微软雅黑" panose="020B0503020204020204" pitchFamily="34" charset="-122"/>
              </a:rPr>
              <a:t>美国社会的多元性决定</a:t>
            </a:r>
            <a:r>
              <a:rPr lang="zh-CN" altLang="en-US" sz="2800" b="1" dirty="0">
                <a:solidFill>
                  <a:srgbClr val="3333CC"/>
                </a:solidFill>
                <a:latin typeface="微软雅黑" panose="020B0503020204020204" pitchFamily="34" charset="-122"/>
                <a:ea typeface="微软雅黑" panose="020B0503020204020204" pitchFamily="34" charset="-122"/>
              </a:rPr>
              <a:t>了</a:t>
            </a:r>
            <a:r>
              <a:rPr lang="zh-CN" altLang="en-US" sz="2800" b="1" dirty="0" smtClean="0">
                <a:solidFill>
                  <a:srgbClr val="3333CC"/>
                </a:solidFill>
                <a:latin typeface="微软雅黑" panose="020B0503020204020204" pitchFamily="34" charset="-122"/>
                <a:ea typeface="微软雅黑" panose="020B0503020204020204" pitchFamily="34" charset="-122"/>
              </a:rPr>
              <a:t>其核心</a:t>
            </a:r>
            <a:r>
              <a:rPr lang="zh-CN" altLang="en-US" sz="2800" b="1" dirty="0">
                <a:solidFill>
                  <a:srgbClr val="3333CC"/>
                </a:solidFill>
                <a:latin typeface="微软雅黑" panose="020B0503020204020204" pitchFamily="34" charset="-122"/>
                <a:ea typeface="微软雅黑" panose="020B0503020204020204" pitchFamily="34" charset="-122"/>
              </a:rPr>
              <a:t>价值的多元化</a:t>
            </a:r>
            <a:r>
              <a:rPr lang="zh-CN" altLang="en-US" sz="2800" b="1" dirty="0" smtClean="0">
                <a:solidFill>
                  <a:srgbClr val="3333CC"/>
                </a:solidFill>
                <a:latin typeface="微软雅黑" panose="020B0503020204020204" pitchFamily="34" charset="-122"/>
                <a:ea typeface="微软雅黑" panose="020B0503020204020204" pitchFamily="34" charset="-122"/>
              </a:rPr>
              <a:t>。所谓美国</a:t>
            </a:r>
            <a:r>
              <a:rPr lang="zh-CN" altLang="en-US" sz="2800" b="1" dirty="0">
                <a:solidFill>
                  <a:srgbClr val="3333CC"/>
                </a:solidFill>
                <a:latin typeface="微软雅黑" panose="020B0503020204020204" pitchFamily="34" charset="-122"/>
                <a:ea typeface="微软雅黑" panose="020B0503020204020204" pitchFamily="34" charset="-122"/>
              </a:rPr>
              <a:t>文化实际上仅是美国中产阶层白人，即欧洲移民在</a:t>
            </a:r>
            <a:r>
              <a:rPr lang="zh-CN" altLang="en-US" sz="2800" b="1" dirty="0" smtClean="0">
                <a:solidFill>
                  <a:srgbClr val="3333CC"/>
                </a:solidFill>
                <a:latin typeface="微软雅黑" panose="020B0503020204020204" pitchFamily="34" charset="-122"/>
                <a:ea typeface="微软雅黑" panose="020B0503020204020204" pitchFamily="34" charset="-122"/>
              </a:rPr>
              <a:t>美国的</a:t>
            </a:r>
            <a:r>
              <a:rPr lang="zh-CN" altLang="en-US" sz="2800" b="1" dirty="0">
                <a:solidFill>
                  <a:srgbClr val="3333CC"/>
                </a:solidFill>
                <a:latin typeface="微软雅黑" panose="020B0503020204020204" pitchFamily="34" charset="-122"/>
                <a:ea typeface="微软雅黑" panose="020B0503020204020204" pitchFamily="34" charset="-122"/>
              </a:rPr>
              <a:t>价值观、社会道德和行为方式。</a:t>
            </a:r>
            <a:endParaRPr lang="en-US" altLang="zh-CN" sz="2800" b="1" dirty="0">
              <a:solidFill>
                <a:srgbClr val="3333CC"/>
              </a:solidFill>
              <a:latin typeface="微软雅黑" panose="020B0503020204020204" pitchFamily="34" charset="-122"/>
              <a:ea typeface="微软雅黑" panose="020B0503020204020204" pitchFamily="34" charset="-122"/>
            </a:endParaRPr>
          </a:p>
          <a:p>
            <a:r>
              <a:rPr lang="zh-CN" altLang="en-US" sz="2800" b="1" dirty="0" smtClean="0">
                <a:solidFill>
                  <a:srgbClr val="3333CC"/>
                </a:solidFill>
                <a:latin typeface="微软雅黑" panose="020B0503020204020204" pitchFamily="34" charset="-122"/>
                <a:ea typeface="微软雅黑" panose="020B0503020204020204" pitchFamily="34" charset="-122"/>
              </a:rPr>
              <a:t>美国在人权问题上历来持双重标准，其本国的</a:t>
            </a:r>
            <a:r>
              <a:rPr lang="zh-CN" altLang="en-US" sz="2800" b="1" dirty="0">
                <a:solidFill>
                  <a:srgbClr val="3333CC"/>
                </a:solidFill>
                <a:latin typeface="微软雅黑" panose="020B0503020204020204" pitchFamily="34" charset="-122"/>
                <a:ea typeface="微软雅黑" panose="020B0503020204020204" pitchFamily="34" charset="-122"/>
              </a:rPr>
              <a:t>人权纪录难以自圆其说。</a:t>
            </a:r>
            <a:endParaRPr lang="en-US" altLang="zh-CN" sz="3200" b="1" i="1" dirty="0">
              <a:solidFill>
                <a:srgbClr val="C00000"/>
              </a:solidFill>
              <a:latin typeface="微软雅黑" panose="020B0503020204020204" pitchFamily="34" charset="-122"/>
              <a:ea typeface="微软雅黑" panose="020B0503020204020204" pitchFamily="34" charset="-122"/>
            </a:endParaRPr>
          </a:p>
          <a:p>
            <a:r>
              <a:rPr lang="zh-CN" altLang="en-US" sz="2800" b="1" dirty="0">
                <a:solidFill>
                  <a:srgbClr val="3333CC"/>
                </a:solidFill>
                <a:latin typeface="微软雅黑" panose="020B0503020204020204" pitchFamily="34" charset="-122"/>
                <a:ea typeface="微软雅黑" panose="020B0503020204020204" pitchFamily="34" charset="-122"/>
              </a:rPr>
              <a:t>美国视中国为战略竞争者，</a:t>
            </a:r>
            <a:r>
              <a:rPr lang="zh-CN" altLang="en-US" sz="2800" b="1" dirty="0">
                <a:solidFill>
                  <a:srgbClr val="3333CC"/>
                </a:solidFill>
                <a:latin typeface="微软雅黑" panose="020B0503020204020204" pitchFamily="34" charset="-122"/>
                <a:ea typeface="微软雅黑" panose="020B0503020204020204" pitchFamily="34" charset="-122"/>
                <a:sym typeface="+mn-ea"/>
              </a:rPr>
              <a:t>遏制中国崛起已经进入全面实施阶段，中国应做好全面应对准备</a:t>
            </a:r>
            <a:r>
              <a:rPr lang="zh-CN" altLang="en-US" sz="2800" b="1" dirty="0">
                <a:solidFill>
                  <a:srgbClr val="3333CC"/>
                </a:solidFill>
                <a:latin typeface="微软雅黑" panose="020B0503020204020204" pitchFamily="34" charset="-122"/>
                <a:ea typeface="微软雅黑" panose="020B0503020204020204" pitchFamily="34" charset="-122"/>
              </a:rPr>
              <a:t>。</a:t>
            </a:r>
            <a:endParaRPr lang="en-US" altLang="zh-CN" sz="2800" dirty="0"/>
          </a:p>
          <a:p>
            <a:r>
              <a:rPr lang="zh-CN" altLang="en-US" sz="2800" b="1" dirty="0" smtClean="0">
                <a:solidFill>
                  <a:srgbClr val="C00000"/>
                </a:solidFill>
                <a:latin typeface="微软雅黑" panose="020B0503020204020204" pitchFamily="34" charset="-122"/>
                <a:ea typeface="微软雅黑" panose="020B0503020204020204" pitchFamily="34" charset="-122"/>
              </a:rPr>
              <a:t>中美</a:t>
            </a:r>
            <a:r>
              <a:rPr lang="zh-CN" altLang="en-US" sz="2800" b="1" dirty="0">
                <a:solidFill>
                  <a:srgbClr val="C00000"/>
                </a:solidFill>
                <a:latin typeface="微软雅黑" panose="020B0503020204020204" pitchFamily="34" charset="-122"/>
                <a:ea typeface="微软雅黑" panose="020B0503020204020204" pitchFamily="34" charset="-122"/>
              </a:rPr>
              <a:t>贸易争端需加强沟通</a:t>
            </a:r>
            <a:r>
              <a:rPr lang="zh-CN" altLang="en-US" sz="2800" b="1" dirty="0" smtClean="0">
                <a:solidFill>
                  <a:srgbClr val="C00000"/>
                </a:solidFill>
                <a:latin typeface="微软雅黑" panose="020B0503020204020204" pitchFamily="34" charset="-122"/>
                <a:ea typeface="微软雅黑" panose="020B0503020204020204" pitchFamily="34" charset="-122"/>
              </a:rPr>
              <a:t>，坚持原则，妥善</a:t>
            </a:r>
            <a:r>
              <a:rPr lang="zh-CN" altLang="en-US" sz="2800" b="1" dirty="0">
                <a:solidFill>
                  <a:srgbClr val="C00000"/>
                </a:solidFill>
                <a:latin typeface="微软雅黑" panose="020B0503020204020204" pitchFamily="34" charset="-122"/>
                <a:ea typeface="微软雅黑" panose="020B0503020204020204" pitchFamily="34" charset="-122"/>
              </a:rPr>
              <a:t>处置！</a:t>
            </a:r>
            <a:endParaRPr lang="en-US" altLang="zh-CN" dirty="0"/>
          </a:p>
          <a:p>
            <a:pPr marL="0" indent="0">
              <a:buNone/>
            </a:pPr>
            <a:endParaRPr lang="zh-CN" altLang="en-US" dirty="0"/>
          </a:p>
        </p:txBody>
      </p:sp>
      <p:sp>
        <p:nvSpPr>
          <p:cNvPr id="63492"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60</a:t>
            </a:fld>
            <a:endParaRPr lang="en-US" altLang="zh-CN" sz="1200" dirty="0">
              <a:latin typeface="Garamond" panose="02020404030301010803" pitchFamily="18" charset="0"/>
            </a:endParaRPr>
          </a:p>
        </p:txBody>
      </p:sp>
      <p:sp>
        <p:nvSpPr>
          <p:cNvPr id="6" name="标题 1"/>
          <p:cNvSpPr>
            <a:spLocks noGrp="1" noChangeArrowheads="1"/>
          </p:cNvSpPr>
          <p:nvPr>
            <p:ph type="title"/>
          </p:nvPr>
        </p:nvSpPr>
        <p:spPr>
          <a:xfrm>
            <a:off x="323528" y="188641"/>
            <a:ext cx="8568951" cy="840060"/>
          </a:xfrm>
          <a:solidFill>
            <a:srgbClr val="FFFF00"/>
          </a:solidFill>
        </p:spPr>
        <p:txBody>
          <a:bodyPr/>
          <a:lstStyle/>
          <a:p>
            <a:pPr>
              <a:defRPr/>
            </a:pPr>
            <a:r>
              <a:rPr lang="zh-CN" altLang="en-US" b="1" i="1" dirty="0" smtClean="0">
                <a:effectLst>
                  <a:outerShdw blurRad="38100" dist="38100" dir="2700000" algn="tl">
                    <a:srgbClr val="000000">
                      <a:alpha val="43137"/>
                    </a:srgbClr>
                  </a:outerShdw>
                </a:effectLst>
                <a:latin typeface="微软雅黑" pitchFamily="34" charset="-122"/>
                <a:ea typeface="微软雅黑" pitchFamily="34" charset="-122"/>
              </a:rPr>
              <a:t>  本讲小结：</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491">
                                            <p:bg/>
                                          </p:spTgt>
                                        </p:tgtEl>
                                        <p:attrNameLst>
                                          <p:attrName>style.visibility</p:attrName>
                                        </p:attrNameLst>
                                      </p:cBhvr>
                                      <p:to>
                                        <p:strVal val="visible"/>
                                      </p:to>
                                    </p:set>
                                    <p:animEffect transition="in" filter="fade">
                                      <p:cBhvr>
                                        <p:cTn id="7" dur="1000">
                                          <p:stCondLst>
                                            <p:cond delay="0"/>
                                          </p:stCondLst>
                                        </p:cTn>
                                        <p:tgtEl>
                                          <p:spTgt spid="63491">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3491">
                                            <p:bg/>
                                          </p:spTgt>
                                        </p:tgtEl>
                                        <p:attrNameLst>
                                          <p:attrName>style.visibility</p:attrName>
                                        </p:attrNameLst>
                                      </p:cBhvr>
                                      <p:to>
                                        <p:strVal val="visible"/>
                                      </p:to>
                                    </p:set>
                                    <p:animEffect transition="in" filter="fade">
                                      <p:cBhvr>
                                        <p:cTn id="11" dur="1000">
                                          <p:stCondLst>
                                            <p:cond delay="0"/>
                                          </p:stCondLst>
                                        </p:cTn>
                                        <p:tgtEl>
                                          <p:spTgt spid="63491">
                                            <p:bg/>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3491">
                                            <p:bg/>
                                          </p:spTgt>
                                        </p:tgtEl>
                                        <p:attrNameLst>
                                          <p:attrName>style.visibility</p:attrName>
                                        </p:attrNameLst>
                                      </p:cBhvr>
                                      <p:to>
                                        <p:strVal val="visible"/>
                                      </p:to>
                                    </p:set>
                                    <p:animEffect transition="in" filter="fade">
                                      <p:cBhvr>
                                        <p:cTn id="15" dur="1000">
                                          <p:stCondLst>
                                            <p:cond delay="0"/>
                                          </p:stCondLst>
                                        </p:cTn>
                                        <p:tgtEl>
                                          <p:spTgt spid="63491">
                                            <p:bg/>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3491">
                                            <p:bg/>
                                          </p:spTgt>
                                        </p:tgtEl>
                                        <p:attrNameLst>
                                          <p:attrName>style.visibility</p:attrName>
                                        </p:attrNameLst>
                                      </p:cBhvr>
                                      <p:to>
                                        <p:strVal val="visible"/>
                                      </p:to>
                                    </p:set>
                                    <p:animEffect transition="in" filter="fade">
                                      <p:cBhvr>
                                        <p:cTn id="19" dur="1000">
                                          <p:stCondLst>
                                            <p:cond delay="0"/>
                                          </p:stCondLst>
                                        </p:cTn>
                                        <p:tgtEl>
                                          <p:spTgt spid="63491">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63491">
                                            <p:bg/>
                                          </p:spTgt>
                                        </p:tgtEl>
                                        <p:attrNameLst>
                                          <p:attrName>style.visibility</p:attrName>
                                        </p:attrNameLst>
                                      </p:cBhvr>
                                      <p:to>
                                        <p:strVal val="visible"/>
                                      </p:to>
                                    </p:set>
                                    <p:animEffect transition="in" filter="fade">
                                      <p:cBhvr>
                                        <p:cTn id="23" dur="1000">
                                          <p:stCondLst>
                                            <p:cond delay="0"/>
                                          </p:stCondLst>
                                        </p:cTn>
                                        <p:tgtEl>
                                          <p:spTgt spid="63491">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61</a:t>
            </a:fld>
            <a:endParaRPr lang="en-US" altLang="zh-CN" sz="1200" dirty="0">
              <a:latin typeface="Garamond" panose="02020404030301010803" pitchFamily="18" charset="0"/>
            </a:endParaRPr>
          </a:p>
        </p:txBody>
      </p:sp>
      <p:sp>
        <p:nvSpPr>
          <p:cNvPr id="219138" name="Rectangle 2"/>
          <p:cNvSpPr>
            <a:spLocks noGrp="1" noChangeArrowheads="1"/>
          </p:cNvSpPr>
          <p:nvPr>
            <p:ph type="title"/>
          </p:nvPr>
        </p:nvSpPr>
        <p:spPr>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本讲结束</a:t>
            </a:r>
          </a:p>
        </p:txBody>
      </p:sp>
      <p:pic>
        <p:nvPicPr>
          <p:cNvPr id="65540" name="Picture 3" descr="MCj04130480000[1]"/>
          <p:cNvPicPr>
            <a:picLocks noGrp="1" noChangeAspect="1"/>
          </p:cNvPicPr>
          <p:nvPr>
            <p:ph idx="1"/>
          </p:nvPr>
        </p:nvPicPr>
        <p:blipFill>
          <a:blip r:embed="rId2"/>
          <a:srcRect/>
          <a:stretch>
            <a:fillRect/>
          </a:stretch>
        </p:blipFill>
        <p:spPr>
          <a:xfrm>
            <a:off x="1835150" y="1562100"/>
            <a:ext cx="5616575" cy="4021138"/>
          </a:xfrm>
        </p:spPr>
      </p:pic>
    </p:spTree>
  </p:cSld>
  <p:clrMapOvr>
    <a:masterClrMapping/>
  </p:clrMapOvr>
  <p:transition>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457200" y="277813"/>
            <a:ext cx="8362950" cy="774700"/>
          </a:xfrm>
          <a:solidFill>
            <a:srgbClr val="FFFF00">
              <a:alpha val="100000"/>
            </a:srgbClr>
          </a:solidFill>
        </p:spPr>
        <p:txBody>
          <a:bodyPr vert="horz" wrap="square" lIns="91440" tIns="45720" rIns="91440" bIns="45720" anchor="t"/>
          <a:lstStyle/>
          <a:p>
            <a:pPr>
              <a:buNone/>
            </a:pPr>
            <a:r>
              <a:rPr lang="zh-CN" altLang="en-US" b="1" i="1" dirty="0">
                <a:solidFill>
                  <a:srgbClr val="3333CC"/>
                </a:solidFill>
                <a:latin typeface="微软雅黑" panose="020B0503020204020204" pitchFamily="34" charset="-122"/>
                <a:ea typeface="微软雅黑" panose="020B0503020204020204" pitchFamily="34" charset="-122"/>
              </a:rPr>
              <a:t>  关于大作业</a:t>
            </a:r>
          </a:p>
        </p:txBody>
      </p:sp>
      <p:sp>
        <p:nvSpPr>
          <p:cNvPr id="3" name="内容占位符 2"/>
          <p:cNvSpPr>
            <a:spLocks noGrp="1"/>
          </p:cNvSpPr>
          <p:nvPr>
            <p:ph idx="1"/>
          </p:nvPr>
        </p:nvSpPr>
        <p:spPr>
          <a:xfrm>
            <a:off x="457200" y="1125538"/>
            <a:ext cx="8362950" cy="5256213"/>
          </a:xfrm>
          <a:solidFill>
            <a:schemeClr val="accent5">
              <a:lumMod val="60000"/>
              <a:lumOff val="4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小组报告与个人报告</a:t>
            </a:r>
            <a:endParaRPr kumimoji="0" lang="en-US" altLang="zh-CN"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小组</a:t>
            </a:r>
            <a:r>
              <a:rPr kumimoji="0" lang="zh-CN" altLang="en-US"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报告是团队的整体成果汇总，要体现逻辑完整性，除了署全体成员名单外，还应注明总撰稿人。</a:t>
            </a:r>
            <a:endPar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个人</a:t>
            </a:r>
            <a:r>
              <a:rPr kumimoji="0" lang="zh-CN" altLang="en-US"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报告是个人考核的主要依据，要体现个人独立完成的工作内容，不能与别人雷同，特别是文字表述上要体现自己的独立性。</a:t>
            </a:r>
            <a:endPar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小组分工合作的数据资源可以共享，分析思路和文字内容不能共享。</a:t>
            </a:r>
            <a:endPar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考核</a:t>
            </a:r>
            <a:r>
              <a:rPr kumimoji="0" lang="zh-CN" altLang="en-US"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成绩</a:t>
            </a:r>
            <a:endParaRPr kumimoji="0" lang="en-US" altLang="zh-CN"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个人成绩</a:t>
            </a:r>
            <a:r>
              <a:rPr kumimoji="0" lang="en-US" altLang="zh-CN"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小组*</a:t>
            </a:r>
            <a:r>
              <a:rPr kumimoji="0" lang="en-US" altLang="zh-CN"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40%+</a:t>
            </a:r>
            <a:r>
              <a:rPr kumimoji="0" lang="zh-CN" altLang="en-US"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个人*</a:t>
            </a:r>
            <a:r>
              <a:rPr kumimoji="0" lang="en-US" altLang="zh-CN" sz="28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rPr>
              <a:t>5</a:t>
            </a:r>
            <a:r>
              <a:rPr kumimoji="0" lang="en-US" altLang="zh-CN"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0%+</a:t>
            </a:r>
            <a:r>
              <a:rPr kumimoji="0" lang="zh-CN" altLang="en-US"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平时*</a:t>
            </a:r>
            <a:r>
              <a:rPr kumimoji="0" lang="en-US" altLang="zh-CN"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10%</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总</a:t>
            </a:r>
            <a:r>
              <a:rPr kumimoji="0" lang="zh-CN" altLang="en-US"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撰稿人会酌情加分。</a:t>
            </a:r>
            <a:endParaRPr kumimoji="0" lang="zh-CN" altLang="en-US" sz="26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64516" name="灯片编号占位符 3"/>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62</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8"/>
          <p:cNvSpPr>
            <a:spLocks noGrp="1"/>
          </p:cNvSpPr>
          <p:nvPr>
            <p:ph type="title"/>
          </p:nvPr>
        </p:nvSpPr>
        <p:spPr>
          <a:xfrm>
            <a:off x="457200" y="277813"/>
            <a:ext cx="8229600" cy="1711325"/>
          </a:xfrm>
          <a:solidFill>
            <a:srgbClr val="FFFF00">
              <a:alpha val="100000"/>
            </a:srgbClr>
          </a:solidFill>
        </p:spPr>
        <p:txBody>
          <a:bodyPr vert="horz" wrap="square" lIns="91440" tIns="45720" rIns="91440" bIns="45720" anchor="t"/>
          <a:lstStyle/>
          <a:p>
            <a:pPr algn="ctr"/>
            <a:r>
              <a:rPr lang="zh-CN" altLang="zh-CN" sz="4400" b="1" dirty="0">
                <a:solidFill>
                  <a:srgbClr val="002060"/>
                </a:solidFill>
                <a:latin typeface="微软雅黑" panose="020B0503020204020204" pitchFamily="34" charset="-122"/>
                <a:ea typeface="微软雅黑" panose="020B0503020204020204" pitchFamily="34" charset="-122"/>
              </a:rPr>
              <a:t>２０１２年美国的人权纪录</a:t>
            </a:r>
            <a:r>
              <a:rPr lang="zh-CN" altLang="zh-CN" sz="6000" dirty="0">
                <a:solidFill>
                  <a:schemeClr val="tx1"/>
                </a:solidFill>
                <a:latin typeface="微软雅黑" panose="020B0503020204020204" pitchFamily="34" charset="-122"/>
                <a:ea typeface="微软雅黑" panose="020B0503020204020204" pitchFamily="34" charset="-122"/>
              </a:rPr>
              <a:t/>
            </a:r>
            <a:br>
              <a:rPr lang="zh-CN" altLang="zh-CN" sz="6000" dirty="0">
                <a:solidFill>
                  <a:schemeClr val="tx1"/>
                </a:solidFill>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10" name="内容占位符 9"/>
          <p:cNvSpPr>
            <a:spLocks noGrp="1"/>
          </p:cNvSpPr>
          <p:nvPr>
            <p:ph idx="1"/>
          </p:nvPr>
        </p:nvSpPr>
        <p:spPr>
          <a:xfrm>
            <a:off x="457200" y="1125538"/>
            <a:ext cx="8229600" cy="5005388"/>
          </a:xfrm>
        </p:spPr>
        <p:txBody>
          <a:bodyPr vert="horz" wrap="square" lIns="91440" tIns="45720" rIns="91440" bIns="45720" numCol="1" anchor="t" anchorCtr="0" compatLnSpc="1"/>
          <a:lstStyle/>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中华人民共和国国务院新闻办公室</a:t>
            </a:r>
          </a:p>
          <a:p>
            <a:pPr marL="342900" marR="0" lvl="0" indent="-34290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1" i="0" u="none" strike="noStrike" kern="0" cap="none" spc="0" normalizeH="0" baseline="0" noProof="0" dirty="0" smtClean="0">
                <a:ln>
                  <a:noFill/>
                </a:ln>
                <a:solidFill>
                  <a:schemeClr val="tx1"/>
                </a:solidFill>
                <a:effectLst/>
                <a:uLnTx/>
                <a:uFillTx/>
                <a:latin typeface="+mn-lt"/>
                <a:ea typeface="+mn-ea"/>
                <a:cs typeface="+mn-cs"/>
              </a:rPr>
              <a:t>２０１３年４月２１日</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2600" b="0"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0" i="0" u="none" strike="noStrike" kern="0" cap="none" spc="0" normalizeH="0" baseline="0" noProof="0" dirty="0" smtClean="0">
                <a:ln>
                  <a:noFill/>
                </a:ln>
                <a:solidFill>
                  <a:srgbClr val="0070C0"/>
                </a:solidFill>
                <a:effectLst/>
                <a:uLnTx/>
                <a:uFillTx/>
                <a:latin typeface="+mn-lt"/>
                <a:ea typeface="+mn-ea"/>
                <a:cs typeface="+mn-cs"/>
              </a:rPr>
              <a:t>　　</a:t>
            </a: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导 言</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一、关于生命与人身安全</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二、关于公民权利和政治权利</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三、关于经济和社会权利</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四、关于种族歧视</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五、关于妇女和儿童权利</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None/>
              <a:defRPr/>
            </a:pPr>
            <a:r>
              <a:rPr kumimoji="0" lang="zh-CN" altLang="zh-CN" sz="26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　　六、关于侵犯他国人权</a:t>
            </a:r>
          </a:p>
        </p:txBody>
      </p:sp>
      <p:sp>
        <p:nvSpPr>
          <p:cNvPr id="66565"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63</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57200" y="277813"/>
            <a:ext cx="8229600" cy="774700"/>
          </a:xfrm>
        </p:spPr>
        <p:txBody>
          <a:bodyPr vert="horz" wrap="square" lIns="91440" tIns="45720" rIns="91440" bIns="45720" anchor="t"/>
          <a:lstStyle/>
          <a:p>
            <a:r>
              <a:rPr lang="zh-CN" altLang="zh-CN" sz="4400" b="1" dirty="0">
                <a:solidFill>
                  <a:srgbClr val="0070C0"/>
                </a:solidFill>
                <a:latin typeface="微软雅黑" panose="020B0503020204020204" pitchFamily="34" charset="-122"/>
                <a:ea typeface="微软雅黑" panose="020B0503020204020204" pitchFamily="34" charset="-122"/>
              </a:rPr>
              <a:t>导 言</a:t>
            </a:r>
            <a:endParaRPr lang="zh-CN" altLang="en-US" sz="3200" dirty="0">
              <a:solidFill>
                <a:srgbClr val="0070C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96975"/>
            <a:ext cx="8229600" cy="4933950"/>
          </a:xfrm>
          <a:solidFill>
            <a:srgbClr val="CCCCFF"/>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以“人权卫士”自居的</a:t>
            </a:r>
            <a:r>
              <a:rPr kumimoji="0" lang="zh-CN" altLang="zh-CN" sz="2400" b="0" i="0"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美国</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政府在刚刚发布的</a:t>
            </a:r>
            <a:r>
              <a:rPr kumimoji="0" lang="zh-CN" altLang="zh-CN" sz="2400" b="1" i="0" u="none" strike="noStrike" kern="0" cap="none" spc="0" normalizeH="0" baseline="0" noProof="0" dirty="0" smtClean="0">
                <a:ln>
                  <a:noFill/>
                </a:ln>
                <a:solidFill>
                  <a:srgbClr val="3333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a:t>
            </a:r>
            <a:r>
              <a:rPr kumimoji="0" lang="en-US" altLang="zh-CN" sz="2400" b="1" i="0" u="none" strike="noStrike" kern="0" cap="none" spc="0" normalizeH="0" baseline="0" noProof="0" dirty="0" smtClean="0">
                <a:ln>
                  <a:noFill/>
                </a:ln>
                <a:solidFill>
                  <a:srgbClr val="3333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2012</a:t>
            </a:r>
            <a:r>
              <a:rPr kumimoji="0" lang="zh-CN" altLang="zh-CN" sz="2400" b="1" i="0" u="none" strike="noStrike" kern="0" cap="none" spc="0" normalizeH="0" baseline="0" noProof="0" dirty="0" smtClean="0">
                <a:ln>
                  <a:noFill/>
                </a:ln>
                <a:solidFill>
                  <a:srgbClr val="3333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年国别人权报告》</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中，又对包括中国在内的</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190</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多个国家的人权状况指手画脚、说三道四，而偏偏对其本国存在的人权问题避而不谈、只字未提。事实说明，</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美国</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社会</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存在</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着严重人权问题，并广受世人诟病。在这里，仅对</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2012</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年美国的人权问题做些实录，以便世人从中略窥美国人权状况之一斑。</a:t>
            </a:r>
          </a:p>
          <a:p>
            <a:pPr marL="342900" marR="0" lvl="0" indent="-342900" algn="just"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2012</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美国</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社会</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存在</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的人权问题在以下几个方面使人印象深刻：</a:t>
            </a:r>
          </a:p>
          <a:p>
            <a:pPr marR="0" lvl="0" algn="just" defTabSz="914400" latinLnBrk="0">
              <a:lnSpc>
                <a:spcPct val="100000"/>
              </a:lnSpc>
              <a:buFont typeface="微软雅黑" panose="020B0503020204020204" pitchFamily="34" charset="-122"/>
              <a:buChar char="ↂ"/>
              <a:defRPr/>
            </a:pPr>
            <a:r>
              <a:rPr lang="zh-CN" altLang="zh-CN" sz="2400" dirty="0" smtClean="0">
                <a:latin typeface="微软雅黑" panose="020B0503020204020204" pitchFamily="34" charset="-122"/>
                <a:ea typeface="微软雅黑" panose="020B0503020204020204" pitchFamily="34" charset="-122"/>
              </a:rPr>
              <a:t>美国</a:t>
            </a:r>
            <a:r>
              <a:rPr lang="zh-CN" altLang="en-US" sz="2400" dirty="0" smtClean="0">
                <a:latin typeface="微软雅黑" panose="020B0503020204020204" pitchFamily="34" charset="-122"/>
                <a:ea typeface="微软雅黑" panose="020B0503020204020204" pitchFamily="34" charset="-122"/>
              </a:rPr>
              <a:t>的</a:t>
            </a:r>
            <a:r>
              <a:rPr lang="zh-CN" altLang="zh-CN" sz="2400" dirty="0" smtClean="0">
                <a:latin typeface="微软雅黑" panose="020B0503020204020204" pitchFamily="34" charset="-122"/>
                <a:ea typeface="微软雅黑" panose="020B0503020204020204" pitchFamily="34" charset="-122"/>
              </a:rPr>
              <a:t>持枪犯罪</a:t>
            </a:r>
            <a:r>
              <a:rPr lang="zh-CN" altLang="en-US" sz="2400" dirty="0">
                <a:latin typeface="微软雅黑" panose="020B0503020204020204" pitchFamily="34" charset="-122"/>
                <a:ea typeface="微软雅黑" panose="020B0503020204020204" pitchFamily="34" charset="-122"/>
              </a:rPr>
              <a:t>事件</a:t>
            </a:r>
            <a:r>
              <a:rPr lang="zh-CN" altLang="zh-CN" sz="2400" dirty="0" smtClean="0">
                <a:latin typeface="微软雅黑" panose="020B0503020204020204" pitchFamily="34" charset="-122"/>
                <a:ea typeface="微软雅黑" panose="020B0503020204020204" pitchFamily="34" charset="-122"/>
              </a:rPr>
              <a:t>严重</a:t>
            </a:r>
            <a:r>
              <a:rPr lang="zh-CN" altLang="zh-CN" sz="2400" dirty="0">
                <a:latin typeface="微软雅黑" panose="020B0503020204020204" pitchFamily="34" charset="-122"/>
                <a:ea typeface="微软雅黑" panose="020B0503020204020204" pitchFamily="34" charset="-122"/>
              </a:rPr>
              <a:t>威胁公民的生命与人身安全。</a:t>
            </a:r>
            <a:r>
              <a:rPr lang="en-US" altLang="zh-CN" sz="2400" dirty="0">
                <a:latin typeface="微软雅黑" panose="020B0503020204020204" pitchFamily="34" charset="-122"/>
                <a:ea typeface="微软雅黑" panose="020B0503020204020204" pitchFamily="34" charset="-122"/>
              </a:rPr>
              <a:t>2012</a:t>
            </a:r>
            <a:r>
              <a:rPr lang="zh-CN" altLang="zh-CN" sz="2400" dirty="0">
                <a:latin typeface="微软雅黑" panose="020B0503020204020204" pitchFamily="34" charset="-122"/>
                <a:ea typeface="微软雅黑" panose="020B0503020204020204" pitchFamily="34" charset="-122"/>
              </a:rPr>
              <a:t>年，先后发生奥克兰校园枪击案、科罗拉多“世纪１６”电影院枪击案和康涅狄格州校园枪击案，伤亡人数震惊世界。</a:t>
            </a:r>
          </a:p>
          <a:p>
            <a:pPr marL="342900" marR="0" lvl="0" indent="-342900" algn="just"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8612"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64</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457200" y="260350"/>
            <a:ext cx="8147050" cy="5976938"/>
          </a:xfrm>
          <a:solidFill>
            <a:srgbClr val="CCCCFF">
              <a:alpha val="100000"/>
            </a:srgbClr>
          </a:solidFill>
        </p:spPr>
        <p:txBody>
          <a:bodyPr vert="horz" wrap="square" lIns="91440" tIns="45720" rIns="91440" bIns="45720" anchor="t"/>
          <a:lstStyle/>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zh-CN" sz="2400" dirty="0">
                <a:latin typeface="微软雅黑" panose="020B0503020204020204" pitchFamily="34" charset="-122"/>
                <a:ea typeface="微软雅黑" panose="020B0503020204020204" pitchFamily="34" charset="-122"/>
              </a:rPr>
              <a:t>选举不能充分体现全体公民的真正意志。政治献金在很大程度上影响了选举过程和政策走向。在</a:t>
            </a:r>
            <a:r>
              <a:rPr lang="en-US" altLang="zh-CN" sz="2400" dirty="0">
                <a:latin typeface="微软雅黑" panose="020B0503020204020204" pitchFamily="34" charset="-122"/>
                <a:ea typeface="微软雅黑" panose="020B0503020204020204" pitchFamily="34" charset="-122"/>
              </a:rPr>
              <a:t>2012</a:t>
            </a:r>
            <a:r>
              <a:rPr lang="zh-CN" altLang="zh-CN" sz="2400" dirty="0">
                <a:latin typeface="微软雅黑" panose="020B0503020204020204" pitchFamily="34" charset="-122"/>
                <a:ea typeface="微软雅黑" panose="020B0503020204020204" pitchFamily="34" charset="-122"/>
              </a:rPr>
              <a:t>年美国大选中，仅有</a:t>
            </a:r>
            <a:r>
              <a:rPr lang="en-US" altLang="zh-CN" sz="2400" dirty="0">
                <a:latin typeface="微软雅黑" panose="020B0503020204020204" pitchFamily="34" charset="-122"/>
                <a:ea typeface="微软雅黑" panose="020B0503020204020204" pitchFamily="34" charset="-122"/>
              </a:rPr>
              <a:t>57.5%</a:t>
            </a:r>
            <a:r>
              <a:rPr lang="zh-CN" altLang="zh-CN" sz="2400" dirty="0">
                <a:latin typeface="微软雅黑" panose="020B0503020204020204" pitchFamily="34" charset="-122"/>
                <a:ea typeface="微软雅黑" panose="020B0503020204020204" pitchFamily="34" charset="-122"/>
              </a:rPr>
              <a:t>的选民参加了投票。</a:t>
            </a:r>
          </a:p>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zh-CN" sz="2400" dirty="0">
                <a:latin typeface="微软雅黑" panose="020B0503020204020204" pitchFamily="34" charset="-122"/>
                <a:ea typeface="微软雅黑" panose="020B0503020204020204" pitchFamily="34" charset="-122"/>
              </a:rPr>
              <a:t>政府进一步限制了公民和政治权利。不断扩大对个人通信的监听和审查范围。警察经常滥用职权，导致侵犯公民权利的投诉和指控不断上升。女性遭受家庭暴力和性侵犯比例持续增加。</a:t>
            </a:r>
          </a:p>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zh-CN" sz="2400" dirty="0">
                <a:latin typeface="微软雅黑" panose="020B0503020204020204" pitchFamily="34" charset="-122"/>
                <a:ea typeface="微软雅黑" panose="020B0503020204020204" pitchFamily="34" charset="-122"/>
              </a:rPr>
              <a:t>已成为发达国家中贫富悬殊最大的国家之一。</a:t>
            </a:r>
            <a:r>
              <a:rPr lang="en-US" altLang="zh-CN" sz="2400" dirty="0">
                <a:latin typeface="微软雅黑" panose="020B0503020204020204" pitchFamily="34" charset="-122"/>
                <a:ea typeface="微软雅黑" panose="020B0503020204020204" pitchFamily="34" charset="-122"/>
              </a:rPr>
              <a:t>2011</a:t>
            </a:r>
            <a:r>
              <a:rPr lang="zh-CN" altLang="zh-CN" sz="2400" dirty="0">
                <a:latin typeface="微软雅黑" panose="020B0503020204020204" pitchFamily="34" charset="-122"/>
                <a:ea typeface="微软雅黑" panose="020B0503020204020204" pitchFamily="34" charset="-122"/>
              </a:rPr>
              <a:t>年美国基尼系数为</a:t>
            </a:r>
            <a:r>
              <a:rPr lang="en-US" altLang="zh-CN" sz="2400" dirty="0">
                <a:latin typeface="微软雅黑" panose="020B0503020204020204" pitchFamily="34" charset="-122"/>
                <a:ea typeface="微软雅黑" panose="020B0503020204020204" pitchFamily="34" charset="-122"/>
              </a:rPr>
              <a:t>0.477</a:t>
            </a:r>
            <a:r>
              <a:rPr lang="zh-CN" altLang="zh-CN" sz="2400" dirty="0">
                <a:latin typeface="微软雅黑" panose="020B0503020204020204" pitchFamily="34" charset="-122"/>
                <a:ea typeface="微软雅黑" panose="020B0503020204020204" pitchFamily="34" charset="-122"/>
              </a:rPr>
              <a:t>，失业人数高达</a:t>
            </a:r>
            <a:r>
              <a:rPr lang="en-US" altLang="zh-CN" sz="2400" dirty="0">
                <a:latin typeface="微软雅黑" panose="020B0503020204020204" pitchFamily="34" charset="-122"/>
                <a:ea typeface="微软雅黑" panose="020B0503020204020204" pitchFamily="34" charset="-122"/>
              </a:rPr>
              <a:t>900</a:t>
            </a:r>
            <a:r>
              <a:rPr lang="zh-CN" altLang="zh-CN" sz="2400" dirty="0">
                <a:latin typeface="微软雅黑" panose="020B0503020204020204" pitchFamily="34" charset="-122"/>
                <a:ea typeface="微软雅黑" panose="020B0503020204020204" pitchFamily="34" charset="-122"/>
              </a:rPr>
              <a:t>万人；约有</a:t>
            </a:r>
            <a:r>
              <a:rPr lang="en-US" altLang="zh-CN" sz="2400" dirty="0">
                <a:latin typeface="微软雅黑" panose="020B0503020204020204" pitchFamily="34" charset="-122"/>
                <a:ea typeface="微软雅黑" panose="020B0503020204020204" pitchFamily="34" charset="-122"/>
              </a:rPr>
              <a:t>1640</a:t>
            </a:r>
            <a:r>
              <a:rPr lang="zh-CN" altLang="zh-CN" sz="2400" dirty="0">
                <a:latin typeface="微软雅黑" panose="020B0503020204020204" pitchFamily="34" charset="-122"/>
                <a:ea typeface="微软雅黑" panose="020B0503020204020204" pitchFamily="34" charset="-122"/>
              </a:rPr>
              <a:t>万儿童生活在贫困之中，公立学校报告的无家可归的儿童和青少年数量首次超过</a:t>
            </a:r>
            <a:r>
              <a:rPr lang="en-US" altLang="zh-CN" sz="2400" dirty="0">
                <a:latin typeface="微软雅黑" panose="020B0503020204020204" pitchFamily="34" charset="-122"/>
                <a:ea typeface="微软雅黑" panose="020B0503020204020204" pitchFamily="34" charset="-122"/>
              </a:rPr>
              <a:t>100</a:t>
            </a:r>
            <a:r>
              <a:rPr lang="zh-CN" altLang="zh-CN" sz="2400" dirty="0">
                <a:latin typeface="微软雅黑" panose="020B0503020204020204" pitchFamily="34" charset="-122"/>
                <a:ea typeface="微软雅黑" panose="020B0503020204020204" pitchFamily="34" charset="-122"/>
              </a:rPr>
              <a:t>万。</a:t>
            </a:r>
          </a:p>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zh-CN" sz="2400" dirty="0">
                <a:latin typeface="微软雅黑" panose="020B0503020204020204" pitchFamily="34" charset="-122"/>
                <a:ea typeface="微软雅黑" panose="020B0503020204020204" pitchFamily="34" charset="-122"/>
              </a:rPr>
              <a:t>存在严重的性别歧视、种族歧视和宗教歧视。土著人面临严重的种族歧视，其贫困率是全国平均水平的两倍；美国一名导演拍摄并在网上播放的侮辱伊斯兰教先知的电影引发了全球穆斯林的抗议浪潮。</a:t>
            </a:r>
          </a:p>
          <a:p>
            <a:pPr algn="just">
              <a:buNone/>
            </a:pPr>
            <a:r>
              <a:rPr lang="zh-CN" altLang="zh-CN" sz="2400" dirty="0"/>
              <a:t>　　</a:t>
            </a:r>
            <a:endParaRPr lang="zh-CN" altLang="en-US" sz="2400" dirty="0"/>
          </a:p>
        </p:txBody>
      </p:sp>
      <p:sp>
        <p:nvSpPr>
          <p:cNvPr id="69635"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65</a:t>
            </a:fld>
            <a:endParaRPr lang="en-US" altLang="zh-CN" sz="1200" dirty="0">
              <a:latin typeface="Garamond" panose="02020404030301010803" pitchFamily="18" charset="0"/>
            </a:endParaRPr>
          </a:p>
        </p:txBody>
      </p:sp>
    </p:spTree>
  </p:cSld>
  <p:clrMapOvr>
    <a:masterClrMapping/>
  </p:clrMapOvr>
  <p:transition>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457200" y="476250"/>
            <a:ext cx="8229600" cy="5654675"/>
          </a:xfrm>
          <a:solidFill>
            <a:srgbClr val="CCCCFF">
              <a:alpha val="100000"/>
            </a:srgbClr>
          </a:solidFill>
        </p:spPr>
        <p:txBody>
          <a:bodyPr vert="horz" wrap="square" lIns="91440" tIns="45720" rIns="91440" bIns="45720" anchor="t"/>
          <a:lstStyle/>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en-US" sz="2400" dirty="0" smtClean="0">
                <a:latin typeface="微软雅黑" panose="020B0503020204020204" pitchFamily="34" charset="-122"/>
                <a:ea typeface="微软雅黑" panose="020B0503020204020204" pitchFamily="34" charset="-122"/>
              </a:rPr>
              <a:t>政府</a:t>
            </a:r>
            <a:r>
              <a:rPr lang="zh-CN" altLang="zh-CN" sz="2400" dirty="0" smtClean="0">
                <a:latin typeface="微软雅黑" panose="020B0503020204020204" pitchFamily="34" charset="-122"/>
                <a:ea typeface="微软雅黑" panose="020B0503020204020204" pitchFamily="34" charset="-122"/>
              </a:rPr>
              <a:t>严重</a:t>
            </a:r>
            <a:r>
              <a:rPr lang="zh-CN" altLang="zh-CN" sz="2400" dirty="0">
                <a:latin typeface="微软雅黑" panose="020B0503020204020204" pitchFamily="34" charset="-122"/>
                <a:ea typeface="微软雅黑" panose="020B0503020204020204" pitchFamily="34" charset="-122"/>
              </a:rPr>
              <a:t>侵害他国人权。</a:t>
            </a:r>
            <a:r>
              <a:rPr lang="en-US" altLang="zh-CN" sz="2400" dirty="0">
                <a:latin typeface="微软雅黑" panose="020B0503020204020204" pitchFamily="34" charset="-122"/>
                <a:ea typeface="微软雅黑" panose="020B0503020204020204" pitchFamily="34" charset="-122"/>
              </a:rPr>
              <a:t>2012</a:t>
            </a:r>
            <a:r>
              <a:rPr lang="zh-CN" altLang="zh-CN" sz="2400" dirty="0">
                <a:latin typeface="微软雅黑" panose="020B0503020204020204" pitchFamily="34" charset="-122"/>
                <a:ea typeface="微软雅黑" panose="020B0503020204020204" pitchFamily="34" charset="-122"/>
              </a:rPr>
              <a:t>年，美国在也门、阿富汗、巴基斯坦等国的军事行动造成无辜平民大量死亡；焚经辱尸，亵渎当地人民的宗教感情。美军在伊拉克战争中使用白磷弹和贫铀弹，使战后伊拉克婴儿出生缺陷率大幅上升。</a:t>
            </a:r>
          </a:p>
          <a:p>
            <a:pPr algn="just">
              <a:buFont typeface="微软雅黑" panose="020B0503020204020204" pitchFamily="34" charset="-122"/>
              <a:buChar char="ↂ"/>
            </a:pPr>
            <a:r>
              <a:rPr lang="zh-CN" altLang="zh-CN" sz="2400" dirty="0" smtClean="0">
                <a:latin typeface="微软雅黑" panose="020B0503020204020204" pitchFamily="34" charset="-122"/>
                <a:ea typeface="微软雅黑" panose="020B0503020204020204" pitchFamily="34" charset="-122"/>
              </a:rPr>
              <a:t>美国</a:t>
            </a:r>
            <a:r>
              <a:rPr lang="zh-CN" altLang="zh-CN" sz="2400" dirty="0">
                <a:latin typeface="微软雅黑" panose="020B0503020204020204" pitchFamily="34" charset="-122"/>
                <a:ea typeface="微软雅黑" panose="020B0503020204020204" pitchFamily="34" charset="-122"/>
              </a:rPr>
              <a:t>未能有效参与国际人权合作。美国没有加入或批准《经济、社会及文化权利国际公约》、《儿童权利公约》、《消除对妇女一切形式歧视公约》、《残疾人权利公约》等一系列联合国核心人权公约。</a:t>
            </a:r>
            <a:endParaRPr lang="en-US" altLang="zh-CN" sz="2400" dirty="0">
              <a:latin typeface="微软雅黑" panose="020B0503020204020204" pitchFamily="34" charset="-122"/>
              <a:ea typeface="微软雅黑" panose="020B0503020204020204" pitchFamily="34" charset="-122"/>
            </a:endParaRPr>
          </a:p>
          <a:p>
            <a:pPr>
              <a:buNone/>
            </a:pPr>
            <a:endParaRPr lang="en-US" altLang="zh-CN" sz="2400" dirty="0"/>
          </a:p>
          <a:p>
            <a:pPr>
              <a:buNone/>
            </a:pPr>
            <a:endParaRPr lang="en-US" altLang="zh-CN" sz="2400" dirty="0"/>
          </a:p>
          <a:p>
            <a:pPr>
              <a:buNone/>
            </a:pPr>
            <a:r>
              <a:rPr lang="zh-CN" altLang="en-US" sz="2400" dirty="0"/>
              <a:t>      </a:t>
            </a:r>
            <a:r>
              <a:rPr lang="zh-CN" altLang="en-US" sz="2400" b="1" dirty="0">
                <a:solidFill>
                  <a:srgbClr val="0070C0"/>
                </a:solidFill>
                <a:latin typeface="微软雅黑" panose="020B0503020204020204" pitchFamily="34" charset="-122"/>
                <a:ea typeface="微软雅黑" panose="020B0503020204020204" pitchFamily="34" charset="-122"/>
              </a:rPr>
              <a:t>（全文共</a:t>
            </a:r>
            <a:r>
              <a:rPr lang="en-US" altLang="zh-CN" sz="2400" b="1" dirty="0">
                <a:solidFill>
                  <a:srgbClr val="0070C0"/>
                </a:solidFill>
                <a:latin typeface="微软雅黑" panose="020B0503020204020204" pitchFamily="34" charset="-122"/>
                <a:ea typeface="微软雅黑" panose="020B0503020204020204" pitchFamily="34" charset="-122"/>
              </a:rPr>
              <a:t>12500</a:t>
            </a:r>
            <a:r>
              <a:rPr lang="zh-CN" altLang="en-US" sz="2400" b="1" dirty="0">
                <a:solidFill>
                  <a:srgbClr val="0070C0"/>
                </a:solidFill>
                <a:latin typeface="微软雅黑" panose="020B0503020204020204" pitchFamily="34" charset="-122"/>
                <a:ea typeface="微软雅黑" panose="020B0503020204020204" pitchFamily="34" charset="-122"/>
              </a:rPr>
              <a:t>多字，</a:t>
            </a:r>
            <a:r>
              <a:rPr lang="en-US" altLang="zh-CN" sz="2400" b="1" dirty="0">
                <a:solidFill>
                  <a:srgbClr val="0070C0"/>
                </a:solidFill>
                <a:latin typeface="微软雅黑" panose="020B0503020204020204" pitchFamily="34" charset="-122"/>
                <a:ea typeface="微软雅黑" panose="020B0503020204020204" pitchFamily="34" charset="-122"/>
              </a:rPr>
              <a:t>80</a:t>
            </a:r>
            <a:r>
              <a:rPr lang="zh-CN" altLang="en-US" sz="2400" b="1" dirty="0">
                <a:solidFill>
                  <a:srgbClr val="0070C0"/>
                </a:solidFill>
                <a:latin typeface="微软雅黑" panose="020B0503020204020204" pitchFamily="34" charset="-122"/>
                <a:ea typeface="微软雅黑" panose="020B0503020204020204" pitchFamily="34" charset="-122"/>
              </a:rPr>
              <a:t>个引用数据源）</a:t>
            </a:r>
            <a:endParaRPr lang="zh-CN" altLang="zh-CN" sz="2400" b="1" dirty="0">
              <a:solidFill>
                <a:srgbClr val="0070C0"/>
              </a:solidFill>
              <a:latin typeface="微软雅黑" panose="020B0503020204020204" pitchFamily="34" charset="-122"/>
              <a:ea typeface="微软雅黑" panose="020B0503020204020204" pitchFamily="34" charset="-122"/>
            </a:endParaRPr>
          </a:p>
          <a:p>
            <a:pPr>
              <a:buNone/>
            </a:pPr>
            <a:endParaRPr lang="zh-CN" altLang="en-US" sz="2400" dirty="0"/>
          </a:p>
          <a:p>
            <a:pPr>
              <a:buNone/>
            </a:pPr>
            <a:endParaRPr lang="zh-CN" altLang="en-US" sz="2400" dirty="0"/>
          </a:p>
          <a:p>
            <a:pPr>
              <a:buNone/>
            </a:pPr>
            <a:endParaRPr lang="zh-CN" altLang="en-US" sz="2400" dirty="0"/>
          </a:p>
        </p:txBody>
      </p:sp>
      <p:sp>
        <p:nvSpPr>
          <p:cNvPr id="7066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66</a:t>
            </a:fld>
            <a:endParaRPr lang="en-US" altLang="zh-CN" sz="1200" dirty="0">
              <a:latin typeface="Garamond" panose="02020404030301010803"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8" y="1700213"/>
            <a:ext cx="8229600" cy="4679950"/>
          </a:xfrm>
          <a:blipFill>
            <a:blip r:embed="rId2"/>
            <a:tile tx="0" ty="0" sx="100000" sy="100000" flip="none" algn="tl"/>
          </a:blip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cs typeface="+mn-cs"/>
              </a:rPr>
              <a:t>党的十八大提出“三个倡导”，积极培育和践行社会主义核心价值观</a:t>
            </a:r>
            <a:r>
              <a:rPr kumimoji="0" lang="zh-CN" altLang="en-US" sz="3000" b="1" i="0" u="none" strike="noStrike" kern="0" cap="none" spc="0" normalizeH="0" baseline="0" noProof="0" dirty="0" smtClean="0">
                <a:ln>
                  <a:noFill/>
                </a:ln>
                <a:solidFill>
                  <a:srgbClr val="7030A0"/>
                </a:solidFill>
                <a:effectLst/>
                <a:uLnTx/>
                <a:uFillTx/>
                <a:latin typeface="+mn-lt"/>
                <a:ea typeface="+mn-ea"/>
                <a:cs typeface="+mn-cs"/>
              </a:rPr>
              <a:t>：</a:t>
            </a:r>
            <a:endParaRPr kumimoji="0" lang="en-US" altLang="zh-CN" sz="3000" b="1" i="0" u="none" strike="noStrike" kern="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0" fontAlgn="base" latinLnBrk="0" hangingPunct="0">
              <a:lnSpc>
                <a:spcPct val="200000"/>
              </a:lnSpc>
              <a:spcBef>
                <a:spcPct val="20000"/>
              </a:spcBef>
              <a:spcAft>
                <a:spcPct val="0"/>
              </a:spcAft>
              <a:buClr>
                <a:schemeClr val="accent1"/>
              </a:buClr>
              <a:buSzPct val="65000"/>
              <a:buFont typeface="Wingdings 2" panose="05020102010507070707" pitchFamily="18" charset="2"/>
              <a:buNone/>
              <a:defRPr/>
            </a:pPr>
            <a:r>
              <a:rPr kumimoji="0" lang="zh-CN" altLang="en-US"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富强、民主、文明、和谐</a:t>
            </a:r>
            <a:endParaRPr kumimoji="0" lang="en-US" altLang="zh-CN"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自由、平等、公正、法治</a:t>
            </a:r>
            <a:endParaRPr kumimoji="0" lang="en-US" altLang="zh-CN" sz="3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200000"/>
              </a:lnSpc>
              <a:spcBef>
                <a:spcPct val="20000"/>
              </a:spcBef>
              <a:spcAft>
                <a:spcPct val="0"/>
              </a:spcAft>
              <a:buClr>
                <a:schemeClr val="accent1"/>
              </a:buClr>
              <a:buSzPct val="65000"/>
              <a:buFont typeface="Wingdings" panose="05000000000000000000" pitchFamily="2" charset="2"/>
              <a:buNone/>
              <a:defRPr/>
            </a:pPr>
            <a:r>
              <a:rPr kumimoji="0" lang="zh-CN" altLang="en-US" sz="3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爱国、敬业、诚信、友善</a:t>
            </a:r>
            <a:endParaRPr kumimoji="0" lang="en-US" altLang="zh-CN" sz="3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315" name="灯片编号占位符 3"/>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solidFill>
                  <a:srgbClr val="F3E896"/>
                </a:solidFill>
              </a:rPr>
              <a:t>7</a:t>
            </a:fld>
            <a:endParaRPr lang="en-US" altLang="zh-CN" sz="1200" dirty="0">
              <a:solidFill>
                <a:srgbClr val="F3E896"/>
              </a:solidFill>
            </a:endParaRPr>
          </a:p>
        </p:txBody>
      </p:sp>
      <p:sp>
        <p:nvSpPr>
          <p:cNvPr id="55300" name="标题 1"/>
          <p:cNvSpPr>
            <a:spLocks noGrp="1"/>
          </p:cNvSpPr>
          <p:nvPr>
            <p:ph type="title"/>
          </p:nvPr>
        </p:nvSpPr>
        <p:spPr>
          <a:xfrm>
            <a:off x="457200" y="277813"/>
            <a:ext cx="8229600" cy="1279525"/>
          </a:xfrm>
          <a:gradFill flip="none" rotWithShape="1">
            <a:gsLst>
              <a:gs pos="11655">
                <a:schemeClr val="accent1">
                  <a:lumMod val="40000"/>
                  <a:lumOff val="60000"/>
                </a:schemeClr>
              </a:gs>
              <a:gs pos="1000">
                <a:srgbClr val="FFFF00"/>
              </a:gs>
              <a:gs pos="35000">
                <a:srgbClr val="FFFF00"/>
              </a:gs>
              <a:gs pos="63000">
                <a:srgbClr val="FFC000"/>
              </a:gs>
              <a:gs pos="94000">
                <a:srgbClr val="FFC000"/>
              </a:gs>
            </a:gsLst>
            <a:path path="rect">
              <a:fillToRect l="50000" t="50000" r="50000" b="50000"/>
            </a:path>
            <a:tileRect/>
          </a:gradFill>
        </p:spPr>
        <p:txBody>
          <a:bodyPr vert="horz" wrap="square" lIns="91440" tIns="45720" rIns="91440" bIns="45720" numCol="1" anchor="t" anchorCtr="0" compatLnSpc="1"/>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我国的社会主义核心价值观</a:t>
            </a:r>
            <a:endParaRPr kumimoji="0" lang="zh-CN" altLang="en-US" sz="4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sp>
        <p:nvSpPr>
          <p:cNvPr id="6" name="TextBox 5"/>
          <p:cNvSpPr txBox="1"/>
          <p:nvPr/>
        </p:nvSpPr>
        <p:spPr>
          <a:xfrm>
            <a:off x="4862513" y="3544888"/>
            <a:ext cx="36718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国家层面的价值目标</a:t>
            </a:r>
          </a:p>
        </p:txBody>
      </p:sp>
      <p:sp>
        <p:nvSpPr>
          <p:cNvPr id="7" name="TextBox 6"/>
          <p:cNvSpPr txBox="1"/>
          <p:nvPr/>
        </p:nvSpPr>
        <p:spPr>
          <a:xfrm>
            <a:off x="4859338" y="4552950"/>
            <a:ext cx="374491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社会层面的价值取向</a:t>
            </a:r>
          </a:p>
        </p:txBody>
      </p:sp>
      <p:sp>
        <p:nvSpPr>
          <p:cNvPr id="8" name="TextBox 7"/>
          <p:cNvSpPr txBox="1"/>
          <p:nvPr/>
        </p:nvSpPr>
        <p:spPr>
          <a:xfrm>
            <a:off x="4862513" y="5561013"/>
            <a:ext cx="45370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公民层面的价值准则</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p:cTn id="7" dur="500" fill="hold"/>
                                        <p:tgtEl>
                                          <p:spTgt spid="55300"/>
                                        </p:tgtEl>
                                        <p:attrNameLst>
                                          <p:attrName>ppt_w</p:attrName>
                                        </p:attrNameLst>
                                      </p:cBhvr>
                                      <p:tavLst>
                                        <p:tav tm="0">
                                          <p:val>
                                            <p:fltVal val="0"/>
                                          </p:val>
                                        </p:tav>
                                        <p:tav tm="100000">
                                          <p:val>
                                            <p:strVal val="#ppt_w"/>
                                          </p:val>
                                        </p:tav>
                                      </p:tavLst>
                                    </p:anim>
                                    <p:anim calcmode="lin" valueType="num">
                                      <p:cBhvr>
                                        <p:cTn id="8" dur="500" fill="hold"/>
                                        <p:tgtEl>
                                          <p:spTgt spid="55300"/>
                                        </p:tgtEl>
                                        <p:attrNameLst>
                                          <p:attrName>ppt_h</p:attrName>
                                        </p:attrNameLst>
                                      </p:cBhvr>
                                      <p:tavLst>
                                        <p:tav tm="0">
                                          <p:val>
                                            <p:fltVal val="0"/>
                                          </p:val>
                                        </p:tav>
                                        <p:tav tm="100000">
                                          <p:val>
                                            <p:strVal val="#ppt_h"/>
                                          </p:val>
                                        </p:tav>
                                      </p:tavLst>
                                    </p:anim>
                                    <p:animEffect transition="in" filter="fade">
                                      <p:cBhvr>
                                        <p:cTn id="9" dur="500"/>
                                        <p:tgtEl>
                                          <p:spTgt spid="55300"/>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1000">
                                          <p:stCondLst>
                                            <p:cond delay="0"/>
                                          </p:stCondLst>
                                        </p:cTn>
                                        <p:tgtEl>
                                          <p:spTgt spid="3">
                                            <p:bg/>
                                          </p:spTgt>
                                        </p:tgtEl>
                                      </p:cBhvr>
                                    </p:animEffect>
                                  </p:childTnLst>
                                </p:cTn>
                              </p:par>
                            </p:childTnLst>
                          </p:cTn>
                        </p:par>
                        <p:par>
                          <p:cTn id="14" fill="hold">
                            <p:stCondLst>
                              <p:cond delay="1500"/>
                            </p:stCondLst>
                            <p:childTnLst>
                              <p:par>
                                <p:cTn id="15" presetID="10" presetClass="entr" presetSubtype="0" fill="hold" grpId="1" nodeType="after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1000">
                                          <p:stCondLst>
                                            <p:cond delay="0"/>
                                          </p:stCondLst>
                                        </p:cTn>
                                        <p:tgtEl>
                                          <p:spTgt spid="3">
                                            <p:bg/>
                                          </p:spTgt>
                                        </p:tgtEl>
                                      </p:cBhvr>
                                    </p:animEffect>
                                  </p:childTnLst>
                                </p:cTn>
                              </p:par>
                            </p:childTnLst>
                          </p:cTn>
                        </p:par>
                        <p:par>
                          <p:cTn id="18" fill="hold">
                            <p:stCondLst>
                              <p:cond delay="2500"/>
                            </p:stCondLst>
                            <p:childTnLst>
                              <p:par>
                                <p:cTn id="19" presetID="10" presetClass="entr" presetSubtype="0" fill="hold" grpId="1" nodeType="after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stCondLst>
                                            <p:cond delay="0"/>
                                          </p:stCondLst>
                                        </p:cTn>
                                        <p:tgtEl>
                                          <p:spTgt spid="3">
                                            <p:bg/>
                                          </p:spTgt>
                                        </p:tgtEl>
                                      </p:cBhvr>
                                    </p:animEffect>
                                  </p:childTnLst>
                                </p:cTn>
                              </p:par>
                            </p:childTnLst>
                          </p:cTn>
                        </p:par>
                        <p:par>
                          <p:cTn id="22" fill="hold">
                            <p:stCondLst>
                              <p:cond delay="3500"/>
                            </p:stCondLst>
                            <p:childTnLst>
                              <p:par>
                                <p:cTn id="23" presetID="10" presetClass="entr" presetSubtype="0" fill="hold" grpId="1" nodeType="after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fade">
                                      <p:cBhvr>
                                        <p:cTn id="25" dur="1000">
                                          <p:stCondLst>
                                            <p:cond delay="0"/>
                                          </p:stCondLst>
                                        </p:cTn>
                                        <p:tgtEl>
                                          <p:spTgt spid="3">
                                            <p:bg/>
                                          </p:spTgt>
                                        </p:tgtEl>
                                      </p:cBhvr>
                                    </p:animEffect>
                                  </p:childTnLst>
                                </p:cTn>
                              </p:par>
                            </p:childTnLst>
                          </p:cTn>
                        </p:par>
                        <p:par>
                          <p:cTn id="26" fill="hold">
                            <p:stCondLst>
                              <p:cond delay="4500"/>
                            </p:stCondLst>
                            <p:childTnLst>
                              <p:par>
                                <p:cTn id="27" presetID="12" presetClass="entr" presetSubtype="4" fill="hold" grpId="0" nodeType="afterEffect">
                                  <p:stCondLst>
                                    <p:cond delay="0"/>
                                  </p:stCondLst>
                                  <p:childTnLst>
                                    <p:set>
                                      <p:cBhvr>
                                        <p:cTn id="28" dur="1" fill="hold">
                                          <p:stCondLst>
                                            <p:cond delay="0"/>
                                          </p:stCondLst>
                                        </p:cTn>
                                        <p:tgtEl>
                                          <p:spTgt spid="3">
                                            <p:bg/>
                                          </p:spTgt>
                                        </p:tgtEl>
                                        <p:attrNameLst>
                                          <p:attrName>style.visibility</p:attrName>
                                        </p:attrNameLst>
                                      </p:cBhvr>
                                      <p:to>
                                        <p:strVal val="visible"/>
                                      </p:to>
                                    </p:set>
                                    <p:animEffect transition="in" filter="slide(fromBottom)">
                                      <p:cBhvr>
                                        <p:cTn id="29" dur="500"/>
                                        <p:tgtEl>
                                          <p:spTgt spid="3">
                                            <p:bg/>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lide(fromLeft)">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lide(from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P spid="55300" grpId="0" animBg="1"/>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7785" y="187960"/>
            <a:ext cx="6148705" cy="1868805"/>
          </a:xfrm>
          <a:solidFill>
            <a:srgbClr val="FF0000"/>
          </a:solidFill>
        </p:spPr>
        <p:txBody>
          <a:bodyPr/>
          <a:lstStyle/>
          <a:p>
            <a:pPr algn="ctr">
              <a:lnSpc>
                <a:spcPct val="200000"/>
              </a:lnSpc>
            </a:pPr>
            <a:r>
              <a:rPr lang="zh-CN" altLang="en-US" sz="4400" b="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中国共产党十九大报告</a:t>
            </a:r>
          </a:p>
        </p:txBody>
      </p:sp>
      <p:sp>
        <p:nvSpPr>
          <p:cNvPr id="6" name="矩形 5"/>
          <p:cNvSpPr/>
          <p:nvPr/>
        </p:nvSpPr>
        <p:spPr bwMode="auto">
          <a:xfrm>
            <a:off x="323850" y="2161540"/>
            <a:ext cx="8422640" cy="4488815"/>
          </a:xfrm>
          <a:prstGeom prst="rect">
            <a:avLst/>
          </a:prstGeom>
          <a:solidFill>
            <a:srgbClr val="FFFF99"/>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lvl="0" indent="0" algn="just" defTabSz="914400" rtl="0" eaLnBrk="0" fontAlgn="ctr" latinLnBrk="0" hangingPunct="0">
              <a:lnSpc>
                <a:spcPct val="130000"/>
              </a:lnSpc>
              <a:spcBef>
                <a:spcPct val="0"/>
              </a:spcBef>
              <a:spcAft>
                <a:spcPct val="0"/>
              </a:spcAft>
              <a:buClrTx/>
              <a:buSzTx/>
              <a:buFontTx/>
              <a:buNone/>
              <a:defRPr/>
            </a:pPr>
            <a:r>
              <a:rPr kumimoji="0" lang="zh-CN"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七、坚定文化自信，推动社会主义文化繁荣兴盛</a:t>
            </a:r>
          </a:p>
          <a:p>
            <a:pPr marL="0" marR="0" lvl="0" indent="0" algn="just" defTabSz="914400" rtl="0" eaLnBrk="0" fontAlgn="ctr" latinLnBrk="0" hangingPunct="0">
              <a:lnSpc>
                <a:spcPct val="13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文化是一个国家、一个民族的灵魂。文化兴国运兴，文化强民族强。没有高度的文化自信，没有文化的繁荣兴盛，就没有中华民族伟大复兴。要坚持中国特色社会主义文化发展道路，激发全民族文化创新创造活力，建设社会主义文化强国。</a:t>
            </a:r>
            <a:endParaRPr kumimoji="0" lang="en-US"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467995" algn="just" defTabSz="914400" rtl="0" eaLnBrk="0" fontAlgn="ctr" latinLnBrk="0" hangingPunct="0">
              <a:lnSpc>
                <a:spcPct val="13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zh-CN" sz="2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培育和践行社会主义核心价值观。</a:t>
            </a:r>
            <a:r>
              <a:rPr kumimoji="0" lang="zh-CN" altLang="zh-CN" sz="1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社会主义核心价值观是当代中国精神的集中体现，凝结着全体人民共同的价值追求。要以培养担当民族复兴大任的时代新人为着眼点，强化教育引导、实践养成、制度保障，发挥社会主义核心价值观对国民教育、精神文明创建、精神文化产品创作生产传播的引领作用，把社会主义核心价值观融入社会发展各方面，转化为人们的情感认同和行为习惯。坚持全民行动、干部带头，从家庭做起，从娃娃抓起。深入挖掘中华优秀传统文化蕴含的思想观念、人文精神、道德规范，结合时代要求继承创新，让中华文化展现出永久魅力和时代风采。</a:t>
            </a:r>
          </a:p>
        </p:txBody>
      </p:sp>
      <p:pic>
        <p:nvPicPr>
          <p:cNvPr id="7" name="图片 6" descr="十九大-习.jpg"/>
          <p:cNvPicPr>
            <a:picLocks noChangeAspect="1"/>
          </p:cNvPicPr>
          <p:nvPr/>
        </p:nvPicPr>
        <p:blipFill>
          <a:blip r:embed="rId2"/>
          <a:stretch>
            <a:fillRect/>
          </a:stretch>
        </p:blipFill>
        <p:spPr>
          <a:xfrm>
            <a:off x="330200" y="206375"/>
            <a:ext cx="2204720" cy="1868805"/>
          </a:xfrm>
          <a:prstGeom prst="rect">
            <a:avLst/>
          </a:prstGeom>
          <a:noFill/>
          <a:ln w="28575" cap="flat" cmpd="sng">
            <a:solidFill>
              <a:srgbClr val="FFC000"/>
            </a:solidFill>
            <a:prstDash val="solid"/>
            <a:miter/>
            <a:headEnd type="none" w="med" len="med"/>
            <a:tailEnd type="none" w="med" len="med"/>
          </a:ln>
        </p:spPr>
      </p:pic>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A28D096-0131-4D61-B389-2211501E9D84}" type="slidenum">
              <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rPr>
              <a:t>8</a:t>
            </a:fld>
            <a:endParaRPr kumimoji="0" lang="en-US" altLang="zh-CN" sz="1200" b="0" i="0" u="none" strike="noStrike" kern="1200" cap="none" spc="0" normalizeH="0" baseline="0" noProof="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t>9</a:t>
            </a:fld>
            <a:endParaRPr lang="en-US" altLang="zh-CN" sz="1200" dirty="0">
              <a:latin typeface="Garamond" panose="02020404030301010803" pitchFamily="18" charset="0"/>
            </a:endParaRPr>
          </a:p>
        </p:txBody>
      </p:sp>
      <p:sp>
        <p:nvSpPr>
          <p:cNvPr id="159746" name="Rectangle 2" descr="白色大理石"/>
          <p:cNvSpPr>
            <a:spLocks noGrp="1" noChangeArrowheads="1"/>
          </p:cNvSpPr>
          <p:nvPr>
            <p:ph type="title"/>
          </p:nvPr>
        </p:nvSpPr>
        <p:spPr>
          <a:xfrm>
            <a:off x="457200" y="277813"/>
            <a:ext cx="8362950" cy="1206500"/>
          </a:xfrm>
          <a:solidFill>
            <a:srgbClr val="C00000"/>
          </a:solidFill>
        </p:spPr>
        <p:txBody>
          <a:bodyPr vert="horz" wrap="square" lIns="91440" tIns="45720" rIns="91440" bIns="45720" numCol="1" anchor="t" anchorCtr="0" compatLnSpc="1"/>
          <a:lstStyle/>
          <a:p>
            <a:pPr marL="0" marR="0" lvl="0" indent="0" algn="l" defTabSz="914400" rtl="0" eaLnBrk="1" fontAlgn="base" latinLnBrk="0" hangingPunct="1">
              <a:lnSpc>
                <a:spcPct val="135000"/>
              </a:lnSpc>
              <a:spcBef>
                <a:spcPts val="0"/>
              </a:spcBef>
              <a:spcAft>
                <a:spcPts val="0"/>
              </a:spcAft>
              <a:buClrTx/>
              <a:buSzTx/>
              <a:buFontTx/>
              <a:buNone/>
              <a:defRPr/>
            </a:pPr>
            <a:r>
              <a:rPr kumimoji="0" lang="en-US" altLang="zh-CN" sz="4400" b="1"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7.1.2 </a:t>
            </a:r>
            <a:r>
              <a:rPr kumimoji="0" lang="zh-CN" altLang="en-US" sz="4400" b="1"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社会主义核心价值的特点</a:t>
            </a:r>
          </a:p>
        </p:txBody>
      </p:sp>
      <p:sp>
        <p:nvSpPr>
          <p:cNvPr id="14340" name="Rectangle 3"/>
          <p:cNvSpPr>
            <a:spLocks noGrp="1"/>
          </p:cNvSpPr>
          <p:nvPr>
            <p:ph idx="1"/>
          </p:nvPr>
        </p:nvSpPr>
        <p:spPr>
          <a:xfrm>
            <a:off x="457200" y="1557338"/>
            <a:ext cx="8362950" cy="4967287"/>
          </a:xfrm>
          <a:gradFill rotWithShape="1">
            <a:gsLst>
              <a:gs pos="0">
                <a:srgbClr val="FF6600">
                  <a:alpha val="100000"/>
                </a:srgbClr>
              </a:gs>
              <a:gs pos="50000">
                <a:srgbClr val="FFFF66">
                  <a:alpha val="100000"/>
                </a:srgbClr>
              </a:gs>
              <a:gs pos="100000">
                <a:srgbClr val="FF6600">
                  <a:alpha val="100000"/>
                </a:srgbClr>
              </a:gs>
            </a:gsLst>
            <a:lin ang="5400000" scaled="1"/>
            <a:tileRect/>
          </a:gradFill>
        </p:spPr>
        <p:txBody>
          <a:bodyPr vert="horz" wrap="square" lIns="91440" tIns="45720" rIns="91440" bIns="45720" anchor="t"/>
          <a:lstStyle/>
          <a:p>
            <a:pPr eaLnBrk="1" hangingPunct="1">
              <a:lnSpc>
                <a:spcPct val="120000"/>
              </a:lnSpc>
              <a:spcBef>
                <a:spcPct val="50000"/>
              </a:spcBef>
            </a:pPr>
            <a:r>
              <a:rPr lang="zh-CN" altLang="en-US" b="1" dirty="0">
                <a:latin typeface="微软雅黑" panose="020B0503020204020204" pitchFamily="34" charset="-122"/>
                <a:ea typeface="微软雅黑" panose="020B0503020204020204" pitchFamily="34" charset="-122"/>
              </a:rPr>
              <a:t>社会主义核心价值观，一定</a:t>
            </a:r>
            <a:r>
              <a:rPr lang="zh-CN" altLang="en-US" b="1" dirty="0">
                <a:solidFill>
                  <a:srgbClr val="3333CC"/>
                </a:solidFill>
                <a:latin typeface="微软雅黑" panose="020B0503020204020204" pitchFamily="34" charset="-122"/>
                <a:ea typeface="微软雅黑" panose="020B0503020204020204" pitchFamily="34" charset="-122"/>
              </a:rPr>
              <a:t>是社会主义特有的，有别于资本主义的。</a:t>
            </a:r>
          </a:p>
          <a:p>
            <a:pPr eaLnBrk="1" hangingPunct="1">
              <a:lnSpc>
                <a:spcPct val="120000"/>
              </a:lnSpc>
              <a:spcBef>
                <a:spcPct val="50000"/>
              </a:spcBef>
            </a:pPr>
            <a:r>
              <a:rPr lang="zh-CN" altLang="en-US" b="1" dirty="0">
                <a:latin typeface="微软雅黑" panose="020B0503020204020204" pitchFamily="34" charset="-122"/>
                <a:ea typeface="微软雅黑" panose="020B0503020204020204" pitchFamily="34" charset="-122"/>
              </a:rPr>
              <a:t>社会主义核心价值观可以包含、而且</a:t>
            </a:r>
            <a:r>
              <a:rPr lang="zh-CN" altLang="en-US" b="1" dirty="0">
                <a:solidFill>
                  <a:srgbClr val="3333CC"/>
                </a:solidFill>
                <a:latin typeface="微软雅黑" panose="020B0503020204020204" pitchFamily="34" charset="-122"/>
                <a:ea typeface="微软雅黑" panose="020B0503020204020204" pitchFamily="34" charset="-122"/>
              </a:rPr>
              <a:t>绝不排斥资本主义创造的普世价值观。</a:t>
            </a:r>
          </a:p>
          <a:p>
            <a:pPr eaLnBrk="1" hangingPunct="1">
              <a:lnSpc>
                <a:spcPct val="120000"/>
              </a:lnSpc>
              <a:spcBef>
                <a:spcPct val="50000"/>
              </a:spcBef>
            </a:pPr>
            <a:r>
              <a:rPr lang="zh-CN" altLang="en-US" b="1" dirty="0">
                <a:latin typeface="微软雅黑" panose="020B0503020204020204" pitchFamily="34" charset="-122"/>
                <a:ea typeface="微软雅黑" panose="020B0503020204020204" pitchFamily="34" charset="-122"/>
              </a:rPr>
              <a:t>比如：</a:t>
            </a:r>
            <a:r>
              <a:rPr lang="zh-CN" altLang="en-US" b="1" dirty="0">
                <a:solidFill>
                  <a:srgbClr val="C00000"/>
                </a:solidFill>
                <a:latin typeface="微软雅黑" panose="020B0503020204020204" pitchFamily="34" charset="-122"/>
                <a:ea typeface="微软雅黑" panose="020B0503020204020204" pitchFamily="34" charset="-122"/>
              </a:rPr>
              <a:t>富强、民主、自由、公正、法治、人权、平等、正义、效率，</a:t>
            </a:r>
            <a:r>
              <a:rPr lang="zh-CN" altLang="en-US" b="1" dirty="0">
                <a:latin typeface="微软雅黑" panose="020B0503020204020204" pitchFamily="34" charset="-122"/>
                <a:ea typeface="微软雅黑" panose="020B0503020204020204" pitchFamily="34" charset="-122"/>
              </a:rPr>
              <a:t>等等，是资本主义与社会主义共有的价值理念，而不是社会主义特有的价值理念。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p:cTn id="7" dur="500" fill="hold"/>
                                        <p:tgtEl>
                                          <p:spTgt spid="159746"/>
                                        </p:tgtEl>
                                        <p:attrNameLst>
                                          <p:attrName>ppt_w</p:attrName>
                                        </p:attrNameLst>
                                      </p:cBhvr>
                                      <p:tavLst>
                                        <p:tav tm="0">
                                          <p:val>
                                            <p:fltVal val="0"/>
                                          </p:val>
                                        </p:tav>
                                        <p:tav tm="100000">
                                          <p:val>
                                            <p:strVal val="#ppt_w"/>
                                          </p:val>
                                        </p:tav>
                                      </p:tavLst>
                                    </p:anim>
                                    <p:anim calcmode="lin" valueType="num">
                                      <p:cBhvr>
                                        <p:cTn id="8" dur="500" fill="hold"/>
                                        <p:tgtEl>
                                          <p:spTgt spid="159746"/>
                                        </p:tgtEl>
                                        <p:attrNameLst>
                                          <p:attrName>ppt_h</p:attrName>
                                        </p:attrNameLst>
                                      </p:cBhvr>
                                      <p:tavLst>
                                        <p:tav tm="0">
                                          <p:val>
                                            <p:fltVal val="0"/>
                                          </p:val>
                                        </p:tav>
                                        <p:tav tm="100000">
                                          <p:val>
                                            <p:strVal val="#ppt_h"/>
                                          </p:val>
                                        </p:tav>
                                      </p:tavLst>
                                    </p:anim>
                                    <p:animEffect transition="in" filter="fade">
                                      <p:cBhvr>
                                        <p:cTn id="9" dur="500"/>
                                        <p:tgtEl>
                                          <p:spTgt spid="15974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40">
                                            <p:bg/>
                                          </p:spTgt>
                                        </p:tgtEl>
                                        <p:attrNameLst>
                                          <p:attrName>style.visibility</p:attrName>
                                        </p:attrNameLst>
                                      </p:cBhvr>
                                      <p:to>
                                        <p:strVal val="visible"/>
                                      </p:to>
                                    </p:set>
                                    <p:animEffect transition="in" filter="fade">
                                      <p:cBhvr>
                                        <p:cTn id="13" dur="1000">
                                          <p:stCondLst>
                                            <p:cond delay="0"/>
                                          </p:stCondLst>
                                        </p:cTn>
                                        <p:tgtEl>
                                          <p:spTgt spid="14340">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4340">
                                            <p:bg/>
                                          </p:spTgt>
                                        </p:tgtEl>
                                        <p:attrNameLst>
                                          <p:attrName>style.visibility</p:attrName>
                                        </p:attrNameLst>
                                      </p:cBhvr>
                                      <p:to>
                                        <p:strVal val="visible"/>
                                      </p:to>
                                    </p:set>
                                    <p:animEffect transition="in" filter="fade">
                                      <p:cBhvr>
                                        <p:cTn id="17" dur="1000">
                                          <p:stCondLst>
                                            <p:cond delay="0"/>
                                          </p:stCondLst>
                                        </p:cTn>
                                        <p:tgtEl>
                                          <p:spTgt spid="14340">
                                            <p:bg/>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4340">
                                            <p:bg/>
                                          </p:spTgt>
                                        </p:tgtEl>
                                        <p:attrNameLst>
                                          <p:attrName>style.visibility</p:attrName>
                                        </p:attrNameLst>
                                      </p:cBhvr>
                                      <p:to>
                                        <p:strVal val="visible"/>
                                      </p:to>
                                    </p:set>
                                    <p:animEffect transition="in" filter="fade">
                                      <p:cBhvr>
                                        <p:cTn id="21" dur="1000">
                                          <p:stCondLst>
                                            <p:cond delay="0"/>
                                          </p:stCondLst>
                                        </p:cTn>
                                        <p:tgtEl>
                                          <p:spTgt spid="1434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nimBg="1"/>
      <p:bldP spid="14340" grpId="0" uiExpand="1" build="p"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68</TotalTime>
  <Words>7692</Words>
  <Application>Microsoft Office PowerPoint</Application>
  <PresentationFormat>全屏显示(4:3)</PresentationFormat>
  <Paragraphs>443</Paragraphs>
  <Slides>66</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66</vt:i4>
      </vt:variant>
    </vt:vector>
  </HeadingPairs>
  <TitlesOfParts>
    <vt:vector size="75" baseType="lpstr">
      <vt:lpstr>黑体</vt:lpstr>
      <vt:lpstr>华文琥珀</vt:lpstr>
      <vt:lpstr>宋体</vt:lpstr>
      <vt:lpstr>微软雅黑</vt:lpstr>
      <vt:lpstr>Arial</vt:lpstr>
      <vt:lpstr>Garamond</vt:lpstr>
      <vt:lpstr>Wingdings</vt:lpstr>
      <vt:lpstr>Wingdings 2</vt:lpstr>
      <vt:lpstr>Edge</vt:lpstr>
      <vt:lpstr>现代社会之核心价值</vt:lpstr>
      <vt:lpstr>PowerPoint 演示文稿</vt:lpstr>
      <vt:lpstr> 7.1.1 社会主义价值体系</vt:lpstr>
      <vt:lpstr>我国社会主义核心价值体系建设历程</vt:lpstr>
      <vt:lpstr>社会主义荣辱观</vt:lpstr>
      <vt:lpstr> 7.1.1 社会主义核心价值体系</vt:lpstr>
      <vt:lpstr>我国的社会主义核心价值观</vt:lpstr>
      <vt:lpstr>中国共产党十九大报告</vt:lpstr>
      <vt:lpstr>7.1.2 社会主义核心价值的特点</vt:lpstr>
      <vt:lpstr>价值观的两个方面：目的价值与方式价值</vt:lpstr>
      <vt:lpstr>7.1.3 当前我们的目的价值</vt:lpstr>
      <vt:lpstr>7.1.4 当前我们的方式价值</vt:lpstr>
      <vt:lpstr>7.1.4 当前我们的方式价值</vt:lpstr>
      <vt:lpstr> 7.1.5 爱国主义价值观念</vt:lpstr>
      <vt:lpstr>7.1.5 爱国主义价值观念</vt:lpstr>
      <vt:lpstr>当代的爱国观念</vt:lpstr>
      <vt:lpstr>7.1.6 科学价值</vt:lpstr>
      <vt:lpstr>  科学到底有没有祖国？</vt:lpstr>
      <vt:lpstr> 科学与祖国</vt:lpstr>
      <vt:lpstr>李文和间谍案</vt:lpstr>
      <vt:lpstr>7.2 美国文化与价值观</vt:lpstr>
      <vt:lpstr>7.2.1美国文化的形成</vt:lpstr>
      <vt:lpstr>7.2.1美国文化的形成</vt:lpstr>
      <vt:lpstr>7.2.2 美国历史上“排华”案例</vt:lpstr>
      <vt:lpstr>美国历史上的“排华”案例</vt:lpstr>
      <vt:lpstr>7.2.3 美国文化的核心价值观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7.2.4 美国人的竞争哲学</vt:lpstr>
      <vt:lpstr>三、不同的竞争哲学</vt:lpstr>
      <vt:lpstr>三、不同的竞争哲学</vt:lpstr>
      <vt:lpstr>7.2.5 美国社会的文化冲突</vt:lpstr>
      <vt:lpstr>PowerPoint 演示文稿</vt:lpstr>
      <vt:lpstr>美国社会的文化冲突                  ——工业化时期的冲突方式</vt:lpstr>
      <vt:lpstr>美国社会的文化冲突                  ——工业化时期的冲突方式</vt:lpstr>
      <vt:lpstr>美国社会的文化冲突                  ——工业化时期的冲突方式</vt:lpstr>
      <vt:lpstr>美国社会的文化冲突                        ——工业化时期的冲突方式</vt:lpstr>
      <vt:lpstr>美国社会的文化冲突                  ——工业化时期的冲突方式</vt:lpstr>
      <vt:lpstr>美国社会的文化冲突                  ——工业化时期的冲突方式</vt:lpstr>
      <vt:lpstr>PowerPoint 演示文稿</vt:lpstr>
      <vt:lpstr>PowerPoint 演示文稿</vt:lpstr>
      <vt:lpstr>PowerPoint 演示文稿</vt:lpstr>
      <vt:lpstr>PowerPoint 演示文稿</vt:lpstr>
      <vt:lpstr>PowerPoint 演示文稿</vt:lpstr>
      <vt:lpstr>7.3 美国为什么要中国留学生？</vt:lpstr>
      <vt:lpstr>PowerPoint 演示文稿</vt:lpstr>
      <vt:lpstr>《2018年美国的人权纪录》</vt:lpstr>
      <vt:lpstr>PowerPoint 演示文稿</vt:lpstr>
      <vt:lpstr>PowerPoint 演示文稿</vt:lpstr>
      <vt:lpstr>美国退出联合国人权理事会</vt:lpstr>
      <vt:lpstr>美国退出联合国人权理事会：五大原因 </vt:lpstr>
      <vt:lpstr>PowerPoint 演示文稿</vt:lpstr>
      <vt:lpstr>PowerPoint 演示文稿</vt:lpstr>
      <vt:lpstr>PowerPoint 演示文稿</vt:lpstr>
      <vt:lpstr>  本讲小结：</vt:lpstr>
      <vt:lpstr>本讲结束</vt:lpstr>
      <vt:lpstr>  关于大作业</vt:lpstr>
      <vt:lpstr>２０１２年美国的人权纪录 </vt:lpstr>
      <vt:lpstr>导 言</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文化</dc:title>
  <dc:creator>Owner</dc:creator>
  <cp:lastModifiedBy>LB</cp:lastModifiedBy>
  <cp:revision>613</cp:revision>
  <dcterms:created xsi:type="dcterms:W3CDTF">2003-09-25T06:31:00Z</dcterms:created>
  <dcterms:modified xsi:type="dcterms:W3CDTF">2019-12-01T09:29:21Z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