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294" r:id="rId3"/>
    <p:sldId id="295" r:id="rId4"/>
    <p:sldId id="296" r:id="rId5"/>
    <p:sldId id="301" r:id="rId6"/>
    <p:sldId id="297" r:id="rId7"/>
    <p:sldId id="298" r:id="rId8"/>
    <p:sldId id="299" r:id="rId9"/>
    <p:sldId id="300" r:id="rId10"/>
    <p:sldId id="302" r:id="rId11"/>
    <p:sldId id="287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D6813-5FA5-4F7F-8641-A50B20026EAA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6DE54-CB96-45AD-A7B3-04D858672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7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996DE54-CB96-45AD-A7B3-04D8586723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36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6DE54-CB96-45AD-A7B3-04D8586723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0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6786-29C4-49C3-AE45-BA6CF32FBC0B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24E9F-C7F6-4FBE-84F7-623EAFA02F3A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8B79-5F13-437F-B8C4-14BE5FF9E802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691BD-43CB-4585-A368-3F95C04E9AB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2CEB3-4B28-4911-983C-65800B4E26F7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E5CB-2D7C-4370-9D50-06B458AF341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A3E5-53CB-4013-8D7B-0CEF800E3D62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FAF4F-848B-478C-9063-E1D3DB4BDA9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EAC8A-77E5-4BC9-B76F-9656987C5FC8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8A69-F5F3-4410-AC66-10133C4A2C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21E71-49F3-4F94-938A-5A7A70A048BF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3F2D1-1B14-4787-B9C7-2378E48A0E2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7DE8-0E52-4218-95B9-15A6BEA77E2D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332D-E015-4215-8578-92FBF2D03807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D37B-9FBC-4DF7-B332-995868D4E95C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44783-7730-4BAA-A6BA-CD45E7AB773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299C7-9E87-49BE-81C6-52100F1B356E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D3BF-732E-416A-8B4E-4BB157C7E5C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B1A8-4B1F-460D-9C04-0994D4CBE197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D1771-93E5-41A7-B94C-E5E5CC25DFD5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506C4-EF63-43AC-8413-98DC2A42EE05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055A6-AD7F-4773-96BB-09C89234647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2F40C7-E373-4D85-A762-101497C2B0B8}" type="datetime1">
              <a:rPr lang="zh-CN" altLang="en-US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423E8C-CC8B-44D9-B11C-E0E004B54A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椭圆 1"/>
          <p:cNvSpPr>
            <a:spLocks noChangeArrowheads="1"/>
          </p:cNvSpPr>
          <p:nvPr/>
        </p:nvSpPr>
        <p:spPr bwMode="auto">
          <a:xfrm>
            <a:off x="3221038" y="590550"/>
            <a:ext cx="5726112" cy="5726113"/>
          </a:xfrm>
          <a:prstGeom prst="ellipse">
            <a:avLst/>
          </a:prstGeom>
          <a:solidFill>
            <a:srgbClr val="263346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1" name="椭圆 10"/>
          <p:cNvSpPr>
            <a:spLocks noChangeArrowheads="1"/>
          </p:cNvSpPr>
          <p:nvPr/>
        </p:nvSpPr>
        <p:spPr bwMode="auto">
          <a:xfrm>
            <a:off x="3360738" y="730250"/>
            <a:ext cx="5446712" cy="5446713"/>
          </a:xfrm>
          <a:prstGeom prst="ellipse">
            <a:avLst/>
          </a:prstGeom>
          <a:noFill/>
          <a:ln w="88900">
            <a:solidFill>
              <a:srgbClr val="D0EAEB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2" name="文本框 12"/>
          <p:cNvSpPr>
            <a:spLocks noChangeArrowheads="1"/>
          </p:cNvSpPr>
          <p:nvPr/>
        </p:nvSpPr>
        <p:spPr bwMode="auto">
          <a:xfrm>
            <a:off x="2314139" y="3592431"/>
            <a:ext cx="789030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 algn="ctr"/>
            <a:r>
              <a:rPr lang="en-US" altLang="zh-CN" sz="2800" b="1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“A Network Airline Revenue Management</a:t>
            </a:r>
          </a:p>
          <a:p>
            <a:pPr lvl="0" algn="ctr"/>
            <a:r>
              <a:rPr lang="en-US" altLang="zh-CN" sz="2800" b="1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Framework Based on Decomposition</a:t>
            </a:r>
          </a:p>
          <a:p>
            <a:pPr lvl="0" algn="ctr"/>
            <a:r>
              <a:rPr lang="en-US" altLang="zh-CN" sz="2800" b="1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by Origins and Destinations”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cs typeface="+mn-cs"/>
              <a:sym typeface="华文宋体" pitchFamily="2" charset="-122"/>
            </a:endParaRPr>
          </a:p>
        </p:txBody>
      </p:sp>
      <p:sp>
        <p:nvSpPr>
          <p:cNvPr id="2053" name="直接连接符 21"/>
          <p:cNvSpPr>
            <a:spLocks noChangeShapeType="1"/>
          </p:cNvSpPr>
          <p:nvPr/>
        </p:nvSpPr>
        <p:spPr bwMode="auto">
          <a:xfrm>
            <a:off x="3942556" y="3265569"/>
            <a:ext cx="4319588" cy="0"/>
          </a:xfrm>
          <a:prstGeom prst="line">
            <a:avLst/>
          </a:prstGeom>
          <a:noFill/>
          <a:ln w="6350">
            <a:solidFill>
              <a:srgbClr val="FFFFFF">
                <a:alpha val="58823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文本框 23"/>
          <p:cNvSpPr>
            <a:spLocks noChangeArrowheads="1"/>
          </p:cNvSpPr>
          <p:nvPr/>
        </p:nvSpPr>
        <p:spPr bwMode="auto">
          <a:xfrm>
            <a:off x="775610" y="1815039"/>
            <a:ext cx="10967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/>
            <a:r>
              <a:rPr lang="en-US" altLang="zh-CN" sz="7200" dirty="0">
                <a:solidFill>
                  <a:srgbClr val="FFFFFF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Paper reading report on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055" name="文本框 24"/>
          <p:cNvSpPr>
            <a:spLocks noChangeArrowheads="1"/>
          </p:cNvSpPr>
          <p:nvPr/>
        </p:nvSpPr>
        <p:spPr bwMode="auto">
          <a:xfrm>
            <a:off x="8420179" y="4878120"/>
            <a:ext cx="11079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田瑞锋</a:t>
            </a:r>
            <a:endParaRPr lang="en-US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杨馨雨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任泽华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56" name="椭圆 25"/>
          <p:cNvSpPr>
            <a:spLocks noChangeArrowheads="1"/>
          </p:cNvSpPr>
          <p:nvPr/>
        </p:nvSpPr>
        <p:spPr bwMode="auto">
          <a:xfrm>
            <a:off x="2946400" y="298450"/>
            <a:ext cx="6311900" cy="6310313"/>
          </a:xfrm>
          <a:prstGeom prst="ellipse">
            <a:avLst/>
          </a:prstGeom>
          <a:noFill/>
          <a:ln w="6350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7" name="椭圆 26"/>
          <p:cNvSpPr>
            <a:spLocks noChangeArrowheads="1"/>
          </p:cNvSpPr>
          <p:nvPr/>
        </p:nvSpPr>
        <p:spPr bwMode="auto">
          <a:xfrm>
            <a:off x="2676525" y="0"/>
            <a:ext cx="6837363" cy="6837363"/>
          </a:xfrm>
          <a:prstGeom prst="ellipse">
            <a:avLst/>
          </a:prstGeom>
          <a:noFill/>
          <a:ln w="6350">
            <a:solidFill>
              <a:srgbClr val="FFFFFF">
                <a:alpha val="38823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058" name="椭圆 27"/>
          <p:cNvSpPr>
            <a:spLocks noChangeArrowheads="1"/>
          </p:cNvSpPr>
          <p:nvPr/>
        </p:nvSpPr>
        <p:spPr bwMode="auto">
          <a:xfrm>
            <a:off x="1773238" y="-906463"/>
            <a:ext cx="8637587" cy="8637588"/>
          </a:xfrm>
          <a:prstGeom prst="ellipse">
            <a:avLst/>
          </a:prstGeom>
          <a:noFill/>
          <a:ln w="6350">
            <a:solidFill>
              <a:srgbClr val="FFFFFF">
                <a:alpha val="29019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626">
        <p15:prstTrans prst="drape"/>
      </p:transition>
    </mc:Choice>
    <mc:Fallback xmlns="">
      <p:transition spd="slow" advTm="26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2051" grpId="0" animBg="1"/>
      <p:bldP spid="2052" grpId="0"/>
      <p:bldP spid="2053" grpId="0" animBg="1"/>
      <p:bldP spid="2054" grpId="0"/>
      <p:bldP spid="2055" grpId="0"/>
      <p:bldP spid="2056" grpId="0" animBg="1"/>
      <p:bldP spid="2057" grpId="0" animBg="1"/>
      <p:bldP spid="20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8D208-2A81-4BEB-AB0B-66C31E2E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B1B5D4-78A8-4183-B664-DEF10C2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974DEE-8BE3-4B46-9084-FA336030A470}"/>
              </a:ext>
            </a:extLst>
          </p:cNvPr>
          <p:cNvSpPr txBox="1"/>
          <p:nvPr/>
        </p:nvSpPr>
        <p:spPr>
          <a:xfrm>
            <a:off x="5813196" y="598074"/>
            <a:ext cx="409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Next step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F76FA0-A2A1-42CA-B14D-FEB034C52481}"/>
              </a:ext>
            </a:extLst>
          </p:cNvPr>
          <p:cNvSpPr txBox="1"/>
          <p:nvPr/>
        </p:nvSpPr>
        <p:spPr>
          <a:xfrm>
            <a:off x="1093509" y="1885361"/>
            <a:ext cx="10004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1.Read other papers which are cited by this paper and those who cite it.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2.Search papers about the proper noun in this paper, such as shadow price, proper noun and NP hard problem.</a:t>
            </a:r>
          </a:p>
          <a:p>
            <a:endParaRPr lang="en-US" altLang="zh-CN" sz="2400" dirty="0"/>
          </a:p>
          <a:p>
            <a:r>
              <a:rPr lang="en-US" altLang="zh-CN" sz="2400" dirty="0"/>
              <a:t>3.Get a better understanding on this model.</a:t>
            </a:r>
          </a:p>
          <a:p>
            <a:endParaRPr lang="en-US" altLang="zh-CN" sz="2400" dirty="0"/>
          </a:p>
          <a:p>
            <a:r>
              <a:rPr lang="en-US" altLang="zh-CN" sz="2400" dirty="0"/>
              <a:t>4.Try to define a simple problem and use this model to solve it.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5.Read another paper that is about the pricing policy.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6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椭圆 1"/>
          <p:cNvSpPr>
            <a:spLocks noChangeArrowheads="1"/>
          </p:cNvSpPr>
          <p:nvPr/>
        </p:nvSpPr>
        <p:spPr bwMode="auto">
          <a:xfrm>
            <a:off x="3221038" y="590550"/>
            <a:ext cx="5726112" cy="5726113"/>
          </a:xfrm>
          <a:prstGeom prst="ellipse">
            <a:avLst/>
          </a:prstGeom>
          <a:solidFill>
            <a:srgbClr val="263346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5" name="椭圆 10"/>
          <p:cNvSpPr>
            <a:spLocks noChangeArrowheads="1"/>
          </p:cNvSpPr>
          <p:nvPr/>
        </p:nvSpPr>
        <p:spPr bwMode="auto">
          <a:xfrm>
            <a:off x="3360738" y="730250"/>
            <a:ext cx="5446712" cy="5446713"/>
          </a:xfrm>
          <a:prstGeom prst="ellipse">
            <a:avLst/>
          </a:prstGeom>
          <a:noFill/>
          <a:ln w="88900">
            <a:solidFill>
              <a:srgbClr val="D0EAEB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6" name="椭圆 25"/>
          <p:cNvSpPr>
            <a:spLocks noChangeArrowheads="1"/>
          </p:cNvSpPr>
          <p:nvPr/>
        </p:nvSpPr>
        <p:spPr bwMode="auto">
          <a:xfrm>
            <a:off x="2946400" y="298450"/>
            <a:ext cx="6311900" cy="6310313"/>
          </a:xfrm>
          <a:prstGeom prst="ellipse">
            <a:avLst/>
          </a:prstGeom>
          <a:noFill/>
          <a:ln w="6350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7" name="椭圆 26"/>
          <p:cNvSpPr>
            <a:spLocks noChangeArrowheads="1"/>
          </p:cNvSpPr>
          <p:nvPr/>
        </p:nvSpPr>
        <p:spPr bwMode="auto">
          <a:xfrm>
            <a:off x="2676525" y="0"/>
            <a:ext cx="6837363" cy="6837363"/>
          </a:xfrm>
          <a:prstGeom prst="ellipse">
            <a:avLst/>
          </a:prstGeom>
          <a:noFill/>
          <a:ln w="6350">
            <a:solidFill>
              <a:srgbClr val="FFFFFF">
                <a:alpha val="38823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8" name="椭圆 27"/>
          <p:cNvSpPr>
            <a:spLocks noChangeArrowheads="1"/>
          </p:cNvSpPr>
          <p:nvPr/>
        </p:nvSpPr>
        <p:spPr bwMode="auto">
          <a:xfrm>
            <a:off x="1773238" y="-906463"/>
            <a:ext cx="8637587" cy="8637588"/>
          </a:xfrm>
          <a:prstGeom prst="ellipse">
            <a:avLst/>
          </a:prstGeom>
          <a:noFill/>
          <a:ln w="6350">
            <a:solidFill>
              <a:srgbClr val="FFFFFF">
                <a:alpha val="29019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9" name="矩形 29"/>
          <p:cNvSpPr>
            <a:spLocks noChangeAspect="1" noChangeArrowheads="1"/>
          </p:cNvSpPr>
          <p:nvPr/>
        </p:nvSpPr>
        <p:spPr bwMode="auto">
          <a:xfrm rot="5400000">
            <a:off x="2379663" y="-1117600"/>
            <a:ext cx="1028700" cy="1028700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80" name="矩形 30"/>
          <p:cNvSpPr>
            <a:spLocks noChangeAspect="1" noChangeArrowheads="1"/>
          </p:cNvSpPr>
          <p:nvPr/>
        </p:nvSpPr>
        <p:spPr bwMode="auto">
          <a:xfrm rot="5400000">
            <a:off x="1212850" y="-1117600"/>
            <a:ext cx="1028700" cy="1028700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81" name="文本框 13"/>
          <p:cNvSpPr>
            <a:spLocks noChangeArrowheads="1"/>
          </p:cNvSpPr>
          <p:nvPr/>
        </p:nvSpPr>
        <p:spPr bwMode="auto">
          <a:xfrm>
            <a:off x="3619500" y="2667000"/>
            <a:ext cx="49657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THANK  </a:t>
            </a:r>
            <a:r>
              <a:rPr lang="en-US" altLang="zh-CN" sz="5400" b="1">
                <a:solidFill>
                  <a:srgbClr val="FDFDFD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YOU</a:t>
            </a:r>
            <a:endParaRPr lang="zh-CN" altLang="en-US" sz="5400" b="1">
              <a:solidFill>
                <a:srgbClr val="FDFDFD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  <p:sp>
        <p:nvSpPr>
          <p:cNvPr id="28682" name="直接连接符 14"/>
          <p:cNvSpPr>
            <a:spLocks noChangeShapeType="1"/>
          </p:cNvSpPr>
          <p:nvPr/>
        </p:nvSpPr>
        <p:spPr bwMode="auto">
          <a:xfrm>
            <a:off x="3854450" y="3654425"/>
            <a:ext cx="4319588" cy="0"/>
          </a:xfrm>
          <a:prstGeom prst="line">
            <a:avLst/>
          </a:prstGeom>
          <a:noFill/>
          <a:ln w="6350">
            <a:solidFill>
              <a:srgbClr val="FFFFFF">
                <a:alpha val="58823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文本框 15"/>
          <p:cNvSpPr>
            <a:spLocks noChangeArrowheads="1"/>
          </p:cNvSpPr>
          <p:nvPr/>
        </p:nvSpPr>
        <p:spPr bwMode="auto">
          <a:xfrm>
            <a:off x="5214938" y="3933825"/>
            <a:ext cx="217239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华文宋体" pitchFamily="2" charset="-122"/>
                <a:ea typeface="华文宋体" pitchFamily="2" charset="-122"/>
                <a:sym typeface="华文宋体" pitchFamily="2" charset="-122"/>
              </a:rPr>
              <a:t>2019</a:t>
            </a:r>
            <a:endParaRPr lang="zh-CN" altLang="en-US" sz="6600" dirty="0">
              <a:solidFill>
                <a:schemeClr val="bg1"/>
              </a:solidFill>
              <a:latin typeface="华文宋体" pitchFamily="2" charset="-122"/>
              <a:ea typeface="华文宋体" pitchFamily="2" charset="-122"/>
              <a:sym typeface="华文宋体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170">
        <p15:prstTrans prst="drape"/>
      </p:transition>
    </mc:Choice>
    <mc:Fallback xmlns="">
      <p:transition spd="slow" advTm="31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animBg="1"/>
      <p:bldP spid="28676" grpId="0" animBg="1"/>
      <p:bldP spid="28677" grpId="0" animBg="1"/>
      <p:bldP spid="28678" grpId="0" animBg="1"/>
      <p:bldP spid="28681" grpId="0"/>
      <p:bldP spid="28682" grpId="0" animBg="1"/>
      <p:bldP spid="286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909A3E5-53CB-4013-8D7B-0CEF800E3D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2019/11/5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0CBF0B-3186-487C-B50A-44908CD84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2" t="58999"/>
          <a:stretch/>
        </p:blipFill>
        <p:spPr>
          <a:xfrm>
            <a:off x="181932" y="2243847"/>
            <a:ext cx="5367416" cy="23703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7DAC37-C5D1-45B2-9935-F63D8119B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48" y="1472491"/>
            <a:ext cx="6377531" cy="3214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AE3E3-2E7A-48CC-932E-43B21C3D7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716" y="4962239"/>
            <a:ext cx="4936922" cy="7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0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41EBB15-D2FC-49AA-BAD4-DED342BC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117" y="2563938"/>
            <a:ext cx="6873770" cy="9663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22ED2E-848B-4F4B-90E0-120EA317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21" y="1548309"/>
            <a:ext cx="7014566" cy="1125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7F3464-1495-45BF-A401-5367893E9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53" y="3722988"/>
            <a:ext cx="4623387" cy="12340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D49B6D-88F6-427E-8EA1-1D2CD5F49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012" y="5020765"/>
            <a:ext cx="3854070" cy="12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0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48D25A7-127C-4326-A355-95DC9B5A4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44" y="1867413"/>
            <a:ext cx="5907652" cy="3896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042041-69B1-4FA4-B69E-DDDCF922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721" y="1208157"/>
            <a:ext cx="5680735" cy="474123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9A3E8C4-02B9-44F1-82F9-75D3D17A78A2}"/>
              </a:ext>
            </a:extLst>
          </p:cNvPr>
          <p:cNvCxnSpPr/>
          <p:nvPr/>
        </p:nvCxnSpPr>
        <p:spPr bwMode="auto">
          <a:xfrm>
            <a:off x="6147196" y="636608"/>
            <a:ext cx="0" cy="5451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909A3E5-53CB-4013-8D7B-0CEF800E3D6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2019/11/5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52D1BD9-E878-4F80-9FC4-5AADAF47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90" y="1449427"/>
            <a:ext cx="5122304" cy="47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8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F76D8D-E814-49A6-9171-19153320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92" y="1567848"/>
            <a:ext cx="4774093" cy="23114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FDAC0F-3B5C-46D8-9B73-7B01AD64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18" y="4008201"/>
            <a:ext cx="5352519" cy="17670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BD9201-4BE7-4026-B5A5-6718BA006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79" y="372896"/>
            <a:ext cx="4652033" cy="7779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6989EA-70AE-457C-B5DA-3B21137D1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23795"/>
            <a:ext cx="5372865" cy="23114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5AFC84-87A2-4AD0-B860-3B5792A27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765" y="3843008"/>
            <a:ext cx="5211803" cy="264209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BFF582-550F-4599-ABA5-0C719A8F0FD9}"/>
              </a:ext>
            </a:extLst>
          </p:cNvPr>
          <p:cNvCxnSpPr/>
          <p:nvPr/>
        </p:nvCxnSpPr>
        <p:spPr bwMode="auto">
          <a:xfrm>
            <a:off x="5926236" y="939946"/>
            <a:ext cx="0" cy="559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A970990-D183-47DF-B08E-813B93F2838F}"/>
              </a:ext>
            </a:extLst>
          </p:cNvPr>
          <p:cNvCxnSpPr>
            <a:cxnSpLocks/>
          </p:cNvCxnSpPr>
          <p:nvPr/>
        </p:nvCxnSpPr>
        <p:spPr bwMode="auto">
          <a:xfrm>
            <a:off x="5926236" y="3895932"/>
            <a:ext cx="53525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27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2586200-0677-401C-B9D7-0F2237CF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34" y="1617007"/>
            <a:ext cx="5907536" cy="39017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AA2C2-38AA-405B-A551-F4FF67497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0" y="2289163"/>
            <a:ext cx="5071378" cy="20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AC6B-5A23-4238-9721-3C11CE24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09A3E5-53CB-4013-8D7B-0CEF800E3D62}" type="datetime1">
              <a:rPr lang="zh-CN" altLang="en-US" smtClean="0"/>
              <a:t>2019/11/5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31A96AA-55B4-4874-A240-3CB65687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5" y="1745026"/>
            <a:ext cx="5072312" cy="20484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BAA59F-807C-4010-9DC6-2AFAFDE5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19" y="4420748"/>
            <a:ext cx="4910988" cy="13779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B1866-1845-4E90-818D-655F3C9645BE}"/>
              </a:ext>
            </a:extLst>
          </p:cNvPr>
          <p:cNvSpPr/>
          <p:nvPr/>
        </p:nvSpPr>
        <p:spPr bwMode="auto">
          <a:xfrm>
            <a:off x="573719" y="4247909"/>
            <a:ext cx="5072312" cy="16436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54A691-D22D-4A2C-9D73-3C0841229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312" y="1745026"/>
            <a:ext cx="6329688" cy="2262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54CC72-F464-4631-A5C0-1CDFAFDC1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227" y="4420748"/>
            <a:ext cx="2011879" cy="114106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353CED-5885-420F-96F1-ACF03AE78852}"/>
              </a:ext>
            </a:extLst>
          </p:cNvPr>
          <p:cNvCxnSpPr/>
          <p:nvPr/>
        </p:nvCxnSpPr>
        <p:spPr bwMode="auto">
          <a:xfrm>
            <a:off x="5862312" y="810228"/>
            <a:ext cx="0" cy="53822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A95B8E5-A87D-44D9-9D4A-72BB43869CD2}"/>
              </a:ext>
            </a:extLst>
          </p:cNvPr>
          <p:cNvSpPr/>
          <p:nvPr/>
        </p:nvSpPr>
        <p:spPr bwMode="auto">
          <a:xfrm>
            <a:off x="7373073" y="4420748"/>
            <a:ext cx="2268632" cy="11410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29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F8942B-6FB4-40A3-9B2C-30B737508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9" y="372896"/>
            <a:ext cx="3611887" cy="115824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91D5E6-F16E-47F9-98A5-64EC9A220928}"/>
              </a:ext>
            </a:extLst>
          </p:cNvPr>
          <p:cNvSpPr txBox="1"/>
          <p:nvPr/>
        </p:nvSpPr>
        <p:spPr>
          <a:xfrm>
            <a:off x="6096000" y="492887"/>
            <a:ext cx="409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Questions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B7281-DB09-4B6B-9B75-F2123F03D169}"/>
              </a:ext>
            </a:extLst>
          </p:cNvPr>
          <p:cNvSpPr txBox="1"/>
          <p:nvPr/>
        </p:nvSpPr>
        <p:spPr>
          <a:xfrm>
            <a:off x="1069676" y="1466383"/>
            <a:ext cx="986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1.At the page of 318,by relation and the definition of </a:t>
            </a:r>
            <a:r>
              <a:rPr lang="en-US" altLang="zh-CN" dirty="0" err="1"/>
              <a:t>xis</a:t>
            </a:r>
            <a:r>
              <a:rPr lang="en-US" altLang="zh-CN" dirty="0"/>
              <a:t>, we can obtain </a:t>
            </a:r>
          </a:p>
          <a:p>
            <a:endParaRPr lang="en-US" altLang="zh-CN" dirty="0"/>
          </a:p>
          <a:p>
            <a:r>
              <a:rPr lang="en-US" altLang="zh-CN" dirty="0"/>
              <a:t>,but (9) is inconsistent with the obtainment, why is the sum of </a:t>
            </a:r>
            <a:r>
              <a:rPr lang="en-US" altLang="zh-CN" dirty="0" err="1"/>
              <a:t>xis</a:t>
            </a:r>
            <a:r>
              <a:rPr lang="en-US" altLang="zh-CN" dirty="0"/>
              <a:t> less than </a:t>
            </a:r>
            <a:r>
              <a:rPr lang="en-US" altLang="zh-CN" dirty="0" err="1"/>
              <a:t>xs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0F012B-3896-48E3-81A8-3A12A0211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95" y="1394648"/>
            <a:ext cx="125730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7A6CBF-6DD6-4F61-A0C1-398C6837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75"/>
          <a:stretch/>
        </p:blipFill>
        <p:spPr>
          <a:xfrm>
            <a:off x="1364349" y="2507357"/>
            <a:ext cx="4495800" cy="5500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3BB4725-66C3-4143-B0CF-EFD3DF443B03}"/>
              </a:ext>
            </a:extLst>
          </p:cNvPr>
          <p:cNvSpPr txBox="1"/>
          <p:nvPr/>
        </p:nvSpPr>
        <p:spPr>
          <a:xfrm>
            <a:off x="993959" y="2601093"/>
            <a:ext cx="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7F4EE9-7B7D-49F7-B2C7-32C790B597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76" t="54096"/>
          <a:stretch/>
        </p:blipFill>
        <p:spPr>
          <a:xfrm>
            <a:off x="5860149" y="2507356"/>
            <a:ext cx="1017125" cy="52030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939F76B-0385-4D22-A5B1-7F9E91EFB12C}"/>
              </a:ext>
            </a:extLst>
          </p:cNvPr>
          <p:cNvSpPr txBox="1"/>
          <p:nvPr/>
        </p:nvSpPr>
        <p:spPr>
          <a:xfrm>
            <a:off x="6877274" y="25828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 supposed that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8AB886-8022-48CF-B643-24C28007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119" y="2513005"/>
            <a:ext cx="1714500" cy="5619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176A442-82EC-4268-888E-95C71FDA3D42}"/>
              </a:ext>
            </a:extLst>
          </p:cNvPr>
          <p:cNvSpPr txBox="1"/>
          <p:nvPr/>
        </p:nvSpPr>
        <p:spPr>
          <a:xfrm>
            <a:off x="1179154" y="3175019"/>
            <a:ext cx="50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is a constant, why there is "max" in the formula?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B00B02-6253-409B-BACC-91A1C5FCA075}"/>
              </a:ext>
            </a:extLst>
          </p:cNvPr>
          <p:cNvSpPr txBox="1"/>
          <p:nvPr/>
        </p:nvSpPr>
        <p:spPr>
          <a:xfrm>
            <a:off x="1069676" y="3606201"/>
            <a:ext cx="1028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The dynamic model (6)-(8)</a:t>
            </a:r>
            <a:r>
              <a:rPr lang="zh-CN" altLang="en-US" dirty="0"/>
              <a:t>：</a:t>
            </a:r>
            <a:r>
              <a:rPr lang="en-US" altLang="zh-CN" dirty="0"/>
              <a:t>What’s the property random revenue      </a:t>
            </a:r>
            <a:r>
              <a:rPr lang="zh-CN" altLang="en-US" dirty="0"/>
              <a:t>？</a:t>
            </a:r>
            <a:r>
              <a:rPr lang="en-US" altLang="zh-CN" dirty="0"/>
              <a:t>How to understand (13)?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C05B4F2-36F7-4623-B6B4-4EE727B84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79" y="3606201"/>
            <a:ext cx="182896" cy="29720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E15AED0-F863-4AB1-ACDA-3739D2575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9" y="4031524"/>
            <a:ext cx="678239" cy="2972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F1708D5-64CB-4349-91C4-F358B0780E5F}"/>
              </a:ext>
            </a:extLst>
          </p:cNvPr>
          <p:cNvSpPr txBox="1"/>
          <p:nvPr/>
        </p:nvSpPr>
        <p:spPr>
          <a:xfrm>
            <a:off x="2042588" y="4031524"/>
            <a:ext cx="893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length of period T ? Can only allow one person to buy a ticket during this period?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26A809-E093-423B-9BF5-AB31BB829579}"/>
              </a:ext>
            </a:extLst>
          </p:cNvPr>
          <p:cNvSpPr txBox="1"/>
          <p:nvPr/>
        </p:nvSpPr>
        <p:spPr>
          <a:xfrm>
            <a:off x="1086788" y="4494807"/>
            <a:ext cx="710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What’s the relationship between dual problem and shadow price?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88DB3C-4EEA-46C8-B85D-94B3A45D8741}"/>
              </a:ext>
            </a:extLst>
          </p:cNvPr>
          <p:cNvSpPr txBox="1"/>
          <p:nvPr/>
        </p:nvSpPr>
        <p:spPr>
          <a:xfrm>
            <a:off x="1086788" y="5075107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what is the definition of 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BD54195-67D1-44A4-81B6-36BE431B5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851" y="5110448"/>
            <a:ext cx="904875" cy="32385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964A440-435C-492A-911F-D94C1740E21C}"/>
              </a:ext>
            </a:extLst>
          </p:cNvPr>
          <p:cNvSpPr txBox="1"/>
          <p:nvPr/>
        </p:nvSpPr>
        <p:spPr>
          <a:xfrm>
            <a:off x="4843726" y="50649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，</a:t>
            </a:r>
            <a:r>
              <a:rPr lang="en-US" altLang="zh-CN" dirty="0"/>
              <a:t>is it the probability of               </a:t>
            </a:r>
            <a:r>
              <a:rPr lang="zh-CN" altLang="en-US" dirty="0"/>
              <a:t>？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C8D603A-D917-45E5-BD4D-E1C8DE9C5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8904" y="5087707"/>
            <a:ext cx="676275" cy="323850"/>
          </a:xfrm>
          <a:prstGeom prst="rect">
            <a:avLst/>
          </a:prstGeom>
        </p:spPr>
      </p:pic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CD8A4F9-4963-45CD-8E87-278B96605D9B}"/>
              </a:ext>
            </a:extLst>
          </p:cNvPr>
          <p:cNvSpPr txBox="1"/>
          <p:nvPr/>
        </p:nvSpPr>
        <p:spPr>
          <a:xfrm>
            <a:off x="1086788" y="5561774"/>
            <a:ext cx="1049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After applying a straightforward  reformulation  to  the  piecewise-linear  objective function, the number of variables in the resulting linear program is doubled and the number of </a:t>
            </a:r>
            <a:r>
              <a:rPr lang="en-US" altLang="zh-CN" dirty="0" err="1"/>
              <a:t>constraintsis</a:t>
            </a:r>
            <a:r>
              <a:rPr lang="en-US" altLang="zh-CN" dirty="0"/>
              <a:t>  increased  by  the  number  of  </a:t>
            </a:r>
            <a:r>
              <a:rPr lang="en-US" altLang="zh-CN" dirty="0" err="1"/>
              <a:t>itineraries.why</a:t>
            </a:r>
            <a:r>
              <a:rPr lang="en-US" altLang="zh-CN" dirty="0"/>
              <a:t> the variables doubled and the  constraints  increased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66358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www.33ppt.c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231</Words>
  <Application>Microsoft Office PowerPoint</Application>
  <PresentationFormat>宽屏</PresentationFormat>
  <Paragraphs>42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华文宋体</vt:lpstr>
      <vt:lpstr>宋体</vt:lpstr>
      <vt:lpstr>微软雅黑</vt:lpstr>
      <vt:lpstr>Arial</vt:lpstr>
      <vt:lpstr>Calibri</vt:lpstr>
      <vt:lpstr>Calibri Light</vt:lpstr>
      <vt:lpstr>www.33ppt.com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www.3ppt.com</dc:title>
  <dc:creator>25797</dc:creator>
  <cp:lastModifiedBy> </cp:lastModifiedBy>
  <cp:revision>15</cp:revision>
  <dcterms:created xsi:type="dcterms:W3CDTF">2015-09-02T15:45:00Z</dcterms:created>
  <dcterms:modified xsi:type="dcterms:W3CDTF">2019-11-05T08:29:28Z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