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1" r:id="rId5"/>
    <p:sldId id="262" r:id="rId6"/>
    <p:sldId id="257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3484A3-896D-41F6-A19B-83CB79DDEBEA}">
          <p14:sldIdLst>
            <p14:sldId id="259"/>
            <p14:sldId id="256"/>
            <p14:sldId id="263"/>
            <p14:sldId id="261"/>
            <p14:sldId id="262"/>
            <p14:sldId id="257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馨雨 杨" initials="馨雨" lastIdx="1" clrIdx="0">
    <p:extLst>
      <p:ext uri="{19B8F6BF-5375-455C-9EA6-DF929625EA0E}">
        <p15:presenceInfo xmlns:p15="http://schemas.microsoft.com/office/powerpoint/2012/main" userId="a64f00596db94d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1E871-5EB4-4161-AA14-903D8170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24D55-9BD6-4F83-9780-B29FEF1E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24FF8-66FB-4F1D-BA8C-3027E70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4786-C400-4FAC-B007-5F6F99C0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8D954-C397-4696-9736-F61AEA86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1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05AA6-6C67-42C7-B44F-F1A2D401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53E2E-9268-4872-8180-DBD32059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EB9CC-A09D-43FF-9EAA-E39521FE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4EAA5-D278-4E6A-B7FB-F53443BD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F1897-7127-44B4-9974-9BF48AB0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7A223-AD94-497C-8580-BAE6442CD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1E884-9E43-4E28-A00B-31105624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372D8-C0AE-485B-9B8F-D407DFA9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62E78-45D9-4B8E-A8CF-2DE75775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25B19-A50C-4A82-991F-7AAE24F2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0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9F02B-52AF-4125-9896-C3198435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29A8-FFA7-454E-A501-60FAC23D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81008-2C47-473F-83E4-1571A4CC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F5E36-45FD-4C6A-ADBE-A5C8B7CE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1CE78-FEBC-4A38-8989-6082040A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1F567-90A8-4842-A5D1-A976AA9B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232D4-CFA6-47A1-97FC-4D15655D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09D29-609C-4306-A9C1-2ADB2219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97966-C40D-4B35-AE21-3964EECD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96AE5-B925-450A-9AED-F2EFE783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0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5C-C386-4F8B-8B86-78FB6190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A69C9-8AD0-4B01-A4C8-7D08544AA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86341-3AD7-4A59-ADA3-161CB64AA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4AE9D-751C-462D-89AB-0A9F69E7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DC15A-105A-46B7-8AAF-94DEB0CD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52D19-BF6C-4F62-97E5-04A096F8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5E48-AAD3-49CA-AF99-76B990FD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BCF31-9280-4838-BE2B-973C8220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2A470-BD3C-4797-95DA-B9CEE4518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F09AD1-9307-48DD-AF50-8F5F27EFC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02C57-83F4-4E16-B09C-D3171AFFC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4263D-18E9-416B-BE83-EC495DE7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702729-BBEB-4871-B6F8-267A1EBC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64B844-EE53-42D9-B161-95A9EEB9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A4613-91FC-4C70-828E-FF1AEEC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153A9-2B69-4D2C-8596-F4D1F35A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8DB854-7BC3-44A7-9B97-33A79DAA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FE4E8-4BF3-459C-AB25-6ADFD5D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100D8-1EC3-4826-95E8-86C4F4D0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395488-31F6-4FD4-A490-D021D0B3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9625E-2D11-4B6E-BA9C-E8F6AB3F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3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99D6C-8758-4729-B472-737DC0D1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64AD8-2D7C-45AA-8C9C-1D043217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0110E-010B-4098-8F05-D35E93E0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0BDC5-4227-4505-9B60-A506A1EA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AAACC-B25F-42D7-8136-0CF9C60D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DCB0C-851F-465E-932C-8BA1D3D0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6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2BA3-2EE8-494F-ADDC-B61C4B6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98D247-D491-402F-924C-31F00A004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E7652-443C-4E37-8CF8-F3FEA8BB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7B27E-27D3-47F4-9844-DD757B5F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9F42F-23C3-403E-9598-237BEBE1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72AF0-527B-4062-8F29-164526CF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8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071C15-8740-4643-B97A-EB1D4CCC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65D97-CD3C-4269-9EFA-AB1676AC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4A5BA-F47D-4072-91B4-169068F8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34F1-DD87-4605-8C54-D6FC7383668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54C8B-A699-4A7D-B123-1F64368E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8382-A41E-486B-9528-5F6BA0DEF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F794-BDC1-4343-92C7-804B2F2E9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2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179DC0-16A8-4278-AECA-F45A1272D100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B7EE99-1495-427F-8841-ACADA068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5" y="1277646"/>
            <a:ext cx="9144000" cy="2387600"/>
          </a:xfrm>
        </p:spPr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C5DFF-A0B5-4FD2-A9AA-5436DD13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6952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Nesting Controls for Network Revenue Management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0D619A-5D49-44F0-BB87-149A9101A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AAEDD5-E4F4-4668-8E99-FF0E1C9A0A65}"/>
              </a:ext>
            </a:extLst>
          </p:cNvPr>
          <p:cNvSpPr/>
          <p:nvPr/>
        </p:nvSpPr>
        <p:spPr>
          <a:xfrm>
            <a:off x="4780574" y="4780663"/>
            <a:ext cx="2630849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Automation 71</a:t>
            </a:r>
          </a:p>
        </p:txBody>
      </p:sp>
    </p:spTree>
    <p:extLst>
      <p:ext uri="{BB962C8B-B14F-4D97-AF65-F5344CB8AC3E}">
        <p14:creationId xmlns:p14="http://schemas.microsoft.com/office/powerpoint/2010/main" val="17164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49F237-44E5-4A4F-AC2B-78CBE412BB20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B72E4-E957-4346-AE6D-67AEED9FB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F6FB05-F61C-4A71-BC45-73E144DC90D9}"/>
              </a:ext>
            </a:extLst>
          </p:cNvPr>
          <p:cNvSpPr txBox="1"/>
          <p:nvPr/>
        </p:nvSpPr>
        <p:spPr>
          <a:xfrm>
            <a:off x="526473" y="1716863"/>
            <a:ext cx="10464800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1.In ''2.3. Example of Revenue Gradient''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 ω has a random number?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2.Hwo to program to realize this model?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3.We must know all of the customers’ booking information to calculate the gradient of the revenue function with respect to y.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 Some problems about the next step: how to get data, such as the levels, the revenue and customers’ booking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72766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49F237-44E5-4A4F-AC2B-78CBE412BB20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B72E4-E957-4346-AE6D-67AEED9FB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F6FB05-F61C-4A71-BC45-73E144DC90D9}"/>
              </a:ext>
            </a:extLst>
          </p:cNvPr>
          <p:cNvSpPr txBox="1"/>
          <p:nvPr/>
        </p:nvSpPr>
        <p:spPr>
          <a:xfrm>
            <a:off x="2418454" y="1838105"/>
            <a:ext cx="735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BDCCAB-D108-4B05-937B-FCAB9E317511}"/>
              </a:ext>
            </a:extLst>
          </p:cNvPr>
          <p:cNvSpPr/>
          <p:nvPr/>
        </p:nvSpPr>
        <p:spPr>
          <a:xfrm>
            <a:off x="433720" y="3681935"/>
            <a:ext cx="11615526" cy="239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[1]Garrett van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Ryzin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Gustavo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Vulcano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(2008) Simulation-Based Optimization of Virtual Nesting Controls for Network Revenue Management. Operations Research 56(4):865-880. https://doi.org/10.1287/opre.1080.0550</a:t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[2]Ş.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İlker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Birbil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J. B. G.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Frenk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Joaquim A. S.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Gromicho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Shuzhong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Zhang (2014) A Network Airline Revenue Management Framework Based on Decomposition by Origins and Destinations. Transportation Science 48(3):313-333. https:// doi.org/10.1287/trsc.2013.0469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1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4764C5-3F91-4409-94D7-0BFA004C6B95}"/>
              </a:ext>
            </a:extLst>
          </p:cNvPr>
          <p:cNvSpPr txBox="1"/>
          <p:nvPr/>
        </p:nvSpPr>
        <p:spPr>
          <a:xfrm>
            <a:off x="426122" y="1580357"/>
            <a:ext cx="899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network: m resources(single-leg flight)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products(itinerary, O-D pairs)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7A587-F9BB-4AE8-B13C-1C02FAB4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0" y="2358207"/>
            <a:ext cx="2392887" cy="365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E5430B-3963-4975-A90C-CC0FC5B3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88" y="2400121"/>
            <a:ext cx="1204064" cy="281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F76A4E-55C3-4EF7-80CE-13672E8FD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041" b="25959"/>
          <a:stretch/>
        </p:blipFill>
        <p:spPr>
          <a:xfrm>
            <a:off x="426122" y="3798809"/>
            <a:ext cx="5814564" cy="365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383BA9-6A5B-462F-8D90-3406FED98E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7" b="84826"/>
          <a:stretch/>
        </p:blipFill>
        <p:spPr>
          <a:xfrm>
            <a:off x="454380" y="5420612"/>
            <a:ext cx="5479658" cy="40011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A189077-8241-4072-B2F7-EA669218D5C1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BE3351-3468-412E-B5F7-3BD952C33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E0254B1-ED68-4D7B-922F-95E8CD9EE775}"/>
              </a:ext>
            </a:extLst>
          </p:cNvPr>
          <p:cNvSpPr txBox="1"/>
          <p:nvPr/>
        </p:nvSpPr>
        <p:spPr>
          <a:xfrm>
            <a:off x="6498431" y="4567909"/>
            <a:ext cx="56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remaining capacity in a single-leg flight.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A10FAF-B0A8-4043-82A9-507D400C2A3A}"/>
              </a:ext>
            </a:extLst>
          </p:cNvPr>
          <p:cNvSpPr txBox="1"/>
          <p:nvPr/>
        </p:nvSpPr>
        <p:spPr>
          <a:xfrm>
            <a:off x="6512560" y="2341048"/>
            <a:ext cx="56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sequence of customer request.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6F775B-B215-40FC-941B-B18ABA07122F}"/>
              </a:ext>
            </a:extLst>
          </p:cNvPr>
          <p:cNvSpPr txBox="1"/>
          <p:nvPr/>
        </p:nvSpPr>
        <p:spPr>
          <a:xfrm>
            <a:off x="6484302" y="3778463"/>
            <a:ext cx="56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amount of request accepted.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0DD16B-3A28-4D90-B00F-7F59ED9D985B}"/>
              </a:ext>
            </a:extLst>
          </p:cNvPr>
          <p:cNvSpPr txBox="1"/>
          <p:nvPr/>
        </p:nvSpPr>
        <p:spPr>
          <a:xfrm>
            <a:off x="6512560" y="5420612"/>
            <a:ext cx="56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Revenue.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040A4CA-1C73-454C-9D6A-B8A0509280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08" b="67217"/>
          <a:stretch/>
        </p:blipFill>
        <p:spPr>
          <a:xfrm>
            <a:off x="454380" y="4599469"/>
            <a:ext cx="5867908" cy="4001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68EAA5-16D1-4E00-9A3F-E2AC42484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80" y="3143859"/>
            <a:ext cx="1851820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2F76A4E-55C3-4EF7-80CE-13672E8FD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1" b="25959"/>
          <a:stretch/>
        </p:blipFill>
        <p:spPr>
          <a:xfrm>
            <a:off x="454380" y="1648561"/>
            <a:ext cx="5814564" cy="36579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A189077-8241-4072-B2F7-EA669218D5C1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BE3351-3468-412E-B5F7-3BD952C33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76F775B-B215-40FC-941B-B18ABA07122F}"/>
              </a:ext>
            </a:extLst>
          </p:cNvPr>
          <p:cNvSpPr txBox="1"/>
          <p:nvPr/>
        </p:nvSpPr>
        <p:spPr>
          <a:xfrm>
            <a:off x="6512560" y="1628215"/>
            <a:ext cx="56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amount of request accepted.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D213977-F290-4D38-B24B-8304B1F23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12" y="2939520"/>
            <a:ext cx="5913632" cy="31930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33C9FDE-D881-46D3-B8E9-A5BDC4A12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944" y="2858240"/>
            <a:ext cx="5845047" cy="291109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5190172-3E44-4371-94E5-6100F59CE100}"/>
              </a:ext>
            </a:extLst>
          </p:cNvPr>
          <p:cNvSpPr txBox="1"/>
          <p:nvPr/>
        </p:nvSpPr>
        <p:spPr>
          <a:xfrm>
            <a:off x="2906248" y="2544925"/>
            <a:ext cx="1335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Accepted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918DA0-A607-4AB6-A6FE-25BA0124F66D}"/>
              </a:ext>
            </a:extLst>
          </p:cNvPr>
          <p:cNvSpPr txBox="1"/>
          <p:nvPr/>
        </p:nvSpPr>
        <p:spPr>
          <a:xfrm>
            <a:off x="8392648" y="2538551"/>
            <a:ext cx="1235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Rejected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0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9064C7-8586-47DE-8C37-F4F39BC2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81" y="2710719"/>
            <a:ext cx="5860288" cy="7620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A189077-8241-4072-B2F7-EA669218D5C1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BE3351-3468-412E-B5F7-3BD952C33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3B4A11-6DC5-405C-9D2E-C20AD32BBE10}"/>
              </a:ext>
            </a:extLst>
          </p:cNvPr>
          <p:cNvSpPr/>
          <p:nvPr/>
        </p:nvSpPr>
        <p:spPr>
          <a:xfrm>
            <a:off x="506326" y="2536954"/>
            <a:ext cx="2661920" cy="3495040"/>
          </a:xfrm>
          <a:prstGeom prst="rect">
            <a:avLst/>
          </a:prstGeom>
          <a:solidFill>
            <a:srgbClr val="789CB6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8AC35E-E52C-480A-A1C8-373ABE94B6C6}"/>
              </a:ext>
            </a:extLst>
          </p:cNvPr>
          <p:cNvSpPr/>
          <p:nvPr/>
        </p:nvSpPr>
        <p:spPr>
          <a:xfrm>
            <a:off x="723928" y="2760474"/>
            <a:ext cx="2226715" cy="2289046"/>
          </a:xfrm>
          <a:prstGeom prst="rect">
            <a:avLst/>
          </a:prstGeom>
          <a:solidFill>
            <a:srgbClr val="789CB6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6E7CA-A8D9-4CD2-AD6A-7A1A232A5C7F}"/>
              </a:ext>
            </a:extLst>
          </p:cNvPr>
          <p:cNvSpPr/>
          <p:nvPr/>
        </p:nvSpPr>
        <p:spPr>
          <a:xfrm>
            <a:off x="1009982" y="3126234"/>
            <a:ext cx="1654605" cy="917605"/>
          </a:xfrm>
          <a:prstGeom prst="rect">
            <a:avLst/>
          </a:prstGeom>
          <a:solidFill>
            <a:srgbClr val="789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5EB552-8AF1-4F98-A689-66CBEBAD02A4}"/>
              </a:ext>
            </a:extLst>
          </p:cNvPr>
          <p:cNvSpPr txBox="1"/>
          <p:nvPr/>
        </p:nvSpPr>
        <p:spPr>
          <a:xfrm>
            <a:off x="1370649" y="3472785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5CB708-0683-4FF2-85DC-8C181365A6E0}"/>
              </a:ext>
            </a:extLst>
          </p:cNvPr>
          <p:cNvSpPr txBox="1"/>
          <p:nvPr/>
        </p:nvSpPr>
        <p:spPr>
          <a:xfrm>
            <a:off x="1370649" y="439039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02DF9D-6EB3-4250-9338-3FD568769EB1}"/>
              </a:ext>
            </a:extLst>
          </p:cNvPr>
          <p:cNvSpPr txBox="1"/>
          <p:nvPr/>
        </p:nvSpPr>
        <p:spPr>
          <a:xfrm>
            <a:off x="1370648" y="531066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C95338B-EA82-418F-AF00-EEDA9CDED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041" b="25959"/>
          <a:stretch/>
        </p:blipFill>
        <p:spPr>
          <a:xfrm>
            <a:off x="4453585" y="3662908"/>
            <a:ext cx="5814564" cy="36579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D074A36-ADA8-4A7E-9F33-C51D7B204277}"/>
              </a:ext>
            </a:extLst>
          </p:cNvPr>
          <p:cNvSpPr txBox="1"/>
          <p:nvPr/>
        </p:nvSpPr>
        <p:spPr>
          <a:xfrm>
            <a:off x="6720977" y="4797735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higher level class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6C5818-EEFB-493A-A794-05113FD8A21A}"/>
              </a:ext>
            </a:extLst>
          </p:cNvPr>
          <p:cNvCxnSpPr>
            <a:cxnSpLocks/>
          </p:cNvCxnSpPr>
          <p:nvPr/>
        </p:nvCxnSpPr>
        <p:spPr>
          <a:xfrm flipV="1">
            <a:off x="8172993" y="4076454"/>
            <a:ext cx="0" cy="727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5A5E63-C7B4-4D98-A7EF-E67B8EB3DF92}"/>
              </a:ext>
            </a:extLst>
          </p:cNvPr>
          <p:cNvSpPr txBox="1"/>
          <p:nvPr/>
        </p:nvSpPr>
        <p:spPr>
          <a:xfrm>
            <a:off x="3787193" y="1486585"/>
            <a:ext cx="4617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Protection Level and Virtual Nesting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A189077-8241-4072-B2F7-EA669218D5C1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BE3351-3468-412E-B5F7-3BD952C33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CA0805-3B15-461D-A71A-F4A2A30B1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46"/>
          <a:stretch/>
        </p:blipFill>
        <p:spPr>
          <a:xfrm>
            <a:off x="766125" y="3407354"/>
            <a:ext cx="2231075" cy="1095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728995-EE18-4BC0-8078-2910634658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26"/>
          <a:stretch/>
        </p:blipFill>
        <p:spPr>
          <a:xfrm>
            <a:off x="7195373" y="3192320"/>
            <a:ext cx="4788176" cy="230646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D7EA417-D952-4FD1-91AF-D76F18E135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380"/>
          <a:stretch/>
        </p:blipFill>
        <p:spPr>
          <a:xfrm>
            <a:off x="693505" y="4502566"/>
            <a:ext cx="4607389" cy="76206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851C6A-E83D-4A6D-84B0-5C9078A2E2B3}"/>
              </a:ext>
            </a:extLst>
          </p:cNvPr>
          <p:cNvSpPr txBox="1"/>
          <p:nvPr/>
        </p:nvSpPr>
        <p:spPr>
          <a:xfrm>
            <a:off x="1624648" y="2541959"/>
            <a:ext cx="3024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Nesting Control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F029DF-4905-436F-BE22-10F29E8EC972}"/>
              </a:ext>
            </a:extLst>
          </p:cNvPr>
          <p:cNvSpPr txBox="1"/>
          <p:nvPr/>
        </p:nvSpPr>
        <p:spPr>
          <a:xfrm>
            <a:off x="8077091" y="2541959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 Decomposition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5A1211-57E9-4EE9-9C1A-639860944E2A}"/>
              </a:ext>
            </a:extLst>
          </p:cNvPr>
          <p:cNvSpPr txBox="1"/>
          <p:nvPr/>
        </p:nvSpPr>
        <p:spPr>
          <a:xfrm>
            <a:off x="5344030" y="1447409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Model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AF2181-7470-4FFA-8D8A-73C7B53D7460}"/>
              </a:ext>
            </a:extLst>
          </p:cNvPr>
          <p:cNvSpPr/>
          <p:nvPr/>
        </p:nvSpPr>
        <p:spPr>
          <a:xfrm flipH="1">
            <a:off x="6050281" y="2225040"/>
            <a:ext cx="45719" cy="3698240"/>
          </a:xfrm>
          <a:prstGeom prst="rect">
            <a:avLst/>
          </a:prstGeom>
          <a:solidFill>
            <a:srgbClr val="789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49F237-44E5-4A4F-AC2B-78CBE412BB20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B72E4-E957-4346-AE6D-67AEED9FB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84FDE4-4CCC-43F6-BADB-E862D199CA2E}"/>
              </a:ext>
            </a:extLst>
          </p:cNvPr>
          <p:cNvSpPr txBox="1"/>
          <p:nvPr/>
        </p:nvSpPr>
        <p:spPr>
          <a:xfrm>
            <a:off x="849518" y="1469239"/>
            <a:ext cx="503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Redefine (for some function properties)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2CF423-AFFB-4725-B7E5-6BD45032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93" y="2233009"/>
            <a:ext cx="1226926" cy="358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EC986E-949B-4949-9947-48154F9B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18" y="2241897"/>
            <a:ext cx="2773920" cy="3581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B2396B-0ED2-47C5-BBAD-48886669D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313" y="2206337"/>
            <a:ext cx="693480" cy="4115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56286B-1C28-4B38-8D2A-38E82AD22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18" y="2988108"/>
            <a:ext cx="7291596" cy="6818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D4D614F-E9E4-44D9-86E4-68EFC9CA0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17" y="3933257"/>
            <a:ext cx="7649679" cy="1807237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FD7198B-6319-44BA-9CEF-8D21F57965EC}"/>
              </a:ext>
            </a:extLst>
          </p:cNvPr>
          <p:cNvCxnSpPr>
            <a:cxnSpLocks/>
          </p:cNvCxnSpPr>
          <p:nvPr/>
        </p:nvCxnSpPr>
        <p:spPr>
          <a:xfrm>
            <a:off x="3264061" y="4537276"/>
            <a:ext cx="25411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49F237-44E5-4A4F-AC2B-78CBE412BB20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B72E4-E957-4346-AE6D-67AEED9FB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84FDE4-4CCC-43F6-BADB-E862D199CA2E}"/>
              </a:ext>
            </a:extLst>
          </p:cNvPr>
          <p:cNvSpPr txBox="1"/>
          <p:nvPr/>
        </p:nvSpPr>
        <p:spPr>
          <a:xfrm>
            <a:off x="849518" y="1245688"/>
            <a:ext cx="679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Exemple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one single-leg flight and one itinerary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8F1A7DA-6136-4068-9790-74CAFC77C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92"/>
          <a:stretch/>
        </p:blipFill>
        <p:spPr>
          <a:xfrm>
            <a:off x="834854" y="1700905"/>
            <a:ext cx="4640982" cy="5459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46177A-74E5-492D-8B33-AA85FDDBD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3" t="50593"/>
          <a:stretch/>
        </p:blipFill>
        <p:spPr>
          <a:xfrm>
            <a:off x="5169339" y="1820190"/>
            <a:ext cx="4047281" cy="5459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5D6AF9-23ED-4ADE-B240-7D077EC16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671" y="2366141"/>
            <a:ext cx="1807911" cy="3682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D0CC9A-7BCE-4729-A967-6BC2B5004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17" y="2429098"/>
            <a:ext cx="1021168" cy="3048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ACE23D-356D-44C5-921F-CC070F87D3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30" b="16679"/>
          <a:stretch/>
        </p:blipFill>
        <p:spPr>
          <a:xfrm>
            <a:off x="4471288" y="2328093"/>
            <a:ext cx="3619814" cy="314666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80D67DE-393A-45AE-A97D-776FC4AE6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01493"/>
              </p:ext>
            </p:extLst>
          </p:nvPr>
        </p:nvGraphicFramePr>
        <p:xfrm>
          <a:off x="1156673" y="3163085"/>
          <a:ext cx="9538334" cy="265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9">
                  <a:extLst>
                    <a:ext uri="{9D8B030D-6E8A-4147-A177-3AD203B41FA5}">
                      <a16:colId xmlns:a16="http://schemas.microsoft.com/office/drawing/2014/main" val="2668406572"/>
                    </a:ext>
                  </a:extLst>
                </a:gridCol>
                <a:gridCol w="710401">
                  <a:extLst>
                    <a:ext uri="{9D8B030D-6E8A-4147-A177-3AD203B41FA5}">
                      <a16:colId xmlns:a16="http://schemas.microsoft.com/office/drawing/2014/main" val="1117140326"/>
                    </a:ext>
                  </a:extLst>
                </a:gridCol>
                <a:gridCol w="716244">
                  <a:extLst>
                    <a:ext uri="{9D8B030D-6E8A-4147-A177-3AD203B41FA5}">
                      <a16:colId xmlns:a16="http://schemas.microsoft.com/office/drawing/2014/main" val="406218367"/>
                    </a:ext>
                  </a:extLst>
                </a:gridCol>
                <a:gridCol w="2882855">
                  <a:extLst>
                    <a:ext uri="{9D8B030D-6E8A-4147-A177-3AD203B41FA5}">
                      <a16:colId xmlns:a16="http://schemas.microsoft.com/office/drawing/2014/main" val="2297856141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3326528365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298490367"/>
                    </a:ext>
                  </a:extLst>
                </a:gridCol>
              </a:tblGrid>
              <a:tr h="462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Customer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amount of 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Remaining Capacity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48198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– 4- 0.01  &gt;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8-0.01=6.99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2727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6.99 – 4 -0.006 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6.99-0.006-1=5.984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11754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5.984 – 4 -0.003&gt;1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5.984-0.003-1=4.981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161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 – 4 -0.001&lt;1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Rejected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56537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 – 2 -0.03 &gt;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 – 0.03-1=3.951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04296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3.951 – 2 -0.001&gt;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3.951– 0.001 -1=2.95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4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49F237-44E5-4A4F-AC2B-78CBE412BB20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B72E4-E957-4346-AE6D-67AEED9FB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72ABC95-107F-4603-87EF-35208326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40" y="1350443"/>
            <a:ext cx="3574837" cy="14787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F6FB05-F61C-4A71-BC45-73E144DC90D9}"/>
              </a:ext>
            </a:extLst>
          </p:cNvPr>
          <p:cNvSpPr txBox="1"/>
          <p:nvPr/>
        </p:nvSpPr>
        <p:spPr>
          <a:xfrm>
            <a:off x="2311847" y="1840290"/>
            <a:ext cx="1944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Marginal Price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FCDFEED2-AEB2-4763-9500-7D1877F8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61409"/>
              </p:ext>
            </p:extLst>
          </p:nvPr>
        </p:nvGraphicFramePr>
        <p:xfrm>
          <a:off x="1156673" y="3163085"/>
          <a:ext cx="9538334" cy="265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19">
                  <a:extLst>
                    <a:ext uri="{9D8B030D-6E8A-4147-A177-3AD203B41FA5}">
                      <a16:colId xmlns:a16="http://schemas.microsoft.com/office/drawing/2014/main" val="2668406572"/>
                    </a:ext>
                  </a:extLst>
                </a:gridCol>
                <a:gridCol w="710401">
                  <a:extLst>
                    <a:ext uri="{9D8B030D-6E8A-4147-A177-3AD203B41FA5}">
                      <a16:colId xmlns:a16="http://schemas.microsoft.com/office/drawing/2014/main" val="1117140326"/>
                    </a:ext>
                  </a:extLst>
                </a:gridCol>
                <a:gridCol w="716244">
                  <a:extLst>
                    <a:ext uri="{9D8B030D-6E8A-4147-A177-3AD203B41FA5}">
                      <a16:colId xmlns:a16="http://schemas.microsoft.com/office/drawing/2014/main" val="406218367"/>
                    </a:ext>
                  </a:extLst>
                </a:gridCol>
                <a:gridCol w="2882855">
                  <a:extLst>
                    <a:ext uri="{9D8B030D-6E8A-4147-A177-3AD203B41FA5}">
                      <a16:colId xmlns:a16="http://schemas.microsoft.com/office/drawing/2014/main" val="2297856141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3326528365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298490367"/>
                    </a:ext>
                  </a:extLst>
                </a:gridCol>
              </a:tblGrid>
              <a:tr h="462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Customer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amount of 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Remaining Capacity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48198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– 4- 0.01  &gt;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8-0.01=6.99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2727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6.99 – 4 -0.006 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6.99-0.006-1=5.984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11754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5.984 – 4 -0.003&gt;1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5.984-0.003-1=4.981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161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 – 4 -0.001&lt;1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Rejected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56537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 – 2 -0.03 &gt;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4.981 – 0.03-1=3.951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04296"/>
                  </a:ext>
                </a:extLst>
              </a:tr>
              <a:tr h="346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3.951 – 2 -0.001&gt;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3.951– 0.001 -1=2.95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7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49F237-44E5-4A4F-AC2B-78CBE412BB20}"/>
              </a:ext>
            </a:extLst>
          </p:cNvPr>
          <p:cNvSpPr/>
          <p:nvPr/>
        </p:nvSpPr>
        <p:spPr>
          <a:xfrm>
            <a:off x="-1" y="0"/>
            <a:ext cx="12192001" cy="917605"/>
          </a:xfrm>
          <a:prstGeom prst="rect">
            <a:avLst/>
          </a:prstGeom>
          <a:solidFill>
            <a:srgbClr val="5482A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B72E4-E957-4346-AE6D-67AEED9FB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" y="36658"/>
            <a:ext cx="3288870" cy="8809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F6FB05-F61C-4A71-BC45-73E144DC90D9}"/>
              </a:ext>
            </a:extLst>
          </p:cNvPr>
          <p:cNvSpPr txBox="1"/>
          <p:nvPr/>
        </p:nvSpPr>
        <p:spPr>
          <a:xfrm>
            <a:off x="2311847" y="1375117"/>
            <a:ext cx="3873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Stochastic Gradient Algorithm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694036-D2D0-4E34-9F57-48D6181C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54" y="2154609"/>
            <a:ext cx="6172395" cy="4327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A4FF10-BAD1-48D3-8E7F-61FE70B56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55" b="966"/>
          <a:stretch/>
        </p:blipFill>
        <p:spPr>
          <a:xfrm>
            <a:off x="6443973" y="4687747"/>
            <a:ext cx="4240895" cy="7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454</Words>
  <Application>Microsoft Office PowerPoint</Application>
  <PresentationFormat>宽屏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馨雨 杨</dc:creator>
  <cp:lastModifiedBy>馨雨 杨</cp:lastModifiedBy>
  <cp:revision>13</cp:revision>
  <dcterms:created xsi:type="dcterms:W3CDTF">2019-11-21T12:33:59Z</dcterms:created>
  <dcterms:modified xsi:type="dcterms:W3CDTF">2019-11-21T15:06:14Z</dcterms:modified>
</cp:coreProperties>
</file>