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Quantic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Quantic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antico-bold.fntdata"/><Relationship Id="rId18" Type="http://schemas.openxmlformats.org/officeDocument/2006/relationships/font" Target="fonts/Quant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67ac66b1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67ac66b1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65c2f9b1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65c2f9b1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67ac66b1db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67ac66b1db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7ac66b1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7ac66b1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67ac66b1d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67ac66b1d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7ac66b1db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67ac66b1db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67ac66b1d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67ac66b1d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67ac66b1d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67ac66b1d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code controls a mine-detecting robot that: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Input: Reads mine sensor and obstacle sensor data as it moves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Process: Explores a 10x10 grid area systematically, like mowing a lawn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Sends live map via Bluetooth showing mines (M), obstacles (O), and explored areas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- Returns to starting point when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It can be thought of</a:t>
            </a:r>
            <a:r>
              <a:rPr lang="en"/>
              <a:t> as a smart robot that methodically searches an area for buried mines while avoiding obstacles, then reports what it found on a map on a serial monitor.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can view the flowchart in the next slide for better visual understanding.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5c2f9b1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5c2f9b1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7ac66b1db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7ac66b1db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7ac66b1db_1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7ac66b1db_1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2" name="Google Shape;92;p1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3" name="Google Shape;123;p2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" name="Google Shape;137;p2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2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2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3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7" name="Google Shape;357;p3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8" name="Google Shape;358;p3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3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3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2" name="Google Shape;41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1" name="Google Shape;43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3" name="Google Shape;45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hyperlink" Target="http://miro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2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subTitle"/>
          </p:nvPr>
        </p:nvSpPr>
        <p:spPr>
          <a:xfrm>
            <a:off x="1796650" y="3917625"/>
            <a:ext cx="2470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/>
              <a:t>by Manan S</a:t>
            </a:r>
            <a:r>
              <a:rPr b="1" lang="en" sz="2300"/>
              <a:t>harma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800700" y="10266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6700"/>
              <a:t>Automatic Landmine Detector</a:t>
            </a:r>
            <a:endParaRPr sz="6700"/>
          </a:p>
        </p:txBody>
      </p:sp>
      <p:pic>
        <p:nvPicPr>
          <p:cNvPr id="478" name="Google Shape;478;p59"/>
          <p:cNvPicPr preferRelativeResize="0"/>
          <p:nvPr/>
        </p:nvPicPr>
        <p:blipFill rotWithShape="1">
          <a:blip r:embed="rId3">
            <a:alphaModFix/>
          </a:blip>
          <a:srcRect b="17245" l="0" r="0" t="0"/>
          <a:stretch/>
        </p:blipFill>
        <p:spPr>
          <a:xfrm>
            <a:off x="5945725" y="569613"/>
            <a:ext cx="2720450" cy="400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8"/>
          <p:cNvSpPr txBox="1"/>
          <p:nvPr>
            <p:ph type="title"/>
          </p:nvPr>
        </p:nvSpPr>
        <p:spPr>
          <a:xfrm>
            <a:off x="409625" y="401500"/>
            <a:ext cx="80682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>
                <a:solidFill>
                  <a:schemeClr val="lt1"/>
                </a:solidFill>
              </a:rPr>
              <a:t>Citations and more:</a:t>
            </a:r>
            <a:endParaRPr sz="3800">
              <a:solidFill>
                <a:schemeClr val="lt1"/>
              </a:solidFill>
            </a:endParaRPr>
          </a:p>
        </p:txBody>
      </p:sp>
      <p:pic>
        <p:nvPicPr>
          <p:cNvPr id="625" name="Google Shape;6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1413975"/>
            <a:ext cx="5202552" cy="2926424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68"/>
          <p:cNvSpPr txBox="1"/>
          <p:nvPr/>
        </p:nvSpPr>
        <p:spPr>
          <a:xfrm>
            <a:off x="351250" y="4418325"/>
            <a:ext cx="430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Enormous Thanks to Professor Anita Kharat and TAs, Amay and Sampurna!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68"/>
          <p:cNvSpPr txBox="1"/>
          <p:nvPr/>
        </p:nvSpPr>
        <p:spPr>
          <a:xfrm>
            <a:off x="5614500" y="2459050"/>
            <a:ext cx="293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/>
              <a:t>Flowchart - </a:t>
            </a:r>
            <a:r>
              <a:rPr lang="en" sz="1800" u="sng">
                <a:latin typeface="Lato"/>
                <a:ea typeface="Lato"/>
                <a:cs typeface="Lato"/>
                <a:sym typeface="Lato"/>
                <a:hlinkClick r:id="rId4"/>
              </a:rPr>
              <a:t>miro.com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 - Perplexity and Claude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/>
          <p:nvPr/>
        </p:nvSpPr>
        <p:spPr>
          <a:xfrm>
            <a:off x="3832125" y="1980400"/>
            <a:ext cx="4868700" cy="3121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33" name="Google Shape;633;p69"/>
          <p:cNvSpPr txBox="1"/>
          <p:nvPr>
            <p:ph type="title"/>
          </p:nvPr>
        </p:nvSpPr>
        <p:spPr>
          <a:xfrm>
            <a:off x="4735992" y="619325"/>
            <a:ext cx="26796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MANAN SHARMA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634" name="Google Shape;634;p69"/>
          <p:cNvSpPr txBox="1"/>
          <p:nvPr>
            <p:ph idx="1" type="subTitle"/>
          </p:nvPr>
        </p:nvSpPr>
        <p:spPr>
          <a:xfrm>
            <a:off x="4528725" y="1101050"/>
            <a:ext cx="33540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manan.sharma@lgp_25.ashoka.edu.in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+91 93706 73504</a:t>
            </a:r>
            <a:endParaRPr sz="1300"/>
          </a:p>
        </p:txBody>
      </p:sp>
      <p:sp>
        <p:nvSpPr>
          <p:cNvPr id="635" name="Google Shape;635;p69"/>
          <p:cNvSpPr txBox="1"/>
          <p:nvPr>
            <p:ph idx="3" type="title"/>
          </p:nvPr>
        </p:nvSpPr>
        <p:spPr>
          <a:xfrm>
            <a:off x="5362500" y="3864275"/>
            <a:ext cx="1715700" cy="41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 sz="2300"/>
              <a:t>Feedback</a:t>
            </a:r>
            <a:r>
              <a:rPr lang="en" sz="2300"/>
              <a:t>?</a:t>
            </a:r>
            <a:endParaRPr sz="2300"/>
          </a:p>
        </p:txBody>
      </p:sp>
      <p:sp>
        <p:nvSpPr>
          <p:cNvPr id="636" name="Google Shape;636;p69"/>
          <p:cNvSpPr txBox="1"/>
          <p:nvPr>
            <p:ph idx="4" type="title"/>
          </p:nvPr>
        </p:nvSpPr>
        <p:spPr>
          <a:xfrm flipH="1">
            <a:off x="4524300" y="2687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637" name="Google Shape;637;p69" title="WhatsApp Image 2025-06-12 at 14.41.17_559076c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5" y="152400"/>
            <a:ext cx="3632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hape where the section titles go" id="483" name="Google Shape;483;p60"/>
          <p:cNvSpPr/>
          <p:nvPr/>
        </p:nvSpPr>
        <p:spPr>
          <a:xfrm flipH="1">
            <a:off x="3144900" y="34378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84" name="Google Shape;484;p60"/>
          <p:cNvSpPr/>
          <p:nvPr/>
        </p:nvSpPr>
        <p:spPr>
          <a:xfrm flipH="1">
            <a:off x="3144900" y="2581602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85" name="Google Shape;485;p60"/>
          <p:cNvSpPr/>
          <p:nvPr/>
        </p:nvSpPr>
        <p:spPr>
          <a:xfrm flipH="1">
            <a:off x="3144900" y="1718827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86" name="Google Shape;486;p60"/>
          <p:cNvSpPr/>
          <p:nvPr/>
        </p:nvSpPr>
        <p:spPr>
          <a:xfrm flipH="1">
            <a:off x="3144900" y="856153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87" name="Google Shape;487;p60"/>
          <p:cNvSpPr/>
          <p:nvPr/>
        </p:nvSpPr>
        <p:spPr>
          <a:xfrm flipH="1">
            <a:off x="3144899" y="-200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88" name="Google Shape;488;p60"/>
          <p:cNvSpPr/>
          <p:nvPr/>
        </p:nvSpPr>
        <p:spPr>
          <a:xfrm flipH="1">
            <a:off x="3144900" y="43006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paces to add section titles" id="489" name="Google Shape;489;p60"/>
          <p:cNvSpPr txBox="1"/>
          <p:nvPr>
            <p:ph idx="1" type="subTitle"/>
          </p:nvPr>
        </p:nvSpPr>
        <p:spPr>
          <a:xfrm>
            <a:off x="640475" y="514350"/>
            <a:ext cx="1183800" cy="38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3400"/>
              <a:t>Index</a:t>
            </a:r>
            <a:endParaRPr sz="3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descr="Spaces to add section titles" id="490" name="Google Shape;490;p60"/>
          <p:cNvSpPr txBox="1"/>
          <p:nvPr>
            <p:ph idx="3" type="subTitle"/>
          </p:nvPr>
        </p:nvSpPr>
        <p:spPr>
          <a:xfrm>
            <a:off x="3469840" y="1064400"/>
            <a:ext cx="11502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descr="Spaces to add section titles" id="491" name="Google Shape;491;p60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descr="Spaces to add section titles" id="492" name="Google Shape;492;p60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Components Involved</a:t>
            </a:r>
            <a:endParaRPr/>
          </a:p>
        </p:txBody>
      </p:sp>
      <p:sp>
        <p:nvSpPr>
          <p:cNvPr descr="Spaces to add section titles" id="493" name="Google Shape;493;p60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Code Logic</a:t>
            </a:r>
            <a:endParaRPr/>
          </a:p>
        </p:txBody>
      </p:sp>
      <p:sp>
        <p:nvSpPr>
          <p:cNvPr descr="Spaces to add section titles" id="494" name="Google Shape;494;p60"/>
          <p:cNvSpPr txBox="1"/>
          <p:nvPr>
            <p:ph idx="3" type="subTitle"/>
          </p:nvPr>
        </p:nvSpPr>
        <p:spPr>
          <a:xfrm>
            <a:off x="3469858" y="226200"/>
            <a:ext cx="20922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My Introduction</a:t>
            </a:r>
            <a:endParaRPr/>
          </a:p>
        </p:txBody>
      </p:sp>
      <p:sp>
        <p:nvSpPr>
          <p:cNvPr descr="Spaces to add section titles" id="495" name="Google Shape;495;p60"/>
          <p:cNvSpPr txBox="1"/>
          <p:nvPr>
            <p:ph idx="6" type="subTitle"/>
          </p:nvPr>
        </p:nvSpPr>
        <p:spPr>
          <a:xfrm>
            <a:off x="3469838" y="45605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SDGs and Future Prospects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lide theme title" id="500" name="Google Shape;500;p61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My Introduction</a:t>
            </a:r>
            <a:endParaRPr/>
          </a:p>
        </p:txBody>
      </p:sp>
      <p:sp>
        <p:nvSpPr>
          <p:cNvPr descr="Space to add the employee's name" id="501" name="Google Shape;501;p61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Manan Sharma</a:t>
            </a:r>
            <a:endParaRPr sz="1600"/>
          </a:p>
        </p:txBody>
      </p:sp>
      <p:sp>
        <p:nvSpPr>
          <p:cNvPr descr="Space to add information about this employee" id="502" name="Google Shape;502;p61"/>
          <p:cNvSpPr txBox="1"/>
          <p:nvPr>
            <p:ph idx="1" type="subTitle"/>
          </p:nvPr>
        </p:nvSpPr>
        <p:spPr>
          <a:xfrm>
            <a:off x="5897775" y="2019300"/>
            <a:ext cx="2019900" cy="28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Inventor </a:t>
            </a:r>
            <a:r>
              <a:rPr lang="en" sz="1400"/>
              <a:t>of the MineBot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descr="Employee's bio title" id="503" name="Google Shape;503;p61"/>
          <p:cNvSpPr txBox="1"/>
          <p:nvPr>
            <p:ph idx="3" type="title"/>
          </p:nvPr>
        </p:nvSpPr>
        <p:spPr>
          <a:xfrm>
            <a:off x="5810125" y="2766075"/>
            <a:ext cx="1172100" cy="28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Some titles: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descr="Space to add a bio about this employee" id="504" name="Google Shape;504;p61"/>
          <p:cNvSpPr txBox="1"/>
          <p:nvPr>
            <p:ph idx="4" type="subTitle"/>
          </p:nvPr>
        </p:nvSpPr>
        <p:spPr>
          <a:xfrm>
            <a:off x="5821575" y="3045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AstroBott Founder | Defence Minister Commendation Card | YEB Entrepreneur | ISRO Young Scientist | Ex-President, Gavel Club of Aundh | 10 m Air Rifle Shooter | JVP Amateur Astronomer</a:t>
            </a:r>
            <a:endParaRPr sz="1200"/>
          </a:p>
        </p:txBody>
      </p:sp>
      <p:sp>
        <p:nvSpPr>
          <p:cNvPr descr="Employee's contact title" id="505" name="Google Shape;505;p61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descr="Space to add the employee's email" id="506" name="Google Shape;506;p61"/>
          <p:cNvSpPr txBox="1"/>
          <p:nvPr>
            <p:ph idx="7" type="subTitle"/>
          </p:nvPr>
        </p:nvSpPr>
        <p:spPr>
          <a:xfrm>
            <a:off x="5821575" y="4501450"/>
            <a:ext cx="28827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manan.sharma@lgp_25.ashoka.edu.in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pic>
        <p:nvPicPr>
          <p:cNvPr id="507" name="Google Shape;507;p61" title="IMG_997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45575"/>
            <a:ext cx="4780324" cy="35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type="title"/>
          </p:nvPr>
        </p:nvSpPr>
        <p:spPr>
          <a:xfrm>
            <a:off x="931675" y="3736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</a:rPr>
              <a:t>The problem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13" name="Google Shape;513;p62"/>
          <p:cNvSpPr txBox="1"/>
          <p:nvPr>
            <p:ph idx="2" type="title"/>
          </p:nvPr>
        </p:nvSpPr>
        <p:spPr>
          <a:xfrm>
            <a:off x="779275" y="950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600">
                <a:solidFill>
                  <a:schemeClr val="accent4"/>
                </a:solidFill>
              </a:rPr>
              <a:t>→</a:t>
            </a:r>
            <a:r>
              <a:rPr lang="en" sz="1400">
                <a:solidFill>
                  <a:schemeClr val="accent4"/>
                </a:solidFill>
              </a:rPr>
              <a:t> </a:t>
            </a:r>
            <a:r>
              <a:rPr lang="en" sz="1400">
                <a:solidFill>
                  <a:schemeClr val="accent6"/>
                </a:solidFill>
              </a:rPr>
              <a:t>Undetectable landmines remain a serious hazard in post-war countries like Angola, Afghanistan, and Ukraine.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600">
                <a:solidFill>
                  <a:schemeClr val="accent4"/>
                </a:solidFill>
              </a:rPr>
              <a:t>→ </a:t>
            </a:r>
            <a:r>
              <a:rPr lang="en" sz="1400">
                <a:solidFill>
                  <a:schemeClr val="accent6"/>
                </a:solidFill>
              </a:rPr>
              <a:t>Civilians are at high risk, especially in rural and agricultural areas.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600">
                <a:solidFill>
                  <a:schemeClr val="accent4"/>
                </a:solidFill>
              </a:rPr>
              <a:t>→ </a:t>
            </a:r>
            <a:r>
              <a:rPr lang="en" sz="1400">
                <a:solidFill>
                  <a:schemeClr val="accent6"/>
                </a:solidFill>
              </a:rPr>
              <a:t>Manual detection is dangerous, slow, and costly, requiring trained personnel.</a:t>
            </a:r>
            <a:endParaRPr sz="14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2600">
                <a:solidFill>
                  <a:schemeClr val="accent4"/>
                </a:solidFill>
              </a:rPr>
              <a:t>→ </a:t>
            </a:r>
            <a:r>
              <a:rPr lang="en" sz="1400">
                <a:solidFill>
                  <a:schemeClr val="accent6"/>
                </a:solidFill>
              </a:rPr>
              <a:t>There is an urgent need for remote, low-cost, and automated mine detection systems.</a:t>
            </a:r>
            <a:endParaRPr sz="1400">
              <a:solidFill>
                <a:schemeClr val="accent6"/>
              </a:solidFill>
            </a:endParaRPr>
          </a:p>
        </p:txBody>
      </p:sp>
      <p:sp>
        <p:nvSpPr>
          <p:cNvPr descr="A question mark icon." id="514" name="Google Shape;514;p62"/>
          <p:cNvSpPr txBox="1"/>
          <p:nvPr/>
        </p:nvSpPr>
        <p:spPr>
          <a:xfrm>
            <a:off x="6517802" y="1117222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?</a:t>
            </a:r>
            <a:endParaRPr sz="720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An exclamation mark icon" id="515" name="Google Shape;515;p62"/>
          <p:cNvSpPr txBox="1"/>
          <p:nvPr/>
        </p:nvSpPr>
        <p:spPr>
          <a:xfrm>
            <a:off x="6665927" y="3103597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!</a:t>
            </a:r>
            <a:endParaRPr sz="720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516" name="Google Shape;516;p62" title="860x394.jpg"/>
          <p:cNvPicPr preferRelativeResize="0"/>
          <p:nvPr/>
        </p:nvPicPr>
        <p:blipFill rotWithShape="1">
          <a:blip r:embed="rId3">
            <a:alphaModFix/>
          </a:blip>
          <a:srcRect b="50556" l="41989" r="15958" t="0"/>
          <a:stretch/>
        </p:blipFill>
        <p:spPr>
          <a:xfrm>
            <a:off x="5696625" y="2869825"/>
            <a:ext cx="2400374" cy="1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2" title="mine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2325" y="880150"/>
            <a:ext cx="2704250" cy="17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>
            <p:ph type="title"/>
          </p:nvPr>
        </p:nvSpPr>
        <p:spPr>
          <a:xfrm>
            <a:off x="977675" y="145075"/>
            <a:ext cx="4695000" cy="47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523" name="Google Shape;523;p63"/>
          <p:cNvSpPr txBox="1"/>
          <p:nvPr>
            <p:ph idx="2" type="title"/>
          </p:nvPr>
        </p:nvSpPr>
        <p:spPr>
          <a:xfrm>
            <a:off x="702307" y="5415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→</a:t>
            </a:r>
            <a:r>
              <a:rPr lang="en"/>
              <a:t>A small autonomous rover detects and maps buried mines in a grid-based area.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→ </a:t>
            </a:r>
            <a:r>
              <a:rPr lang="en"/>
              <a:t>It uses mine and ultrasonic sensors to identify mines and avoid obstacles.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→ </a:t>
            </a:r>
            <a:r>
              <a:rPr lang="en"/>
              <a:t>The rover autonomously explores a 10x10 grid, marking detected mines.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→ </a:t>
            </a:r>
            <a:r>
              <a:rPr lang="en"/>
              <a:t>A local </a:t>
            </a:r>
            <a:r>
              <a:rPr lang="en"/>
              <a:t>Wi-Fi</a:t>
            </a:r>
            <a:r>
              <a:rPr lang="en"/>
              <a:t> web server displays the mine map with red crosses on a black background.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 sz="2800"/>
              <a:t>→ </a:t>
            </a:r>
            <a:r>
              <a:rPr lang="en"/>
              <a:t>This system enables safe, low-cost, remote mine detection with minimal human risk, because nothing is more </a:t>
            </a:r>
            <a:r>
              <a:rPr lang="en"/>
              <a:t>important</a:t>
            </a:r>
            <a:r>
              <a:rPr lang="en"/>
              <a:t> than human life.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2800"/>
          </a:p>
        </p:txBody>
      </p:sp>
      <p:grpSp>
        <p:nvGrpSpPr>
          <p:cNvPr id="524" name="Google Shape;524;p63"/>
          <p:cNvGrpSpPr/>
          <p:nvPr/>
        </p:nvGrpSpPr>
        <p:grpSpPr>
          <a:xfrm>
            <a:off x="6669394" y="1233289"/>
            <a:ext cx="750966" cy="862557"/>
            <a:chOff x="6071775" y="2386700"/>
            <a:chExt cx="1308075" cy="1502450"/>
          </a:xfrm>
        </p:grpSpPr>
        <p:sp>
          <p:nvSpPr>
            <p:cNvPr descr="A lightbulb icon." id="525" name="Google Shape;525;p63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37" name="Google Shape;537;p63"/>
          <p:cNvGrpSpPr/>
          <p:nvPr/>
        </p:nvGrpSpPr>
        <p:grpSpPr>
          <a:xfrm>
            <a:off x="6669394" y="3260464"/>
            <a:ext cx="750966" cy="862557"/>
            <a:chOff x="6071775" y="2386700"/>
            <a:chExt cx="1308075" cy="1502450"/>
          </a:xfrm>
        </p:grpSpPr>
        <p:sp>
          <p:nvSpPr>
            <p:cNvPr id="538" name="Google Shape;538;p63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550" name="Google Shape;55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150" y="2844813"/>
            <a:ext cx="2921451" cy="17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3" title="WhatsApp Image 2025-06-12 at 14.36.59_a82f8b4d.jpg"/>
          <p:cNvPicPr preferRelativeResize="0"/>
          <p:nvPr/>
        </p:nvPicPr>
        <p:blipFill rotWithShape="1">
          <a:blip r:embed="rId4">
            <a:alphaModFix/>
          </a:blip>
          <a:srcRect b="18325" l="0" r="0" t="20485"/>
          <a:stretch/>
        </p:blipFill>
        <p:spPr>
          <a:xfrm>
            <a:off x="5707712" y="126125"/>
            <a:ext cx="2369526" cy="257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4"/>
          <p:cNvSpPr/>
          <p:nvPr/>
        </p:nvSpPr>
        <p:spPr>
          <a:xfrm>
            <a:off x="7002862" y="619550"/>
            <a:ext cx="21411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7" name="Google Shape;557;p64"/>
          <p:cNvSpPr/>
          <p:nvPr/>
        </p:nvSpPr>
        <p:spPr>
          <a:xfrm>
            <a:off x="2825150" y="2125400"/>
            <a:ext cx="23259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8" name="Google Shape;558;p64"/>
          <p:cNvSpPr/>
          <p:nvPr/>
        </p:nvSpPr>
        <p:spPr>
          <a:xfrm>
            <a:off x="7002737" y="3637100"/>
            <a:ext cx="21411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lide theme title" id="559" name="Google Shape;559;p64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One Iteration of MineBot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descr="Slide theme subtitle" id="560" name="Google Shape;560;p64"/>
          <p:cNvSpPr txBox="1"/>
          <p:nvPr>
            <p:ph idx="5" type="title"/>
          </p:nvPr>
        </p:nvSpPr>
        <p:spPr>
          <a:xfrm>
            <a:off x="7243100" y="851575"/>
            <a:ext cx="1784400" cy="1140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Starts at Top-Right Corner(representative).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Initialization of variables and setup of the board.</a:t>
            </a:r>
            <a:endParaRPr/>
          </a:p>
        </p:txBody>
      </p:sp>
      <p:sp>
        <p:nvSpPr>
          <p:cNvPr descr="Slide theme subtitle" id="561" name="Google Shape;561;p64"/>
          <p:cNvSpPr txBox="1"/>
          <p:nvPr>
            <p:ph idx="6" type="title"/>
          </p:nvPr>
        </p:nvSpPr>
        <p:spPr>
          <a:xfrm>
            <a:off x="3081125" y="2590325"/>
            <a:ext cx="1873200" cy="702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Checks for obstacle/mine, if found, move using spiral movement.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descr="Slide theme subtitle" id="562" name="Google Shape;562;p64"/>
          <p:cNvSpPr txBox="1"/>
          <p:nvPr>
            <p:ph idx="6" type="title"/>
          </p:nvPr>
        </p:nvSpPr>
        <p:spPr>
          <a:xfrm>
            <a:off x="7195925" y="4114325"/>
            <a:ext cx="1873200" cy="702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Update grid and print in serial monitor.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Update to locally hosted website / app.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563" name="Google Shape;56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194975" y="338350"/>
            <a:ext cx="1517900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325" y="2126375"/>
            <a:ext cx="2141100" cy="152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0075" y="3651300"/>
            <a:ext cx="2072300" cy="14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CFE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>
            <p:ph type="title"/>
          </p:nvPr>
        </p:nvSpPr>
        <p:spPr>
          <a:xfrm>
            <a:off x="409625" y="2382700"/>
            <a:ext cx="25359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800">
                <a:solidFill>
                  <a:schemeClr val="lt1"/>
                </a:solidFill>
              </a:rPr>
              <a:t>Flowchart</a:t>
            </a:r>
            <a:endParaRPr sz="3800">
              <a:solidFill>
                <a:schemeClr val="lt1"/>
              </a:solidFill>
            </a:endParaRPr>
          </a:p>
        </p:txBody>
      </p:sp>
      <p:pic>
        <p:nvPicPr>
          <p:cNvPr id="571" name="Google Shape;571;p65" title="MineBot Flowchart.jpg"/>
          <p:cNvPicPr preferRelativeResize="0"/>
          <p:nvPr/>
        </p:nvPicPr>
        <p:blipFill rotWithShape="1">
          <a:blip r:embed="rId3">
            <a:alphaModFix/>
          </a:blip>
          <a:srcRect b="0" l="0" r="8147" t="0"/>
          <a:stretch/>
        </p:blipFill>
        <p:spPr>
          <a:xfrm>
            <a:off x="3402725" y="152400"/>
            <a:ext cx="3821750" cy="48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6"/>
          <p:cNvSpPr/>
          <p:nvPr/>
        </p:nvSpPr>
        <p:spPr>
          <a:xfrm flipH="1">
            <a:off x="493475" y="4155167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7" name="Google Shape;577;p66"/>
          <p:cNvSpPr/>
          <p:nvPr/>
        </p:nvSpPr>
        <p:spPr>
          <a:xfrm flipH="1">
            <a:off x="493475" y="3578706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8" name="Google Shape;578;p66"/>
          <p:cNvSpPr/>
          <p:nvPr/>
        </p:nvSpPr>
        <p:spPr>
          <a:xfrm flipH="1">
            <a:off x="493475" y="3004592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9" name="Google Shape;579;p66"/>
          <p:cNvSpPr/>
          <p:nvPr/>
        </p:nvSpPr>
        <p:spPr>
          <a:xfrm flipH="1">
            <a:off x="493474" y="2430061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80" name="Google Shape;580;p66"/>
          <p:cNvSpPr/>
          <p:nvPr/>
        </p:nvSpPr>
        <p:spPr>
          <a:xfrm flipH="1">
            <a:off x="493475" y="1869167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81" name="Google Shape;581;p66"/>
          <p:cNvSpPr/>
          <p:nvPr/>
        </p:nvSpPr>
        <p:spPr>
          <a:xfrm flipH="1">
            <a:off x="493474" y="1294636"/>
            <a:ext cx="8094600" cy="5742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82" name="Google Shape;582;p66"/>
          <p:cNvSpPr txBox="1"/>
          <p:nvPr>
            <p:ph type="title"/>
          </p:nvPr>
        </p:nvSpPr>
        <p:spPr>
          <a:xfrm>
            <a:off x="439550" y="384750"/>
            <a:ext cx="54039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Components </a:t>
            </a:r>
            <a:r>
              <a:rPr lang="en"/>
              <a:t>Involved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83" name="Google Shape;583;p66"/>
          <p:cNvSpPr txBox="1"/>
          <p:nvPr>
            <p:ph idx="2" type="subTitle"/>
          </p:nvPr>
        </p:nvSpPr>
        <p:spPr>
          <a:xfrm>
            <a:off x="705575" y="13973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WEMOS</a:t>
            </a:r>
            <a:endParaRPr sz="1200"/>
          </a:p>
        </p:txBody>
      </p:sp>
      <p:sp>
        <p:nvSpPr>
          <p:cNvPr id="584" name="Google Shape;584;p66"/>
          <p:cNvSpPr txBox="1"/>
          <p:nvPr>
            <p:ph idx="3" type="subTitle"/>
          </p:nvPr>
        </p:nvSpPr>
        <p:spPr>
          <a:xfrm>
            <a:off x="705575" y="195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Motor Driver</a:t>
            </a:r>
            <a:endParaRPr sz="1200"/>
          </a:p>
        </p:txBody>
      </p:sp>
      <p:sp>
        <p:nvSpPr>
          <p:cNvPr id="585" name="Google Shape;585;p66"/>
          <p:cNvSpPr txBox="1"/>
          <p:nvPr>
            <p:ph idx="4" type="subTitle"/>
          </p:nvPr>
        </p:nvSpPr>
        <p:spPr>
          <a:xfrm>
            <a:off x="705575" y="25282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Batteries x2; Battery Holder</a:t>
            </a:r>
            <a:endParaRPr sz="1200"/>
          </a:p>
        </p:txBody>
      </p:sp>
      <p:sp>
        <p:nvSpPr>
          <p:cNvPr id="586" name="Google Shape;586;p66"/>
          <p:cNvSpPr txBox="1"/>
          <p:nvPr>
            <p:ph idx="5" type="subTitle"/>
          </p:nvPr>
        </p:nvSpPr>
        <p:spPr>
          <a:xfrm>
            <a:off x="705575" y="31020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Ultrasonic and Touch sensor</a:t>
            </a:r>
            <a:endParaRPr sz="1200"/>
          </a:p>
        </p:txBody>
      </p:sp>
      <p:sp>
        <p:nvSpPr>
          <p:cNvPr id="587" name="Google Shape;587;p66"/>
          <p:cNvSpPr txBox="1"/>
          <p:nvPr>
            <p:ph idx="6" type="subTitle"/>
          </p:nvPr>
        </p:nvSpPr>
        <p:spPr>
          <a:xfrm>
            <a:off x="705575" y="36636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BO Motors and Wheels</a:t>
            </a:r>
            <a:endParaRPr sz="1200"/>
          </a:p>
        </p:txBody>
      </p:sp>
      <p:sp>
        <p:nvSpPr>
          <p:cNvPr id="588" name="Google Shape;588;p66"/>
          <p:cNvSpPr txBox="1"/>
          <p:nvPr>
            <p:ph idx="7" type="body"/>
          </p:nvPr>
        </p:nvSpPr>
        <p:spPr>
          <a:xfrm>
            <a:off x="2414600" y="3644077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Locomotion</a:t>
            </a:r>
            <a:endParaRPr sz="1200"/>
          </a:p>
        </p:txBody>
      </p:sp>
      <p:sp>
        <p:nvSpPr>
          <p:cNvPr id="589" name="Google Shape;589;p66"/>
          <p:cNvSpPr txBox="1"/>
          <p:nvPr>
            <p:ph idx="8" type="body"/>
          </p:nvPr>
        </p:nvSpPr>
        <p:spPr>
          <a:xfrm>
            <a:off x="2414600" y="3097454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Detection of obstacle and mine respectively</a:t>
            </a:r>
            <a:endParaRPr sz="1200"/>
          </a:p>
        </p:txBody>
      </p:sp>
      <p:sp>
        <p:nvSpPr>
          <p:cNvPr id="590" name="Google Shape;590;p66"/>
          <p:cNvSpPr txBox="1"/>
          <p:nvPr>
            <p:ph idx="9" type="body"/>
          </p:nvPr>
        </p:nvSpPr>
        <p:spPr>
          <a:xfrm>
            <a:off x="2414600" y="2518945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Power supply</a:t>
            </a:r>
            <a:endParaRPr sz="1200"/>
          </a:p>
        </p:txBody>
      </p:sp>
      <p:sp>
        <p:nvSpPr>
          <p:cNvPr id="591" name="Google Shape;591;p66"/>
          <p:cNvSpPr txBox="1"/>
          <p:nvPr>
            <p:ph idx="13" type="body"/>
          </p:nvPr>
        </p:nvSpPr>
        <p:spPr>
          <a:xfrm>
            <a:off x="2414600" y="1958134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Voltage management and running the motors</a:t>
            </a:r>
            <a:endParaRPr sz="1200"/>
          </a:p>
        </p:txBody>
      </p:sp>
      <p:sp>
        <p:nvSpPr>
          <p:cNvPr id="592" name="Google Shape;592;p66"/>
          <p:cNvSpPr txBox="1"/>
          <p:nvPr>
            <p:ph idx="14" type="title"/>
          </p:nvPr>
        </p:nvSpPr>
        <p:spPr>
          <a:xfrm>
            <a:off x="523500" y="8854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Component</a:t>
            </a:r>
            <a:endParaRPr sz="1300"/>
          </a:p>
        </p:txBody>
      </p:sp>
      <p:sp>
        <p:nvSpPr>
          <p:cNvPr id="593" name="Google Shape;593;p66"/>
          <p:cNvSpPr txBox="1"/>
          <p:nvPr>
            <p:ph idx="17" type="title"/>
          </p:nvPr>
        </p:nvSpPr>
        <p:spPr>
          <a:xfrm>
            <a:off x="3178325" y="8854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Description</a:t>
            </a:r>
            <a:endParaRPr sz="1300"/>
          </a:p>
        </p:txBody>
      </p:sp>
      <p:sp>
        <p:nvSpPr>
          <p:cNvPr id="594" name="Google Shape;594;p66"/>
          <p:cNvSpPr txBox="1"/>
          <p:nvPr>
            <p:ph idx="26" type="body"/>
          </p:nvPr>
        </p:nvSpPr>
        <p:spPr>
          <a:xfrm>
            <a:off x="2414600" y="1397575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Medium of </a:t>
            </a:r>
            <a:r>
              <a:rPr lang="en" sz="1200"/>
              <a:t>communication; manages input/output as per code.</a:t>
            </a:r>
            <a:endParaRPr sz="1200"/>
          </a:p>
        </p:txBody>
      </p:sp>
      <p:sp>
        <p:nvSpPr>
          <p:cNvPr id="595" name="Google Shape;595;p66"/>
          <p:cNvSpPr txBox="1"/>
          <p:nvPr>
            <p:ph idx="14" type="title"/>
          </p:nvPr>
        </p:nvSpPr>
        <p:spPr>
          <a:xfrm>
            <a:off x="7114750" y="885450"/>
            <a:ext cx="10122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Cost(INR)</a:t>
            </a:r>
            <a:endParaRPr sz="1300"/>
          </a:p>
        </p:txBody>
      </p:sp>
      <p:sp>
        <p:nvSpPr>
          <p:cNvPr id="596" name="Google Shape;596;p66"/>
          <p:cNvSpPr txBox="1"/>
          <p:nvPr>
            <p:ph idx="2" type="subTitle"/>
          </p:nvPr>
        </p:nvSpPr>
        <p:spPr>
          <a:xfrm>
            <a:off x="7344900" y="1406875"/>
            <a:ext cx="6858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~150</a:t>
            </a:r>
            <a:endParaRPr sz="1200"/>
          </a:p>
        </p:txBody>
      </p:sp>
      <p:sp>
        <p:nvSpPr>
          <p:cNvPr id="597" name="Google Shape;597;p66"/>
          <p:cNvSpPr txBox="1"/>
          <p:nvPr>
            <p:ph idx="2" type="subTitle"/>
          </p:nvPr>
        </p:nvSpPr>
        <p:spPr>
          <a:xfrm>
            <a:off x="7344900" y="1940275"/>
            <a:ext cx="6858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~100</a:t>
            </a:r>
            <a:endParaRPr sz="1200"/>
          </a:p>
        </p:txBody>
      </p:sp>
      <p:sp>
        <p:nvSpPr>
          <p:cNvPr id="598" name="Google Shape;598;p66"/>
          <p:cNvSpPr txBox="1"/>
          <p:nvPr>
            <p:ph idx="2" type="subTitle"/>
          </p:nvPr>
        </p:nvSpPr>
        <p:spPr>
          <a:xfrm>
            <a:off x="7344900" y="2473675"/>
            <a:ext cx="6858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~40 x2</a:t>
            </a:r>
            <a:endParaRPr sz="1200"/>
          </a:p>
        </p:txBody>
      </p:sp>
      <p:sp>
        <p:nvSpPr>
          <p:cNvPr id="599" name="Google Shape;599;p66"/>
          <p:cNvSpPr txBox="1"/>
          <p:nvPr>
            <p:ph idx="2" type="subTitle"/>
          </p:nvPr>
        </p:nvSpPr>
        <p:spPr>
          <a:xfrm>
            <a:off x="7344900" y="3083275"/>
            <a:ext cx="10731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~50 and ~100</a:t>
            </a:r>
            <a:endParaRPr sz="1200"/>
          </a:p>
        </p:txBody>
      </p:sp>
      <p:sp>
        <p:nvSpPr>
          <p:cNvPr id="600" name="Google Shape;600;p66"/>
          <p:cNvSpPr txBox="1"/>
          <p:nvPr>
            <p:ph idx="2" type="subTitle"/>
          </p:nvPr>
        </p:nvSpPr>
        <p:spPr>
          <a:xfrm>
            <a:off x="7344900" y="3692875"/>
            <a:ext cx="6858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~70 x2</a:t>
            </a:r>
            <a:endParaRPr sz="1200"/>
          </a:p>
        </p:txBody>
      </p:sp>
      <p:sp>
        <p:nvSpPr>
          <p:cNvPr id="601" name="Google Shape;601;p66"/>
          <p:cNvSpPr txBox="1"/>
          <p:nvPr>
            <p:ph idx="14" type="title"/>
          </p:nvPr>
        </p:nvSpPr>
        <p:spPr>
          <a:xfrm>
            <a:off x="7114750" y="4695450"/>
            <a:ext cx="12369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Total:₹750</a:t>
            </a:r>
            <a:endParaRPr sz="1300"/>
          </a:p>
        </p:txBody>
      </p:sp>
      <p:sp>
        <p:nvSpPr>
          <p:cNvPr id="602" name="Google Shape;602;p66"/>
          <p:cNvSpPr txBox="1"/>
          <p:nvPr>
            <p:ph idx="2" type="subTitle"/>
          </p:nvPr>
        </p:nvSpPr>
        <p:spPr>
          <a:xfrm>
            <a:off x="7344900" y="4226275"/>
            <a:ext cx="6858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~150</a:t>
            </a:r>
            <a:endParaRPr sz="1200"/>
          </a:p>
        </p:txBody>
      </p:sp>
      <p:sp>
        <p:nvSpPr>
          <p:cNvPr id="603" name="Google Shape;603;p66"/>
          <p:cNvSpPr txBox="1"/>
          <p:nvPr>
            <p:ph idx="6" type="subTitle"/>
          </p:nvPr>
        </p:nvSpPr>
        <p:spPr>
          <a:xfrm>
            <a:off x="629375" y="4273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200"/>
              <a:t>Chassis</a:t>
            </a:r>
            <a:endParaRPr sz="1200"/>
          </a:p>
        </p:txBody>
      </p:sp>
      <p:sp>
        <p:nvSpPr>
          <p:cNvPr id="604" name="Google Shape;604;p66"/>
          <p:cNvSpPr txBox="1"/>
          <p:nvPr>
            <p:ph idx="7" type="body"/>
          </p:nvPr>
        </p:nvSpPr>
        <p:spPr>
          <a:xfrm>
            <a:off x="2414600" y="4253677"/>
            <a:ext cx="44004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 sz="1200"/>
              <a:t>Structural Integrity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/>
          <p:nvPr/>
        </p:nvSpPr>
        <p:spPr>
          <a:xfrm>
            <a:off x="438575" y="2997068"/>
            <a:ext cx="3202200" cy="997200"/>
          </a:xfrm>
          <a:prstGeom prst="snip1Rect">
            <a:avLst>
              <a:gd fmla="val 24462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0" name="Google Shape;610;p67"/>
          <p:cNvSpPr/>
          <p:nvPr/>
        </p:nvSpPr>
        <p:spPr>
          <a:xfrm>
            <a:off x="438575" y="1999999"/>
            <a:ext cx="3202200" cy="997200"/>
          </a:xfrm>
          <a:prstGeom prst="snip1Rect">
            <a:avLst>
              <a:gd fmla="val 24462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1" name="Google Shape;611;p67"/>
          <p:cNvSpPr/>
          <p:nvPr/>
        </p:nvSpPr>
        <p:spPr>
          <a:xfrm>
            <a:off x="438575" y="1008075"/>
            <a:ext cx="3202200" cy="997200"/>
          </a:xfrm>
          <a:prstGeom prst="snip1Rect">
            <a:avLst>
              <a:gd fmla="val 24462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2" name="Google Shape;612;p67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SDGs and Future Prospects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Upcoming milestone description" id="613" name="Google Shape;613;p67"/>
          <p:cNvSpPr txBox="1"/>
          <p:nvPr>
            <p:ph idx="8" type="title"/>
          </p:nvPr>
        </p:nvSpPr>
        <p:spPr>
          <a:xfrm>
            <a:off x="696853" y="1357793"/>
            <a:ext cx="2745300" cy="37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Upgrade the grid to website; improve aesthetics.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descr="Upcoming milestone description" id="614" name="Google Shape;614;p67"/>
          <p:cNvSpPr txBox="1"/>
          <p:nvPr>
            <p:ph idx="6" type="title"/>
          </p:nvPr>
        </p:nvSpPr>
        <p:spPr>
          <a:xfrm>
            <a:off x="696853" y="2378166"/>
            <a:ext cx="2745300" cy="37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Space optimization.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15" name="Google Shape;615;p67"/>
          <p:cNvSpPr txBox="1"/>
          <p:nvPr>
            <p:ph idx="4" type="title"/>
          </p:nvPr>
        </p:nvSpPr>
        <p:spPr>
          <a:xfrm>
            <a:off x="696853" y="3294876"/>
            <a:ext cx="2745300" cy="37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Abstraction of hardware and open wiring.</a:t>
            </a:r>
            <a:endParaRPr sz="1500"/>
          </a:p>
        </p:txBody>
      </p:sp>
      <p:pic>
        <p:nvPicPr>
          <p:cNvPr id="616" name="Google Shape;616;p67" title="sdg 16 grande e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1" y="3091450"/>
            <a:ext cx="3955376" cy="1868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375" y="1067025"/>
            <a:ext cx="3955375" cy="1862781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67"/>
          <p:cNvSpPr/>
          <p:nvPr/>
        </p:nvSpPr>
        <p:spPr>
          <a:xfrm>
            <a:off x="438575" y="4010310"/>
            <a:ext cx="3202200" cy="997200"/>
          </a:xfrm>
          <a:prstGeom prst="snip1Rect">
            <a:avLst>
              <a:gd fmla="val 24462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9" name="Google Shape;619;p67"/>
          <p:cNvSpPr txBox="1"/>
          <p:nvPr>
            <p:ph idx="4" type="title"/>
          </p:nvPr>
        </p:nvSpPr>
        <p:spPr>
          <a:xfrm>
            <a:off x="696853" y="4158601"/>
            <a:ext cx="2745300" cy="37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Potential</a:t>
            </a:r>
            <a:r>
              <a:rPr lang="en" sz="1500"/>
              <a:t> for usage in agriculture for mapping crop health across farms.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