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  <p:sldMasterId id="2147483739" r:id="rId2"/>
  </p:sldMasterIdLst>
  <p:sldIdLst>
    <p:sldId id="256" r:id="rId3"/>
    <p:sldId id="257" r:id="rId4"/>
    <p:sldId id="268" r:id="rId5"/>
    <p:sldId id="269" r:id="rId6"/>
    <p:sldId id="270" r:id="rId7"/>
    <p:sldId id="271" r:id="rId8"/>
    <p:sldId id="258" r:id="rId9"/>
    <p:sldId id="266" r:id="rId10"/>
    <p:sldId id="272" r:id="rId11"/>
    <p:sldId id="274" r:id="rId12"/>
    <p:sldId id="267" r:id="rId13"/>
    <p:sldId id="273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81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8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5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2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61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79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26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5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54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0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0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1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9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97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8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6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7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6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2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1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0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8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1602-D8DA-3987-E49B-2A9FEA3AA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181885"/>
            <a:ext cx="8991600" cy="1850779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Bypass &amp; Compression Ratio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8F48A-1D9B-F86D-4D0E-4213AC3AC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110273"/>
            <a:ext cx="10058400" cy="2498756"/>
          </a:xfrm>
        </p:spPr>
        <p:txBody>
          <a:bodyPr>
            <a:normAutofit/>
          </a:bodyPr>
          <a:lstStyle/>
          <a:p>
            <a:r>
              <a:rPr lang="en-US" dirty="0"/>
              <a:t>Limiting Factors and Design Tradeoffs</a:t>
            </a:r>
          </a:p>
          <a:p>
            <a:endParaRPr lang="en-US" dirty="0"/>
          </a:p>
          <a:p>
            <a:pPr algn="ctr"/>
            <a:r>
              <a:rPr lang="en-US" i="1" dirty="0"/>
              <a:t>Karan Kumar Tiwari | Advanced Concept Development | Date: 6/08/2023</a:t>
            </a:r>
          </a:p>
        </p:txBody>
      </p:sp>
    </p:spTree>
    <p:extLst>
      <p:ext uri="{BB962C8B-B14F-4D97-AF65-F5344CB8AC3E}">
        <p14:creationId xmlns:p14="http://schemas.microsoft.com/office/powerpoint/2010/main" val="577955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694F05-A03F-78AF-335E-AE4FDFB0489B}"/>
              </a:ext>
            </a:extLst>
          </p:cNvPr>
          <p:cNvSpPr txBox="1"/>
          <p:nvPr/>
        </p:nvSpPr>
        <p:spPr>
          <a:xfrm>
            <a:off x="0" y="327239"/>
            <a:ext cx="1212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F1F1F"/>
                </a:solidFill>
                <a:latin typeface="Google Sans"/>
              </a:rPr>
              <a:t>L</a:t>
            </a:r>
            <a:r>
              <a:rPr lang="en-US" sz="3600" b="1" i="0" dirty="0">
                <a:solidFill>
                  <a:srgbClr val="1F1F1F"/>
                </a:solidFill>
                <a:effectLst/>
                <a:latin typeface="Google Sans"/>
              </a:rPr>
              <a:t>imiting factors of the Compression ratio of a turbofan engine</a:t>
            </a:r>
            <a:endParaRPr lang="en-US" sz="36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103C62-53A7-A0B4-9CF7-ACEEEE6023E9}"/>
              </a:ext>
            </a:extLst>
          </p:cNvPr>
          <p:cNvCxnSpPr/>
          <p:nvPr/>
        </p:nvCxnSpPr>
        <p:spPr>
          <a:xfrm>
            <a:off x="204716" y="1160060"/>
            <a:ext cx="11655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DB771E-8A61-2B46-FB96-4FC63E7C83D3}"/>
              </a:ext>
            </a:extLst>
          </p:cNvPr>
          <p:cNvSpPr txBox="1"/>
          <p:nvPr/>
        </p:nvSpPr>
        <p:spPr>
          <a:xfrm>
            <a:off x="204716" y="1160060"/>
            <a:ext cx="1165518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Material strength: 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Blades must be strong enough to withstand high temperatures and stresses.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Temperature: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Air temperature can only be increased so much before blades melt.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stages: 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stages means more gradual compression, reducing surge risk but increasing complexity and cost.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Blade design: 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camber blades increase pressure but are more difficult to manufacture and may be more susceptible to failure.</a:t>
            </a:r>
          </a:p>
          <a:p>
            <a:pPr algn="l"/>
            <a:endParaRPr lang="en-US" sz="32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91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6A83-EAE1-B2AA-1B4E-6DF3ABCC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800" dirty="0"/>
              <a:t>Tradeoffs in Engine Sizing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8503-6F58-8907-313E-996CCFA08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Compressor and Combustor, Thermal Efficiency</a:t>
            </a:r>
          </a:p>
        </p:txBody>
      </p:sp>
    </p:spTree>
    <p:extLst>
      <p:ext uri="{BB962C8B-B14F-4D97-AF65-F5344CB8AC3E}">
        <p14:creationId xmlns:p14="http://schemas.microsoft.com/office/powerpoint/2010/main" val="318492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EC33D9-1309-2661-0C90-DE1DA3D3B5F0}"/>
              </a:ext>
            </a:extLst>
          </p:cNvPr>
          <p:cNvSpPr txBox="1"/>
          <p:nvPr/>
        </p:nvSpPr>
        <p:spPr>
          <a:xfrm>
            <a:off x="466163" y="421341"/>
            <a:ext cx="9457766" cy="1150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Compressor: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compression ratio improves efficiency but increases energy consumption.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compressor size allows for better compression but adds weight and complexity.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A4201-BFC8-6861-5DC2-49097A602691}"/>
              </a:ext>
            </a:extLst>
          </p:cNvPr>
          <p:cNvSpPr txBox="1"/>
          <p:nvPr/>
        </p:nvSpPr>
        <p:spPr>
          <a:xfrm>
            <a:off x="466163" y="2312894"/>
            <a:ext cx="9457766" cy="1150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Combustor: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combustor can improve combustion efficiency but may lead to higher emissions.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combustion design affects both thermal efficiency and pollutant emissions.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080A5C-9A31-D482-C449-EFF2254CD295}"/>
              </a:ext>
            </a:extLst>
          </p:cNvPr>
          <p:cNvSpPr txBox="1"/>
          <p:nvPr/>
        </p:nvSpPr>
        <p:spPr>
          <a:xfrm>
            <a:off x="466163" y="4150659"/>
            <a:ext cx="9457766" cy="1566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Efficiency: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operating temperatures lead to better efficiency but require advanced materials and cooling.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Pushing thermal limits can increase engine stress, affecting reliability.</a:t>
            </a:r>
          </a:p>
        </p:txBody>
      </p:sp>
    </p:spTree>
    <p:extLst>
      <p:ext uri="{BB962C8B-B14F-4D97-AF65-F5344CB8AC3E}">
        <p14:creationId xmlns:p14="http://schemas.microsoft.com/office/powerpoint/2010/main" val="379121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EC33D9-1309-2661-0C90-DE1DA3D3B5F0}"/>
              </a:ext>
            </a:extLst>
          </p:cNvPr>
          <p:cNvSpPr txBox="1"/>
          <p:nvPr/>
        </p:nvSpPr>
        <p:spPr>
          <a:xfrm>
            <a:off x="466163" y="475129"/>
            <a:ext cx="945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previously mentioned point give rise to the tradeoffs in Engine Sizing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A4201-BFC8-6861-5DC2-49097A602691}"/>
              </a:ext>
            </a:extLst>
          </p:cNvPr>
          <p:cNvSpPr txBox="1"/>
          <p:nvPr/>
        </p:nvSpPr>
        <p:spPr>
          <a:xfrm>
            <a:off x="466163" y="1207146"/>
            <a:ext cx="9457766" cy="1150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Constraints: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at higher temperatures demands advanced materials and cooling techniques.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choices impact engine weight, cost, and maintenance requirements.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080A5C-9A31-D482-C449-EFF2254CD295}"/>
              </a:ext>
            </a:extLst>
          </p:cNvPr>
          <p:cNvSpPr txBox="1"/>
          <p:nvPr/>
        </p:nvSpPr>
        <p:spPr>
          <a:xfrm>
            <a:off x="466163" y="2629848"/>
            <a:ext cx="9457766" cy="1150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Weight and Size: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Smaller, lighter engines improve fuel consumption but might limit thrust or power.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engine size and weight affects overall performance and payload capabilities.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23100-71C6-5FD6-2767-F7D02FF6F4BC}"/>
              </a:ext>
            </a:extLst>
          </p:cNvPr>
          <p:cNvSpPr txBox="1"/>
          <p:nvPr/>
        </p:nvSpPr>
        <p:spPr>
          <a:xfrm>
            <a:off x="466163" y="4052550"/>
            <a:ext cx="9457766" cy="1566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Cost Constraints: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advanced components for higher efficiency can increase design and production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efficiency gains with development costs is crucial for commercial viability.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Trade-offs between time, cost, and efficiency impact the feasibility of the design.</a:t>
            </a:r>
          </a:p>
        </p:txBody>
      </p:sp>
    </p:spTree>
    <p:extLst>
      <p:ext uri="{BB962C8B-B14F-4D97-AF65-F5344CB8AC3E}">
        <p14:creationId xmlns:p14="http://schemas.microsoft.com/office/powerpoint/2010/main" val="207554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0E802-7658-847C-54D5-7AF80B99CC07}"/>
              </a:ext>
            </a:extLst>
          </p:cNvPr>
          <p:cNvSpPr txBox="1"/>
          <p:nvPr/>
        </p:nvSpPr>
        <p:spPr>
          <a:xfrm>
            <a:off x="-1192306" y="2321004"/>
            <a:ext cx="84357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268980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6A83-EAE1-B2AA-1B4E-6DF3ABCC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25336"/>
            <a:ext cx="10058400" cy="1199775"/>
          </a:xfrm>
        </p:spPr>
        <p:txBody>
          <a:bodyPr/>
          <a:lstStyle/>
          <a:p>
            <a:r>
              <a:rPr lang="en-US" dirty="0"/>
              <a:t>Bypass Ratio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8503-6F58-8907-313E-996CCFA08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460066"/>
          </a:xfrm>
        </p:spPr>
        <p:txBody>
          <a:bodyPr/>
          <a:lstStyle/>
          <a:p>
            <a:r>
              <a:rPr lang="en-US" i="1" dirty="0"/>
              <a:t>Fan and Core Sizing, Propulsive 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0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26E4-CFF0-F021-9E58-3605BFBC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9207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Bypass Ratio,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3A63B-69AC-4E65-0DBF-3C366EE2CE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348787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i="0" dirty="0">
                    <a:solidFill>
                      <a:srgbClr val="1F1F1F"/>
                    </a:solidFill>
                    <a:effectLst/>
                    <a:latin typeface="Google Sans"/>
                  </a:rPr>
                  <a:t> </a:t>
                </a:r>
                <a:r>
                  <a:rPr lang="en-US" i="0" dirty="0">
                    <a:solidFill>
                      <a:srgbClr val="1F1F1F"/>
                    </a:solidFill>
                    <a:effectLst/>
                    <a:latin typeface="Google Sans"/>
                  </a:rPr>
                  <a:t>The bypass ratio is a measure of how much air is bypassed around the core of a turbofan engine.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1F1F1F"/>
                    </a:solidFill>
                    <a:latin typeface="Google Sans"/>
                  </a:rPr>
                  <a:t> Defined as the ratio of mass flow rate of the bypass air to the mass flow rate of the air that is compressed, Burned in the core of the engine.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1F1F1F"/>
                    </a:solidFill>
                    <a:latin typeface="Google Sans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𝐵𝑃𝑅</m:t>
                    </m:r>
                    <m:r>
                      <a:rPr lang="en-US" sz="18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sz="1800" b="0" dirty="0">
                  <a:solidFill>
                    <a:srgbClr val="1F1F1F"/>
                  </a:solidFill>
                  <a:latin typeface="Google Sans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Where </a:t>
                </a:r>
              </a:p>
              <a:p>
                <a:pPr marL="0" indent="0">
                  <a:buNone/>
                </a:pPr>
                <a:r>
                  <a:rPr lang="en-US" sz="18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mass flow rate of bypass air 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/>
                  <a:t> = mass flow rate through the core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3A63B-69AC-4E65-0DBF-3C366EE2C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348787" cy="4023360"/>
              </a:xfrm>
              <a:blipFill>
                <a:blip r:embed="rId2"/>
                <a:stretch>
                  <a:fillRect l="-2737" t="-1667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6B3711D-D8EE-689D-F526-0B00D97F94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48"/>
          <a:stretch/>
        </p:blipFill>
        <p:spPr>
          <a:xfrm>
            <a:off x="6446067" y="2012919"/>
            <a:ext cx="5452896" cy="3186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7A494A-E719-0CC1-7C61-E500C73BD128}"/>
              </a:ext>
            </a:extLst>
          </p:cNvPr>
          <p:cNvSpPr txBox="1"/>
          <p:nvPr/>
        </p:nvSpPr>
        <p:spPr>
          <a:xfrm>
            <a:off x="10547834" y="5253839"/>
            <a:ext cx="2702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NASA</a:t>
            </a:r>
          </a:p>
        </p:txBody>
      </p:sp>
    </p:spTree>
    <p:extLst>
      <p:ext uri="{BB962C8B-B14F-4D97-AF65-F5344CB8AC3E}">
        <p14:creationId xmlns:p14="http://schemas.microsoft.com/office/powerpoint/2010/main" val="80750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A77A6C-2D11-B252-0032-2327B5ED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r>
              <a:rPr lang="en-US" dirty="0"/>
              <a:t>Research on Bypass ratio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BC69F-FDD4-B115-9C4A-5ABAE3BD2EEB}"/>
              </a:ext>
            </a:extLst>
          </p:cNvPr>
          <p:cNvSpPr txBox="1"/>
          <p:nvPr/>
        </p:nvSpPr>
        <p:spPr>
          <a:xfrm>
            <a:off x="723331" y="1992573"/>
            <a:ext cx="11013744" cy="157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Common ways of increasing bypass ratio: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lphaLcParenR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I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ncreasing the size of the fan, allowing more air to be bypassed around the core of the engine.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lphaLcParenR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Using more efficient fan design , using lighter material or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by optimizing the blade shape.</a:t>
            </a:r>
            <a:endParaRPr lang="en-US" b="1" dirty="0">
              <a:solidFill>
                <a:srgbClr val="1F1F1F"/>
              </a:solidFill>
              <a:latin typeface="Google Sans"/>
            </a:endParaRPr>
          </a:p>
          <a:p>
            <a:pPr lvl="3">
              <a:lnSpc>
                <a:spcPct val="150000"/>
              </a:lnSpc>
            </a:pPr>
            <a:endParaRPr lang="en-US" b="1" dirty="0">
              <a:solidFill>
                <a:srgbClr val="1F1F1F"/>
              </a:solidFill>
              <a:latin typeface="Google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55200-4C72-9829-44A5-597AF9209B58}"/>
              </a:ext>
            </a:extLst>
          </p:cNvPr>
          <p:cNvSpPr txBox="1"/>
          <p:nvPr/>
        </p:nvSpPr>
        <p:spPr>
          <a:xfrm>
            <a:off x="723331" y="3285238"/>
            <a:ext cx="11013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Reasons for increasing bypass ratio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 reduce noise, A higher bypass ratio means that the bypass air is moving at a slower speed, which results in a quieter engine.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 improve fuel efficiency, A higher bypass ratio means that less fuel is burned, which results in lower emissions of CO2 and other pollutants.</a:t>
            </a:r>
          </a:p>
        </p:txBody>
      </p:sp>
    </p:spTree>
    <p:extLst>
      <p:ext uri="{BB962C8B-B14F-4D97-AF65-F5344CB8AC3E}">
        <p14:creationId xmlns:p14="http://schemas.microsoft.com/office/powerpoint/2010/main" val="64569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3F5D9F-8FBC-862F-53B9-A4E6D0971D09}"/>
              </a:ext>
            </a:extLst>
          </p:cNvPr>
          <p:cNvSpPr txBox="1"/>
          <p:nvPr/>
        </p:nvSpPr>
        <p:spPr>
          <a:xfrm>
            <a:off x="341194" y="341194"/>
            <a:ext cx="11614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Reasons for decreasing bypass ratio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</a:p>
          <a:p>
            <a:pPr marL="2171700" lvl="4" indent="-342900">
              <a:buFont typeface="+mj-lt"/>
              <a:buAutoNum type="alphaLcParenR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 increase thrust, A lower bypass ratio means that more air is flowing through the core of the engine, which results in more thrust.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pPr marL="2171700" lvl="4" indent="-342900">
              <a:buFont typeface="+mj-lt"/>
              <a:buAutoNum type="alphaLcParenR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To reduce weight, A lower bypass ratio means that the engine can be smaller and lighter, which can be important for fighter jets or other aircraft that need to be maneuverable.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14053-5FF0-92B2-55BF-6E78365BABE9}"/>
              </a:ext>
            </a:extLst>
          </p:cNvPr>
          <p:cNvSpPr txBox="1"/>
          <p:nvPr/>
        </p:nvSpPr>
        <p:spPr>
          <a:xfrm>
            <a:off x="341194" y="1992573"/>
            <a:ext cx="1161424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Considerations for narrow-body airliners: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Narrow-body airliners use high-bypass turbofans because they fly at slower speeds and need less thrust.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High-bypass turbofans are more fuel-efficient than low-bypass turbofans, which is beneficial for airliners.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Considerations for the F-35: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F-35 uses a low-bypass turbofan engine because it needs high thrust for high speeds and stealth.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low-bypass engine is less visible to radar than a high-bypass engine, which is beneficial for a stealthy fighter jet.</a:t>
            </a:r>
          </a:p>
          <a:p>
            <a:endParaRPr lang="en-US" b="1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272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694F05-A03F-78AF-335E-AE4FDFB0489B}"/>
              </a:ext>
            </a:extLst>
          </p:cNvPr>
          <p:cNvSpPr txBox="1"/>
          <p:nvPr/>
        </p:nvSpPr>
        <p:spPr>
          <a:xfrm>
            <a:off x="0" y="327239"/>
            <a:ext cx="12128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1F1F1F"/>
                </a:solidFill>
                <a:latin typeface="Google Sans"/>
              </a:rPr>
              <a:t>L</a:t>
            </a:r>
            <a:r>
              <a:rPr lang="en-US" sz="4000" b="1" i="0" dirty="0">
                <a:solidFill>
                  <a:srgbClr val="1F1F1F"/>
                </a:solidFill>
                <a:effectLst/>
                <a:latin typeface="Google Sans"/>
              </a:rPr>
              <a:t>imiting factors of the bypass ratio of a turbofan engine</a:t>
            </a:r>
            <a:endParaRPr lang="en-US" sz="4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103C62-53A7-A0B4-9CF7-ACEEEE6023E9}"/>
              </a:ext>
            </a:extLst>
          </p:cNvPr>
          <p:cNvCxnSpPr/>
          <p:nvPr/>
        </p:nvCxnSpPr>
        <p:spPr>
          <a:xfrm>
            <a:off x="204716" y="1160060"/>
            <a:ext cx="11655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DB771E-8A61-2B46-FB96-4FC63E7C83D3}"/>
              </a:ext>
            </a:extLst>
          </p:cNvPr>
          <p:cNvSpPr txBox="1"/>
          <p:nvPr/>
        </p:nvSpPr>
        <p:spPr>
          <a:xfrm>
            <a:off x="204716" y="1160060"/>
            <a:ext cx="116551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Fan diameter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Larger fan diameter allows more air to be bypassed, but also increases size and weight.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Noise: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Higher bypass ratio results in a quieter engine, but fan can still be a major source of noise.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considerations (size): 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Larger engine can accommodate larger fan, but also heavier and more difficult to install.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Material limitations: 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and durable materials needed for fan blades, but can be heavy.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Emissions implications: 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fuel burn with higher bypass ratio, but bypass air can contain emissions.</a:t>
            </a:r>
          </a:p>
        </p:txBody>
      </p:sp>
    </p:spTree>
    <p:extLst>
      <p:ext uri="{BB962C8B-B14F-4D97-AF65-F5344CB8AC3E}">
        <p14:creationId xmlns:p14="http://schemas.microsoft.com/office/powerpoint/2010/main" val="246285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6A83-EAE1-B2AA-1B4E-6DF3ABCC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Ratio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8503-6F58-8907-313E-996CCFA08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Compressor and Combustor, Thermal Efficiency</a:t>
            </a:r>
          </a:p>
        </p:txBody>
      </p:sp>
    </p:spTree>
    <p:extLst>
      <p:ext uri="{BB962C8B-B14F-4D97-AF65-F5344CB8AC3E}">
        <p14:creationId xmlns:p14="http://schemas.microsoft.com/office/powerpoint/2010/main" val="329287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26E4-CFF0-F021-9E58-3605BFBC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4"/>
            <a:ext cx="10735331" cy="1364775"/>
          </a:xfrm>
        </p:spPr>
        <p:txBody>
          <a:bodyPr/>
          <a:lstStyle/>
          <a:p>
            <a:r>
              <a:rPr lang="en-US" b="1" dirty="0"/>
              <a:t>Compression ratio, definition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3A63B-69AC-4E65-0DBF-3C366EE2CE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8915" y="1887485"/>
                <a:ext cx="5348787" cy="402336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compression ratio is a measure of how much the pressure of the air is increased in the compressor of a turbine engine.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1F1F1F"/>
                  </a:solidFill>
                  <a:latin typeface="Google San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𝑜𝑢𝑡𝑙𝑒𝑡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𝑖𝑛𝑙𝑒𝑡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600" i="1" dirty="0"/>
                  <a:t>Where</a:t>
                </a:r>
                <a:r>
                  <a:rPr lang="en-US" dirty="0"/>
                  <a:t>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𝑃𝑜𝑢𝑡𝑙𝑒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=</a:t>
                </a:r>
                <a:r>
                  <a:rPr lang="en-US" sz="1600" i="1" dirty="0"/>
                  <a:t>Pressure at compressor outlet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𝑖𝑛𝑙𝑒𝑡</m:t>
                    </m:r>
                  </m:oMath>
                </a14:m>
                <a:r>
                  <a:rPr lang="en-US" dirty="0"/>
                  <a:t>= </a:t>
                </a:r>
                <a:r>
                  <a:rPr lang="en-US" sz="1600" i="1" dirty="0"/>
                  <a:t>Pressure at compressor inlet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3A63B-69AC-4E65-0DBF-3C366EE2C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8915" y="1887485"/>
                <a:ext cx="5348787" cy="4023360"/>
              </a:xfrm>
              <a:blipFill>
                <a:blip r:embed="rId2"/>
                <a:stretch>
                  <a:fillRect l="-2733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135429-0B19-B42D-DA29-6F737ADD0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702" y="1887485"/>
            <a:ext cx="5318642" cy="365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7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2D32-B556-5D54-17A3-D115BFD6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on Compression ratio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0723A-FDDF-27E1-936B-A62D1AA08F40}"/>
              </a:ext>
            </a:extLst>
          </p:cNvPr>
          <p:cNvSpPr txBox="1"/>
          <p:nvPr/>
        </p:nvSpPr>
        <p:spPr>
          <a:xfrm>
            <a:off x="1097280" y="1737360"/>
            <a:ext cx="9997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Common ways of increasing compression ratio: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 increase the number of compressor stages, this allows the air to be compressed more gradually, which reduces the risk of compressor surge.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 increase compression ratio is to use compressor blades with a higher camber, this means that the blades are curved more, which helps to increase the pressure of the air as it flows through the compressor.</a:t>
            </a:r>
            <a:endParaRPr lang="en-US" b="1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Reason for increasing the compression ratio: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 increase the temperature of the air entering the combustion chamber, which will result in a higher flame temperature and more thrust.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 improve the efficiency of the engine, as a higher compression ratio results in a lower specific fuel consumption.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99422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</TotalTime>
  <Words>952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Gill Sans MT</vt:lpstr>
      <vt:lpstr>Google Sans</vt:lpstr>
      <vt:lpstr>Times New Roman</vt:lpstr>
      <vt:lpstr>Retrospect</vt:lpstr>
      <vt:lpstr>Parcel</vt:lpstr>
      <vt:lpstr>Bypass &amp; Compression Ratio</vt:lpstr>
      <vt:lpstr>Bypass Ratio</vt:lpstr>
      <vt:lpstr>Bypass Ratio, definition</vt:lpstr>
      <vt:lpstr>Research on Bypass ratio</vt:lpstr>
      <vt:lpstr>PowerPoint Presentation</vt:lpstr>
      <vt:lpstr>PowerPoint Presentation</vt:lpstr>
      <vt:lpstr>Compression Ratio</vt:lpstr>
      <vt:lpstr>Compression ratio, definition </vt:lpstr>
      <vt:lpstr>Research on Compression ratio</vt:lpstr>
      <vt:lpstr>PowerPoint Presentation</vt:lpstr>
      <vt:lpstr>Tradeoffs in Engine Sizing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Bypass &amp; Compression Ratio</dc:title>
  <dc:creator>Colton Campbell</dc:creator>
  <cp:lastModifiedBy>Karan Tiwari</cp:lastModifiedBy>
  <cp:revision>10</cp:revision>
  <dcterms:created xsi:type="dcterms:W3CDTF">2022-12-30T18:31:50Z</dcterms:created>
  <dcterms:modified xsi:type="dcterms:W3CDTF">2023-08-06T16:19:38Z</dcterms:modified>
</cp:coreProperties>
</file>