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56" r:id="rId2"/>
    <p:sldId id="349" r:id="rId3"/>
    <p:sldId id="472" r:id="rId4"/>
    <p:sldId id="473" r:id="rId5"/>
    <p:sldId id="474" r:id="rId6"/>
    <p:sldId id="330" r:id="rId7"/>
    <p:sldId id="452" r:id="rId8"/>
    <p:sldId id="453" r:id="rId9"/>
    <p:sldId id="454" r:id="rId10"/>
    <p:sldId id="455" r:id="rId11"/>
    <p:sldId id="456" r:id="rId12"/>
    <p:sldId id="457" r:id="rId13"/>
    <p:sldId id="458" r:id="rId14"/>
    <p:sldId id="459" r:id="rId15"/>
    <p:sldId id="460" r:id="rId16"/>
    <p:sldId id="461" r:id="rId17"/>
    <p:sldId id="462" r:id="rId18"/>
    <p:sldId id="463" r:id="rId19"/>
    <p:sldId id="451" r:id="rId20"/>
    <p:sldId id="465" r:id="rId21"/>
    <p:sldId id="464" r:id="rId22"/>
    <p:sldId id="467" r:id="rId23"/>
    <p:sldId id="468" r:id="rId24"/>
    <p:sldId id="469" r:id="rId25"/>
    <p:sldId id="470" r:id="rId26"/>
    <p:sldId id="466" r:id="rId27"/>
    <p:sldId id="471" r:id="rId28"/>
    <p:sldId id="475" r:id="rId29"/>
    <p:sldId id="477" r:id="rId30"/>
    <p:sldId id="480" r:id="rId31"/>
    <p:sldId id="481" r:id="rId32"/>
    <p:sldId id="482" r:id="rId33"/>
    <p:sldId id="483" r:id="rId34"/>
    <p:sldId id="484" r:id="rId35"/>
    <p:sldId id="485" r:id="rId36"/>
    <p:sldId id="486" r:id="rId37"/>
    <p:sldId id="487" r:id="rId38"/>
    <p:sldId id="488" r:id="rId39"/>
    <p:sldId id="490" r:id="rId40"/>
    <p:sldId id="491" r:id="rId41"/>
    <p:sldId id="492" r:id="rId42"/>
    <p:sldId id="493" r:id="rId43"/>
    <p:sldId id="494" r:id="rId44"/>
    <p:sldId id="495" r:id="rId45"/>
    <p:sldId id="496" r:id="rId46"/>
    <p:sldId id="497" r:id="rId47"/>
    <p:sldId id="498" r:id="rId48"/>
    <p:sldId id="326"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F6"/>
    <a:srgbClr val="0055F8"/>
    <a:srgbClr val="8DC87A"/>
    <a:srgbClr val="1EC900"/>
    <a:srgbClr val="5FB273"/>
    <a:srgbClr val="72C71F"/>
    <a:srgbClr val="00C82D"/>
    <a:srgbClr val="00FF57"/>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92"/>
    <p:restoredTop sz="94660"/>
  </p:normalViewPr>
  <p:slideViewPr>
    <p:cSldViewPr showGuides="1">
      <p:cViewPr varScale="1">
        <p:scale>
          <a:sx n="131" d="100"/>
          <a:sy n="131" d="100"/>
        </p:scale>
        <p:origin x="192" y="26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1/3/25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1/3/25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1/3/25</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1/3/25</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1/3/25</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1/3/25</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1/3/25</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1/3/25</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1/3/25</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1/3/25</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1/3/25</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1/3/25</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1/3/25</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1/3/25</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908720"/>
            <a:ext cx="9282367" cy="3371607"/>
          </a:xfrm>
        </p:spPr>
        <p:txBody>
          <a:bodyPr/>
          <a:lstStyle/>
          <a:p>
            <a:r>
              <a:rPr lang="en-US" dirty="0"/>
              <a:t>System Analysis and Project Management – Requirements Determination and Use Case Modeling</a:t>
            </a:r>
          </a:p>
        </p:txBody>
      </p:sp>
      <p:sp>
        <p:nvSpPr>
          <p:cNvPr id="3" name="Subtitle 2"/>
          <p:cNvSpPr>
            <a:spLocks noGrp="1"/>
          </p:cNvSpPr>
          <p:nvPr>
            <p:ph type="subTitle" idx="1"/>
          </p:nvPr>
        </p:nvSpPr>
        <p:spPr/>
        <p:txBody>
          <a:bodyPr/>
          <a:lstStyle/>
          <a:p>
            <a:r>
              <a:rPr lang="en-US" dirty="0"/>
              <a:t>Prepared By - </a:t>
            </a:r>
            <a:r>
              <a:rPr lang="en-US" dirty="0" err="1"/>
              <a:t>Vesh</a:t>
            </a:r>
            <a:r>
              <a:rPr lang="en-US" dirty="0"/>
              <a:t> Raj Joshi</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676673"/>
          </a:xfrm>
        </p:spPr>
        <p:txBody>
          <a:bodyPr>
            <a:normAutofit/>
          </a:bodyPr>
          <a:lstStyle/>
          <a:p>
            <a:r>
              <a:rPr lang="en-NP" b="1" dirty="0"/>
              <a:t>1. Identify the right stakeholders – RACI Tool</a:t>
            </a:r>
          </a:p>
          <a:p>
            <a:pPr lvl="1">
              <a:lnSpc>
                <a:spcPct val="110000"/>
              </a:lnSpc>
              <a:buFont typeface="Wingdings" pitchFamily="2" charset="2"/>
              <a:buChar char="v"/>
            </a:pPr>
            <a:endParaRPr lang="en-US" dirty="0"/>
          </a:p>
          <a:p>
            <a:endParaRPr lang="en-NP" dirty="0"/>
          </a:p>
        </p:txBody>
      </p:sp>
      <p:pic>
        <p:nvPicPr>
          <p:cNvPr id="6146" name="Picture 2" descr="The RACI Chart: How to Create One and When to Use It | Motion">
            <a:extLst>
              <a:ext uri="{FF2B5EF4-FFF2-40B4-BE49-F238E27FC236}">
                <a16:creationId xmlns:a16="http://schemas.microsoft.com/office/drawing/2014/main" id="{D5572562-0D1A-2A23-02E6-00F3F69FC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932" y="2301762"/>
            <a:ext cx="7632848" cy="445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341884" y="1600199"/>
            <a:ext cx="10441160" cy="5040103"/>
          </a:xfrm>
        </p:spPr>
        <p:txBody>
          <a:bodyPr>
            <a:normAutofit fontScale="55000" lnSpcReduction="20000"/>
          </a:bodyPr>
          <a:lstStyle/>
          <a:p>
            <a:pPr>
              <a:lnSpc>
                <a:spcPct val="120000"/>
              </a:lnSpc>
            </a:pPr>
            <a:r>
              <a:rPr lang="en-NP" sz="4400" b="1" dirty="0"/>
              <a:t>2. Project Definition</a:t>
            </a:r>
            <a:br>
              <a:rPr lang="en-NP" sz="4400" dirty="0"/>
            </a:br>
            <a:r>
              <a:rPr lang="en-US" sz="3600" dirty="0"/>
              <a:t>Project definition is the stage where we define the project's objectives and try to understand the goal and the scope of the project so that once we jot down all the necessary requirements based on the interaction with the stakeholder and the client, we can start the process of project initiation.</a:t>
            </a:r>
            <a:endParaRPr lang="en-US" sz="4400" dirty="0"/>
          </a:p>
          <a:p>
            <a:pPr lvl="1"/>
            <a:r>
              <a:rPr lang="en-US" sz="2900" dirty="0"/>
              <a:t>Things that take place in project definition stage:</a:t>
            </a:r>
          </a:p>
          <a:p>
            <a:pPr lvl="2">
              <a:lnSpc>
                <a:spcPct val="120000"/>
              </a:lnSpc>
              <a:buFont typeface="+mj-lt"/>
              <a:buAutoNum type="arabicPeriod"/>
            </a:pPr>
            <a:r>
              <a:rPr lang="en-US" sz="2100" dirty="0">
                <a:effectLst/>
                <a:latin typeface="Helvetica" pitchFamily="2" charset="0"/>
              </a:rPr>
              <a:t>﻿﻿﻿</a:t>
            </a:r>
            <a:r>
              <a:rPr lang="en-US" sz="2900" dirty="0"/>
              <a:t>Defining the project scope and goals</a:t>
            </a:r>
          </a:p>
          <a:p>
            <a:pPr lvl="2">
              <a:lnSpc>
                <a:spcPct val="120000"/>
              </a:lnSpc>
              <a:buFont typeface="+mj-lt"/>
              <a:buAutoNum type="arabicPeriod"/>
            </a:pPr>
            <a:r>
              <a:rPr lang="en-US" sz="2900" dirty="0"/>
              <a:t>﻿﻿﻿Clearing all the assumptions, assessing the risks, and identifying the dependencies of the project</a:t>
            </a:r>
          </a:p>
          <a:p>
            <a:pPr lvl="2">
              <a:lnSpc>
                <a:spcPct val="120000"/>
              </a:lnSpc>
              <a:buFont typeface="+mj-lt"/>
              <a:buAutoNum type="arabicPeriod"/>
            </a:pPr>
            <a:r>
              <a:rPr lang="en-US" sz="2900" dirty="0"/>
              <a:t>﻿﻿﻿Identifying the business stakeholders to elicit all the requirements based on</a:t>
            </a:r>
            <a:br>
              <a:rPr lang="en-US" sz="2900" dirty="0"/>
            </a:br>
            <a:r>
              <a:rPr lang="en-US" sz="2900" dirty="0"/>
              <a:t>interaction</a:t>
            </a:r>
          </a:p>
          <a:p>
            <a:pPr lvl="2">
              <a:lnSpc>
                <a:spcPct val="120000"/>
              </a:lnSpc>
              <a:buFont typeface="+mj-lt"/>
              <a:buAutoNum type="arabicPeriod"/>
            </a:pPr>
            <a:r>
              <a:rPr lang="en-US" sz="2900" dirty="0"/>
              <a:t>﻿﻿﻿By performing a Cost-benefit analysis, we can identify if the benefits of the project outweigh the underlying costs.</a:t>
            </a:r>
          </a:p>
          <a:p>
            <a:pPr lvl="2">
              <a:lnSpc>
                <a:spcPct val="120000"/>
              </a:lnSpc>
              <a:buFont typeface="+mj-lt"/>
              <a:buAutoNum type="arabicPeriod"/>
            </a:pPr>
            <a:r>
              <a:rPr lang="en-US" sz="2900" dirty="0"/>
              <a:t>﻿﻿﻿Defining how the business analyst will handle changes in the requirements and what would be the process for approval in case of changes.</a:t>
            </a:r>
          </a:p>
          <a:p>
            <a:pPr lvl="2">
              <a:lnSpc>
                <a:spcPct val="120000"/>
              </a:lnSpc>
              <a:buFont typeface="+mj-lt"/>
              <a:buAutoNum type="arabicPeriod"/>
            </a:pPr>
            <a:r>
              <a:rPr lang="en-US" sz="2900" dirty="0"/>
              <a:t>﻿﻿﻿The budget required and available budget for the project.</a:t>
            </a:r>
          </a:p>
          <a:p>
            <a:pPr lvl="2">
              <a:lnSpc>
                <a:spcPct val="120000"/>
              </a:lnSpc>
              <a:buFont typeface="+mj-lt"/>
              <a:buAutoNum type="arabicPeriod"/>
            </a:pPr>
            <a:r>
              <a:rPr lang="en-US" sz="2900" dirty="0"/>
              <a:t>﻿﻿﻿Identifying the success criteria of the project</a:t>
            </a:r>
          </a:p>
        </p:txBody>
      </p:sp>
    </p:spTree>
    <p:extLst>
      <p:ext uri="{BB962C8B-B14F-4D97-AF65-F5344CB8AC3E}">
        <p14:creationId xmlns:p14="http://schemas.microsoft.com/office/powerpoint/2010/main" val="9391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701924" y="1600199"/>
            <a:ext cx="10081120" cy="5040103"/>
          </a:xfrm>
        </p:spPr>
        <p:txBody>
          <a:bodyPr>
            <a:normAutofit fontScale="47500" lnSpcReduction="20000"/>
          </a:bodyPr>
          <a:lstStyle/>
          <a:p>
            <a:pPr>
              <a:lnSpc>
                <a:spcPct val="120000"/>
              </a:lnSpc>
            </a:pPr>
            <a:r>
              <a:rPr lang="en-NP" sz="4400" b="1" dirty="0"/>
              <a:t>3. Requirement elicitation</a:t>
            </a:r>
            <a:br>
              <a:rPr lang="en-NP" sz="4400" dirty="0"/>
            </a:br>
            <a:r>
              <a:rPr lang="en-US" sz="4400" dirty="0"/>
              <a:t>Requirement elicitation is a process of gathering the correct information from the internal and external stakeholders. Requirement elicitation can be performed in several ways:</a:t>
            </a:r>
          </a:p>
          <a:p>
            <a:pPr lvl="1">
              <a:lnSpc>
                <a:spcPct val="120000"/>
              </a:lnSpc>
              <a:buFont typeface="Arial" panose="020B0604020202020204" pitchFamily="34" charset="0"/>
              <a:buChar char="•"/>
            </a:pPr>
            <a:r>
              <a:rPr lang="en-US" sz="4000" dirty="0"/>
              <a:t>﻿﻿Surveys</a:t>
            </a:r>
          </a:p>
          <a:p>
            <a:pPr lvl="1">
              <a:lnSpc>
                <a:spcPct val="120000"/>
              </a:lnSpc>
              <a:buFont typeface="Arial" panose="020B0604020202020204" pitchFamily="34" charset="0"/>
              <a:buChar char="•"/>
            </a:pPr>
            <a:r>
              <a:rPr lang="en-US" sz="4000" dirty="0"/>
              <a:t>﻿﻿Questionnaires</a:t>
            </a:r>
          </a:p>
          <a:p>
            <a:pPr lvl="1">
              <a:lnSpc>
                <a:spcPct val="120000"/>
              </a:lnSpc>
              <a:buFont typeface="Arial" panose="020B0604020202020204" pitchFamily="34" charset="0"/>
              <a:buChar char="•"/>
            </a:pPr>
            <a:r>
              <a:rPr lang="en-US" sz="4000" dirty="0"/>
              <a:t>﻿﻿Interviews</a:t>
            </a:r>
          </a:p>
          <a:p>
            <a:pPr lvl="1">
              <a:lnSpc>
                <a:spcPct val="120000"/>
              </a:lnSpc>
              <a:buFont typeface="Arial" panose="020B0604020202020204" pitchFamily="34" charset="0"/>
              <a:buChar char="•"/>
            </a:pPr>
            <a:r>
              <a:rPr lang="en-US" sz="4000" dirty="0"/>
              <a:t>﻿﻿One-on-one meetings</a:t>
            </a:r>
          </a:p>
          <a:p>
            <a:pPr lvl="1">
              <a:lnSpc>
                <a:spcPct val="120000"/>
              </a:lnSpc>
              <a:buFont typeface="Arial" panose="020B0604020202020204" pitchFamily="34" charset="0"/>
              <a:buChar char="•"/>
            </a:pPr>
            <a:r>
              <a:rPr lang="en-US" sz="4000" dirty="0"/>
              <a:t>﻿﻿User stories</a:t>
            </a:r>
          </a:p>
          <a:p>
            <a:pPr lvl="1">
              <a:lnSpc>
                <a:spcPct val="120000"/>
              </a:lnSpc>
              <a:buFont typeface="Arial" panose="020B0604020202020204" pitchFamily="34" charset="0"/>
              <a:buChar char="•"/>
            </a:pPr>
            <a:r>
              <a:rPr lang="en-US" sz="4000" dirty="0"/>
              <a:t>﻿﻿Brainstorming sessions</a:t>
            </a:r>
          </a:p>
          <a:p>
            <a:pPr lvl="1">
              <a:lnSpc>
                <a:spcPct val="120000"/>
              </a:lnSpc>
              <a:buFont typeface="Arial" panose="020B0604020202020204" pitchFamily="34" charset="0"/>
              <a:buChar char="•"/>
            </a:pPr>
            <a:r>
              <a:rPr lang="en-US" sz="4000" dirty="0"/>
              <a:t>Process Diagramming</a:t>
            </a:r>
          </a:p>
          <a:p>
            <a:pPr lvl="1">
              <a:lnSpc>
                <a:spcPct val="120000"/>
              </a:lnSpc>
              <a:buFont typeface="Arial" panose="020B0604020202020204" pitchFamily="34" charset="0"/>
              <a:buChar char="•"/>
            </a:pPr>
            <a:r>
              <a:rPr lang="en-US" sz="4000" dirty="0"/>
              <a:t>﻿﻿Follow-Up Meetings</a:t>
            </a:r>
          </a:p>
          <a:p>
            <a:pPr lvl="1">
              <a:lnSpc>
                <a:spcPct val="120000"/>
              </a:lnSpc>
              <a:buFont typeface="Arial" panose="020B0604020202020204" pitchFamily="34" charset="0"/>
              <a:buChar char="•"/>
            </a:pPr>
            <a:r>
              <a:rPr lang="en-US" sz="4000" dirty="0"/>
              <a:t>﻿﻿Workshops </a:t>
            </a:r>
            <a:r>
              <a:rPr lang="en-US" sz="4000" dirty="0" err="1"/>
              <a:t>etc</a:t>
            </a:r>
            <a:endParaRPr lang="en-US" sz="4000" dirty="0"/>
          </a:p>
          <a:p>
            <a:pPr lvl="1">
              <a:lnSpc>
                <a:spcPct val="120000"/>
              </a:lnSpc>
              <a:buFont typeface="+mj-lt"/>
              <a:buAutoNum type="arabicPeriod"/>
            </a:pPr>
            <a:endParaRPr lang="en-US" sz="2900" dirty="0"/>
          </a:p>
        </p:txBody>
      </p:sp>
      <p:sp>
        <p:nvSpPr>
          <p:cNvPr id="2" name="TextBox 1">
            <a:extLst>
              <a:ext uri="{FF2B5EF4-FFF2-40B4-BE49-F238E27FC236}">
                <a16:creationId xmlns:a16="http://schemas.microsoft.com/office/drawing/2014/main" id="{D603CC4B-82E2-2E2A-4445-204A9D9B0A6C}"/>
              </a:ext>
            </a:extLst>
          </p:cNvPr>
          <p:cNvSpPr txBox="1"/>
          <p:nvPr/>
        </p:nvSpPr>
        <p:spPr>
          <a:xfrm>
            <a:off x="7298912" y="3140968"/>
            <a:ext cx="4104456" cy="2382640"/>
          </a:xfrm>
          <a:prstGeom prst="rect">
            <a:avLst/>
          </a:prstGeom>
          <a:noFill/>
        </p:spPr>
        <p:txBody>
          <a:bodyPr wrap="square" rtlCol="0">
            <a:spAutoFit/>
          </a:bodyPr>
          <a:lstStyle/>
          <a:p>
            <a:pPr lvl="1">
              <a:lnSpc>
                <a:spcPct val="120000"/>
              </a:lnSpc>
            </a:pPr>
            <a:r>
              <a:rPr lang="en-US" sz="1800" dirty="0"/>
              <a:t>Note: This step helps ensure taking information from the right people and taking notes, enabling you to prepare the documents based on the requirements gathered during these elicitation techniques.</a:t>
            </a:r>
            <a:endParaRPr lang="en-NP" dirty="0"/>
          </a:p>
        </p:txBody>
      </p:sp>
    </p:spTree>
    <p:extLst>
      <p:ext uri="{BB962C8B-B14F-4D97-AF65-F5344CB8AC3E}">
        <p14:creationId xmlns:p14="http://schemas.microsoft.com/office/powerpoint/2010/main" val="364349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701924" y="1600199"/>
            <a:ext cx="10081120" cy="5040103"/>
          </a:xfrm>
        </p:spPr>
        <p:txBody>
          <a:bodyPr>
            <a:normAutofit fontScale="55000" lnSpcReduction="20000"/>
          </a:bodyPr>
          <a:lstStyle/>
          <a:p>
            <a:pPr>
              <a:lnSpc>
                <a:spcPct val="120000"/>
              </a:lnSpc>
            </a:pPr>
            <a:r>
              <a:rPr lang="en-NP" sz="4400" b="1" dirty="0"/>
              <a:t>4. Requirement Documentation</a:t>
            </a:r>
          </a:p>
          <a:p>
            <a:pPr lvl="1">
              <a:lnSpc>
                <a:spcPct val="120000"/>
              </a:lnSpc>
              <a:buFont typeface="Arial" panose="020B0604020202020204" pitchFamily="34" charset="0"/>
              <a:buChar char="•"/>
            </a:pPr>
            <a:r>
              <a:rPr lang="en-US" sz="4400" dirty="0"/>
              <a:t>In this stage, we document the requirements that we have gathered.</a:t>
            </a:r>
            <a:br>
              <a:rPr lang="en-US" sz="4400" dirty="0"/>
            </a:br>
            <a:r>
              <a:rPr lang="en-US" sz="4400" dirty="0"/>
              <a:t>Proper documentation is required to understand the stakeholder/client's needs and ensure the same is communicated to the development team who is involved in project deliverables.</a:t>
            </a:r>
          </a:p>
          <a:p>
            <a:pPr lvl="1">
              <a:lnSpc>
                <a:spcPct val="120000"/>
              </a:lnSpc>
              <a:buFont typeface="Arial" panose="020B0604020202020204" pitchFamily="34" charset="0"/>
              <a:buChar char="•"/>
            </a:pPr>
            <a:r>
              <a:rPr lang="en-US" sz="4400" dirty="0"/>
              <a:t>﻿﻿The documents include product requirement documents, system requirement documents, business requirement documents, etc.</a:t>
            </a:r>
          </a:p>
          <a:p>
            <a:pPr lvl="1">
              <a:lnSpc>
                <a:spcPct val="120000"/>
              </a:lnSpc>
              <a:buFont typeface="Arial" panose="020B0604020202020204" pitchFamily="34" charset="0"/>
              <a:buChar char="•"/>
            </a:pPr>
            <a:r>
              <a:rPr lang="en-US" sz="4400" dirty="0"/>
              <a:t>﻿﻿Ensure to prepare the document in such a way that the development team can easily interpret the requirements and prioritize the work based on the requirements specified.</a:t>
            </a:r>
          </a:p>
          <a:p>
            <a:pPr>
              <a:lnSpc>
                <a:spcPct val="120000"/>
              </a:lnSpc>
            </a:pPr>
            <a:endParaRPr lang="en-US" sz="4000" dirty="0"/>
          </a:p>
          <a:p>
            <a:pPr lvl="1">
              <a:lnSpc>
                <a:spcPct val="120000"/>
              </a:lnSpc>
              <a:buFont typeface="+mj-lt"/>
              <a:buAutoNum type="arabicPeriod"/>
            </a:pPr>
            <a:endParaRPr lang="en-US" sz="2900" dirty="0"/>
          </a:p>
        </p:txBody>
      </p:sp>
    </p:spTree>
    <p:extLst>
      <p:ext uri="{BB962C8B-B14F-4D97-AF65-F5344CB8AC3E}">
        <p14:creationId xmlns:p14="http://schemas.microsoft.com/office/powerpoint/2010/main" val="426768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701924" y="1600199"/>
            <a:ext cx="10081120" cy="5040103"/>
          </a:xfrm>
        </p:spPr>
        <p:txBody>
          <a:bodyPr>
            <a:normAutofit fontScale="62500" lnSpcReduction="20000"/>
          </a:bodyPr>
          <a:lstStyle/>
          <a:p>
            <a:pPr>
              <a:lnSpc>
                <a:spcPct val="120000"/>
              </a:lnSpc>
            </a:pPr>
            <a:r>
              <a:rPr lang="en-NP" sz="4400" b="1" dirty="0"/>
              <a:t>4. Requirment documentation - Categorize Requirements</a:t>
            </a:r>
            <a:br>
              <a:rPr lang="en-NP" sz="4400" b="1" dirty="0"/>
            </a:br>
            <a:r>
              <a:rPr lang="en-NP" sz="3600" dirty="0"/>
              <a:t>To make analysis easier, consider grouping the requirements into these four categories-</a:t>
            </a:r>
          </a:p>
          <a:p>
            <a:pPr marL="762000" lvl="1" indent="-396875">
              <a:lnSpc>
                <a:spcPct val="120000"/>
              </a:lnSpc>
              <a:buAutoNum type="arabicPeriod"/>
            </a:pPr>
            <a:r>
              <a:rPr lang="en-US" sz="3200" b="1" dirty="0"/>
              <a:t>F</a:t>
            </a:r>
            <a:r>
              <a:rPr lang="en-NP" sz="3200" b="1" dirty="0"/>
              <a:t>unctional Requirements </a:t>
            </a:r>
            <a:r>
              <a:rPr lang="en-NP" sz="3200" dirty="0"/>
              <a:t>– These define how a product/service/solution should function from the end-user’s perspective. Thety describe the features and functions with which the end-user will interact directly.</a:t>
            </a:r>
          </a:p>
          <a:p>
            <a:pPr marL="762000" lvl="1" indent="-396875">
              <a:lnSpc>
                <a:spcPct val="120000"/>
              </a:lnSpc>
              <a:buAutoNum type="arabicPeriod"/>
            </a:pPr>
            <a:r>
              <a:rPr lang="en-NP" sz="3200" b="1" dirty="0"/>
              <a:t>Operational Requirements </a:t>
            </a:r>
            <a:r>
              <a:rPr lang="en-NP" sz="3200" dirty="0"/>
              <a:t>– These define operations that must be carried out in</a:t>
            </a:r>
            <a:r>
              <a:rPr lang="en-US" sz="3200" dirty="0"/>
              <a:t> t</a:t>
            </a:r>
            <a:r>
              <a:rPr lang="en-NP" sz="3200" dirty="0"/>
              <a:t>he background to keep the product or process functioning over a period of time</a:t>
            </a:r>
          </a:p>
          <a:p>
            <a:pPr marL="762000" lvl="1" indent="-396875">
              <a:lnSpc>
                <a:spcPct val="120000"/>
              </a:lnSpc>
              <a:buAutoNum type="arabicPeriod"/>
            </a:pPr>
            <a:r>
              <a:rPr lang="en-NP" sz="3200" b="1" dirty="0"/>
              <a:t>Technical Requirements </a:t>
            </a:r>
            <a:r>
              <a:rPr lang="en-NP" sz="3200" dirty="0"/>
              <a:t>– These define the technial issues that must be considered to successfully implement the process or create the product.</a:t>
            </a:r>
          </a:p>
          <a:p>
            <a:pPr marL="762000" lvl="1" indent="-396875">
              <a:lnSpc>
                <a:spcPct val="120000"/>
              </a:lnSpc>
              <a:buAutoNum type="arabicPeriod"/>
            </a:pPr>
            <a:r>
              <a:rPr lang="en-NP" sz="3200" b="1" dirty="0"/>
              <a:t>Transitional Requirements </a:t>
            </a:r>
            <a:r>
              <a:rPr lang="en-NP" sz="3200" dirty="0"/>
              <a:t>- These are the steps needed to implement the new product or process smoothly.</a:t>
            </a:r>
            <a:endParaRPr lang="en-US" sz="3200" dirty="0"/>
          </a:p>
          <a:p>
            <a:pPr>
              <a:lnSpc>
                <a:spcPct val="120000"/>
              </a:lnSpc>
            </a:pPr>
            <a:endParaRPr lang="en-US" sz="4000" dirty="0"/>
          </a:p>
          <a:p>
            <a:pPr lvl="1">
              <a:lnSpc>
                <a:spcPct val="120000"/>
              </a:lnSpc>
              <a:buFont typeface="+mj-lt"/>
              <a:buAutoNum type="arabicPeriod"/>
            </a:pPr>
            <a:endParaRPr lang="en-US" sz="2900" dirty="0"/>
          </a:p>
        </p:txBody>
      </p:sp>
    </p:spTree>
    <p:extLst>
      <p:ext uri="{BB962C8B-B14F-4D97-AF65-F5344CB8AC3E}">
        <p14:creationId xmlns:p14="http://schemas.microsoft.com/office/powerpoint/2010/main" val="408258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701924" y="1600199"/>
            <a:ext cx="10081120" cy="5040103"/>
          </a:xfrm>
        </p:spPr>
        <p:txBody>
          <a:bodyPr>
            <a:normAutofit fontScale="62500" lnSpcReduction="20000"/>
          </a:bodyPr>
          <a:lstStyle/>
          <a:p>
            <a:pPr>
              <a:lnSpc>
                <a:spcPct val="120000"/>
              </a:lnSpc>
            </a:pPr>
            <a:r>
              <a:rPr lang="en-NP" sz="4400" b="1" dirty="0"/>
              <a:t>4. Intercept and Record Requirements- Categorize Requirements</a:t>
            </a:r>
            <a:br>
              <a:rPr lang="en-NP" sz="4400" b="1" dirty="0"/>
            </a:br>
            <a:r>
              <a:rPr lang="en-NP" sz="3600" dirty="0"/>
              <a:t>Once you have gathered and categorized all of the requirements, determine which requirements are achievable, and how the system or product can deliver them. To intercept the requirements, do the following – </a:t>
            </a:r>
          </a:p>
          <a:p>
            <a:pPr lvl="1">
              <a:lnSpc>
                <a:spcPct val="120000"/>
              </a:lnSpc>
            </a:pPr>
            <a:r>
              <a:rPr lang="en-NP" sz="3200" dirty="0"/>
              <a:t> Define requirments preciesly	</a:t>
            </a:r>
          </a:p>
          <a:p>
            <a:pPr lvl="2">
              <a:lnSpc>
                <a:spcPct val="120000"/>
              </a:lnSpc>
            </a:pPr>
            <a:r>
              <a:rPr lang="en-NP" sz="2800" dirty="0"/>
              <a:t>Not ambigous or vague</a:t>
            </a:r>
          </a:p>
          <a:p>
            <a:pPr lvl="2">
              <a:lnSpc>
                <a:spcPct val="120000"/>
              </a:lnSpc>
            </a:pPr>
            <a:r>
              <a:rPr lang="en-NP" sz="2800" dirty="0"/>
              <a:t>Clearly worded</a:t>
            </a:r>
          </a:p>
          <a:p>
            <a:pPr lvl="2">
              <a:lnSpc>
                <a:spcPct val="120000"/>
              </a:lnSpc>
            </a:pPr>
            <a:r>
              <a:rPr lang="en-NP" sz="2800" dirty="0"/>
              <a:t>Sufficiently detailed os that everything is known.(Project ober runs and problems usually come from unknowns ahta were not identified or sufficiently well-analyzed.)</a:t>
            </a:r>
          </a:p>
          <a:p>
            <a:pPr lvl="2">
              <a:lnSpc>
                <a:spcPct val="120000"/>
              </a:lnSpc>
            </a:pPr>
            <a:r>
              <a:rPr lang="en-NP" sz="2800" dirty="0"/>
              <a:t>Related to the business needs</a:t>
            </a:r>
          </a:p>
          <a:p>
            <a:pPr lvl="2">
              <a:lnSpc>
                <a:spcPct val="120000"/>
              </a:lnSpc>
            </a:pPr>
            <a:r>
              <a:rPr lang="en-NP" sz="2800" dirty="0"/>
              <a:t>Listed in sufficient detail to create a working system or product design.</a:t>
            </a:r>
          </a:p>
          <a:p>
            <a:pPr marL="0" indent="0">
              <a:lnSpc>
                <a:spcPct val="120000"/>
              </a:lnSpc>
              <a:buNone/>
            </a:pPr>
            <a:endParaRPr lang="en-US" sz="4000" dirty="0"/>
          </a:p>
          <a:p>
            <a:pPr lvl="1">
              <a:lnSpc>
                <a:spcPct val="120000"/>
              </a:lnSpc>
              <a:buFont typeface="+mj-lt"/>
              <a:buAutoNum type="arabicPeriod"/>
            </a:pPr>
            <a:endParaRPr lang="en-US" sz="2900" dirty="0"/>
          </a:p>
        </p:txBody>
      </p:sp>
    </p:spTree>
    <p:extLst>
      <p:ext uri="{BB962C8B-B14F-4D97-AF65-F5344CB8AC3E}">
        <p14:creationId xmlns:p14="http://schemas.microsoft.com/office/powerpoint/2010/main" val="194712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701924" y="1600199"/>
            <a:ext cx="10081120" cy="5040103"/>
          </a:xfrm>
        </p:spPr>
        <p:txBody>
          <a:bodyPr>
            <a:normAutofit fontScale="92500"/>
          </a:bodyPr>
          <a:lstStyle/>
          <a:p>
            <a:pPr>
              <a:lnSpc>
                <a:spcPct val="120000"/>
              </a:lnSpc>
            </a:pPr>
            <a:r>
              <a:rPr lang="en-NP" sz="3000" b="1" dirty="0"/>
              <a:t>4. Intercept and Record Requirements- Categorize Requirements</a:t>
            </a:r>
            <a:endParaRPr lang="en-NP" sz="3000" dirty="0"/>
          </a:p>
          <a:p>
            <a:pPr lvl="1">
              <a:lnSpc>
                <a:spcPct val="110000"/>
              </a:lnSpc>
            </a:pPr>
            <a:r>
              <a:rPr lang="en-US" sz="2300" b="1" dirty="0"/>
              <a:t>Analyze the impact of change - </a:t>
            </a:r>
            <a:r>
              <a:rPr lang="en-US" sz="2300" dirty="0"/>
              <a:t>Carry out an Impact Analysis to make sure that you understand fully the consequences your project will have for existing processes, products and people.</a:t>
            </a:r>
          </a:p>
          <a:p>
            <a:pPr lvl="1">
              <a:lnSpc>
                <a:spcPct val="110000"/>
              </a:lnSpc>
            </a:pPr>
            <a:r>
              <a:rPr lang="en-US" sz="2300" dirty="0"/>
              <a:t>﻿﻿</a:t>
            </a:r>
            <a:r>
              <a:rPr lang="en-US" sz="2300" b="1" dirty="0"/>
              <a:t>Resolve conflicting issues -</a:t>
            </a:r>
            <a:r>
              <a:rPr lang="en-US" sz="2300" dirty="0"/>
              <a:t> Sit down with the key stakeholders and resolve any conflicting requirements issues. You may find Scenario Analysis helpful in doing this, as it will allow all those involved to explore how the proposed project would work in different possible "futures".</a:t>
            </a:r>
          </a:p>
          <a:p>
            <a:pPr lvl="1">
              <a:lnSpc>
                <a:spcPct val="110000"/>
              </a:lnSpc>
            </a:pPr>
            <a:r>
              <a:rPr lang="en-US" sz="2300" b="1" dirty="0"/>
              <a:t>Analyze feasibility -</a:t>
            </a:r>
            <a:r>
              <a:rPr lang="en-US" sz="2300" dirty="0"/>
              <a:t> Determine how reliable and easy to use the new product or system will be. A detailed analysis can help identify any major problems.</a:t>
            </a:r>
          </a:p>
          <a:p>
            <a:pPr marL="0" indent="0">
              <a:lnSpc>
                <a:spcPct val="120000"/>
              </a:lnSpc>
              <a:buNone/>
            </a:pPr>
            <a:endParaRPr lang="en-US" sz="4000" dirty="0"/>
          </a:p>
          <a:p>
            <a:pPr lvl="1">
              <a:lnSpc>
                <a:spcPct val="120000"/>
              </a:lnSpc>
              <a:buFont typeface="+mj-lt"/>
              <a:buAutoNum type="arabicPeriod"/>
            </a:pPr>
            <a:endParaRPr lang="en-US" sz="2900" dirty="0"/>
          </a:p>
        </p:txBody>
      </p:sp>
    </p:spTree>
    <p:extLst>
      <p:ext uri="{BB962C8B-B14F-4D97-AF65-F5344CB8AC3E}">
        <p14:creationId xmlns:p14="http://schemas.microsoft.com/office/powerpoint/2010/main" val="234245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701924" y="1600199"/>
            <a:ext cx="10081120" cy="5040103"/>
          </a:xfrm>
        </p:spPr>
        <p:txBody>
          <a:bodyPr>
            <a:normAutofit/>
          </a:bodyPr>
          <a:lstStyle/>
          <a:p>
            <a:pPr>
              <a:lnSpc>
                <a:spcPct val="120000"/>
              </a:lnSpc>
            </a:pPr>
            <a:r>
              <a:rPr lang="en-NP" sz="3000" b="1" dirty="0"/>
              <a:t>5. Confirmation of the requirements</a:t>
            </a:r>
            <a:endParaRPr lang="en-NP" sz="3000" dirty="0"/>
          </a:p>
          <a:p>
            <a:pPr>
              <a:buFont typeface="Arial" panose="020B0604020202020204" pitchFamily="34" charset="0"/>
              <a:buChar char="•"/>
            </a:pPr>
            <a:r>
              <a:rPr lang="en-US" sz="2300" dirty="0"/>
              <a:t>Once the requirements are adequately documented, take approvals from the clients and stakeholders so that you can start the project.</a:t>
            </a:r>
          </a:p>
          <a:p>
            <a:pPr>
              <a:buFont typeface="Arial" panose="020B0604020202020204" pitchFamily="34" charset="0"/>
              <a:buChar char="•"/>
            </a:pPr>
            <a:r>
              <a:rPr lang="en-US" sz="2300" dirty="0"/>
              <a:t>﻿﻿Without taking approvals from the client, you may delay the project.</a:t>
            </a:r>
          </a:p>
          <a:p>
            <a:pPr>
              <a:buFont typeface="Arial" panose="020B0604020202020204" pitchFamily="34" charset="0"/>
              <a:buChar char="•"/>
            </a:pPr>
            <a:r>
              <a:rPr lang="en-US" sz="2300" dirty="0"/>
              <a:t>﻿﻿Furthermore, as requirements might change with time and without proper permissions, scope creep, project delays, or even cancellation will occur.</a:t>
            </a:r>
          </a:p>
          <a:p>
            <a:pPr marL="0" indent="0">
              <a:lnSpc>
                <a:spcPct val="120000"/>
              </a:lnSpc>
              <a:buNone/>
            </a:pPr>
            <a:endParaRPr lang="en-US" sz="4000" dirty="0"/>
          </a:p>
          <a:p>
            <a:pPr lvl="1">
              <a:lnSpc>
                <a:spcPct val="120000"/>
              </a:lnSpc>
              <a:buFont typeface="+mj-lt"/>
              <a:buAutoNum type="arabicPeriod"/>
            </a:pPr>
            <a:endParaRPr lang="en-US" sz="2900" dirty="0"/>
          </a:p>
        </p:txBody>
      </p:sp>
    </p:spTree>
    <p:extLst>
      <p:ext uri="{BB962C8B-B14F-4D97-AF65-F5344CB8AC3E}">
        <p14:creationId xmlns:p14="http://schemas.microsoft.com/office/powerpoint/2010/main" val="44476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701924" y="1600199"/>
            <a:ext cx="10081120" cy="5040103"/>
          </a:xfrm>
        </p:spPr>
        <p:txBody>
          <a:bodyPr>
            <a:normAutofit fontScale="77500" lnSpcReduction="20000"/>
          </a:bodyPr>
          <a:lstStyle/>
          <a:p>
            <a:pPr>
              <a:lnSpc>
                <a:spcPct val="120000"/>
              </a:lnSpc>
            </a:pPr>
            <a:r>
              <a:rPr lang="en-NP" sz="3000" b="1" dirty="0"/>
              <a:t>6. Prioritizing the requirements</a:t>
            </a:r>
            <a:endParaRPr lang="en-NP" sz="3000" dirty="0"/>
          </a:p>
          <a:p>
            <a:pPr>
              <a:lnSpc>
                <a:spcPct val="120000"/>
              </a:lnSpc>
              <a:buFont typeface="Arial" panose="020B0604020202020204" pitchFamily="34" charset="0"/>
              <a:buChar char="•"/>
            </a:pPr>
            <a:r>
              <a:rPr lang="en-US" sz="2300" dirty="0"/>
              <a:t>Prioritizing requirements involves determining which requirements are most important to the project's success and need to be developed and implemented first.</a:t>
            </a:r>
            <a:br>
              <a:rPr lang="en-US" sz="2300" dirty="0"/>
            </a:br>
            <a:r>
              <a:rPr lang="en-US" sz="2300" dirty="0"/>
              <a:t>The following are some of the prioritization techniques used in business analysis:</a:t>
            </a:r>
          </a:p>
          <a:p>
            <a:pPr>
              <a:lnSpc>
                <a:spcPct val="120000"/>
              </a:lnSpc>
              <a:buFont typeface="Arial" panose="020B0604020202020204" pitchFamily="34" charset="0"/>
              <a:buChar char="•"/>
            </a:pPr>
            <a:r>
              <a:rPr lang="en-US" sz="2300" b="1" dirty="0"/>
              <a:t>﻿﻿</a:t>
            </a:r>
            <a:r>
              <a:rPr lang="en-US" sz="2300" b="1" dirty="0" err="1"/>
              <a:t>MoSCoW</a:t>
            </a:r>
            <a:r>
              <a:rPr lang="en-US" sz="2300" dirty="0"/>
              <a:t>: </a:t>
            </a:r>
            <a:r>
              <a:rPr lang="en-US" sz="2300" dirty="0" err="1"/>
              <a:t>MoSCoW</a:t>
            </a:r>
            <a:r>
              <a:rPr lang="en-US" sz="2300" dirty="0"/>
              <a:t> stands for Must have, Should have, Could have, and Won't have.</a:t>
            </a:r>
            <a:br>
              <a:rPr lang="en-US" sz="2300" dirty="0"/>
            </a:br>
            <a:r>
              <a:rPr lang="en-US" sz="2300" dirty="0"/>
              <a:t>This technique prioritizes requirements based on their importance and urgency.</a:t>
            </a:r>
          </a:p>
          <a:p>
            <a:pPr>
              <a:lnSpc>
                <a:spcPct val="120000"/>
              </a:lnSpc>
              <a:buFont typeface="Arial" panose="020B0604020202020204" pitchFamily="34" charset="0"/>
              <a:buChar char="•"/>
            </a:pPr>
            <a:r>
              <a:rPr lang="en-US" sz="2300" b="1" dirty="0"/>
              <a:t>﻿﻿Kano Model</a:t>
            </a:r>
            <a:r>
              <a:rPr lang="en-US" sz="2300" dirty="0"/>
              <a:t>: The Kano Model prioritizes requirements based on the customer's satisfaction level. It categorizes requirements into three categories: Must-haves, Performance Attributes, and Delighters.</a:t>
            </a:r>
          </a:p>
          <a:p>
            <a:pPr>
              <a:lnSpc>
                <a:spcPct val="120000"/>
              </a:lnSpc>
              <a:buFont typeface="Arial" panose="020B0604020202020204" pitchFamily="34" charset="0"/>
              <a:buChar char="•"/>
            </a:pPr>
            <a:r>
              <a:rPr lang="en-US" sz="2300" b="1" dirty="0"/>
              <a:t>﻿﻿Cost-Benefit Analysis</a:t>
            </a:r>
            <a:r>
              <a:rPr lang="en-US" sz="2300" dirty="0"/>
              <a:t>: Cost-benefit analysis evaluates the costs and benefits of each requirement to prioritize them based on their feasibility and impact on the project's success.</a:t>
            </a:r>
          </a:p>
          <a:p>
            <a:pPr>
              <a:lnSpc>
                <a:spcPct val="120000"/>
              </a:lnSpc>
              <a:buFont typeface="Arial" panose="020B0604020202020204" pitchFamily="34" charset="0"/>
              <a:buChar char="•"/>
            </a:pPr>
            <a:r>
              <a:rPr lang="en-US" sz="2300" b="1" dirty="0"/>
              <a:t>﻿﻿Business Value Analysis</a:t>
            </a:r>
            <a:r>
              <a:rPr lang="en-US" sz="2300" dirty="0"/>
              <a:t>: Business value analysis prioritizes requirements based on their impact on the organization's goals and objectives.</a:t>
            </a:r>
          </a:p>
          <a:p>
            <a:pPr marL="0" indent="0">
              <a:lnSpc>
                <a:spcPct val="120000"/>
              </a:lnSpc>
              <a:buNone/>
            </a:pPr>
            <a:endParaRPr lang="en-US" sz="4000" dirty="0"/>
          </a:p>
          <a:p>
            <a:pPr lvl="1">
              <a:lnSpc>
                <a:spcPct val="120000"/>
              </a:lnSpc>
              <a:buFont typeface="+mj-lt"/>
              <a:buAutoNum type="arabicPeriod"/>
            </a:pPr>
            <a:endParaRPr lang="en-US" sz="2900" dirty="0"/>
          </a:p>
        </p:txBody>
      </p:sp>
    </p:spTree>
    <p:extLst>
      <p:ext uri="{BB962C8B-B14F-4D97-AF65-F5344CB8AC3E}">
        <p14:creationId xmlns:p14="http://schemas.microsoft.com/office/powerpoint/2010/main" val="183195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5077040" cy="5040103"/>
          </a:xfrm>
        </p:spPr>
        <p:txBody>
          <a:bodyPr>
            <a:normAutofit/>
          </a:bodyPr>
          <a:lstStyle/>
          <a:p>
            <a:r>
              <a:rPr lang="en-NP" dirty="0"/>
              <a:t>Focus Group</a:t>
            </a:r>
          </a:p>
          <a:p>
            <a:r>
              <a:rPr lang="en-NP" dirty="0"/>
              <a:t>Brainstroming</a:t>
            </a:r>
          </a:p>
          <a:p>
            <a:r>
              <a:rPr lang="en-NP" b="1" dirty="0"/>
              <a:t>Interviews</a:t>
            </a:r>
          </a:p>
          <a:p>
            <a:r>
              <a:rPr lang="en-NP" b="1" dirty="0"/>
              <a:t>Joint Application Method</a:t>
            </a:r>
          </a:p>
          <a:p>
            <a:r>
              <a:rPr lang="en-NP" b="1" dirty="0"/>
              <a:t>Shadowing/Observation</a:t>
            </a:r>
          </a:p>
          <a:p>
            <a:r>
              <a:rPr lang="en-NP" b="1" dirty="0"/>
              <a:t>Document Analysis</a:t>
            </a:r>
          </a:p>
          <a:p>
            <a:r>
              <a:rPr lang="en-NP" b="1" dirty="0"/>
              <a:t>Surveys/Questionnaire</a:t>
            </a:r>
          </a:p>
          <a:p>
            <a:r>
              <a:rPr lang="en-NP" dirty="0"/>
              <a:t>Interface Analysis</a:t>
            </a:r>
          </a:p>
          <a:p>
            <a:r>
              <a:rPr lang="en-NP" dirty="0"/>
              <a:t>Prototyping/Wireframing</a:t>
            </a:r>
          </a:p>
        </p:txBody>
      </p:sp>
      <p:pic>
        <p:nvPicPr>
          <p:cNvPr id="8" name="Picture 4">
            <a:extLst>
              <a:ext uri="{FF2B5EF4-FFF2-40B4-BE49-F238E27FC236}">
                <a16:creationId xmlns:a16="http://schemas.microsoft.com/office/drawing/2014/main" id="{806210A7-9F20-D566-3C10-4AA600586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836" y="1450887"/>
            <a:ext cx="5300448" cy="515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95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Determining Requirements</a:t>
            </a:r>
          </a:p>
        </p:txBody>
      </p:sp>
      <p:sp>
        <p:nvSpPr>
          <p:cNvPr id="9" name="Content Placeholder 2">
            <a:extLst>
              <a:ext uri="{FF2B5EF4-FFF2-40B4-BE49-F238E27FC236}">
                <a16:creationId xmlns:a16="http://schemas.microsoft.com/office/drawing/2014/main" id="{4B812DA8-96C3-128C-9203-59A6EB8A4CB0}"/>
              </a:ext>
            </a:extLst>
          </p:cNvPr>
          <p:cNvSpPr>
            <a:spLocks noGrp="1"/>
          </p:cNvSpPr>
          <p:nvPr>
            <p:ph idx="1"/>
          </p:nvPr>
        </p:nvSpPr>
        <p:spPr>
          <a:xfrm>
            <a:off x="1537366" y="1772816"/>
            <a:ext cx="9838871" cy="4824535"/>
          </a:xfrm>
        </p:spPr>
        <p:txBody>
          <a:bodyPr>
            <a:normAutofit fontScale="92500" lnSpcReduction="20000"/>
          </a:bodyPr>
          <a:lstStyle/>
          <a:p>
            <a:r>
              <a:rPr lang="en-NP" b="1" dirty="0"/>
              <a:t>What are requirements?</a:t>
            </a:r>
          </a:p>
          <a:p>
            <a:pPr marL="365760" lvl="1" indent="0">
              <a:lnSpc>
                <a:spcPct val="110000"/>
              </a:lnSpc>
              <a:buNone/>
            </a:pPr>
            <a:r>
              <a:rPr lang="en-US" dirty="0"/>
              <a:t>Requirements define what a system should do and the constraints under which it should operate. What a system should do falls under the category of </a:t>
            </a:r>
            <a:r>
              <a:rPr lang="en-US" b="1" dirty="0"/>
              <a:t>Functional Requirements</a:t>
            </a:r>
            <a:r>
              <a:rPr lang="en-US" dirty="0"/>
              <a:t>, while the constraints are described by </a:t>
            </a:r>
            <a:r>
              <a:rPr lang="en-US" b="1" dirty="0"/>
              <a:t>Non-Functional Requirements</a:t>
            </a:r>
            <a:r>
              <a:rPr lang="en-US" dirty="0"/>
              <a:t>.</a:t>
            </a:r>
            <a:endParaRPr lang="en-NP" b="1" dirty="0"/>
          </a:p>
          <a:p>
            <a:r>
              <a:rPr lang="en-NP" b="1" dirty="0"/>
              <a:t>What is requirement determination?</a:t>
            </a:r>
          </a:p>
          <a:p>
            <a:pPr marL="268288" indent="0">
              <a:lnSpc>
                <a:spcPct val="120000"/>
              </a:lnSpc>
              <a:buNone/>
            </a:pPr>
            <a:r>
              <a:rPr lang="en-US" sz="2400" dirty="0"/>
              <a:t>Requirements determination is the process of studying the existing system and gathering details to find out what are the requirements, how it works, and where improvements should be made</a:t>
            </a:r>
            <a:r>
              <a:rPr lang="en-US" sz="1600" dirty="0"/>
              <a:t>.</a:t>
            </a:r>
          </a:p>
          <a:p>
            <a:pPr marL="268288" indent="0">
              <a:lnSpc>
                <a:spcPct val="120000"/>
              </a:lnSpc>
              <a:buNone/>
            </a:pPr>
            <a:r>
              <a:rPr lang="en-NP" sz="2000" b="1" dirty="0"/>
              <a:t>Requirements are best determined by system analyst and business people together.</a:t>
            </a:r>
            <a:endParaRPr lang="en-NP" sz="1900" b="1" dirty="0"/>
          </a:p>
          <a:p>
            <a:pPr marL="230188" indent="0">
              <a:lnSpc>
                <a:spcPct val="100000"/>
              </a:lnSpc>
              <a:buNone/>
              <a:tabLst>
                <a:tab pos="1057275" algn="l"/>
              </a:tabLst>
            </a:pPr>
            <a:r>
              <a:rPr lang="en-US" sz="2400" b="1" i="1" dirty="0"/>
              <a:t>The hardest single part of building a software system is deciding precisely what to build.</a:t>
            </a:r>
            <a:r>
              <a:rPr lang="en-US" sz="2400" b="1" dirty="0"/>
              <a:t> – Frederick Brooks</a:t>
            </a:r>
            <a:endParaRPr lang="en-NP" sz="2400" b="1" dirty="0"/>
          </a:p>
          <a:p>
            <a:pPr marL="230188" indent="0">
              <a:lnSpc>
                <a:spcPct val="100000"/>
              </a:lnSpc>
              <a:buNone/>
              <a:tabLst>
                <a:tab pos="1057275" algn="l"/>
              </a:tabLst>
            </a:pPr>
            <a:endParaRPr lang="en-NP" sz="2400" b="1" dirty="0"/>
          </a:p>
        </p:txBody>
      </p:sp>
    </p:spTree>
    <p:extLst>
      <p:ext uri="{BB962C8B-B14F-4D97-AF65-F5344CB8AC3E}">
        <p14:creationId xmlns:p14="http://schemas.microsoft.com/office/powerpoint/2010/main" val="412003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b="1" dirty="0"/>
              <a:t>Focus Group</a:t>
            </a:r>
          </a:p>
          <a:p>
            <a:pPr lvl="1"/>
            <a:r>
              <a:rPr lang="en-NP" dirty="0"/>
              <a:t>Semi structured “group interview” and focused discussion with moderator</a:t>
            </a:r>
          </a:p>
          <a:p>
            <a:pPr lvl="1"/>
            <a:r>
              <a:rPr lang="en-NP" dirty="0"/>
              <a:t>Stakeholders are subjet expert and selection of participant is most crucial </a:t>
            </a:r>
          </a:p>
          <a:p>
            <a:pPr lvl="1"/>
            <a:r>
              <a:rPr lang="en-NP" dirty="0"/>
              <a:t>Group is homogeneous and socially oriented</a:t>
            </a:r>
          </a:p>
          <a:p>
            <a:pPr lvl="1"/>
            <a:r>
              <a:rPr lang="en-NP" dirty="0"/>
              <a:t>6-12 participants and discussion could be upto 3 hours.</a:t>
            </a:r>
          </a:p>
          <a:p>
            <a:pPr lvl="1"/>
            <a:r>
              <a:rPr lang="en-NP" dirty="0"/>
              <a:t>Explore attitude, opinions, behaviours, beliefs &amp; recommendations of a group.</a:t>
            </a:r>
          </a:p>
          <a:p>
            <a:pPr lvl="1"/>
            <a:r>
              <a:rPr lang="en-NP" dirty="0"/>
              <a:t>Define problems, gather reactions to proposed solutions, explore feelings and reasons behind differences.</a:t>
            </a:r>
          </a:p>
          <a:p>
            <a:pPr lvl="1"/>
            <a:r>
              <a:rPr lang="en-NP" dirty="0"/>
              <a:t>Difficult to recruit, questionable reliability if hiring go wrong.	</a:t>
            </a:r>
          </a:p>
        </p:txBody>
      </p:sp>
    </p:spTree>
    <p:extLst>
      <p:ext uri="{BB962C8B-B14F-4D97-AF65-F5344CB8AC3E}">
        <p14:creationId xmlns:p14="http://schemas.microsoft.com/office/powerpoint/2010/main" val="81354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b="1" dirty="0"/>
              <a:t>Brainstroming</a:t>
            </a:r>
          </a:p>
          <a:p>
            <a:pPr lvl="1"/>
            <a:r>
              <a:rPr lang="en-NP" dirty="0"/>
              <a:t>This technique is primarily used during the project discovery phase, wherein the project’s requirements are not clearly identified.</a:t>
            </a:r>
          </a:p>
          <a:p>
            <a:pPr lvl="1"/>
            <a:r>
              <a:rPr lang="en-NP" dirty="0"/>
              <a:t>In this session, make sure that you include the stakeholders who are aware of the system and also identify the project needs, ben</a:t>
            </a:r>
            <a:r>
              <a:rPr lang="en-US" dirty="0"/>
              <a:t>e</a:t>
            </a:r>
            <a:r>
              <a:rPr lang="en-NP" dirty="0"/>
              <a:t>fits and costs incurred.	</a:t>
            </a:r>
          </a:p>
        </p:txBody>
      </p:sp>
    </p:spTree>
    <p:extLst>
      <p:ext uri="{BB962C8B-B14F-4D97-AF65-F5344CB8AC3E}">
        <p14:creationId xmlns:p14="http://schemas.microsoft.com/office/powerpoint/2010/main" val="309902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b="1" dirty="0"/>
              <a:t>Interviews – if you need to know something, just ask</a:t>
            </a:r>
          </a:p>
          <a:p>
            <a:pPr lvl="1"/>
            <a:r>
              <a:rPr lang="en-US" dirty="0"/>
              <a:t>Select people to interview and create schedule</a:t>
            </a:r>
          </a:p>
          <a:p>
            <a:pPr lvl="1"/>
            <a:r>
              <a:rPr lang="en-US" dirty="0"/>
              <a:t>Design interview questions(open-ended, closed-ended, and probing types of questions).</a:t>
            </a:r>
          </a:p>
          <a:p>
            <a:pPr lvl="1"/>
            <a:r>
              <a:rPr lang="en-US" dirty="0"/>
              <a:t>Prepare for the interview(Unstructured Vs Structured interview organized in a logical order)</a:t>
            </a:r>
          </a:p>
          <a:p>
            <a:pPr lvl="1"/>
            <a:r>
              <a:rPr lang="en-US" dirty="0"/>
              <a:t>Conduct the interview</a:t>
            </a:r>
          </a:p>
          <a:p>
            <a:pPr lvl="1"/>
            <a:r>
              <a:rPr lang="en-US" dirty="0"/>
              <a:t>Follow up after interview – prepare notes and sends to the interviewee for verification</a:t>
            </a:r>
            <a:endParaRPr lang="en-NP" dirty="0"/>
          </a:p>
        </p:txBody>
      </p:sp>
    </p:spTree>
    <p:extLst>
      <p:ext uri="{BB962C8B-B14F-4D97-AF65-F5344CB8AC3E}">
        <p14:creationId xmlns:p14="http://schemas.microsoft.com/office/powerpoint/2010/main" val="575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b="1" dirty="0"/>
              <a:t>Interviews – Interview Question types</a:t>
            </a:r>
          </a:p>
          <a:p>
            <a:pPr lvl="1"/>
            <a:r>
              <a:rPr lang="en-NP" b="1" dirty="0"/>
              <a:t>Closed Ended Questions- </a:t>
            </a:r>
            <a:r>
              <a:rPr lang="en-NP" dirty="0"/>
              <a:t>Questions that limit the possible answers to a short or specific response or a choice from a limited set. Or can be answer in yes no or specific number.</a:t>
            </a:r>
          </a:p>
          <a:p>
            <a:pPr lvl="1"/>
            <a:r>
              <a:rPr lang="en-NP" b="1" dirty="0"/>
              <a:t>Open Ended Questions- </a:t>
            </a:r>
            <a:r>
              <a:rPr lang="en-NP" dirty="0"/>
              <a:t>Questions can not be answered with a simple yes/no, and instead require the respondent to elaborate on their perspective.</a:t>
            </a:r>
          </a:p>
          <a:p>
            <a:pPr lvl="1"/>
            <a:r>
              <a:rPr lang="en-NP" b="1" dirty="0"/>
              <a:t>Probe questions</a:t>
            </a:r>
            <a:r>
              <a:rPr lang="en-NP" dirty="0"/>
              <a:t>: </a:t>
            </a:r>
            <a:r>
              <a:rPr lang="en-US" dirty="0"/>
              <a:t>typically open-ended, meaning there is more than just one response. Most probing questions begin with 'what,' 'why' or 'how. </a:t>
            </a:r>
            <a:endParaRPr lang="en-NP" dirty="0"/>
          </a:p>
        </p:txBody>
      </p:sp>
    </p:spTree>
    <p:extLst>
      <p:ext uri="{BB962C8B-B14F-4D97-AF65-F5344CB8AC3E}">
        <p14:creationId xmlns:p14="http://schemas.microsoft.com/office/powerpoint/2010/main" val="37782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b="1" dirty="0"/>
              <a:t>Workshop or Joint Application Development(JAD)</a:t>
            </a:r>
          </a:p>
          <a:p>
            <a:pPr lvl="1"/>
            <a:r>
              <a:rPr lang="en-US" dirty="0"/>
              <a:t>JAD is a methodology that involves bringing together stakeholders, developers and end users in collaborative workshops to design and develop computer applications that solve real world problems. </a:t>
            </a:r>
          </a:p>
          <a:p>
            <a:pPr lvl="1"/>
            <a:r>
              <a:rPr lang="en-NP" dirty="0"/>
              <a:t>Typically workshop organized in neutral locations</a:t>
            </a:r>
          </a:p>
          <a:p>
            <a:pPr lvl="1"/>
            <a:r>
              <a:rPr lang="en-US" dirty="0"/>
              <a:t>W</a:t>
            </a:r>
            <a:r>
              <a:rPr lang="en-NP" dirty="0"/>
              <a:t>orkshop for 10-20 users at a time</a:t>
            </a:r>
          </a:p>
          <a:p>
            <a:pPr lvl="1"/>
            <a:r>
              <a:rPr lang="en-NP" dirty="0"/>
              <a:t>Identify the underlying issues and stakeholders responsible for resolving them.</a:t>
            </a:r>
          </a:p>
          <a:p>
            <a:pPr lvl="1"/>
            <a:endParaRPr lang="en-NP" dirty="0"/>
          </a:p>
        </p:txBody>
      </p:sp>
    </p:spTree>
    <p:extLst>
      <p:ext uri="{BB962C8B-B14F-4D97-AF65-F5344CB8AC3E}">
        <p14:creationId xmlns:p14="http://schemas.microsoft.com/office/powerpoint/2010/main" val="301594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b="1" dirty="0"/>
              <a:t>Shadowing/Observation</a:t>
            </a:r>
          </a:p>
          <a:p>
            <a:pPr lvl="1"/>
            <a:r>
              <a:rPr lang="en-US" dirty="0"/>
              <a:t>Shadowing the client for a couple of days seems helpful in understanding the office environment, current system design, and processes in place, recording the user behavior and understanding the underlying needs based on the problems in the current process.</a:t>
            </a:r>
            <a:endParaRPr lang="en-NP" dirty="0"/>
          </a:p>
          <a:p>
            <a:pPr lvl="1"/>
            <a:r>
              <a:rPr lang="en-NP" dirty="0"/>
              <a:t>Users/Managers often don’t remember everything they do</a:t>
            </a:r>
          </a:p>
          <a:p>
            <a:pPr lvl="1"/>
            <a:r>
              <a:rPr lang="en-NP" dirty="0"/>
              <a:t>Behavours may change when people are watched </a:t>
            </a:r>
          </a:p>
          <a:p>
            <a:pPr lvl="2"/>
            <a:r>
              <a:rPr lang="en-NP" dirty="0"/>
              <a:t>Workers tend to be very careful when watched </a:t>
            </a:r>
          </a:p>
          <a:p>
            <a:pPr lvl="2"/>
            <a:r>
              <a:rPr lang="en-NP" dirty="0"/>
              <a:t>Keep a low profile</a:t>
            </a:r>
          </a:p>
          <a:p>
            <a:pPr lvl="2"/>
            <a:r>
              <a:rPr lang="en-NP" dirty="0"/>
              <a:t>Try not to interrupt or influence workers</a:t>
            </a:r>
          </a:p>
          <a:p>
            <a:pPr lvl="1"/>
            <a:r>
              <a:rPr lang="en-NP" dirty="0"/>
              <a:t>Be careful  not to ignore periodic activities – weekly, monthly and anually</a:t>
            </a:r>
          </a:p>
          <a:p>
            <a:pPr lvl="1"/>
            <a:endParaRPr lang="en-NP" dirty="0"/>
          </a:p>
        </p:txBody>
      </p:sp>
    </p:spTree>
    <p:extLst>
      <p:ext uri="{BB962C8B-B14F-4D97-AF65-F5344CB8AC3E}">
        <p14:creationId xmlns:p14="http://schemas.microsoft.com/office/powerpoint/2010/main" val="36930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lnSpcReduction="10000"/>
          </a:bodyPr>
          <a:lstStyle/>
          <a:p>
            <a:r>
              <a:rPr lang="en-NP" b="1" dirty="0"/>
              <a:t>Document Analysis</a:t>
            </a:r>
          </a:p>
          <a:p>
            <a:pPr lvl="1"/>
            <a:r>
              <a:rPr lang="en-US" dirty="0"/>
              <a:t>In this technique, a business analyst collects the existing documents for a deeper analysis. The benefits of using document analysis are :</a:t>
            </a:r>
          </a:p>
          <a:p>
            <a:pPr lvl="2"/>
            <a:r>
              <a:rPr lang="en-US" dirty="0"/>
              <a:t>Helps identify key stakeholders</a:t>
            </a:r>
          </a:p>
          <a:p>
            <a:pPr lvl="2"/>
            <a:r>
              <a:rPr lang="en-US" dirty="0"/>
              <a:t>Helps prepare the right set of questions for follow up meetings and workshops</a:t>
            </a:r>
          </a:p>
          <a:p>
            <a:pPr lvl="2"/>
            <a:r>
              <a:rPr lang="en-US" dirty="0"/>
              <a:t>It helps understand the existing process in place</a:t>
            </a:r>
          </a:p>
          <a:p>
            <a:pPr lvl="2"/>
            <a:r>
              <a:rPr lang="en-US" dirty="0"/>
              <a:t>It helps find the missing information and redundant processes that could be fixed</a:t>
            </a:r>
          </a:p>
          <a:p>
            <a:pPr lvl="2"/>
            <a:r>
              <a:rPr lang="en-US" dirty="0"/>
              <a:t>It helps in understanding the unclear requirements that might be stated by stakeholders.</a:t>
            </a:r>
            <a:r>
              <a:rPr lang="en-NP" dirty="0"/>
              <a:t>	</a:t>
            </a:r>
          </a:p>
          <a:p>
            <a:pPr lvl="1"/>
            <a:r>
              <a:rPr lang="en-NP" dirty="0"/>
              <a:t>Review typical user documents: Forms, reports, policy manuals</a:t>
            </a:r>
          </a:p>
          <a:p>
            <a:pPr lvl="1"/>
            <a:r>
              <a:rPr lang="en-NP" dirty="0"/>
              <a:t>Review technical docuemnts if available; </a:t>
            </a:r>
          </a:p>
          <a:p>
            <a:pPr lvl="1"/>
            <a:r>
              <a:rPr lang="en-NP" dirty="0"/>
              <a:t>Look for unused elements</a:t>
            </a:r>
          </a:p>
          <a:p>
            <a:pPr lvl="1"/>
            <a:endParaRPr lang="en-NP" dirty="0"/>
          </a:p>
        </p:txBody>
      </p:sp>
    </p:spTree>
    <p:extLst>
      <p:ext uri="{BB962C8B-B14F-4D97-AF65-F5344CB8AC3E}">
        <p14:creationId xmlns:p14="http://schemas.microsoft.com/office/powerpoint/2010/main" val="82399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b="1" dirty="0"/>
              <a:t>Surveys/Questionnaire</a:t>
            </a:r>
          </a:p>
          <a:p>
            <a:pPr lvl="1"/>
            <a:r>
              <a:rPr lang="en-US" dirty="0"/>
              <a:t>Surveys seem like a viable option to send out to various people and record their responses based on the project requirement:</a:t>
            </a:r>
          </a:p>
          <a:p>
            <a:pPr lvl="2"/>
            <a:r>
              <a:rPr lang="en-US" dirty="0"/>
              <a:t>Valuable when</a:t>
            </a:r>
            <a:r>
              <a:rPr lang="en-NP" dirty="0"/>
              <a:t>	time is limited and the focus group is enormous.</a:t>
            </a:r>
          </a:p>
          <a:p>
            <a:pPr lvl="2"/>
            <a:r>
              <a:rPr lang="en-NP" dirty="0"/>
              <a:t>Stakeholders donot reside in the same location and may be in different time zones, so scheduling an interview or workshop with entire group may be seemingly challenging to execute</a:t>
            </a:r>
          </a:p>
          <a:p>
            <a:pPr lvl="2"/>
            <a:r>
              <a:rPr lang="en-NP" dirty="0"/>
              <a:t>It helps avoiding repeating the same questions and investing extra time to gather input on feedback and feature enhancement.</a:t>
            </a:r>
          </a:p>
          <a:p>
            <a:pPr lvl="1"/>
            <a:r>
              <a:rPr lang="en-NP" dirty="0"/>
              <a:t>Steps to questionnaire</a:t>
            </a:r>
          </a:p>
          <a:p>
            <a:pPr lvl="2"/>
            <a:r>
              <a:rPr lang="en-NP" dirty="0"/>
              <a:t>Select participants</a:t>
            </a:r>
          </a:p>
          <a:p>
            <a:pPr lvl="2"/>
            <a:r>
              <a:rPr lang="en-NP" dirty="0"/>
              <a:t>Designing the questionnaire – remove ambiguities</a:t>
            </a:r>
          </a:p>
          <a:p>
            <a:pPr lvl="2"/>
            <a:r>
              <a:rPr lang="en-NP" dirty="0"/>
              <a:t>Administering the questionnaire – get good response rate; offer incentives</a:t>
            </a:r>
          </a:p>
          <a:p>
            <a:pPr lvl="2"/>
            <a:r>
              <a:rPr lang="en-NP" dirty="0"/>
              <a:t>Questionnnaire follow-up; send results to participants; send a thank you</a:t>
            </a:r>
          </a:p>
          <a:p>
            <a:pPr lvl="2"/>
            <a:endParaRPr lang="en-NP" dirty="0"/>
          </a:p>
        </p:txBody>
      </p:sp>
    </p:spTree>
    <p:extLst>
      <p:ext uri="{BB962C8B-B14F-4D97-AF65-F5344CB8AC3E}">
        <p14:creationId xmlns:p14="http://schemas.microsoft.com/office/powerpoint/2010/main" val="277317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Requirement Gathering Techniques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fontScale="85000" lnSpcReduction="20000"/>
          </a:bodyPr>
          <a:lstStyle/>
          <a:p>
            <a:r>
              <a:rPr lang="en-NP" b="1" dirty="0"/>
              <a:t>Prototypeing and wireframing</a:t>
            </a:r>
          </a:p>
          <a:p>
            <a:pPr lvl="1">
              <a:lnSpc>
                <a:spcPct val="120000"/>
              </a:lnSpc>
            </a:pPr>
            <a:r>
              <a:rPr lang="en-US" dirty="0"/>
              <a:t>Visual techniques used in the process of designing and building software, apps and website</a:t>
            </a:r>
          </a:p>
          <a:p>
            <a:pPr lvl="1">
              <a:lnSpc>
                <a:spcPct val="120000"/>
              </a:lnSpc>
            </a:pPr>
            <a:r>
              <a:rPr lang="en-US" dirty="0"/>
              <a:t>Wireframing is basic sketch of blueprint that shows how the system or website will look and function, while a prototype is a more detailed and interactive model of the system that explains how it will behave and function</a:t>
            </a:r>
          </a:p>
          <a:p>
            <a:pPr lvl="1">
              <a:lnSpc>
                <a:spcPct val="120000"/>
              </a:lnSpc>
            </a:pPr>
            <a:r>
              <a:rPr lang="en-US" dirty="0"/>
              <a:t>The purpose of these techniques is to help both the business team and the end users visualize and understand the requirements and expectations of the system, identify potential issues or areas for improvement, and ensure that the final product is user friendly, effective, and efficient.</a:t>
            </a:r>
          </a:p>
          <a:p>
            <a:pPr lvl="1">
              <a:lnSpc>
                <a:spcPct val="120000"/>
              </a:lnSpc>
            </a:pPr>
            <a:r>
              <a:rPr lang="en-US" dirty="0"/>
              <a:t>Eliminate any confusions or assumptions</a:t>
            </a:r>
          </a:p>
          <a:p>
            <a:pPr lvl="1">
              <a:lnSpc>
                <a:spcPct val="120000"/>
              </a:lnSpc>
            </a:pPr>
            <a:r>
              <a:rPr lang="en-US" dirty="0"/>
              <a:t>Easier to capture and identify missing requirements; actively stakeholders suggestions increases efficiency </a:t>
            </a:r>
          </a:p>
          <a:p>
            <a:pPr lvl="1">
              <a:lnSpc>
                <a:spcPct val="120000"/>
              </a:lnSpc>
            </a:pPr>
            <a:r>
              <a:rPr lang="en-US" dirty="0"/>
              <a:t>Allows users to see how the model will work once the project is executed</a:t>
            </a:r>
            <a:endParaRPr lang="en-NP" dirty="0"/>
          </a:p>
        </p:txBody>
      </p:sp>
    </p:spTree>
    <p:extLst>
      <p:ext uri="{BB962C8B-B14F-4D97-AF65-F5344CB8AC3E}">
        <p14:creationId xmlns:p14="http://schemas.microsoft.com/office/powerpoint/2010/main" val="44133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0"/>
            <a:ext cx="4140936" cy="1883048"/>
          </a:xfrm>
        </p:spPr>
        <p:txBody>
          <a:bodyPr>
            <a:normAutofit fontScale="90000"/>
          </a:bodyPr>
          <a:lstStyle/>
          <a:p>
            <a:r>
              <a:rPr lang="en-US" dirty="0"/>
              <a:t>Developing the Requirements definition statement</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2204864"/>
            <a:ext cx="4500976" cy="4003390"/>
          </a:xfrm>
        </p:spPr>
        <p:txBody>
          <a:bodyPr>
            <a:normAutofit/>
          </a:bodyPr>
          <a:lstStyle/>
          <a:p>
            <a:r>
              <a:rPr lang="en-US" dirty="0"/>
              <a:t>A requirements definition statement is a document that defines the functional, technical, and operational, non-functional requirements of a project. Its created during the requirements analysis phase of a project.</a:t>
            </a:r>
            <a:endParaRPr lang="en-NP" dirty="0"/>
          </a:p>
        </p:txBody>
      </p:sp>
      <p:sp>
        <p:nvSpPr>
          <p:cNvPr id="7" name="TextBox 6">
            <a:extLst>
              <a:ext uri="{FF2B5EF4-FFF2-40B4-BE49-F238E27FC236}">
                <a16:creationId xmlns:a16="http://schemas.microsoft.com/office/drawing/2014/main" id="{203F8043-C5FE-4DA2-A936-B9FD55EFD338}"/>
              </a:ext>
            </a:extLst>
          </p:cNvPr>
          <p:cNvSpPr txBox="1"/>
          <p:nvPr/>
        </p:nvSpPr>
        <p:spPr>
          <a:xfrm>
            <a:off x="8603226" y="3048000"/>
            <a:ext cx="2243714" cy="1029072"/>
          </a:xfrm>
          <a:prstGeom prst="rect">
            <a:avLst/>
          </a:prstGeom>
          <a:noFill/>
        </p:spPr>
        <p:txBody>
          <a:bodyPr wrap="square" rtlCol="0">
            <a:spAutoFit/>
          </a:bodyPr>
          <a:lstStyle/>
          <a:p>
            <a:endParaRPr lang="en-NP" dirty="0"/>
          </a:p>
        </p:txBody>
      </p:sp>
      <p:pic>
        <p:nvPicPr>
          <p:cNvPr id="15" name="Picture 14">
            <a:extLst>
              <a:ext uri="{FF2B5EF4-FFF2-40B4-BE49-F238E27FC236}">
                <a16:creationId xmlns:a16="http://schemas.microsoft.com/office/drawing/2014/main" id="{B52B5F64-DA71-0537-6D80-D8486836A49D}"/>
              </a:ext>
            </a:extLst>
          </p:cNvPr>
          <p:cNvPicPr>
            <a:picLocks noChangeAspect="1"/>
          </p:cNvPicPr>
          <p:nvPr/>
        </p:nvPicPr>
        <p:blipFill>
          <a:blip r:embed="rId2"/>
          <a:stretch>
            <a:fillRect/>
          </a:stretch>
        </p:blipFill>
        <p:spPr>
          <a:xfrm>
            <a:off x="6094412" y="0"/>
            <a:ext cx="5816074" cy="6858000"/>
          </a:xfrm>
          <a:prstGeom prst="rect">
            <a:avLst/>
          </a:prstGeom>
        </p:spPr>
      </p:pic>
    </p:spTree>
    <p:extLst>
      <p:ext uri="{BB962C8B-B14F-4D97-AF65-F5344CB8AC3E}">
        <p14:creationId xmlns:p14="http://schemas.microsoft.com/office/powerpoint/2010/main" val="166095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Strategies for Analyzing Requirements</a:t>
            </a:r>
          </a:p>
        </p:txBody>
      </p:sp>
      <p:sp>
        <p:nvSpPr>
          <p:cNvPr id="9" name="Content Placeholder 2">
            <a:extLst>
              <a:ext uri="{FF2B5EF4-FFF2-40B4-BE49-F238E27FC236}">
                <a16:creationId xmlns:a16="http://schemas.microsoft.com/office/drawing/2014/main" id="{4B812DA8-96C3-128C-9203-59A6EB8A4CB0}"/>
              </a:ext>
            </a:extLst>
          </p:cNvPr>
          <p:cNvSpPr>
            <a:spLocks noGrp="1"/>
          </p:cNvSpPr>
          <p:nvPr>
            <p:ph idx="1"/>
          </p:nvPr>
        </p:nvSpPr>
        <p:spPr>
          <a:xfrm>
            <a:off x="1537366" y="1772816"/>
            <a:ext cx="9838871" cy="4824535"/>
          </a:xfrm>
        </p:spPr>
        <p:txBody>
          <a:bodyPr>
            <a:normAutofit/>
          </a:bodyPr>
          <a:lstStyle/>
          <a:p>
            <a:r>
              <a:rPr lang="en-NP" sz="2400" b="1" dirty="0"/>
              <a:t>Busines Process Automation(BPA)</a:t>
            </a:r>
          </a:p>
          <a:p>
            <a:pPr lvl="1"/>
            <a:r>
              <a:rPr lang="en-US" sz="2000" b="1" dirty="0"/>
              <a:t>L</a:t>
            </a:r>
            <a:r>
              <a:rPr lang="en-NP" sz="2000" b="1" dirty="0"/>
              <a:t>east amount of changes to the current system</a:t>
            </a:r>
          </a:p>
          <a:p>
            <a:pPr lvl="1"/>
            <a:r>
              <a:rPr lang="en-NP" sz="2000" b="1" dirty="0"/>
              <a:t>Use computer technology to automate some protions</a:t>
            </a:r>
          </a:p>
          <a:p>
            <a:pPr lvl="1"/>
            <a:r>
              <a:rPr lang="en-NP" sz="2000" b="1" dirty="0"/>
              <a:t>Problem analysis</a:t>
            </a:r>
          </a:p>
          <a:p>
            <a:pPr lvl="2"/>
            <a:r>
              <a:rPr lang="en-NP" sz="1600" b="1" dirty="0"/>
              <a:t>Ask users to identify problems with the current system</a:t>
            </a:r>
          </a:p>
          <a:p>
            <a:pPr lvl="2"/>
            <a:r>
              <a:rPr lang="en-NP" sz="1600" b="1" dirty="0"/>
              <a:t>Ask users how they would solve these problems</a:t>
            </a:r>
          </a:p>
          <a:p>
            <a:pPr lvl="2"/>
            <a:r>
              <a:rPr lang="en-NP" sz="1600" b="1" dirty="0"/>
              <a:t>Good for improving efficiency or ease of use</a:t>
            </a:r>
          </a:p>
          <a:p>
            <a:pPr lvl="1"/>
            <a:r>
              <a:rPr lang="en-NP" sz="2000" b="1" dirty="0"/>
              <a:t>Root cause analysis</a:t>
            </a:r>
          </a:p>
          <a:p>
            <a:pPr lvl="2"/>
            <a:r>
              <a:rPr lang="en-NP" sz="1600" b="1" dirty="0"/>
              <a:t>Focus is on the cause of a problem, not its solution</a:t>
            </a:r>
          </a:p>
          <a:p>
            <a:pPr lvl="2"/>
            <a:r>
              <a:rPr lang="en-NP" sz="1600" b="1" dirty="0"/>
              <a:t>Create a prioritized list of problems</a:t>
            </a:r>
          </a:p>
          <a:p>
            <a:pPr lvl="2"/>
            <a:r>
              <a:rPr lang="en-NP" sz="1600" b="1" dirty="0"/>
              <a:t>Try to determine their causes</a:t>
            </a:r>
          </a:p>
          <a:p>
            <a:pPr lvl="2"/>
            <a:r>
              <a:rPr lang="en-NP" sz="1600" b="1" dirty="0"/>
              <a:t>Once the causes are know, solution can be developed</a:t>
            </a:r>
            <a:endParaRPr lang="en-NP" sz="2400" b="1" dirty="0"/>
          </a:p>
        </p:txBody>
      </p:sp>
    </p:spTree>
    <p:extLst>
      <p:ext uri="{BB962C8B-B14F-4D97-AF65-F5344CB8AC3E}">
        <p14:creationId xmlns:p14="http://schemas.microsoft.com/office/powerpoint/2010/main" val="1729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fontScale="92500"/>
          </a:bodyPr>
          <a:lstStyle/>
          <a:p>
            <a:r>
              <a:rPr lang="en-NP" dirty="0"/>
              <a:t>Use Case </a:t>
            </a:r>
          </a:p>
          <a:p>
            <a:pPr lvl="1"/>
            <a:r>
              <a:rPr lang="en-NP" dirty="0"/>
              <a:t>Is a specific situation in which a product or service could potentially be used and describes the behavior of a system to do a particular task.</a:t>
            </a:r>
          </a:p>
          <a:p>
            <a:pPr lvl="1"/>
            <a:r>
              <a:rPr lang="en-NP" dirty="0"/>
              <a:t>is dialogue between an actor and the system.</a:t>
            </a:r>
          </a:p>
          <a:p>
            <a:pPr lvl="1"/>
            <a:r>
              <a:rPr lang="en-NP" dirty="0"/>
              <a:t>A use case is a pattern of behavoir, the system exhibits.</a:t>
            </a:r>
          </a:p>
          <a:p>
            <a:pPr lvl="1"/>
            <a:r>
              <a:rPr lang="en-NP" dirty="0"/>
              <a:t>The use cases are sequence of actions that the user takes on the system to get particular target.</a:t>
            </a:r>
          </a:p>
          <a:p>
            <a:r>
              <a:rPr lang="en-NP" dirty="0"/>
              <a:t>Roles of Use Cases </a:t>
            </a:r>
          </a:p>
          <a:p>
            <a:pPr lvl="1"/>
            <a:r>
              <a:rPr lang="en-NP" dirty="0"/>
              <a:t>A use case is a set of activities that produce some output result.</a:t>
            </a:r>
          </a:p>
          <a:p>
            <a:pPr lvl="1"/>
            <a:r>
              <a:rPr lang="en-NP" dirty="0"/>
              <a:t>Describes how the system reacts to an event that triggers the system</a:t>
            </a:r>
          </a:p>
          <a:p>
            <a:pPr lvl="1"/>
            <a:r>
              <a:rPr lang="en-NP" dirty="0"/>
              <a:t>Trigger – event that visualises the use case to be executed</a:t>
            </a:r>
          </a:p>
          <a:p>
            <a:pPr lvl="1"/>
            <a:r>
              <a:rPr lang="en-NP" dirty="0"/>
              <a:t>Event driven modeling – Everything in the systemis a response to some triggering event. 	</a:t>
            </a:r>
          </a:p>
          <a:p>
            <a:endParaRPr lang="en-NP" dirty="0"/>
          </a:p>
        </p:txBody>
      </p:sp>
    </p:spTree>
    <p:extLst>
      <p:ext uri="{BB962C8B-B14F-4D97-AF65-F5344CB8AC3E}">
        <p14:creationId xmlns:p14="http://schemas.microsoft.com/office/powerpoint/2010/main" val="11896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Use Case Diagram</a:t>
            </a:r>
            <a:br>
              <a:rPr lang="en-NP" dirty="0"/>
            </a:br>
            <a:r>
              <a:rPr lang="en-NP" dirty="0"/>
              <a:t>A use case diagram is a graphical depiction of a user’s possible interactions with a system. A use case diagram shows various use cases and different types of users of the system has and will often be accompained by other types of diagrams</a:t>
            </a:r>
          </a:p>
          <a:p>
            <a:r>
              <a:rPr lang="en-NP" dirty="0"/>
              <a:t>Use case diagram objective</a:t>
            </a:r>
          </a:p>
          <a:p>
            <a:pPr lvl="1"/>
            <a:r>
              <a:rPr lang="en-NP" dirty="0"/>
              <a:t>Representing the goal of system user interactions</a:t>
            </a:r>
          </a:p>
          <a:p>
            <a:pPr lvl="1"/>
            <a:r>
              <a:rPr lang="en-NP" dirty="0"/>
              <a:t>Defining and organizing functional requirements in a system</a:t>
            </a:r>
          </a:p>
          <a:p>
            <a:pPr lvl="1"/>
            <a:r>
              <a:rPr lang="en-NP" dirty="0"/>
              <a:t>Specifying the context and requirements of a system</a:t>
            </a:r>
          </a:p>
          <a:p>
            <a:pPr lvl="1"/>
            <a:r>
              <a:rPr lang="en-NP" dirty="0"/>
              <a:t>Modeling the basic flow of events is a use case.</a:t>
            </a:r>
          </a:p>
        </p:txBody>
      </p:sp>
    </p:spTree>
    <p:extLst>
      <p:ext uri="{BB962C8B-B14F-4D97-AF65-F5344CB8AC3E}">
        <p14:creationId xmlns:p14="http://schemas.microsoft.com/office/powerpoint/2010/main" val="229105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Use Case Diagram Components</a:t>
            </a:r>
          </a:p>
          <a:p>
            <a:pPr lvl="1"/>
            <a:r>
              <a:rPr lang="en-NP" dirty="0"/>
              <a:t>U</a:t>
            </a:r>
            <a:r>
              <a:rPr lang="en-US" dirty="0"/>
              <a:t>s</a:t>
            </a:r>
            <a:r>
              <a:rPr lang="en-NP" dirty="0"/>
              <a:t>e Case – A use case represnets a user goal that can be achieved by accessing the system or software application</a:t>
            </a:r>
          </a:p>
          <a:p>
            <a:pPr marL="365760" lvl="1" indent="0">
              <a:buNone/>
            </a:pPr>
            <a:br>
              <a:rPr lang="en-NP" dirty="0"/>
            </a:br>
            <a:endParaRPr lang="en-NP" dirty="0"/>
          </a:p>
          <a:p>
            <a:pPr marL="365760" lvl="1" indent="0">
              <a:buNone/>
            </a:pPr>
            <a:endParaRPr lang="en-NP" dirty="0"/>
          </a:p>
          <a:p>
            <a:pPr lvl="1"/>
            <a:r>
              <a:rPr lang="en-NP" dirty="0"/>
              <a:t>Actor – Actors are used to represent the users of system, actors can actually be anything that needs to exchange information with the system</a:t>
            </a:r>
          </a:p>
        </p:txBody>
      </p:sp>
      <p:grpSp>
        <p:nvGrpSpPr>
          <p:cNvPr id="34" name="Group 33">
            <a:extLst>
              <a:ext uri="{FF2B5EF4-FFF2-40B4-BE49-F238E27FC236}">
                <a16:creationId xmlns:a16="http://schemas.microsoft.com/office/drawing/2014/main" id="{A1C8A707-60F9-D41A-4D84-541A7760561C}"/>
              </a:ext>
            </a:extLst>
          </p:cNvPr>
          <p:cNvGrpSpPr/>
          <p:nvPr/>
        </p:nvGrpSpPr>
        <p:grpSpPr>
          <a:xfrm>
            <a:off x="5590356" y="5013176"/>
            <a:ext cx="706111" cy="1130979"/>
            <a:chOff x="2363965" y="4509120"/>
            <a:chExt cx="1034015" cy="1656184"/>
          </a:xfrm>
        </p:grpSpPr>
        <p:sp>
          <p:nvSpPr>
            <p:cNvPr id="19" name="Oval 18">
              <a:extLst>
                <a:ext uri="{FF2B5EF4-FFF2-40B4-BE49-F238E27FC236}">
                  <a16:creationId xmlns:a16="http://schemas.microsoft.com/office/drawing/2014/main" id="{E56146BD-28AE-34B8-6C0D-7CC3A7FFC13D}"/>
                </a:ext>
              </a:extLst>
            </p:cNvPr>
            <p:cNvSpPr/>
            <p:nvPr/>
          </p:nvSpPr>
          <p:spPr>
            <a:xfrm>
              <a:off x="2638028" y="4509120"/>
              <a:ext cx="504056" cy="5040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cxnSp>
          <p:nvCxnSpPr>
            <p:cNvPr id="21" name="Straight Connector 20">
              <a:extLst>
                <a:ext uri="{FF2B5EF4-FFF2-40B4-BE49-F238E27FC236}">
                  <a16:creationId xmlns:a16="http://schemas.microsoft.com/office/drawing/2014/main" id="{AC4357DF-37B4-1115-CA9E-5A04C347422C}"/>
                </a:ext>
              </a:extLst>
            </p:cNvPr>
            <p:cNvCxnSpPr>
              <a:cxnSpLocks/>
              <a:stCxn id="19" idx="4"/>
            </p:cNvCxnSpPr>
            <p:nvPr/>
          </p:nvCxnSpPr>
          <p:spPr>
            <a:xfrm>
              <a:off x="2890055" y="5013176"/>
              <a:ext cx="0" cy="72008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FCD1736-1280-6BF7-ED94-0631E9CC46DA}"/>
                </a:ext>
              </a:extLst>
            </p:cNvPr>
            <p:cNvCxnSpPr>
              <a:cxnSpLocks/>
            </p:cNvCxnSpPr>
            <p:nvPr/>
          </p:nvCxnSpPr>
          <p:spPr>
            <a:xfrm flipH="1">
              <a:off x="2494012"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0B251D0-A486-F6B4-F098-7D76A37E7DBF}"/>
                </a:ext>
              </a:extLst>
            </p:cNvPr>
            <p:cNvCxnSpPr>
              <a:cxnSpLocks/>
            </p:cNvCxnSpPr>
            <p:nvPr/>
          </p:nvCxnSpPr>
          <p:spPr>
            <a:xfrm>
              <a:off x="2890056"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983CEF-C22B-52E0-7525-A51750FBA306}"/>
                </a:ext>
              </a:extLst>
            </p:cNvPr>
            <p:cNvCxnSpPr>
              <a:cxnSpLocks/>
            </p:cNvCxnSpPr>
            <p:nvPr/>
          </p:nvCxnSpPr>
          <p:spPr>
            <a:xfrm flipH="1">
              <a:off x="2363965" y="5229200"/>
              <a:ext cx="103401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A7453670-2DD9-ED7E-D45E-8A21F1AD45DA}"/>
              </a:ext>
            </a:extLst>
          </p:cNvPr>
          <p:cNvGrpSpPr/>
          <p:nvPr/>
        </p:nvGrpSpPr>
        <p:grpSpPr>
          <a:xfrm>
            <a:off x="5230316" y="2924944"/>
            <a:ext cx="1296144" cy="936780"/>
            <a:chOff x="5230316" y="2924944"/>
            <a:chExt cx="1296144" cy="936780"/>
          </a:xfrm>
        </p:grpSpPr>
        <p:sp>
          <p:nvSpPr>
            <p:cNvPr id="5" name="Oval 4">
              <a:extLst>
                <a:ext uri="{FF2B5EF4-FFF2-40B4-BE49-F238E27FC236}">
                  <a16:creationId xmlns:a16="http://schemas.microsoft.com/office/drawing/2014/main" id="{57C09936-B3FF-9AFB-184F-E53255C1E9AF}"/>
                </a:ext>
              </a:extLst>
            </p:cNvPr>
            <p:cNvSpPr/>
            <p:nvPr/>
          </p:nvSpPr>
          <p:spPr>
            <a:xfrm>
              <a:off x="5230316" y="2924944"/>
              <a:ext cx="1296144" cy="5040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35" name="TextBox 34">
              <a:extLst>
                <a:ext uri="{FF2B5EF4-FFF2-40B4-BE49-F238E27FC236}">
                  <a16:creationId xmlns:a16="http://schemas.microsoft.com/office/drawing/2014/main" id="{74D1D578-6618-B961-BA35-5353F80BB872}"/>
                </a:ext>
              </a:extLst>
            </p:cNvPr>
            <p:cNvSpPr txBox="1"/>
            <p:nvPr/>
          </p:nvSpPr>
          <p:spPr>
            <a:xfrm>
              <a:off x="5290693" y="3492392"/>
              <a:ext cx="1175390" cy="369332"/>
            </a:xfrm>
            <a:prstGeom prst="rect">
              <a:avLst/>
            </a:prstGeom>
            <a:noFill/>
          </p:spPr>
          <p:txBody>
            <a:bodyPr wrap="square" rtlCol="0">
              <a:spAutoFit/>
            </a:bodyPr>
            <a:lstStyle/>
            <a:p>
              <a:r>
                <a:rPr lang="en-NP" dirty="0"/>
                <a:t>Use Case</a:t>
              </a:r>
            </a:p>
          </p:txBody>
        </p:sp>
      </p:grpSp>
    </p:spTree>
    <p:extLst>
      <p:ext uri="{BB962C8B-B14F-4D97-AF65-F5344CB8AC3E}">
        <p14:creationId xmlns:p14="http://schemas.microsoft.com/office/powerpoint/2010/main" val="261885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fontScale="70000" lnSpcReduction="20000"/>
          </a:bodyPr>
          <a:lstStyle/>
          <a:p>
            <a:r>
              <a:rPr lang="en-NP" dirty="0"/>
              <a:t>Use Case Diagram Components</a:t>
            </a:r>
          </a:p>
          <a:p>
            <a:pPr lvl="1">
              <a:lnSpc>
                <a:spcPct val="120000"/>
              </a:lnSpc>
            </a:pPr>
            <a:r>
              <a:rPr lang="en-US" dirty="0"/>
              <a:t>System or System Boundary</a:t>
            </a:r>
            <a:r>
              <a:rPr lang="en-NP" dirty="0"/>
              <a:t>– Scope of a system can be represented by a system(shape), or sometimes known as a system boundary. The use cases of the system are placed inside the system shape, while the actor who interact with the system are kept out side of the system.</a:t>
            </a:r>
          </a:p>
          <a:p>
            <a:pPr marL="365760" lvl="1" indent="0">
              <a:buNone/>
            </a:pPr>
            <a:endParaRPr lang="en-NP" dirty="0"/>
          </a:p>
          <a:p>
            <a:pPr marL="365760" lvl="1" indent="0">
              <a:buNone/>
            </a:pPr>
            <a:br>
              <a:rPr lang="en-NP" dirty="0"/>
            </a:br>
            <a:endParaRPr lang="en-NP" dirty="0"/>
          </a:p>
          <a:p>
            <a:pPr marL="365760" lvl="1" indent="0">
              <a:buNone/>
            </a:pPr>
            <a:endParaRPr lang="en-NP" dirty="0"/>
          </a:p>
          <a:p>
            <a:pPr marL="365760" lvl="1" indent="0">
              <a:buNone/>
            </a:pPr>
            <a:endParaRPr lang="en-NP" dirty="0"/>
          </a:p>
          <a:p>
            <a:pPr marL="365760" lvl="1" indent="0">
              <a:buNone/>
            </a:pPr>
            <a:endParaRPr lang="en-NP" dirty="0"/>
          </a:p>
          <a:p>
            <a:pPr marL="365760" lvl="1" indent="0">
              <a:buNone/>
            </a:pPr>
            <a:endParaRPr lang="en-NP" dirty="0"/>
          </a:p>
          <a:p>
            <a:pPr lvl="1">
              <a:lnSpc>
                <a:spcPct val="120000"/>
              </a:lnSpc>
            </a:pPr>
            <a:r>
              <a:rPr lang="en-NP" dirty="0"/>
              <a:t>Include – An include relationship specifies how the behavior for the inclusion use case is inserted into the behavior defined for the base use case.</a:t>
            </a:r>
          </a:p>
          <a:p>
            <a:pPr lvl="1"/>
            <a:endParaRPr lang="en-NP" dirty="0"/>
          </a:p>
          <a:p>
            <a:pPr lvl="1"/>
            <a:endParaRPr lang="en-NP" dirty="0"/>
          </a:p>
          <a:p>
            <a:pPr lvl="1"/>
            <a:endParaRPr lang="en-NP" dirty="0"/>
          </a:p>
          <a:p>
            <a:pPr lvl="1"/>
            <a:endParaRPr lang="en-NP" dirty="0"/>
          </a:p>
          <a:p>
            <a:pPr lvl="1"/>
            <a:endParaRPr lang="en-NP" dirty="0"/>
          </a:p>
          <a:p>
            <a:pPr lvl="1"/>
            <a:r>
              <a:rPr lang="en-NP" dirty="0"/>
              <a:t> </a:t>
            </a:r>
          </a:p>
        </p:txBody>
      </p:sp>
      <p:sp>
        <p:nvSpPr>
          <p:cNvPr id="2" name="Rectangle 1">
            <a:extLst>
              <a:ext uri="{FF2B5EF4-FFF2-40B4-BE49-F238E27FC236}">
                <a16:creationId xmlns:a16="http://schemas.microsoft.com/office/drawing/2014/main" id="{B22E160A-AD32-11F1-28B2-3BA07B0D65C5}"/>
              </a:ext>
            </a:extLst>
          </p:cNvPr>
          <p:cNvSpPr/>
          <p:nvPr/>
        </p:nvSpPr>
        <p:spPr>
          <a:xfrm>
            <a:off x="5852385" y="2852936"/>
            <a:ext cx="1440159" cy="14689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grpSp>
        <p:nvGrpSpPr>
          <p:cNvPr id="10" name="Group 9">
            <a:extLst>
              <a:ext uri="{FF2B5EF4-FFF2-40B4-BE49-F238E27FC236}">
                <a16:creationId xmlns:a16="http://schemas.microsoft.com/office/drawing/2014/main" id="{890D5161-0A4D-3B8D-1057-C7B0B1789BD5}"/>
              </a:ext>
            </a:extLst>
          </p:cNvPr>
          <p:cNvGrpSpPr/>
          <p:nvPr/>
        </p:nvGrpSpPr>
        <p:grpSpPr>
          <a:xfrm>
            <a:off x="5116684" y="5129681"/>
            <a:ext cx="2736303" cy="1729463"/>
            <a:chOff x="2566021" y="4813884"/>
            <a:chExt cx="2736303" cy="1729463"/>
          </a:xfrm>
        </p:grpSpPr>
        <p:cxnSp>
          <p:nvCxnSpPr>
            <p:cNvPr id="4" name="Straight Arrow Connector 3">
              <a:extLst>
                <a:ext uri="{FF2B5EF4-FFF2-40B4-BE49-F238E27FC236}">
                  <a16:creationId xmlns:a16="http://schemas.microsoft.com/office/drawing/2014/main" id="{78E25EEF-AA64-AE49-3683-84CB3D8D1AE8}"/>
                </a:ext>
              </a:extLst>
            </p:cNvPr>
            <p:cNvCxnSpPr/>
            <p:nvPr/>
          </p:nvCxnSpPr>
          <p:spPr>
            <a:xfrm>
              <a:off x="3214092" y="5229200"/>
              <a:ext cx="1440160" cy="792088"/>
            </a:xfrm>
            <a:prstGeom prst="straightConnector1">
              <a:avLst/>
            </a:prstGeom>
            <a:ln w="254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B9CBC8-C38A-B0B5-FABB-F800AC829CEA}"/>
                </a:ext>
              </a:extLst>
            </p:cNvPr>
            <p:cNvSpPr txBox="1"/>
            <p:nvPr/>
          </p:nvSpPr>
          <p:spPr>
            <a:xfrm>
              <a:off x="3790156" y="5348245"/>
              <a:ext cx="1152128" cy="276999"/>
            </a:xfrm>
            <a:prstGeom prst="rect">
              <a:avLst/>
            </a:prstGeom>
            <a:noFill/>
          </p:spPr>
          <p:txBody>
            <a:bodyPr wrap="square" rtlCol="0">
              <a:spAutoFit/>
            </a:bodyPr>
            <a:lstStyle/>
            <a:p>
              <a:r>
                <a:rPr lang="en-NP" sz="1200" dirty="0"/>
                <a:t>&lt;&lt;include&gt;&gt;</a:t>
              </a:r>
            </a:p>
          </p:txBody>
        </p:sp>
        <p:sp>
          <p:nvSpPr>
            <p:cNvPr id="8" name="Pie 7">
              <a:extLst>
                <a:ext uri="{FF2B5EF4-FFF2-40B4-BE49-F238E27FC236}">
                  <a16:creationId xmlns:a16="http://schemas.microsoft.com/office/drawing/2014/main" id="{7C8645E8-9C2B-A927-E64F-0A4EEDE52FDD}"/>
                </a:ext>
              </a:extLst>
            </p:cNvPr>
            <p:cNvSpPr/>
            <p:nvPr/>
          </p:nvSpPr>
          <p:spPr>
            <a:xfrm rot="8942875">
              <a:off x="2566021" y="4813884"/>
              <a:ext cx="720080" cy="648072"/>
            </a:xfrm>
            <a:prstGeom prst="pie">
              <a:avLst>
                <a:gd name="adj1" fmla="val 10999755"/>
                <a:gd name="adj2" fmla="val 162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solidFill>
                  <a:schemeClr val="tx1"/>
                </a:solidFill>
              </a:endParaRPr>
            </a:p>
          </p:txBody>
        </p:sp>
        <p:sp>
          <p:nvSpPr>
            <p:cNvPr id="9" name="Pie 8">
              <a:extLst>
                <a:ext uri="{FF2B5EF4-FFF2-40B4-BE49-F238E27FC236}">
                  <a16:creationId xmlns:a16="http://schemas.microsoft.com/office/drawing/2014/main" id="{9CD36C46-A465-DC2F-2CC8-90250E9CD146}"/>
                </a:ext>
              </a:extLst>
            </p:cNvPr>
            <p:cNvSpPr/>
            <p:nvPr/>
          </p:nvSpPr>
          <p:spPr>
            <a:xfrm rot="20965018">
              <a:off x="4582244" y="5895275"/>
              <a:ext cx="720080" cy="648072"/>
            </a:xfrm>
            <a:prstGeom prst="pie">
              <a:avLst>
                <a:gd name="adj1" fmla="val 10999755"/>
                <a:gd name="adj2" fmla="val 162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solidFill>
                  <a:schemeClr val="tx1"/>
                </a:solidFill>
              </a:endParaRPr>
            </a:p>
          </p:txBody>
        </p:sp>
      </p:grpSp>
    </p:spTree>
    <p:extLst>
      <p:ext uri="{BB962C8B-B14F-4D97-AF65-F5344CB8AC3E}">
        <p14:creationId xmlns:p14="http://schemas.microsoft.com/office/powerpoint/2010/main" val="249190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fontScale="70000" lnSpcReduction="20000"/>
          </a:bodyPr>
          <a:lstStyle/>
          <a:p>
            <a:r>
              <a:rPr lang="en-NP" dirty="0"/>
              <a:t>Use Case Diagram Components</a:t>
            </a:r>
          </a:p>
          <a:p>
            <a:pPr lvl="1">
              <a:lnSpc>
                <a:spcPct val="120000"/>
              </a:lnSpc>
            </a:pPr>
            <a:r>
              <a:rPr lang="en-US" dirty="0"/>
              <a:t>Extends </a:t>
            </a:r>
            <a:r>
              <a:rPr lang="en-NP" dirty="0"/>
              <a:t>– An extend relationship specifies how the behavior of the extension use case be inserted into the behavior defined for the base use case.</a:t>
            </a:r>
          </a:p>
          <a:p>
            <a:pPr marL="365760" lvl="1" indent="0">
              <a:buNone/>
            </a:pPr>
            <a:endParaRPr lang="en-NP" dirty="0"/>
          </a:p>
          <a:p>
            <a:pPr marL="365760" lvl="1" indent="0">
              <a:buNone/>
            </a:pPr>
            <a:br>
              <a:rPr lang="en-NP" dirty="0"/>
            </a:br>
            <a:endParaRPr lang="en-NP" dirty="0"/>
          </a:p>
          <a:p>
            <a:pPr marL="365760" lvl="1" indent="0">
              <a:buNone/>
            </a:pPr>
            <a:endParaRPr lang="en-NP" dirty="0"/>
          </a:p>
          <a:p>
            <a:pPr marL="365760" lvl="1" indent="0">
              <a:buNone/>
            </a:pPr>
            <a:endParaRPr lang="en-NP" dirty="0"/>
          </a:p>
          <a:p>
            <a:pPr marL="365760" lvl="1" indent="0">
              <a:buNone/>
            </a:pPr>
            <a:endParaRPr lang="en-NP" dirty="0"/>
          </a:p>
          <a:p>
            <a:pPr marL="365760" lvl="1" indent="0">
              <a:buNone/>
            </a:pPr>
            <a:endParaRPr lang="en-NP" dirty="0"/>
          </a:p>
          <a:p>
            <a:pPr lvl="1">
              <a:lnSpc>
                <a:spcPct val="120000"/>
              </a:lnSpc>
            </a:pPr>
            <a:r>
              <a:rPr lang="en-NP" dirty="0"/>
              <a:t>Generalization – A generalization relationship is used to represent inheritance relationship between model elements fo same type.</a:t>
            </a:r>
          </a:p>
          <a:p>
            <a:pPr lvl="1"/>
            <a:endParaRPr lang="en-NP" dirty="0"/>
          </a:p>
          <a:p>
            <a:pPr lvl="1"/>
            <a:endParaRPr lang="en-NP" dirty="0"/>
          </a:p>
          <a:p>
            <a:pPr lvl="1"/>
            <a:endParaRPr lang="en-NP" dirty="0"/>
          </a:p>
          <a:p>
            <a:pPr lvl="1"/>
            <a:endParaRPr lang="en-NP" dirty="0"/>
          </a:p>
          <a:p>
            <a:pPr lvl="1"/>
            <a:endParaRPr lang="en-NP" dirty="0"/>
          </a:p>
          <a:p>
            <a:pPr lvl="1"/>
            <a:r>
              <a:rPr lang="en-NP" dirty="0"/>
              <a:t> </a:t>
            </a:r>
          </a:p>
        </p:txBody>
      </p:sp>
      <p:grpSp>
        <p:nvGrpSpPr>
          <p:cNvPr id="10" name="Group 9">
            <a:extLst>
              <a:ext uri="{FF2B5EF4-FFF2-40B4-BE49-F238E27FC236}">
                <a16:creationId xmlns:a16="http://schemas.microsoft.com/office/drawing/2014/main" id="{890D5161-0A4D-3B8D-1057-C7B0B1789BD5}"/>
              </a:ext>
            </a:extLst>
          </p:cNvPr>
          <p:cNvGrpSpPr/>
          <p:nvPr/>
        </p:nvGrpSpPr>
        <p:grpSpPr>
          <a:xfrm>
            <a:off x="5104918" y="4945602"/>
            <a:ext cx="2736303" cy="1729463"/>
            <a:chOff x="2566021" y="4813884"/>
            <a:chExt cx="2736303" cy="1729463"/>
          </a:xfrm>
        </p:grpSpPr>
        <p:cxnSp>
          <p:nvCxnSpPr>
            <p:cNvPr id="4" name="Straight Arrow Connector 3">
              <a:extLst>
                <a:ext uri="{FF2B5EF4-FFF2-40B4-BE49-F238E27FC236}">
                  <a16:creationId xmlns:a16="http://schemas.microsoft.com/office/drawing/2014/main" id="{78E25EEF-AA64-AE49-3683-84CB3D8D1AE8}"/>
                </a:ext>
              </a:extLst>
            </p:cNvPr>
            <p:cNvCxnSpPr>
              <a:cxnSpLocks/>
            </p:cNvCxnSpPr>
            <p:nvPr/>
          </p:nvCxnSpPr>
          <p:spPr>
            <a:xfrm flipH="1" flipV="1">
              <a:off x="3267483" y="5218708"/>
              <a:ext cx="1368152" cy="820294"/>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 name="Pie 7">
              <a:extLst>
                <a:ext uri="{FF2B5EF4-FFF2-40B4-BE49-F238E27FC236}">
                  <a16:creationId xmlns:a16="http://schemas.microsoft.com/office/drawing/2014/main" id="{7C8645E8-9C2B-A927-E64F-0A4EEDE52FDD}"/>
                </a:ext>
              </a:extLst>
            </p:cNvPr>
            <p:cNvSpPr/>
            <p:nvPr/>
          </p:nvSpPr>
          <p:spPr>
            <a:xfrm rot="8942875">
              <a:off x="2566021" y="4813884"/>
              <a:ext cx="720080" cy="648072"/>
            </a:xfrm>
            <a:prstGeom prst="pie">
              <a:avLst>
                <a:gd name="adj1" fmla="val 10999755"/>
                <a:gd name="adj2" fmla="val 162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solidFill>
                  <a:schemeClr val="tx1"/>
                </a:solidFill>
              </a:endParaRPr>
            </a:p>
          </p:txBody>
        </p:sp>
        <p:sp>
          <p:nvSpPr>
            <p:cNvPr id="9" name="Pie 8">
              <a:extLst>
                <a:ext uri="{FF2B5EF4-FFF2-40B4-BE49-F238E27FC236}">
                  <a16:creationId xmlns:a16="http://schemas.microsoft.com/office/drawing/2014/main" id="{9CD36C46-A465-DC2F-2CC8-90250E9CD146}"/>
                </a:ext>
              </a:extLst>
            </p:cNvPr>
            <p:cNvSpPr/>
            <p:nvPr/>
          </p:nvSpPr>
          <p:spPr>
            <a:xfrm rot="20965018">
              <a:off x="4582244" y="5895275"/>
              <a:ext cx="720080" cy="648072"/>
            </a:xfrm>
            <a:prstGeom prst="pie">
              <a:avLst>
                <a:gd name="adj1" fmla="val 10999755"/>
                <a:gd name="adj2" fmla="val 162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solidFill>
                  <a:schemeClr val="tx1"/>
                </a:solidFill>
              </a:endParaRPr>
            </a:p>
          </p:txBody>
        </p:sp>
      </p:grpSp>
      <p:grpSp>
        <p:nvGrpSpPr>
          <p:cNvPr id="15" name="Group 14">
            <a:extLst>
              <a:ext uri="{FF2B5EF4-FFF2-40B4-BE49-F238E27FC236}">
                <a16:creationId xmlns:a16="http://schemas.microsoft.com/office/drawing/2014/main" id="{C2D1E00C-A0D3-DE16-30CA-8A19A93B33DF}"/>
              </a:ext>
            </a:extLst>
          </p:cNvPr>
          <p:cNvGrpSpPr/>
          <p:nvPr/>
        </p:nvGrpSpPr>
        <p:grpSpPr>
          <a:xfrm>
            <a:off x="4510236" y="2356832"/>
            <a:ext cx="2736303" cy="1729463"/>
            <a:chOff x="2566021" y="4813884"/>
            <a:chExt cx="2736303" cy="1729463"/>
          </a:xfrm>
        </p:grpSpPr>
        <p:cxnSp>
          <p:nvCxnSpPr>
            <p:cNvPr id="16" name="Straight Arrow Connector 15">
              <a:extLst>
                <a:ext uri="{FF2B5EF4-FFF2-40B4-BE49-F238E27FC236}">
                  <a16:creationId xmlns:a16="http://schemas.microsoft.com/office/drawing/2014/main" id="{6949ED26-691A-0060-7646-975D5A7D7A49}"/>
                </a:ext>
              </a:extLst>
            </p:cNvPr>
            <p:cNvCxnSpPr>
              <a:cxnSpLocks/>
            </p:cNvCxnSpPr>
            <p:nvPr/>
          </p:nvCxnSpPr>
          <p:spPr>
            <a:xfrm flipH="1" flipV="1">
              <a:off x="3286101" y="5272777"/>
              <a:ext cx="1385916" cy="757291"/>
            </a:xfrm>
            <a:prstGeom prst="straightConnector1">
              <a:avLst/>
            </a:prstGeom>
            <a:ln w="254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1E4988-D4FE-3B0A-FB8C-695653846E61}"/>
                </a:ext>
              </a:extLst>
            </p:cNvPr>
            <p:cNvSpPr txBox="1"/>
            <p:nvPr/>
          </p:nvSpPr>
          <p:spPr>
            <a:xfrm>
              <a:off x="3790156" y="5348245"/>
              <a:ext cx="1152128" cy="276999"/>
            </a:xfrm>
            <a:prstGeom prst="rect">
              <a:avLst/>
            </a:prstGeom>
            <a:noFill/>
          </p:spPr>
          <p:txBody>
            <a:bodyPr wrap="square" rtlCol="0">
              <a:spAutoFit/>
            </a:bodyPr>
            <a:lstStyle/>
            <a:p>
              <a:r>
                <a:rPr lang="en-NP" sz="1200" dirty="0"/>
                <a:t>&lt;&lt;extend&gt;&gt;</a:t>
              </a:r>
            </a:p>
          </p:txBody>
        </p:sp>
        <p:sp>
          <p:nvSpPr>
            <p:cNvPr id="18" name="Pie 17">
              <a:extLst>
                <a:ext uri="{FF2B5EF4-FFF2-40B4-BE49-F238E27FC236}">
                  <a16:creationId xmlns:a16="http://schemas.microsoft.com/office/drawing/2014/main" id="{8E896EAD-BCED-CD6A-E684-388679CFB589}"/>
                </a:ext>
              </a:extLst>
            </p:cNvPr>
            <p:cNvSpPr/>
            <p:nvPr/>
          </p:nvSpPr>
          <p:spPr>
            <a:xfrm rot="8942875">
              <a:off x="2566021" y="4813884"/>
              <a:ext cx="720080" cy="648072"/>
            </a:xfrm>
            <a:prstGeom prst="pie">
              <a:avLst>
                <a:gd name="adj1" fmla="val 10999755"/>
                <a:gd name="adj2" fmla="val 162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solidFill>
                  <a:schemeClr val="tx1"/>
                </a:solidFill>
              </a:endParaRPr>
            </a:p>
          </p:txBody>
        </p:sp>
        <p:sp>
          <p:nvSpPr>
            <p:cNvPr id="19" name="Pie 18">
              <a:extLst>
                <a:ext uri="{FF2B5EF4-FFF2-40B4-BE49-F238E27FC236}">
                  <a16:creationId xmlns:a16="http://schemas.microsoft.com/office/drawing/2014/main" id="{4329B718-9AAF-74C5-3A21-AB279A0370F6}"/>
                </a:ext>
              </a:extLst>
            </p:cNvPr>
            <p:cNvSpPr/>
            <p:nvPr/>
          </p:nvSpPr>
          <p:spPr>
            <a:xfrm rot="20965018">
              <a:off x="4582244" y="5895275"/>
              <a:ext cx="720080" cy="648072"/>
            </a:xfrm>
            <a:prstGeom prst="pie">
              <a:avLst>
                <a:gd name="adj1" fmla="val 10999755"/>
                <a:gd name="adj2" fmla="val 162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solidFill>
                  <a:schemeClr val="tx1"/>
                </a:solidFill>
              </a:endParaRPr>
            </a:p>
          </p:txBody>
        </p:sp>
      </p:grpSp>
    </p:spTree>
    <p:extLst>
      <p:ext uri="{BB962C8B-B14F-4D97-AF65-F5344CB8AC3E}">
        <p14:creationId xmlns:p14="http://schemas.microsoft.com/office/powerpoint/2010/main" val="367067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fontScale="77500" lnSpcReduction="20000"/>
          </a:bodyPr>
          <a:lstStyle/>
          <a:p>
            <a:r>
              <a:rPr lang="en-NP" dirty="0"/>
              <a:t>Actor</a:t>
            </a:r>
          </a:p>
          <a:p>
            <a:pPr lvl="1"/>
            <a:r>
              <a:rPr lang="en-NP" dirty="0"/>
              <a:t>An actor is some one or something that must interact with the system under development</a:t>
            </a:r>
          </a:p>
          <a:p>
            <a:pPr lvl="1"/>
            <a:r>
              <a:rPr lang="en-NP" dirty="0"/>
              <a:t>Actors can be human or automated systems</a:t>
            </a:r>
          </a:p>
          <a:p>
            <a:pPr lvl="1"/>
            <a:r>
              <a:rPr lang="en-NP" dirty="0"/>
              <a:t>Actors are not part of the system</a:t>
            </a:r>
          </a:p>
          <a:p>
            <a:pPr lvl="1"/>
            <a:r>
              <a:rPr lang="en-NP" dirty="0"/>
              <a:t>UML notation for actor is stickman</a:t>
            </a:r>
          </a:p>
          <a:p>
            <a:pPr lvl="1"/>
            <a:r>
              <a:rPr lang="en-NP" dirty="0"/>
              <a:t>Actors carry out use cases and single actor may perform more than one use cases</a:t>
            </a:r>
          </a:p>
          <a:p>
            <a:pPr lvl="1"/>
            <a:r>
              <a:rPr lang="en-NP" dirty="0"/>
              <a:t>Actors are determined by observing the direct uses of the system</a:t>
            </a:r>
          </a:p>
          <a:p>
            <a:r>
              <a:rPr lang="en-NP" dirty="0"/>
              <a:t>Primary Actor</a:t>
            </a:r>
          </a:p>
          <a:p>
            <a:pPr lvl="1"/>
            <a:r>
              <a:rPr lang="en-NP" dirty="0"/>
              <a:t>Acts on the system</a:t>
            </a:r>
          </a:p>
          <a:p>
            <a:pPr lvl="1"/>
            <a:r>
              <a:rPr lang="en-US" dirty="0"/>
              <a:t>I</a:t>
            </a:r>
            <a:r>
              <a:rPr lang="en-NP" dirty="0"/>
              <a:t>nitiate an interaction with the system</a:t>
            </a:r>
          </a:p>
          <a:p>
            <a:pPr lvl="1"/>
            <a:r>
              <a:rPr lang="en-NP" dirty="0"/>
              <a:t>Uses the system to fulfill his/her goal</a:t>
            </a:r>
          </a:p>
          <a:p>
            <a:pPr lvl="1"/>
            <a:r>
              <a:rPr lang="en-NP" dirty="0"/>
              <a:t>Events something we don’t have control over</a:t>
            </a:r>
          </a:p>
          <a:p>
            <a:r>
              <a:rPr lang="en-NP" dirty="0"/>
              <a:t>Secondary Actor</a:t>
            </a:r>
          </a:p>
          <a:p>
            <a:pPr lvl="1"/>
            <a:r>
              <a:rPr lang="en-NP" dirty="0"/>
              <a:t>Is actoed on/invoked/used by the system</a:t>
            </a:r>
          </a:p>
          <a:p>
            <a:pPr lvl="1"/>
            <a:r>
              <a:rPr lang="en-NP" dirty="0"/>
              <a:t>Helps the system to fulfill its goal</a:t>
            </a:r>
          </a:p>
          <a:p>
            <a:pPr lvl="1"/>
            <a:r>
              <a:rPr lang="en-NP" dirty="0"/>
              <a:t>Something the system uses to get its job done</a:t>
            </a:r>
          </a:p>
        </p:txBody>
      </p:sp>
    </p:spTree>
    <p:extLst>
      <p:ext uri="{BB962C8B-B14F-4D97-AF65-F5344CB8AC3E}">
        <p14:creationId xmlns:p14="http://schemas.microsoft.com/office/powerpoint/2010/main" val="371814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Generalization</a:t>
            </a:r>
          </a:p>
          <a:p>
            <a:pPr lvl="1"/>
            <a:r>
              <a:rPr lang="en-NP" dirty="0"/>
              <a:t>Generalization is a relationship between general use case and a more specific use case that inherits and extends features to it.</a:t>
            </a:r>
          </a:p>
          <a:p>
            <a:pPr lvl="1"/>
            <a:r>
              <a:rPr lang="en-NP" dirty="0"/>
              <a:t>Use cases that are specialized version of ther uses cases</a:t>
            </a:r>
          </a:p>
          <a:p>
            <a:pPr lvl="1"/>
            <a:r>
              <a:rPr lang="en-NP" dirty="0"/>
              <a:t>It is shown as a solid line with hollow arrow point</a:t>
            </a:r>
          </a:p>
          <a:p>
            <a:pPr lvl="1"/>
            <a:endParaRPr lang="en-NP" dirty="0"/>
          </a:p>
          <a:p>
            <a:pPr lvl="1"/>
            <a:r>
              <a:rPr lang="en-NP" sz="2000" dirty="0"/>
              <a:t>The actor order registry clerk can </a:t>
            </a:r>
            <a:br>
              <a:rPr lang="en-NP" sz="2000" dirty="0"/>
            </a:br>
            <a:r>
              <a:rPr lang="en-NP" sz="2000" dirty="0"/>
              <a:t>instantiate the general use case Place order</a:t>
            </a:r>
          </a:p>
          <a:p>
            <a:pPr lvl="1"/>
            <a:r>
              <a:rPr lang="en-NP" sz="2000" dirty="0"/>
              <a:t>Place order can also be specialixed by the </a:t>
            </a:r>
            <a:br>
              <a:rPr lang="en-NP" sz="2000" dirty="0"/>
            </a:br>
            <a:r>
              <a:rPr lang="en-NP" sz="2000" dirty="0"/>
              <a:t>use cases Phone order or internet Order</a:t>
            </a:r>
          </a:p>
        </p:txBody>
      </p:sp>
      <p:grpSp>
        <p:nvGrpSpPr>
          <p:cNvPr id="54" name="Group 53">
            <a:extLst>
              <a:ext uri="{FF2B5EF4-FFF2-40B4-BE49-F238E27FC236}">
                <a16:creationId xmlns:a16="http://schemas.microsoft.com/office/drawing/2014/main" id="{079F7AF5-26E6-07F4-F700-DCFE8330FF5B}"/>
              </a:ext>
            </a:extLst>
          </p:cNvPr>
          <p:cNvGrpSpPr/>
          <p:nvPr/>
        </p:nvGrpSpPr>
        <p:grpSpPr>
          <a:xfrm>
            <a:off x="7823695" y="3449240"/>
            <a:ext cx="3950884" cy="3432921"/>
            <a:chOff x="7823695" y="3449240"/>
            <a:chExt cx="3950884" cy="3432921"/>
          </a:xfrm>
        </p:grpSpPr>
        <p:grpSp>
          <p:nvGrpSpPr>
            <p:cNvPr id="21" name="Group 20">
              <a:extLst>
                <a:ext uri="{FF2B5EF4-FFF2-40B4-BE49-F238E27FC236}">
                  <a16:creationId xmlns:a16="http://schemas.microsoft.com/office/drawing/2014/main" id="{1A2CC72A-4B26-087A-6C6D-2586365B7DBD}"/>
                </a:ext>
              </a:extLst>
            </p:cNvPr>
            <p:cNvGrpSpPr/>
            <p:nvPr/>
          </p:nvGrpSpPr>
          <p:grpSpPr>
            <a:xfrm>
              <a:off x="7823695" y="3805065"/>
              <a:ext cx="1152128" cy="1091042"/>
              <a:chOff x="7322783" y="3861048"/>
              <a:chExt cx="1152128" cy="1091042"/>
            </a:xfrm>
          </p:grpSpPr>
          <p:grpSp>
            <p:nvGrpSpPr>
              <p:cNvPr id="2" name="Group 1">
                <a:extLst>
                  <a:ext uri="{FF2B5EF4-FFF2-40B4-BE49-F238E27FC236}">
                    <a16:creationId xmlns:a16="http://schemas.microsoft.com/office/drawing/2014/main" id="{8E16A3D8-3FC7-350C-95BD-D366A52A8E7E}"/>
                  </a:ext>
                </a:extLst>
              </p:cNvPr>
              <p:cNvGrpSpPr/>
              <p:nvPr/>
            </p:nvGrpSpPr>
            <p:grpSpPr>
              <a:xfrm>
                <a:off x="7678588" y="3861048"/>
                <a:ext cx="432048" cy="604514"/>
                <a:chOff x="2363965" y="4509120"/>
                <a:chExt cx="1034015" cy="1656184"/>
              </a:xfrm>
            </p:grpSpPr>
            <p:sp>
              <p:nvSpPr>
                <p:cNvPr id="3" name="Oval 2">
                  <a:extLst>
                    <a:ext uri="{FF2B5EF4-FFF2-40B4-BE49-F238E27FC236}">
                      <a16:creationId xmlns:a16="http://schemas.microsoft.com/office/drawing/2014/main" id="{77B6BB9B-127A-256F-6DE2-A0C29F045487}"/>
                    </a:ext>
                  </a:extLst>
                </p:cNvPr>
                <p:cNvSpPr/>
                <p:nvPr/>
              </p:nvSpPr>
              <p:spPr>
                <a:xfrm>
                  <a:off x="2638028" y="4509120"/>
                  <a:ext cx="504056" cy="5040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cxnSp>
              <p:nvCxnSpPr>
                <p:cNvPr id="4" name="Straight Connector 3">
                  <a:extLst>
                    <a:ext uri="{FF2B5EF4-FFF2-40B4-BE49-F238E27FC236}">
                      <a16:creationId xmlns:a16="http://schemas.microsoft.com/office/drawing/2014/main" id="{0E79AD69-E7F4-17F4-0A1B-F2C69EB1FE77}"/>
                    </a:ext>
                  </a:extLst>
                </p:cNvPr>
                <p:cNvCxnSpPr>
                  <a:cxnSpLocks/>
                  <a:stCxn id="3" idx="4"/>
                </p:cNvCxnSpPr>
                <p:nvPr/>
              </p:nvCxnSpPr>
              <p:spPr>
                <a:xfrm>
                  <a:off x="2890055" y="5013176"/>
                  <a:ext cx="0" cy="72008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08339B6-32CF-AF9F-D93F-4239365D89EB}"/>
                    </a:ext>
                  </a:extLst>
                </p:cNvPr>
                <p:cNvCxnSpPr>
                  <a:cxnSpLocks/>
                </p:cNvCxnSpPr>
                <p:nvPr/>
              </p:nvCxnSpPr>
              <p:spPr>
                <a:xfrm flipH="1">
                  <a:off x="2494012"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4C545FE-76BA-E50F-DDF9-4B060AB83C55}"/>
                    </a:ext>
                  </a:extLst>
                </p:cNvPr>
                <p:cNvCxnSpPr>
                  <a:cxnSpLocks/>
                </p:cNvCxnSpPr>
                <p:nvPr/>
              </p:nvCxnSpPr>
              <p:spPr>
                <a:xfrm>
                  <a:off x="2890056"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C2ECE8A-5A50-EBCB-F0A4-6DBA602CD3B0}"/>
                    </a:ext>
                  </a:extLst>
                </p:cNvPr>
                <p:cNvCxnSpPr>
                  <a:cxnSpLocks/>
                </p:cNvCxnSpPr>
                <p:nvPr/>
              </p:nvCxnSpPr>
              <p:spPr>
                <a:xfrm flipH="1">
                  <a:off x="2363965" y="5229200"/>
                  <a:ext cx="103401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523A0DE7-C283-055E-D021-ED3DE1F58757}"/>
                  </a:ext>
                </a:extLst>
              </p:cNvPr>
              <p:cNvSpPr txBox="1"/>
              <p:nvPr/>
            </p:nvSpPr>
            <p:spPr>
              <a:xfrm>
                <a:off x="7322783" y="4490425"/>
                <a:ext cx="1152128" cy="461665"/>
              </a:xfrm>
              <a:prstGeom prst="rect">
                <a:avLst/>
              </a:prstGeom>
              <a:noFill/>
            </p:spPr>
            <p:txBody>
              <a:bodyPr wrap="square" rtlCol="0">
                <a:spAutoFit/>
              </a:bodyPr>
              <a:lstStyle/>
              <a:p>
                <a:pPr algn="ctr"/>
                <a:r>
                  <a:rPr lang="en-NP" sz="1200" dirty="0"/>
                  <a:t>Order Registry clerk</a:t>
                </a:r>
              </a:p>
            </p:txBody>
          </p:sp>
        </p:grpSp>
        <p:grpSp>
          <p:nvGrpSpPr>
            <p:cNvPr id="22" name="Group 21">
              <a:extLst>
                <a:ext uri="{FF2B5EF4-FFF2-40B4-BE49-F238E27FC236}">
                  <a16:creationId xmlns:a16="http://schemas.microsoft.com/office/drawing/2014/main" id="{3F33F8D1-BB44-F68B-30A4-8B668E91E4C2}"/>
                </a:ext>
              </a:extLst>
            </p:cNvPr>
            <p:cNvGrpSpPr/>
            <p:nvPr/>
          </p:nvGrpSpPr>
          <p:grpSpPr>
            <a:xfrm>
              <a:off x="9000684" y="5916488"/>
              <a:ext cx="1152128" cy="906376"/>
              <a:chOff x="7322783" y="3861048"/>
              <a:chExt cx="1152128" cy="906376"/>
            </a:xfrm>
          </p:grpSpPr>
          <p:grpSp>
            <p:nvGrpSpPr>
              <p:cNvPr id="23" name="Group 22">
                <a:extLst>
                  <a:ext uri="{FF2B5EF4-FFF2-40B4-BE49-F238E27FC236}">
                    <a16:creationId xmlns:a16="http://schemas.microsoft.com/office/drawing/2014/main" id="{82608268-C834-47B4-A7BC-B3DDFD8F2B03}"/>
                  </a:ext>
                </a:extLst>
              </p:cNvPr>
              <p:cNvGrpSpPr/>
              <p:nvPr/>
            </p:nvGrpSpPr>
            <p:grpSpPr>
              <a:xfrm>
                <a:off x="7678588" y="3861048"/>
                <a:ext cx="432048" cy="604514"/>
                <a:chOff x="2363965" y="4509120"/>
                <a:chExt cx="1034015" cy="1656184"/>
              </a:xfrm>
            </p:grpSpPr>
            <p:sp>
              <p:nvSpPr>
                <p:cNvPr id="25" name="Oval 24">
                  <a:extLst>
                    <a:ext uri="{FF2B5EF4-FFF2-40B4-BE49-F238E27FC236}">
                      <a16:creationId xmlns:a16="http://schemas.microsoft.com/office/drawing/2014/main" id="{12D06FA0-2701-3394-CC94-C333546256D1}"/>
                    </a:ext>
                  </a:extLst>
                </p:cNvPr>
                <p:cNvSpPr/>
                <p:nvPr/>
              </p:nvSpPr>
              <p:spPr>
                <a:xfrm>
                  <a:off x="2638028" y="4509120"/>
                  <a:ext cx="504056" cy="5040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cxnSp>
              <p:nvCxnSpPr>
                <p:cNvPr id="26" name="Straight Connector 25">
                  <a:extLst>
                    <a:ext uri="{FF2B5EF4-FFF2-40B4-BE49-F238E27FC236}">
                      <a16:creationId xmlns:a16="http://schemas.microsoft.com/office/drawing/2014/main" id="{66BDA7E1-366A-9B85-ECB2-6D14E1A2633E}"/>
                    </a:ext>
                  </a:extLst>
                </p:cNvPr>
                <p:cNvCxnSpPr>
                  <a:cxnSpLocks/>
                  <a:stCxn id="25" idx="4"/>
                </p:cNvCxnSpPr>
                <p:nvPr/>
              </p:nvCxnSpPr>
              <p:spPr>
                <a:xfrm>
                  <a:off x="2890055" y="5013176"/>
                  <a:ext cx="0" cy="72008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C52FA66-FF6A-8DB7-9D47-C14AFFCDD7E5}"/>
                    </a:ext>
                  </a:extLst>
                </p:cNvPr>
                <p:cNvCxnSpPr>
                  <a:cxnSpLocks/>
                </p:cNvCxnSpPr>
                <p:nvPr/>
              </p:nvCxnSpPr>
              <p:spPr>
                <a:xfrm flipH="1">
                  <a:off x="2494012"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0836FD-AEDD-CD74-FE23-FE3EE0E6C4A5}"/>
                    </a:ext>
                  </a:extLst>
                </p:cNvPr>
                <p:cNvCxnSpPr>
                  <a:cxnSpLocks/>
                </p:cNvCxnSpPr>
                <p:nvPr/>
              </p:nvCxnSpPr>
              <p:spPr>
                <a:xfrm>
                  <a:off x="2890056"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373A93-C1B2-E2E3-FB4C-9245CEFD13BE}"/>
                    </a:ext>
                  </a:extLst>
                </p:cNvPr>
                <p:cNvCxnSpPr>
                  <a:cxnSpLocks/>
                </p:cNvCxnSpPr>
                <p:nvPr/>
              </p:nvCxnSpPr>
              <p:spPr>
                <a:xfrm flipH="1">
                  <a:off x="2363965" y="5229200"/>
                  <a:ext cx="103401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8DA938EA-C69C-E27A-3220-C83F7E7F493D}"/>
                  </a:ext>
                </a:extLst>
              </p:cNvPr>
              <p:cNvSpPr txBox="1"/>
              <p:nvPr/>
            </p:nvSpPr>
            <p:spPr>
              <a:xfrm>
                <a:off x="7322783" y="4490425"/>
                <a:ext cx="1152128" cy="276999"/>
              </a:xfrm>
              <a:prstGeom prst="rect">
                <a:avLst/>
              </a:prstGeom>
              <a:noFill/>
            </p:spPr>
            <p:txBody>
              <a:bodyPr wrap="square" rtlCol="0">
                <a:spAutoFit/>
              </a:bodyPr>
              <a:lstStyle/>
              <a:p>
                <a:pPr algn="ctr"/>
                <a:r>
                  <a:rPr lang="en-NP" sz="1200" dirty="0"/>
                  <a:t>Customer</a:t>
                </a:r>
              </a:p>
            </p:txBody>
          </p:sp>
        </p:grpSp>
        <p:cxnSp>
          <p:nvCxnSpPr>
            <p:cNvPr id="31" name="Straight Connector 30">
              <a:extLst>
                <a:ext uri="{FF2B5EF4-FFF2-40B4-BE49-F238E27FC236}">
                  <a16:creationId xmlns:a16="http://schemas.microsoft.com/office/drawing/2014/main" id="{FBFBB0D1-70C7-032F-B5C1-8BF68FF3A7E4}"/>
                </a:ext>
              </a:extLst>
            </p:cNvPr>
            <p:cNvCxnSpPr>
              <a:cxnSpLocks/>
              <a:endCxn id="10" idx="2"/>
            </p:cNvCxnSpPr>
            <p:nvPr/>
          </p:nvCxnSpPr>
          <p:spPr>
            <a:xfrm flipV="1">
              <a:off x="8690062" y="3715356"/>
              <a:ext cx="1226011" cy="36911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7AD35EB4-F359-EC80-7FB0-DACD45F81607}"/>
                </a:ext>
              </a:extLst>
            </p:cNvPr>
            <p:cNvGrpSpPr/>
            <p:nvPr/>
          </p:nvGrpSpPr>
          <p:grpSpPr>
            <a:xfrm>
              <a:off x="10622451" y="5791119"/>
              <a:ext cx="1152128" cy="1091042"/>
              <a:chOff x="7322783" y="3861048"/>
              <a:chExt cx="1152128" cy="1091042"/>
            </a:xfrm>
          </p:grpSpPr>
          <p:grpSp>
            <p:nvGrpSpPr>
              <p:cNvPr id="34" name="Group 33">
                <a:extLst>
                  <a:ext uri="{FF2B5EF4-FFF2-40B4-BE49-F238E27FC236}">
                    <a16:creationId xmlns:a16="http://schemas.microsoft.com/office/drawing/2014/main" id="{3E71201E-B970-B39D-9883-8D4905C21FF8}"/>
                  </a:ext>
                </a:extLst>
              </p:cNvPr>
              <p:cNvGrpSpPr/>
              <p:nvPr/>
            </p:nvGrpSpPr>
            <p:grpSpPr>
              <a:xfrm>
                <a:off x="7678588" y="3861048"/>
                <a:ext cx="432048" cy="604514"/>
                <a:chOff x="2363965" y="4509120"/>
                <a:chExt cx="1034015" cy="1656184"/>
              </a:xfrm>
            </p:grpSpPr>
            <p:sp>
              <p:nvSpPr>
                <p:cNvPr id="36" name="Oval 35">
                  <a:extLst>
                    <a:ext uri="{FF2B5EF4-FFF2-40B4-BE49-F238E27FC236}">
                      <a16:creationId xmlns:a16="http://schemas.microsoft.com/office/drawing/2014/main" id="{D26DB0F1-876E-D802-6F7C-79A8269FDDCE}"/>
                    </a:ext>
                  </a:extLst>
                </p:cNvPr>
                <p:cNvSpPr/>
                <p:nvPr/>
              </p:nvSpPr>
              <p:spPr>
                <a:xfrm>
                  <a:off x="2638028" y="4509120"/>
                  <a:ext cx="504055" cy="5040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cxnSp>
              <p:nvCxnSpPr>
                <p:cNvPr id="37" name="Straight Connector 36">
                  <a:extLst>
                    <a:ext uri="{FF2B5EF4-FFF2-40B4-BE49-F238E27FC236}">
                      <a16:creationId xmlns:a16="http://schemas.microsoft.com/office/drawing/2014/main" id="{929A0734-2F8A-32B1-A38B-25B4FBFE4F99}"/>
                    </a:ext>
                  </a:extLst>
                </p:cNvPr>
                <p:cNvCxnSpPr>
                  <a:cxnSpLocks/>
                  <a:stCxn id="36" idx="4"/>
                </p:cNvCxnSpPr>
                <p:nvPr/>
              </p:nvCxnSpPr>
              <p:spPr>
                <a:xfrm>
                  <a:off x="2890055" y="5013177"/>
                  <a:ext cx="0" cy="72008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7C9AF7-9975-14B3-E944-7F55E2BC44D1}"/>
                    </a:ext>
                  </a:extLst>
                </p:cNvPr>
                <p:cNvCxnSpPr>
                  <a:cxnSpLocks/>
                </p:cNvCxnSpPr>
                <p:nvPr/>
              </p:nvCxnSpPr>
              <p:spPr>
                <a:xfrm flipH="1">
                  <a:off x="2494012"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94E9373-9B3B-C638-08A5-610DA9A05B8C}"/>
                    </a:ext>
                  </a:extLst>
                </p:cNvPr>
                <p:cNvCxnSpPr>
                  <a:cxnSpLocks/>
                </p:cNvCxnSpPr>
                <p:nvPr/>
              </p:nvCxnSpPr>
              <p:spPr>
                <a:xfrm>
                  <a:off x="2890056"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5F803A-E93F-F80B-42F0-9B7A0BAAD959}"/>
                    </a:ext>
                  </a:extLst>
                </p:cNvPr>
                <p:cNvCxnSpPr>
                  <a:cxnSpLocks/>
                </p:cNvCxnSpPr>
                <p:nvPr/>
              </p:nvCxnSpPr>
              <p:spPr>
                <a:xfrm flipH="1">
                  <a:off x="2363965" y="5229200"/>
                  <a:ext cx="103401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1F34AE04-D7DB-FE19-080E-CA8876FB5D02}"/>
                  </a:ext>
                </a:extLst>
              </p:cNvPr>
              <p:cNvSpPr txBox="1"/>
              <p:nvPr/>
            </p:nvSpPr>
            <p:spPr>
              <a:xfrm>
                <a:off x="7322783" y="4490425"/>
                <a:ext cx="1152128" cy="461665"/>
              </a:xfrm>
              <a:prstGeom prst="rect">
                <a:avLst/>
              </a:prstGeom>
              <a:noFill/>
            </p:spPr>
            <p:txBody>
              <a:bodyPr wrap="square" rtlCol="0">
                <a:spAutoFit/>
              </a:bodyPr>
              <a:lstStyle/>
              <a:p>
                <a:pPr algn="ctr"/>
                <a:r>
                  <a:rPr lang="en-NP" sz="1200" dirty="0"/>
                  <a:t>Internet Customer</a:t>
                </a:r>
              </a:p>
            </p:txBody>
          </p:sp>
        </p:grpSp>
        <p:grpSp>
          <p:nvGrpSpPr>
            <p:cNvPr id="53" name="Group 52">
              <a:extLst>
                <a:ext uri="{FF2B5EF4-FFF2-40B4-BE49-F238E27FC236}">
                  <a16:creationId xmlns:a16="http://schemas.microsoft.com/office/drawing/2014/main" id="{3FDCBD67-3F49-21BF-BE5C-52C0B7A9795F}"/>
                </a:ext>
              </a:extLst>
            </p:cNvPr>
            <p:cNvGrpSpPr/>
            <p:nvPr/>
          </p:nvGrpSpPr>
          <p:grpSpPr>
            <a:xfrm>
              <a:off x="9094090" y="3449240"/>
              <a:ext cx="2426671" cy="2467248"/>
              <a:chOff x="9094090" y="3449240"/>
              <a:chExt cx="2426671" cy="2467248"/>
            </a:xfrm>
          </p:grpSpPr>
          <p:sp>
            <p:nvSpPr>
              <p:cNvPr id="10" name="Oval 9">
                <a:extLst>
                  <a:ext uri="{FF2B5EF4-FFF2-40B4-BE49-F238E27FC236}">
                    <a16:creationId xmlns:a16="http://schemas.microsoft.com/office/drawing/2014/main" id="{221909F2-95F7-9928-EC7B-9C3E12CE457F}"/>
                  </a:ext>
                </a:extLst>
              </p:cNvPr>
              <p:cNvSpPr/>
              <p:nvPr/>
            </p:nvSpPr>
            <p:spPr>
              <a:xfrm>
                <a:off x="9916073" y="3449240"/>
                <a:ext cx="1015292" cy="532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P" sz="1200" dirty="0"/>
                  <a:t>Place order</a:t>
                </a:r>
              </a:p>
            </p:txBody>
          </p:sp>
          <p:sp>
            <p:nvSpPr>
              <p:cNvPr id="11" name="Oval 10">
                <a:extLst>
                  <a:ext uri="{FF2B5EF4-FFF2-40B4-BE49-F238E27FC236}">
                    <a16:creationId xmlns:a16="http://schemas.microsoft.com/office/drawing/2014/main" id="{86644A7C-4B40-43D0-5BEB-0151A6B812FE}"/>
                  </a:ext>
                </a:extLst>
              </p:cNvPr>
              <p:cNvSpPr/>
              <p:nvPr/>
            </p:nvSpPr>
            <p:spPr>
              <a:xfrm>
                <a:off x="9094090" y="4598094"/>
                <a:ext cx="1015292" cy="532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P" sz="1200" dirty="0"/>
                  <a:t>Phone Order</a:t>
                </a:r>
              </a:p>
            </p:txBody>
          </p:sp>
          <p:sp>
            <p:nvSpPr>
              <p:cNvPr id="12" name="Oval 11">
                <a:extLst>
                  <a:ext uri="{FF2B5EF4-FFF2-40B4-BE49-F238E27FC236}">
                    <a16:creationId xmlns:a16="http://schemas.microsoft.com/office/drawing/2014/main" id="{F46BBD12-5856-6903-A78C-A53BD20D7CAD}"/>
                  </a:ext>
                </a:extLst>
              </p:cNvPr>
              <p:cNvSpPr/>
              <p:nvPr/>
            </p:nvSpPr>
            <p:spPr>
              <a:xfrm>
                <a:off x="10505469" y="4509468"/>
                <a:ext cx="1015292" cy="532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P" sz="1200" dirty="0"/>
                  <a:t>Internet Order</a:t>
                </a:r>
              </a:p>
            </p:txBody>
          </p:sp>
          <p:cxnSp>
            <p:nvCxnSpPr>
              <p:cNvPr id="15" name="Straight Arrow Connector 14">
                <a:extLst>
                  <a:ext uri="{FF2B5EF4-FFF2-40B4-BE49-F238E27FC236}">
                    <a16:creationId xmlns:a16="http://schemas.microsoft.com/office/drawing/2014/main" id="{FBA00DCF-EEF8-240E-8D11-A88B55A685CB}"/>
                  </a:ext>
                </a:extLst>
              </p:cNvPr>
              <p:cNvCxnSpPr>
                <a:cxnSpLocks/>
                <a:stCxn id="11" idx="0"/>
              </p:cNvCxnSpPr>
              <p:nvPr/>
            </p:nvCxnSpPr>
            <p:spPr>
              <a:xfrm flipV="1">
                <a:off x="9601736" y="3961594"/>
                <a:ext cx="606604" cy="63650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92AE85A-68E5-E362-160A-37AC10ADF8AF}"/>
                  </a:ext>
                </a:extLst>
              </p:cNvPr>
              <p:cNvCxnSpPr>
                <a:cxnSpLocks/>
                <a:stCxn id="12" idx="0"/>
              </p:cNvCxnSpPr>
              <p:nvPr/>
            </p:nvCxnSpPr>
            <p:spPr>
              <a:xfrm flipH="1" flipV="1">
                <a:off x="10595389" y="4002632"/>
                <a:ext cx="417726" cy="50683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99EEC96-6C28-686A-43F1-126B078CF4FB}"/>
                  </a:ext>
                </a:extLst>
              </p:cNvPr>
              <p:cNvCxnSpPr>
                <a:cxnSpLocks/>
                <a:stCxn id="25" idx="0"/>
                <a:endCxn id="11" idx="4"/>
              </p:cNvCxnSpPr>
              <p:nvPr/>
            </p:nvCxnSpPr>
            <p:spPr>
              <a:xfrm flipV="1">
                <a:off x="9576308" y="5130326"/>
                <a:ext cx="25428" cy="78616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2BFC90D-3204-BBCA-8C4D-CE8F89B4B514}"/>
                  </a:ext>
                </a:extLst>
              </p:cNvPr>
              <p:cNvCxnSpPr>
                <a:cxnSpLocks/>
              </p:cNvCxnSpPr>
              <p:nvPr/>
            </p:nvCxnSpPr>
            <p:spPr>
              <a:xfrm flipV="1">
                <a:off x="11205488" y="5066563"/>
                <a:ext cx="0" cy="73068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658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Include – </a:t>
            </a:r>
          </a:p>
          <a:p>
            <a:pPr lvl="1"/>
            <a:r>
              <a:rPr lang="en-NP" dirty="0"/>
              <a:t>The base case explicitly incorporates the behavior of another use case at a location specified in the base</a:t>
            </a:r>
          </a:p>
          <a:p>
            <a:pPr lvl="1"/>
            <a:r>
              <a:rPr lang="en-NP" dirty="0"/>
              <a:t>The included use case never stands alone. It only occurs as a part of some larger base that includes it.</a:t>
            </a:r>
            <a:br>
              <a:rPr lang="en-NP" dirty="0"/>
            </a:br>
            <a:br>
              <a:rPr lang="en-NP" dirty="0"/>
            </a:br>
            <a:endParaRPr lang="en-NP" dirty="0"/>
          </a:p>
          <a:p>
            <a:r>
              <a:rPr lang="en-NP" dirty="0"/>
              <a:t>Extends</a:t>
            </a:r>
          </a:p>
          <a:p>
            <a:pPr lvl="1"/>
            <a:r>
              <a:rPr lang="en-NP" dirty="0"/>
              <a:t>The base use case implicitly incorporates the behavior of another use case at certain points called extension points.</a:t>
            </a:r>
          </a:p>
          <a:p>
            <a:pPr lvl="1"/>
            <a:r>
              <a:rPr lang="en-NP" dirty="0"/>
              <a:t>The base use case may standalone, but under certain conditions its behavior may be extended by the behavior of anothe</a:t>
            </a:r>
            <a:r>
              <a:rPr lang="en-US" dirty="0"/>
              <a:t>r</a:t>
            </a:r>
            <a:r>
              <a:rPr lang="en-NP" dirty="0"/>
              <a:t> use case</a:t>
            </a:r>
          </a:p>
          <a:p>
            <a:pPr lvl="1"/>
            <a:endParaRPr lang="en-NP" dirty="0"/>
          </a:p>
        </p:txBody>
      </p:sp>
      <p:grpSp>
        <p:nvGrpSpPr>
          <p:cNvPr id="44" name="Group 43">
            <a:extLst>
              <a:ext uri="{FF2B5EF4-FFF2-40B4-BE49-F238E27FC236}">
                <a16:creationId xmlns:a16="http://schemas.microsoft.com/office/drawing/2014/main" id="{CAC86CC7-07B0-A352-9E79-0D75AD4CB5B0}"/>
              </a:ext>
            </a:extLst>
          </p:cNvPr>
          <p:cNvGrpSpPr/>
          <p:nvPr/>
        </p:nvGrpSpPr>
        <p:grpSpPr>
          <a:xfrm>
            <a:off x="3790156" y="1536313"/>
            <a:ext cx="3990822" cy="488596"/>
            <a:chOff x="3646140" y="1461699"/>
            <a:chExt cx="3990822" cy="488596"/>
          </a:xfrm>
        </p:grpSpPr>
        <p:cxnSp>
          <p:nvCxnSpPr>
            <p:cNvPr id="17" name="Straight Arrow Connector 16">
              <a:extLst>
                <a:ext uri="{FF2B5EF4-FFF2-40B4-BE49-F238E27FC236}">
                  <a16:creationId xmlns:a16="http://schemas.microsoft.com/office/drawing/2014/main" id="{CA889172-C784-2D5A-EB6E-92352C3C8E7F}"/>
                </a:ext>
              </a:extLst>
            </p:cNvPr>
            <p:cNvCxnSpPr>
              <a:cxnSpLocks/>
            </p:cNvCxnSpPr>
            <p:nvPr/>
          </p:nvCxnSpPr>
          <p:spPr>
            <a:xfrm>
              <a:off x="4644259" y="1755859"/>
              <a:ext cx="1840577" cy="0"/>
            </a:xfrm>
            <a:prstGeom prst="straightConnector1">
              <a:avLst/>
            </a:prstGeom>
            <a:ln w="254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C37A2C96-42BB-4758-8649-8D60EB47CFD8}"/>
                </a:ext>
              </a:extLst>
            </p:cNvPr>
            <p:cNvGrpSpPr/>
            <p:nvPr/>
          </p:nvGrpSpPr>
          <p:grpSpPr>
            <a:xfrm>
              <a:off x="3646140" y="1461699"/>
              <a:ext cx="3990822" cy="488596"/>
              <a:chOff x="3646140" y="1461699"/>
              <a:chExt cx="3990822" cy="488596"/>
            </a:xfrm>
          </p:grpSpPr>
          <p:sp>
            <p:nvSpPr>
              <p:cNvPr id="18" name="TextBox 17">
                <a:extLst>
                  <a:ext uri="{FF2B5EF4-FFF2-40B4-BE49-F238E27FC236}">
                    <a16:creationId xmlns:a16="http://schemas.microsoft.com/office/drawing/2014/main" id="{FD14D709-BE9C-E520-1C25-EE68CE4C5265}"/>
                  </a:ext>
                </a:extLst>
              </p:cNvPr>
              <p:cNvSpPr txBox="1"/>
              <p:nvPr/>
            </p:nvSpPr>
            <p:spPr>
              <a:xfrm>
                <a:off x="4988483" y="1461699"/>
                <a:ext cx="1152128" cy="276999"/>
              </a:xfrm>
              <a:prstGeom prst="rect">
                <a:avLst/>
              </a:prstGeom>
              <a:noFill/>
            </p:spPr>
            <p:txBody>
              <a:bodyPr wrap="square" rtlCol="0">
                <a:spAutoFit/>
              </a:bodyPr>
              <a:lstStyle/>
              <a:p>
                <a:r>
                  <a:rPr lang="en-NP" sz="1200" dirty="0"/>
                  <a:t>&lt;&lt;include&gt;&gt;</a:t>
                </a:r>
              </a:p>
            </p:txBody>
          </p:sp>
          <p:sp>
            <p:nvSpPr>
              <p:cNvPr id="32" name="Oval 31">
                <a:extLst>
                  <a:ext uri="{FF2B5EF4-FFF2-40B4-BE49-F238E27FC236}">
                    <a16:creationId xmlns:a16="http://schemas.microsoft.com/office/drawing/2014/main" id="{245B3558-9431-E979-BD09-A23956671048}"/>
                  </a:ext>
                </a:extLst>
              </p:cNvPr>
              <p:cNvSpPr/>
              <p:nvPr/>
            </p:nvSpPr>
            <p:spPr>
              <a:xfrm>
                <a:off x="3646140" y="1541619"/>
                <a:ext cx="998119" cy="3941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P" sz="1200" dirty="0"/>
                  <a:t>Base</a:t>
                </a:r>
              </a:p>
            </p:txBody>
          </p:sp>
          <p:sp>
            <p:nvSpPr>
              <p:cNvPr id="42" name="Oval 41">
                <a:extLst>
                  <a:ext uri="{FF2B5EF4-FFF2-40B4-BE49-F238E27FC236}">
                    <a16:creationId xmlns:a16="http://schemas.microsoft.com/office/drawing/2014/main" id="{43179FE6-6D3D-3356-9DB6-4011953853D6}"/>
                  </a:ext>
                </a:extLst>
              </p:cNvPr>
              <p:cNvSpPr/>
              <p:nvPr/>
            </p:nvSpPr>
            <p:spPr>
              <a:xfrm>
                <a:off x="6484835" y="1556137"/>
                <a:ext cx="1152127" cy="3941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P" sz="1200" dirty="0"/>
                  <a:t>Included</a:t>
                </a:r>
              </a:p>
            </p:txBody>
          </p:sp>
        </p:grpSp>
      </p:grpSp>
      <p:grpSp>
        <p:nvGrpSpPr>
          <p:cNvPr id="45" name="Group 44">
            <a:extLst>
              <a:ext uri="{FF2B5EF4-FFF2-40B4-BE49-F238E27FC236}">
                <a16:creationId xmlns:a16="http://schemas.microsoft.com/office/drawing/2014/main" id="{9757AFCE-EC3F-C28E-91F3-D64D3592FA5C}"/>
              </a:ext>
            </a:extLst>
          </p:cNvPr>
          <p:cNvGrpSpPr/>
          <p:nvPr/>
        </p:nvGrpSpPr>
        <p:grpSpPr>
          <a:xfrm>
            <a:off x="3588138" y="4031591"/>
            <a:ext cx="3990822" cy="481337"/>
            <a:chOff x="3646140" y="1468958"/>
            <a:chExt cx="3990822" cy="481337"/>
          </a:xfrm>
        </p:grpSpPr>
        <p:cxnSp>
          <p:nvCxnSpPr>
            <p:cNvPr id="47" name="Straight Arrow Connector 46">
              <a:extLst>
                <a:ext uri="{FF2B5EF4-FFF2-40B4-BE49-F238E27FC236}">
                  <a16:creationId xmlns:a16="http://schemas.microsoft.com/office/drawing/2014/main" id="{6DDCF1DB-7038-D049-BABB-54C3889FB0E1}"/>
                </a:ext>
              </a:extLst>
            </p:cNvPr>
            <p:cNvCxnSpPr>
              <a:cxnSpLocks/>
              <a:stCxn id="52" idx="2"/>
              <a:endCxn id="51" idx="6"/>
            </p:cNvCxnSpPr>
            <p:nvPr/>
          </p:nvCxnSpPr>
          <p:spPr>
            <a:xfrm flipH="1" flipV="1">
              <a:off x="4644259" y="1738698"/>
              <a:ext cx="1840576" cy="14518"/>
            </a:xfrm>
            <a:prstGeom prst="straightConnector1">
              <a:avLst/>
            </a:prstGeom>
            <a:ln w="254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8A384D6E-FBD4-57A7-CB2B-5A85F77EC27D}"/>
                </a:ext>
              </a:extLst>
            </p:cNvPr>
            <p:cNvGrpSpPr/>
            <p:nvPr/>
          </p:nvGrpSpPr>
          <p:grpSpPr>
            <a:xfrm>
              <a:off x="3646140" y="1468958"/>
              <a:ext cx="3990822" cy="481337"/>
              <a:chOff x="3646140" y="1468958"/>
              <a:chExt cx="3990822" cy="481337"/>
            </a:xfrm>
          </p:grpSpPr>
          <p:sp>
            <p:nvSpPr>
              <p:cNvPr id="50" name="TextBox 49">
                <a:extLst>
                  <a:ext uri="{FF2B5EF4-FFF2-40B4-BE49-F238E27FC236}">
                    <a16:creationId xmlns:a16="http://schemas.microsoft.com/office/drawing/2014/main" id="{54DB2E30-63EB-06DD-24C2-E10B0CF4E64E}"/>
                  </a:ext>
                </a:extLst>
              </p:cNvPr>
              <p:cNvSpPr txBox="1"/>
              <p:nvPr/>
            </p:nvSpPr>
            <p:spPr>
              <a:xfrm>
                <a:off x="5017978" y="1468958"/>
                <a:ext cx="1152128" cy="276999"/>
              </a:xfrm>
              <a:prstGeom prst="rect">
                <a:avLst/>
              </a:prstGeom>
              <a:noFill/>
            </p:spPr>
            <p:txBody>
              <a:bodyPr wrap="square" rtlCol="0">
                <a:spAutoFit/>
              </a:bodyPr>
              <a:lstStyle/>
              <a:p>
                <a:r>
                  <a:rPr lang="en-NP" sz="1200" dirty="0"/>
                  <a:t>&lt;&lt;extend&gt;&gt;</a:t>
                </a:r>
              </a:p>
            </p:txBody>
          </p:sp>
          <p:sp>
            <p:nvSpPr>
              <p:cNvPr id="51" name="Oval 50">
                <a:extLst>
                  <a:ext uri="{FF2B5EF4-FFF2-40B4-BE49-F238E27FC236}">
                    <a16:creationId xmlns:a16="http://schemas.microsoft.com/office/drawing/2014/main" id="{40A8B2D4-78A2-4DD6-3610-0CEA666868B6}"/>
                  </a:ext>
                </a:extLst>
              </p:cNvPr>
              <p:cNvSpPr/>
              <p:nvPr/>
            </p:nvSpPr>
            <p:spPr>
              <a:xfrm>
                <a:off x="3646140" y="1541619"/>
                <a:ext cx="998119" cy="3941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P" sz="1200" dirty="0"/>
                  <a:t>Base</a:t>
                </a:r>
              </a:p>
            </p:txBody>
          </p:sp>
          <p:sp>
            <p:nvSpPr>
              <p:cNvPr id="52" name="Oval 51">
                <a:extLst>
                  <a:ext uri="{FF2B5EF4-FFF2-40B4-BE49-F238E27FC236}">
                    <a16:creationId xmlns:a16="http://schemas.microsoft.com/office/drawing/2014/main" id="{551E8442-1470-A8C0-5EA0-FBF9A4346FB5}"/>
                  </a:ext>
                </a:extLst>
              </p:cNvPr>
              <p:cNvSpPr/>
              <p:nvPr/>
            </p:nvSpPr>
            <p:spPr>
              <a:xfrm>
                <a:off x="6484835" y="1556137"/>
                <a:ext cx="1152127" cy="3941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P" sz="1200" dirty="0"/>
                  <a:t>Extend</a:t>
                </a:r>
              </a:p>
            </p:txBody>
          </p:sp>
        </p:grpSp>
      </p:grpSp>
    </p:spTree>
    <p:extLst>
      <p:ext uri="{BB962C8B-B14F-4D97-AF65-F5344CB8AC3E}">
        <p14:creationId xmlns:p14="http://schemas.microsoft.com/office/powerpoint/2010/main" val="122160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Include/extends Example </a:t>
            </a:r>
          </a:p>
        </p:txBody>
      </p:sp>
      <p:pic>
        <p:nvPicPr>
          <p:cNvPr id="14338" name="Picture 2" descr="Hospital Management Use Cases Example for Reception.">
            <a:extLst>
              <a:ext uri="{FF2B5EF4-FFF2-40B4-BE49-F238E27FC236}">
                <a16:creationId xmlns:a16="http://schemas.microsoft.com/office/drawing/2014/main" id="{EA50EA32-229C-EF01-930A-CC4D1283B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956" y="2243087"/>
            <a:ext cx="6264696" cy="452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How to create use case diagram </a:t>
            </a:r>
          </a:p>
          <a:p>
            <a:pPr marL="822960" lvl="1" indent="-457200">
              <a:buAutoNum type="arabicPeriod"/>
            </a:pPr>
            <a:r>
              <a:rPr lang="en-US" dirty="0"/>
              <a:t>List main system functions(use cases) in a column:</a:t>
            </a:r>
          </a:p>
          <a:p>
            <a:pPr lvl="2">
              <a:buFont typeface="Wingdings" pitchFamily="2" charset="2"/>
              <a:buChar char="§"/>
            </a:pPr>
            <a:r>
              <a:rPr lang="en-US" dirty="0"/>
              <a:t>think of business events demanding system’s response</a:t>
            </a:r>
          </a:p>
          <a:p>
            <a:pPr lvl="2">
              <a:buFont typeface="Wingdings" pitchFamily="2" charset="2"/>
              <a:buChar char="§"/>
            </a:pPr>
            <a:r>
              <a:rPr lang="en-US" dirty="0"/>
              <a:t>Users’ goals/needs to be accomplished via the system</a:t>
            </a:r>
          </a:p>
          <a:p>
            <a:pPr lvl="2">
              <a:buFont typeface="Wingdings" pitchFamily="2" charset="2"/>
              <a:buChar char="§"/>
            </a:pPr>
            <a:r>
              <a:rPr lang="en-US" dirty="0"/>
              <a:t>Create, Read, Update, Delete (CRUD) data tasks</a:t>
            </a:r>
          </a:p>
          <a:p>
            <a:pPr lvl="2">
              <a:buFont typeface="Wingdings" pitchFamily="2" charset="2"/>
              <a:buChar char="§"/>
            </a:pPr>
            <a:r>
              <a:rPr lang="en-US" dirty="0"/>
              <a:t>Naming cases- user’s need usually can be translated in data tasks</a:t>
            </a:r>
            <a:endParaRPr lang="en-NP" dirty="0"/>
          </a:p>
          <a:p>
            <a:pPr marL="822960" lvl="1" indent="-457200">
              <a:buAutoNum type="arabicPeriod"/>
            </a:pPr>
            <a:r>
              <a:rPr lang="en-NP" dirty="0"/>
              <a:t>Draw ovals around the function labels</a:t>
            </a:r>
          </a:p>
          <a:p>
            <a:pPr marL="822960" lvl="1" indent="-457200">
              <a:buAutoNum type="arabicPeriod"/>
            </a:pPr>
            <a:r>
              <a:rPr lang="en-NP" dirty="0"/>
              <a:t>Draw system boundary</a:t>
            </a:r>
          </a:p>
          <a:p>
            <a:pPr marL="822960" lvl="1" indent="-457200">
              <a:buAutoNum type="arabicPeriod"/>
            </a:pPr>
            <a:r>
              <a:rPr lang="en-NP" dirty="0"/>
              <a:t>Draw actors and connect them with use cases(if more intiutive, this can be done as step 2)</a:t>
            </a:r>
          </a:p>
          <a:p>
            <a:pPr marL="822960" lvl="1" indent="-457200">
              <a:buAutoNum type="arabicPeriod"/>
            </a:pPr>
            <a:r>
              <a:rPr lang="en-NP" dirty="0"/>
              <a:t>Specify include and extend relationships between uses cases (yes, at the end - not before, as this may pull you into process thinking, which does not apply in UC diagramming).</a:t>
            </a:r>
          </a:p>
        </p:txBody>
      </p:sp>
    </p:spTree>
    <p:extLst>
      <p:ext uri="{BB962C8B-B14F-4D97-AF65-F5344CB8AC3E}">
        <p14:creationId xmlns:p14="http://schemas.microsoft.com/office/powerpoint/2010/main" val="4494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Strategies for Analyzing Requirements</a:t>
            </a:r>
          </a:p>
        </p:txBody>
      </p:sp>
      <p:sp>
        <p:nvSpPr>
          <p:cNvPr id="9" name="Content Placeholder 2">
            <a:extLst>
              <a:ext uri="{FF2B5EF4-FFF2-40B4-BE49-F238E27FC236}">
                <a16:creationId xmlns:a16="http://schemas.microsoft.com/office/drawing/2014/main" id="{4B812DA8-96C3-128C-9203-59A6EB8A4CB0}"/>
              </a:ext>
            </a:extLst>
          </p:cNvPr>
          <p:cNvSpPr>
            <a:spLocks noGrp="1"/>
          </p:cNvSpPr>
          <p:nvPr>
            <p:ph idx="1"/>
          </p:nvPr>
        </p:nvSpPr>
        <p:spPr>
          <a:xfrm>
            <a:off x="1537366" y="1772816"/>
            <a:ext cx="9838871" cy="4824535"/>
          </a:xfrm>
        </p:spPr>
        <p:txBody>
          <a:bodyPr>
            <a:normAutofit/>
          </a:bodyPr>
          <a:lstStyle/>
          <a:p>
            <a:r>
              <a:rPr lang="en-NP" sz="2400" b="1" dirty="0"/>
              <a:t>Business Process Improvement(BPI)</a:t>
            </a:r>
          </a:p>
          <a:p>
            <a:pPr lvl="1"/>
            <a:r>
              <a:rPr lang="en-NP" sz="2000" b="1" dirty="0"/>
              <a:t>Moderate amount fo change is required</a:t>
            </a:r>
          </a:p>
          <a:p>
            <a:pPr lvl="1"/>
            <a:r>
              <a:rPr lang="en-NP" sz="2000" b="1" dirty="0"/>
              <a:t>Design to improve efficiency of the current system</a:t>
            </a:r>
          </a:p>
          <a:p>
            <a:pPr lvl="1"/>
            <a:r>
              <a:rPr lang="en-NP" sz="2000" b="1" dirty="0"/>
              <a:t>Duration analysis</a:t>
            </a:r>
          </a:p>
          <a:p>
            <a:pPr lvl="2"/>
            <a:r>
              <a:rPr lang="en-NP" sz="1600" b="1" dirty="0"/>
              <a:t>Determine the time required to complete each step in a business process</a:t>
            </a:r>
          </a:p>
          <a:p>
            <a:pPr lvl="2"/>
            <a:r>
              <a:rPr lang="en-NP" sz="1600" b="1" dirty="0"/>
              <a:t>Compare this to the total time required for the entire process.</a:t>
            </a:r>
          </a:p>
          <a:p>
            <a:pPr lvl="2"/>
            <a:r>
              <a:rPr lang="en-NP" sz="1600" b="1" dirty="0"/>
              <a:t>Large differences suggest problems that might be solved by:</a:t>
            </a:r>
          </a:p>
          <a:p>
            <a:pPr lvl="3"/>
            <a:r>
              <a:rPr lang="en-NP" sz="1400" b="1" dirty="0"/>
              <a:t>Integrating so</a:t>
            </a:r>
            <a:r>
              <a:rPr lang="en-US" sz="1400" b="1" dirty="0"/>
              <a:t>me steps together</a:t>
            </a:r>
          </a:p>
          <a:p>
            <a:pPr lvl="3"/>
            <a:r>
              <a:rPr lang="en-US" sz="1400" b="1" dirty="0"/>
              <a:t>Performing some steps simultaneously </a:t>
            </a:r>
          </a:p>
          <a:p>
            <a:pPr lvl="1"/>
            <a:r>
              <a:rPr lang="en-US" sz="2000" b="1" dirty="0"/>
              <a:t>Activity based costing – same as duration analysis but applied to the costs.</a:t>
            </a:r>
          </a:p>
          <a:p>
            <a:pPr lvl="1"/>
            <a:r>
              <a:rPr lang="en-NP" sz="2000" b="1" dirty="0"/>
              <a:t>Informal benchmarking – analyzes similar processes in other successful organizations</a:t>
            </a:r>
            <a:endParaRPr lang="en-NP" sz="2400" b="1" dirty="0"/>
          </a:p>
        </p:txBody>
      </p:sp>
    </p:spTree>
    <p:extLst>
      <p:ext uri="{BB962C8B-B14F-4D97-AF65-F5344CB8AC3E}">
        <p14:creationId xmlns:p14="http://schemas.microsoft.com/office/powerpoint/2010/main" val="234785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Use case Diagram : Question 1</a:t>
            </a:r>
          </a:p>
          <a:p>
            <a:pPr lvl="1"/>
            <a:r>
              <a:rPr lang="en-US" dirty="0"/>
              <a:t>A</a:t>
            </a:r>
            <a:r>
              <a:rPr lang="en-NP" dirty="0"/>
              <a:t> use case placing an order with sales company follow these steps</a:t>
            </a:r>
          </a:p>
          <a:p>
            <a:pPr lvl="2"/>
            <a:r>
              <a:rPr lang="en-NP" dirty="0"/>
              <a:t>Browse catelog and select items</a:t>
            </a:r>
          </a:p>
          <a:p>
            <a:pPr lvl="2"/>
            <a:r>
              <a:rPr lang="en-NP" dirty="0"/>
              <a:t>Call sales representative</a:t>
            </a:r>
          </a:p>
          <a:p>
            <a:pPr lvl="2"/>
            <a:r>
              <a:rPr lang="en-NP" dirty="0"/>
              <a:t>Supply shipping information</a:t>
            </a:r>
          </a:p>
          <a:p>
            <a:pPr lvl="2"/>
            <a:r>
              <a:rPr lang="en-NP" dirty="0"/>
              <a:t>Supply payment information</a:t>
            </a:r>
          </a:p>
          <a:p>
            <a:pPr lvl="2"/>
            <a:r>
              <a:rPr lang="en-NP" dirty="0"/>
              <a:t>Receive conformation number from sales person</a:t>
            </a:r>
          </a:p>
          <a:p>
            <a:pPr lvl="2"/>
            <a:endParaRPr lang="en-NP" dirty="0"/>
          </a:p>
          <a:p>
            <a:pPr marL="731520" lvl="2" indent="0">
              <a:buNone/>
            </a:pPr>
            <a:r>
              <a:rPr lang="en-NP" dirty="0"/>
              <a:t>Translate use case sequesnce in to use case diagram </a:t>
            </a:r>
          </a:p>
        </p:txBody>
      </p:sp>
    </p:spTree>
    <p:extLst>
      <p:ext uri="{BB962C8B-B14F-4D97-AF65-F5344CB8AC3E}">
        <p14:creationId xmlns:p14="http://schemas.microsoft.com/office/powerpoint/2010/main" val="22312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7404ECF-522E-9DCD-C512-0497BB96FFC0}"/>
              </a:ext>
            </a:extLst>
          </p:cNvPr>
          <p:cNvSpPr/>
          <p:nvPr/>
        </p:nvSpPr>
        <p:spPr>
          <a:xfrm>
            <a:off x="4006179" y="2132856"/>
            <a:ext cx="3379539" cy="47251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Use case Diagram : Question 1</a:t>
            </a:r>
          </a:p>
        </p:txBody>
      </p:sp>
      <p:grpSp>
        <p:nvGrpSpPr>
          <p:cNvPr id="43" name="Group 42">
            <a:extLst>
              <a:ext uri="{FF2B5EF4-FFF2-40B4-BE49-F238E27FC236}">
                <a16:creationId xmlns:a16="http://schemas.microsoft.com/office/drawing/2014/main" id="{3C45C45A-0ADD-0D2D-55C7-5C8BE4C09738}"/>
              </a:ext>
            </a:extLst>
          </p:cNvPr>
          <p:cNvGrpSpPr/>
          <p:nvPr/>
        </p:nvGrpSpPr>
        <p:grpSpPr>
          <a:xfrm>
            <a:off x="2133972" y="2276256"/>
            <a:ext cx="4994245" cy="4517771"/>
            <a:chOff x="2277988" y="2233623"/>
            <a:chExt cx="4994245" cy="4517771"/>
          </a:xfrm>
        </p:grpSpPr>
        <p:grpSp>
          <p:nvGrpSpPr>
            <p:cNvPr id="11" name="Group 10">
              <a:extLst>
                <a:ext uri="{FF2B5EF4-FFF2-40B4-BE49-F238E27FC236}">
                  <a16:creationId xmlns:a16="http://schemas.microsoft.com/office/drawing/2014/main" id="{CB3BBCF2-BCEC-5DC3-BF80-9EA3D1732D2E}"/>
                </a:ext>
              </a:extLst>
            </p:cNvPr>
            <p:cNvGrpSpPr/>
            <p:nvPr/>
          </p:nvGrpSpPr>
          <p:grpSpPr>
            <a:xfrm>
              <a:off x="2277988" y="3717032"/>
              <a:ext cx="1205779" cy="1217823"/>
              <a:chOff x="1562322" y="2610911"/>
              <a:chExt cx="1205779" cy="1217823"/>
            </a:xfrm>
          </p:grpSpPr>
          <p:grpSp>
            <p:nvGrpSpPr>
              <p:cNvPr id="2" name="Group 1">
                <a:extLst>
                  <a:ext uri="{FF2B5EF4-FFF2-40B4-BE49-F238E27FC236}">
                    <a16:creationId xmlns:a16="http://schemas.microsoft.com/office/drawing/2014/main" id="{1B73C4BA-F54D-6AF0-B8DB-70FBCA80D8E9}"/>
                  </a:ext>
                </a:extLst>
              </p:cNvPr>
              <p:cNvGrpSpPr/>
              <p:nvPr/>
            </p:nvGrpSpPr>
            <p:grpSpPr>
              <a:xfrm>
                <a:off x="1917948" y="2610911"/>
                <a:ext cx="494529" cy="792088"/>
                <a:chOff x="2363965" y="4509120"/>
                <a:chExt cx="1034015" cy="1656184"/>
              </a:xfrm>
            </p:grpSpPr>
            <p:sp>
              <p:nvSpPr>
                <p:cNvPr id="3" name="Oval 2">
                  <a:extLst>
                    <a:ext uri="{FF2B5EF4-FFF2-40B4-BE49-F238E27FC236}">
                      <a16:creationId xmlns:a16="http://schemas.microsoft.com/office/drawing/2014/main" id="{076F6763-7560-BDEE-6B92-62AE6EC162EF}"/>
                    </a:ext>
                  </a:extLst>
                </p:cNvPr>
                <p:cNvSpPr/>
                <p:nvPr/>
              </p:nvSpPr>
              <p:spPr>
                <a:xfrm>
                  <a:off x="2638028" y="4509120"/>
                  <a:ext cx="504056" cy="5040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cxnSp>
              <p:nvCxnSpPr>
                <p:cNvPr id="4" name="Straight Connector 3">
                  <a:extLst>
                    <a:ext uri="{FF2B5EF4-FFF2-40B4-BE49-F238E27FC236}">
                      <a16:creationId xmlns:a16="http://schemas.microsoft.com/office/drawing/2014/main" id="{8B498E22-AD1A-9751-0BDC-7872A10827B0}"/>
                    </a:ext>
                  </a:extLst>
                </p:cNvPr>
                <p:cNvCxnSpPr>
                  <a:cxnSpLocks/>
                  <a:stCxn id="3" idx="4"/>
                </p:cNvCxnSpPr>
                <p:nvPr/>
              </p:nvCxnSpPr>
              <p:spPr>
                <a:xfrm>
                  <a:off x="2890055" y="5013176"/>
                  <a:ext cx="0" cy="72008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F809F87-DF8F-7FAD-5D34-2CDAE8C03145}"/>
                    </a:ext>
                  </a:extLst>
                </p:cNvPr>
                <p:cNvCxnSpPr>
                  <a:cxnSpLocks/>
                </p:cNvCxnSpPr>
                <p:nvPr/>
              </p:nvCxnSpPr>
              <p:spPr>
                <a:xfrm flipH="1">
                  <a:off x="2494012"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C5E2B3E-C66C-00D3-E933-7AD50AC7B813}"/>
                    </a:ext>
                  </a:extLst>
                </p:cNvPr>
                <p:cNvCxnSpPr>
                  <a:cxnSpLocks/>
                </p:cNvCxnSpPr>
                <p:nvPr/>
              </p:nvCxnSpPr>
              <p:spPr>
                <a:xfrm>
                  <a:off x="2890056" y="5733256"/>
                  <a:ext cx="396044" cy="4320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001A69A-51B6-CB40-4A2F-88F788D242F3}"/>
                    </a:ext>
                  </a:extLst>
                </p:cNvPr>
                <p:cNvCxnSpPr>
                  <a:cxnSpLocks/>
                </p:cNvCxnSpPr>
                <p:nvPr/>
              </p:nvCxnSpPr>
              <p:spPr>
                <a:xfrm flipH="1">
                  <a:off x="2363965" y="5229200"/>
                  <a:ext cx="103401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5F11DC15-0EB8-C322-0709-218B76DD04A5}"/>
                  </a:ext>
                </a:extLst>
              </p:cNvPr>
              <p:cNvSpPr txBox="1"/>
              <p:nvPr/>
            </p:nvSpPr>
            <p:spPr>
              <a:xfrm>
                <a:off x="1562322" y="3459402"/>
                <a:ext cx="1205779" cy="369332"/>
              </a:xfrm>
              <a:prstGeom prst="rect">
                <a:avLst/>
              </a:prstGeom>
              <a:noFill/>
            </p:spPr>
            <p:txBody>
              <a:bodyPr wrap="none" rtlCol="0">
                <a:spAutoFit/>
              </a:bodyPr>
              <a:lstStyle/>
              <a:p>
                <a:r>
                  <a:rPr lang="en-NP" dirty="0"/>
                  <a:t>Customer</a:t>
                </a:r>
              </a:p>
            </p:txBody>
          </p:sp>
        </p:grpSp>
        <p:grpSp>
          <p:nvGrpSpPr>
            <p:cNvPr id="14" name="Group 13">
              <a:extLst>
                <a:ext uri="{FF2B5EF4-FFF2-40B4-BE49-F238E27FC236}">
                  <a16:creationId xmlns:a16="http://schemas.microsoft.com/office/drawing/2014/main" id="{A2D5E436-7DC2-C1E0-D804-80346DC1D2C1}"/>
                </a:ext>
              </a:extLst>
            </p:cNvPr>
            <p:cNvGrpSpPr/>
            <p:nvPr/>
          </p:nvGrpSpPr>
          <p:grpSpPr>
            <a:xfrm>
              <a:off x="4885682" y="2233623"/>
              <a:ext cx="2386551" cy="791226"/>
              <a:chOff x="5546330" y="2312987"/>
              <a:chExt cx="2386551" cy="791226"/>
            </a:xfrm>
          </p:grpSpPr>
          <p:sp>
            <p:nvSpPr>
              <p:cNvPr id="10" name="Oval 9">
                <a:extLst>
                  <a:ext uri="{FF2B5EF4-FFF2-40B4-BE49-F238E27FC236}">
                    <a16:creationId xmlns:a16="http://schemas.microsoft.com/office/drawing/2014/main" id="{58A17CB3-2FF3-D4E8-4883-3FF2C43E278D}"/>
                  </a:ext>
                </a:extLst>
              </p:cNvPr>
              <p:cNvSpPr/>
              <p:nvPr/>
            </p:nvSpPr>
            <p:spPr>
              <a:xfrm>
                <a:off x="6253598" y="2312987"/>
                <a:ext cx="846332" cy="493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12" name="TextBox 11">
                <a:extLst>
                  <a:ext uri="{FF2B5EF4-FFF2-40B4-BE49-F238E27FC236}">
                    <a16:creationId xmlns:a16="http://schemas.microsoft.com/office/drawing/2014/main" id="{282AF4FF-8DC6-DE64-F8FF-A1FDDB4C2B26}"/>
                  </a:ext>
                </a:extLst>
              </p:cNvPr>
              <p:cNvSpPr txBox="1"/>
              <p:nvPr/>
            </p:nvSpPr>
            <p:spPr>
              <a:xfrm>
                <a:off x="5546330" y="2827214"/>
                <a:ext cx="2386551" cy="276999"/>
              </a:xfrm>
              <a:prstGeom prst="rect">
                <a:avLst/>
              </a:prstGeom>
              <a:noFill/>
            </p:spPr>
            <p:txBody>
              <a:bodyPr wrap="none" rtlCol="0">
                <a:spAutoFit/>
              </a:bodyPr>
              <a:lstStyle/>
              <a:p>
                <a:pPr algn="ctr"/>
                <a:r>
                  <a:rPr lang="en-NP" sz="1200" dirty="0"/>
                  <a:t>Browse Catlog and select items</a:t>
                </a:r>
              </a:p>
            </p:txBody>
          </p:sp>
        </p:grpSp>
        <p:grpSp>
          <p:nvGrpSpPr>
            <p:cNvPr id="18" name="Group 17">
              <a:extLst>
                <a:ext uri="{FF2B5EF4-FFF2-40B4-BE49-F238E27FC236}">
                  <a16:creationId xmlns:a16="http://schemas.microsoft.com/office/drawing/2014/main" id="{52034BA0-7962-E335-F8E0-96009074139D}"/>
                </a:ext>
              </a:extLst>
            </p:cNvPr>
            <p:cNvGrpSpPr/>
            <p:nvPr/>
          </p:nvGrpSpPr>
          <p:grpSpPr>
            <a:xfrm>
              <a:off x="5358727" y="3135941"/>
              <a:ext cx="1440459" cy="795754"/>
              <a:chOff x="6019380" y="2312987"/>
              <a:chExt cx="1440459" cy="795754"/>
            </a:xfrm>
          </p:grpSpPr>
          <p:sp>
            <p:nvSpPr>
              <p:cNvPr id="19" name="Oval 18">
                <a:extLst>
                  <a:ext uri="{FF2B5EF4-FFF2-40B4-BE49-F238E27FC236}">
                    <a16:creationId xmlns:a16="http://schemas.microsoft.com/office/drawing/2014/main" id="{314296A6-BD6E-D147-666E-8D99505A922B}"/>
                  </a:ext>
                </a:extLst>
              </p:cNvPr>
              <p:cNvSpPr/>
              <p:nvPr/>
            </p:nvSpPr>
            <p:spPr>
              <a:xfrm>
                <a:off x="6253598" y="2312987"/>
                <a:ext cx="846332" cy="493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20" name="TextBox 19">
                <a:extLst>
                  <a:ext uri="{FF2B5EF4-FFF2-40B4-BE49-F238E27FC236}">
                    <a16:creationId xmlns:a16="http://schemas.microsoft.com/office/drawing/2014/main" id="{8894E5AF-BCB3-4231-DF85-E29FD9521F8C}"/>
                  </a:ext>
                </a:extLst>
              </p:cNvPr>
              <p:cNvSpPr txBox="1"/>
              <p:nvPr/>
            </p:nvSpPr>
            <p:spPr>
              <a:xfrm>
                <a:off x="6019380" y="2831742"/>
                <a:ext cx="1440459" cy="276999"/>
              </a:xfrm>
              <a:prstGeom prst="rect">
                <a:avLst/>
              </a:prstGeom>
              <a:noFill/>
            </p:spPr>
            <p:txBody>
              <a:bodyPr wrap="none" rtlCol="0">
                <a:spAutoFit/>
              </a:bodyPr>
              <a:lstStyle/>
              <a:p>
                <a:pPr algn="ctr"/>
                <a:r>
                  <a:rPr lang="en-NP" sz="1200" dirty="0"/>
                  <a:t>Call Sales persion</a:t>
                </a:r>
              </a:p>
            </p:txBody>
          </p:sp>
        </p:grpSp>
        <p:grpSp>
          <p:nvGrpSpPr>
            <p:cNvPr id="21" name="Group 20">
              <a:extLst>
                <a:ext uri="{FF2B5EF4-FFF2-40B4-BE49-F238E27FC236}">
                  <a16:creationId xmlns:a16="http://schemas.microsoft.com/office/drawing/2014/main" id="{354D62EA-62A0-C515-D054-9FEBC398ACD6}"/>
                </a:ext>
              </a:extLst>
            </p:cNvPr>
            <p:cNvGrpSpPr/>
            <p:nvPr/>
          </p:nvGrpSpPr>
          <p:grpSpPr>
            <a:xfrm>
              <a:off x="5446910" y="4061418"/>
              <a:ext cx="1426288" cy="792227"/>
              <a:chOff x="6040250" y="2312987"/>
              <a:chExt cx="1426288" cy="792227"/>
            </a:xfrm>
          </p:grpSpPr>
          <p:sp>
            <p:nvSpPr>
              <p:cNvPr id="22" name="Oval 21">
                <a:extLst>
                  <a:ext uri="{FF2B5EF4-FFF2-40B4-BE49-F238E27FC236}">
                    <a16:creationId xmlns:a16="http://schemas.microsoft.com/office/drawing/2014/main" id="{97A74381-8720-346D-93FE-3612DB144941}"/>
                  </a:ext>
                </a:extLst>
              </p:cNvPr>
              <p:cNvSpPr/>
              <p:nvPr/>
            </p:nvSpPr>
            <p:spPr>
              <a:xfrm>
                <a:off x="6253598" y="2312987"/>
                <a:ext cx="846332" cy="493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23" name="TextBox 22">
                <a:extLst>
                  <a:ext uri="{FF2B5EF4-FFF2-40B4-BE49-F238E27FC236}">
                    <a16:creationId xmlns:a16="http://schemas.microsoft.com/office/drawing/2014/main" id="{5B56034E-A065-2363-99BF-AD80980AB5DD}"/>
                  </a:ext>
                </a:extLst>
              </p:cNvPr>
              <p:cNvSpPr txBox="1"/>
              <p:nvPr/>
            </p:nvSpPr>
            <p:spPr>
              <a:xfrm>
                <a:off x="6040250" y="2828215"/>
                <a:ext cx="1426288" cy="276999"/>
              </a:xfrm>
              <a:prstGeom prst="rect">
                <a:avLst/>
              </a:prstGeom>
              <a:noFill/>
            </p:spPr>
            <p:txBody>
              <a:bodyPr wrap="none" rtlCol="0">
                <a:spAutoFit/>
              </a:bodyPr>
              <a:lstStyle/>
              <a:p>
                <a:pPr algn="ctr"/>
                <a:r>
                  <a:rPr lang="en-NP" sz="1200" dirty="0"/>
                  <a:t>Give Shipping Info</a:t>
                </a:r>
              </a:p>
            </p:txBody>
          </p:sp>
        </p:grpSp>
        <p:grpSp>
          <p:nvGrpSpPr>
            <p:cNvPr id="24" name="Group 23">
              <a:extLst>
                <a:ext uri="{FF2B5EF4-FFF2-40B4-BE49-F238E27FC236}">
                  <a16:creationId xmlns:a16="http://schemas.microsoft.com/office/drawing/2014/main" id="{9021A160-C2C9-E7D5-A8B9-6C79DADED42F}"/>
                </a:ext>
              </a:extLst>
            </p:cNvPr>
            <p:cNvGrpSpPr/>
            <p:nvPr/>
          </p:nvGrpSpPr>
          <p:grpSpPr>
            <a:xfrm>
              <a:off x="5451071" y="5000208"/>
              <a:ext cx="1431867" cy="807350"/>
              <a:chOff x="6039132" y="2312987"/>
              <a:chExt cx="1431867" cy="807350"/>
            </a:xfrm>
          </p:grpSpPr>
          <p:sp>
            <p:nvSpPr>
              <p:cNvPr id="25" name="Oval 24">
                <a:extLst>
                  <a:ext uri="{FF2B5EF4-FFF2-40B4-BE49-F238E27FC236}">
                    <a16:creationId xmlns:a16="http://schemas.microsoft.com/office/drawing/2014/main" id="{85E6D65A-9B6F-8462-09CD-CC10F4B4DA1B}"/>
                  </a:ext>
                </a:extLst>
              </p:cNvPr>
              <p:cNvSpPr/>
              <p:nvPr/>
            </p:nvSpPr>
            <p:spPr>
              <a:xfrm>
                <a:off x="6253598" y="2312987"/>
                <a:ext cx="846332" cy="493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26" name="TextBox 25">
                <a:extLst>
                  <a:ext uri="{FF2B5EF4-FFF2-40B4-BE49-F238E27FC236}">
                    <a16:creationId xmlns:a16="http://schemas.microsoft.com/office/drawing/2014/main" id="{60E46398-485A-C03D-A035-4BD2EDBF037F}"/>
                  </a:ext>
                </a:extLst>
              </p:cNvPr>
              <p:cNvSpPr txBox="1"/>
              <p:nvPr/>
            </p:nvSpPr>
            <p:spPr>
              <a:xfrm>
                <a:off x="6039132" y="2843338"/>
                <a:ext cx="1431867" cy="276999"/>
              </a:xfrm>
              <a:prstGeom prst="rect">
                <a:avLst/>
              </a:prstGeom>
              <a:noFill/>
            </p:spPr>
            <p:txBody>
              <a:bodyPr wrap="none" rtlCol="0">
                <a:spAutoFit/>
              </a:bodyPr>
              <a:lstStyle/>
              <a:p>
                <a:pPr algn="ctr"/>
                <a:r>
                  <a:rPr lang="en-NP" sz="1200" dirty="0"/>
                  <a:t>Give Payment Info</a:t>
                </a:r>
              </a:p>
            </p:txBody>
          </p:sp>
        </p:grpSp>
        <p:grpSp>
          <p:nvGrpSpPr>
            <p:cNvPr id="27" name="Group 26">
              <a:extLst>
                <a:ext uri="{FF2B5EF4-FFF2-40B4-BE49-F238E27FC236}">
                  <a16:creationId xmlns:a16="http://schemas.microsoft.com/office/drawing/2014/main" id="{16B3A992-09E8-5E0A-1727-4DF47F15E492}"/>
                </a:ext>
              </a:extLst>
            </p:cNvPr>
            <p:cNvGrpSpPr/>
            <p:nvPr/>
          </p:nvGrpSpPr>
          <p:grpSpPr>
            <a:xfrm>
              <a:off x="5468846" y="6009931"/>
              <a:ext cx="1357937" cy="741463"/>
              <a:chOff x="6076102" y="2312987"/>
              <a:chExt cx="1357937" cy="741463"/>
            </a:xfrm>
          </p:grpSpPr>
          <p:sp>
            <p:nvSpPr>
              <p:cNvPr id="28" name="Oval 27">
                <a:extLst>
                  <a:ext uri="{FF2B5EF4-FFF2-40B4-BE49-F238E27FC236}">
                    <a16:creationId xmlns:a16="http://schemas.microsoft.com/office/drawing/2014/main" id="{B38E8E56-EA09-CCCE-DD63-0B7A45E3EC80}"/>
                  </a:ext>
                </a:extLst>
              </p:cNvPr>
              <p:cNvSpPr/>
              <p:nvPr/>
            </p:nvSpPr>
            <p:spPr>
              <a:xfrm>
                <a:off x="6253598" y="2312987"/>
                <a:ext cx="846332" cy="493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29" name="TextBox 28">
                <a:extLst>
                  <a:ext uri="{FF2B5EF4-FFF2-40B4-BE49-F238E27FC236}">
                    <a16:creationId xmlns:a16="http://schemas.microsoft.com/office/drawing/2014/main" id="{06CA3DF7-6F3C-CE6A-981B-4A9489A88087}"/>
                  </a:ext>
                </a:extLst>
              </p:cNvPr>
              <p:cNvSpPr txBox="1"/>
              <p:nvPr/>
            </p:nvSpPr>
            <p:spPr>
              <a:xfrm>
                <a:off x="6076102" y="2777451"/>
                <a:ext cx="1357937" cy="276999"/>
              </a:xfrm>
              <a:prstGeom prst="rect">
                <a:avLst/>
              </a:prstGeom>
              <a:noFill/>
            </p:spPr>
            <p:txBody>
              <a:bodyPr wrap="none" rtlCol="0">
                <a:spAutoFit/>
              </a:bodyPr>
              <a:lstStyle/>
              <a:p>
                <a:pPr algn="ctr"/>
                <a:r>
                  <a:rPr lang="en-NP" sz="1200" dirty="0"/>
                  <a:t>Get confirmation</a:t>
                </a:r>
              </a:p>
            </p:txBody>
          </p:sp>
        </p:grpSp>
        <p:cxnSp>
          <p:nvCxnSpPr>
            <p:cNvPr id="31" name="Straight Arrow Connector 30">
              <a:extLst>
                <a:ext uri="{FF2B5EF4-FFF2-40B4-BE49-F238E27FC236}">
                  <a16:creationId xmlns:a16="http://schemas.microsoft.com/office/drawing/2014/main" id="{CA936BE5-796B-2AD1-3406-19A40729AEBD}"/>
                </a:ext>
              </a:extLst>
            </p:cNvPr>
            <p:cNvCxnSpPr/>
            <p:nvPr/>
          </p:nvCxnSpPr>
          <p:spPr>
            <a:xfrm flipV="1">
              <a:off x="3483767" y="3024849"/>
              <a:ext cx="1674541" cy="1036569"/>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D371CA-9523-13AA-BFF8-1C207019E5D1}"/>
                </a:ext>
              </a:extLst>
            </p:cNvPr>
            <p:cNvCxnSpPr>
              <a:cxnSpLocks/>
            </p:cNvCxnSpPr>
            <p:nvPr/>
          </p:nvCxnSpPr>
          <p:spPr>
            <a:xfrm flipV="1">
              <a:off x="3531955" y="3654696"/>
              <a:ext cx="1876892" cy="623007"/>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08E7020-4A6A-E640-F579-6728B29670CF}"/>
                </a:ext>
              </a:extLst>
            </p:cNvPr>
            <p:cNvCxnSpPr>
              <a:cxnSpLocks/>
            </p:cNvCxnSpPr>
            <p:nvPr/>
          </p:nvCxnSpPr>
          <p:spPr>
            <a:xfrm flipV="1">
              <a:off x="3581116" y="4295119"/>
              <a:ext cx="1981004" cy="238222"/>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D2EAF65-072C-407B-93B0-19DE635D234B}"/>
                </a:ext>
              </a:extLst>
            </p:cNvPr>
            <p:cNvCxnSpPr>
              <a:cxnSpLocks/>
            </p:cNvCxnSpPr>
            <p:nvPr/>
          </p:nvCxnSpPr>
          <p:spPr>
            <a:xfrm>
              <a:off x="3610613" y="4728255"/>
              <a:ext cx="1951507" cy="52954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82B26A7-B45B-B470-BCAC-B154D1295B34}"/>
                </a:ext>
              </a:extLst>
            </p:cNvPr>
            <p:cNvCxnSpPr>
              <a:cxnSpLocks/>
            </p:cNvCxnSpPr>
            <p:nvPr/>
          </p:nvCxnSpPr>
          <p:spPr>
            <a:xfrm>
              <a:off x="3610613" y="4932368"/>
              <a:ext cx="1979213" cy="130481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C0E2907E-4F73-D1F5-ADDA-9D2CB0C256FD}"/>
              </a:ext>
            </a:extLst>
          </p:cNvPr>
          <p:cNvSpPr txBox="1"/>
          <p:nvPr/>
        </p:nvSpPr>
        <p:spPr>
          <a:xfrm>
            <a:off x="8115469" y="2414748"/>
            <a:ext cx="3379543" cy="2677656"/>
          </a:xfrm>
          <a:prstGeom prst="rect">
            <a:avLst/>
          </a:prstGeom>
          <a:noFill/>
        </p:spPr>
        <p:txBody>
          <a:bodyPr wrap="square" rtlCol="0">
            <a:spAutoFit/>
          </a:bodyPr>
          <a:lstStyle/>
          <a:p>
            <a:r>
              <a:rPr lang="en-NP" sz="2400" b="1" dirty="0"/>
              <a:t>The sales person could also be included in this use case diagram because the sales person is also interacting </a:t>
            </a:r>
            <a:r>
              <a:rPr lang="en-US" sz="2400" b="1" dirty="0" err="1"/>
              <a:t>wi</a:t>
            </a:r>
            <a:r>
              <a:rPr lang="en-NP" sz="2400" b="1" dirty="0"/>
              <a:t>th the ordering system</a:t>
            </a:r>
          </a:p>
        </p:txBody>
      </p:sp>
    </p:spTree>
    <p:extLst>
      <p:ext uri="{BB962C8B-B14F-4D97-AF65-F5344CB8AC3E}">
        <p14:creationId xmlns:p14="http://schemas.microsoft.com/office/powerpoint/2010/main" val="3985883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Use case Diagram : Question 2</a:t>
            </a:r>
          </a:p>
          <a:p>
            <a:pPr lvl="1"/>
            <a:r>
              <a:rPr lang="en-US" sz="2100" dirty="0"/>
              <a:t>The site user and the webmaster are the actors. The site user wants to search for documents, browse documents, and view events. These are the use cases or the functionality the user wants to do. The download and preview documents are the use cases too, and they are in relation to each other based on user requirements.</a:t>
            </a:r>
          </a:p>
          <a:p>
            <a:pPr lvl="1"/>
            <a:r>
              <a:rPr lang="en-US" sz="2100" dirty="0"/>
              <a:t>The webmaster upload documents, post new events to the homepage and add a user and these use cases are in relation with the managed folders and add company but still based on what the actor wants</a:t>
            </a:r>
          </a:p>
          <a:p>
            <a:pPr lvl="1"/>
            <a:endParaRPr lang="en-NP" dirty="0"/>
          </a:p>
          <a:p>
            <a:pPr marL="731520" lvl="2" indent="0">
              <a:buNone/>
            </a:pPr>
            <a:r>
              <a:rPr lang="en-NP" dirty="0"/>
              <a:t>Translate use case sequesnce in to diagram </a:t>
            </a:r>
          </a:p>
        </p:txBody>
      </p:sp>
    </p:spTree>
    <p:extLst>
      <p:ext uri="{BB962C8B-B14F-4D97-AF65-F5344CB8AC3E}">
        <p14:creationId xmlns:p14="http://schemas.microsoft.com/office/powerpoint/2010/main" val="163989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 Case Analysis – Use Case Diagram</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normAutofit/>
          </a:bodyPr>
          <a:lstStyle/>
          <a:p>
            <a:r>
              <a:rPr lang="en-NP" dirty="0"/>
              <a:t>Use case Diagram : Question 1</a:t>
            </a:r>
          </a:p>
        </p:txBody>
      </p:sp>
      <p:pic>
        <p:nvPicPr>
          <p:cNvPr id="30" name="Picture 29">
            <a:extLst>
              <a:ext uri="{FF2B5EF4-FFF2-40B4-BE49-F238E27FC236}">
                <a16:creationId xmlns:a16="http://schemas.microsoft.com/office/drawing/2014/main" id="{77DCC236-3A16-F9C3-0391-B8763F32935F}"/>
              </a:ext>
            </a:extLst>
          </p:cNvPr>
          <p:cNvPicPr>
            <a:picLocks noChangeAspect="1"/>
          </p:cNvPicPr>
          <p:nvPr/>
        </p:nvPicPr>
        <p:blipFill>
          <a:blip r:embed="rId2"/>
          <a:stretch>
            <a:fillRect/>
          </a:stretch>
        </p:blipFill>
        <p:spPr>
          <a:xfrm>
            <a:off x="2566020" y="2046727"/>
            <a:ext cx="5694408" cy="4619443"/>
          </a:xfrm>
          <a:prstGeom prst="rect">
            <a:avLst/>
          </a:prstGeom>
        </p:spPr>
      </p:pic>
    </p:spTree>
    <p:extLst>
      <p:ext uri="{BB962C8B-B14F-4D97-AF65-F5344CB8AC3E}">
        <p14:creationId xmlns:p14="http://schemas.microsoft.com/office/powerpoint/2010/main" val="27445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0"/>
            <a:ext cx="9782801" cy="1739032"/>
          </a:xfrm>
        </p:spPr>
        <p:txBody>
          <a:bodyPr/>
          <a:lstStyle/>
          <a:p>
            <a:r>
              <a:rPr lang="en-US" dirty="0"/>
              <a:t>Use Case Analysis – Tool as capturing functional requirements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2132856"/>
            <a:ext cx="10045592" cy="4507446"/>
          </a:xfrm>
        </p:spPr>
        <p:txBody>
          <a:bodyPr>
            <a:normAutofit/>
          </a:bodyPr>
          <a:lstStyle/>
          <a:p>
            <a:r>
              <a:rPr lang="en-NP" dirty="0"/>
              <a:t>Use Case for Functional Requirements </a:t>
            </a:r>
          </a:p>
          <a:p>
            <a:pPr lvl="1"/>
            <a:r>
              <a:rPr lang="en-US" dirty="0"/>
              <a:t>Use cases do explain the user’s interaction with the system, but they omit a lot of details that are necessary to know before the system can be developed. </a:t>
            </a:r>
          </a:p>
          <a:p>
            <a:pPr lvl="1"/>
            <a:r>
              <a:rPr lang="en-NP" dirty="0"/>
              <a:t>Only convey the user points of view rather than detailing of use case.</a:t>
            </a:r>
          </a:p>
          <a:p>
            <a:pPr lvl="1"/>
            <a:r>
              <a:rPr lang="en-US" dirty="0"/>
              <a:t>Transforming the user’s view into the developer’s view by creating functional requirements is one of the important contributions that the systems analyst makes to the development project. </a:t>
            </a:r>
          </a:p>
          <a:p>
            <a:pPr lvl="1"/>
            <a:endParaRPr lang="en-NP" dirty="0"/>
          </a:p>
          <a:p>
            <a:pPr lvl="1"/>
            <a:endParaRPr lang="en-NP" dirty="0"/>
          </a:p>
          <a:p>
            <a:endParaRPr lang="en-NP" dirty="0"/>
          </a:p>
        </p:txBody>
      </p:sp>
    </p:spTree>
    <p:extLst>
      <p:ext uri="{BB962C8B-B14F-4D97-AF65-F5344CB8AC3E}">
        <p14:creationId xmlns:p14="http://schemas.microsoft.com/office/powerpoint/2010/main" val="340919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0"/>
            <a:ext cx="9782801" cy="1306984"/>
          </a:xfrm>
        </p:spPr>
        <p:txBody>
          <a:bodyPr/>
          <a:lstStyle/>
          <a:p>
            <a:r>
              <a:rPr lang="en-US" dirty="0"/>
              <a:t>Use Case Analysis – Tool as testing</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700808"/>
            <a:ext cx="10045592" cy="4939494"/>
          </a:xfrm>
        </p:spPr>
        <p:txBody>
          <a:bodyPr>
            <a:normAutofit/>
          </a:bodyPr>
          <a:lstStyle/>
          <a:p>
            <a:r>
              <a:rPr lang="en-NP" dirty="0"/>
              <a:t>Use Case for Functional Requirements </a:t>
            </a:r>
          </a:p>
          <a:p>
            <a:pPr lvl="1"/>
            <a:r>
              <a:rPr lang="en-US" dirty="0"/>
              <a:t>Many organizations develop test plans early in the development process - advantages, including giving the testing/quality assurance personnel an early understanding of the system under development. </a:t>
            </a:r>
          </a:p>
          <a:p>
            <a:pPr lvl="1"/>
            <a:r>
              <a:rPr lang="en-US" dirty="0"/>
              <a:t>testing personnel can readily identify elements of the tests they will want to perform when the system enters testing. </a:t>
            </a:r>
          </a:p>
          <a:p>
            <a:pPr lvl="1"/>
            <a:r>
              <a:rPr lang="en-US" dirty="0"/>
              <a:t>When the time comes to perform the tests, the testing personnel are well prepared and not forced to develop and perform the tests in a rush. </a:t>
            </a:r>
          </a:p>
          <a:p>
            <a:pPr lvl="1"/>
            <a:r>
              <a:rPr lang="en-US" dirty="0"/>
              <a:t>The quality assurance personnel often can make helpful suggestions about the system and it is valuable to gain this feedback early in the development process.</a:t>
            </a:r>
          </a:p>
          <a:p>
            <a:pPr lvl="1"/>
            <a:endParaRPr lang="en-NP" dirty="0"/>
          </a:p>
          <a:p>
            <a:pPr lvl="1"/>
            <a:endParaRPr lang="en-NP" dirty="0"/>
          </a:p>
          <a:p>
            <a:endParaRPr lang="en-NP" dirty="0"/>
          </a:p>
        </p:txBody>
      </p:sp>
    </p:spTree>
    <p:extLst>
      <p:ext uri="{BB962C8B-B14F-4D97-AF65-F5344CB8AC3E}">
        <p14:creationId xmlns:p14="http://schemas.microsoft.com/office/powerpoint/2010/main" val="297281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82449" y="-99392"/>
            <a:ext cx="9782801" cy="792088"/>
          </a:xfrm>
        </p:spPr>
        <p:txBody>
          <a:bodyPr>
            <a:normAutofit/>
          </a:bodyPr>
          <a:lstStyle/>
          <a:p>
            <a:r>
              <a:rPr lang="en-US" sz="3400" dirty="0"/>
              <a:t>Use Case Analysis – Identifying Major Use Case</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700808"/>
            <a:ext cx="10045592" cy="4939494"/>
          </a:xfrm>
        </p:spPr>
        <p:txBody>
          <a:bodyPr>
            <a:normAutofit/>
          </a:bodyPr>
          <a:lstStyle/>
          <a:p>
            <a:endParaRPr lang="en-US" dirty="0"/>
          </a:p>
          <a:p>
            <a:pPr lvl="1"/>
            <a:endParaRPr lang="en-NP" dirty="0"/>
          </a:p>
          <a:p>
            <a:pPr lvl="1"/>
            <a:endParaRPr lang="en-NP" dirty="0"/>
          </a:p>
          <a:p>
            <a:endParaRPr lang="en-NP" dirty="0"/>
          </a:p>
        </p:txBody>
      </p:sp>
      <p:pic>
        <p:nvPicPr>
          <p:cNvPr id="3" name="Picture 2">
            <a:extLst>
              <a:ext uri="{FF2B5EF4-FFF2-40B4-BE49-F238E27FC236}">
                <a16:creationId xmlns:a16="http://schemas.microsoft.com/office/drawing/2014/main" id="{51F4E412-762B-A8C9-5D9B-E9D468270522}"/>
              </a:ext>
            </a:extLst>
          </p:cNvPr>
          <p:cNvPicPr>
            <a:picLocks noChangeAspect="1"/>
          </p:cNvPicPr>
          <p:nvPr/>
        </p:nvPicPr>
        <p:blipFill>
          <a:blip r:embed="rId2"/>
          <a:stretch>
            <a:fillRect/>
          </a:stretch>
        </p:blipFill>
        <p:spPr>
          <a:xfrm>
            <a:off x="1610812" y="620688"/>
            <a:ext cx="7772400" cy="6115986"/>
          </a:xfrm>
          <a:prstGeom prst="rect">
            <a:avLst/>
          </a:prstGeom>
        </p:spPr>
      </p:pic>
    </p:spTree>
    <p:extLst>
      <p:ext uri="{BB962C8B-B14F-4D97-AF65-F5344CB8AC3E}">
        <p14:creationId xmlns:p14="http://schemas.microsoft.com/office/powerpoint/2010/main" val="125452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82449" y="-99392"/>
            <a:ext cx="9782801" cy="1224136"/>
          </a:xfrm>
        </p:spPr>
        <p:txBody>
          <a:bodyPr>
            <a:normAutofit/>
          </a:bodyPr>
          <a:lstStyle/>
          <a:p>
            <a:r>
              <a:rPr lang="en-US" sz="3400" dirty="0"/>
              <a:t>Use Case Analysis – Use Case in Document</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700808"/>
            <a:ext cx="10045592" cy="4939494"/>
          </a:xfrm>
        </p:spPr>
        <p:txBody>
          <a:bodyPr>
            <a:normAutofit/>
          </a:bodyPr>
          <a:lstStyle/>
          <a:p>
            <a:endParaRPr lang="en-US" dirty="0"/>
          </a:p>
          <a:p>
            <a:pPr lvl="1"/>
            <a:endParaRPr lang="en-NP" dirty="0"/>
          </a:p>
          <a:p>
            <a:pPr lvl="1"/>
            <a:endParaRPr lang="en-NP" dirty="0"/>
          </a:p>
          <a:p>
            <a:endParaRPr lang="en-NP" dirty="0"/>
          </a:p>
        </p:txBody>
      </p:sp>
      <p:pic>
        <p:nvPicPr>
          <p:cNvPr id="4" name="Picture 3">
            <a:extLst>
              <a:ext uri="{FF2B5EF4-FFF2-40B4-BE49-F238E27FC236}">
                <a16:creationId xmlns:a16="http://schemas.microsoft.com/office/drawing/2014/main" id="{D9CB8CBF-AB81-1178-38CF-2A0CFB1B1988}"/>
              </a:ext>
            </a:extLst>
          </p:cNvPr>
          <p:cNvPicPr>
            <a:picLocks noChangeAspect="1"/>
          </p:cNvPicPr>
          <p:nvPr/>
        </p:nvPicPr>
        <p:blipFill>
          <a:blip r:embed="rId2"/>
          <a:stretch>
            <a:fillRect/>
          </a:stretch>
        </p:blipFill>
        <p:spPr>
          <a:xfrm>
            <a:off x="1197868" y="1241376"/>
            <a:ext cx="10627011" cy="5616624"/>
          </a:xfrm>
          <a:prstGeom prst="rect">
            <a:avLst/>
          </a:prstGeom>
        </p:spPr>
      </p:pic>
    </p:spTree>
    <p:extLst>
      <p:ext uri="{BB962C8B-B14F-4D97-AF65-F5344CB8AC3E}">
        <p14:creationId xmlns:p14="http://schemas.microsoft.com/office/powerpoint/2010/main" val="70366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83F1-EDA7-0F28-B3E9-3A309E4851B2}"/>
              </a:ext>
            </a:extLst>
          </p:cNvPr>
          <p:cNvSpPr>
            <a:spLocks noGrp="1"/>
          </p:cNvSpPr>
          <p:nvPr>
            <p:ph type="title"/>
          </p:nvPr>
        </p:nvSpPr>
        <p:spPr/>
        <p:txBody>
          <a:bodyPr/>
          <a:lstStyle/>
          <a:p>
            <a:r>
              <a:rPr lang="en-NP" dirty="0"/>
              <a:t>Hmmmm..</a:t>
            </a:r>
          </a:p>
        </p:txBody>
      </p:sp>
      <p:sp>
        <p:nvSpPr>
          <p:cNvPr id="3" name="Content Placeholder 2">
            <a:extLst>
              <a:ext uri="{FF2B5EF4-FFF2-40B4-BE49-F238E27FC236}">
                <a16:creationId xmlns:a16="http://schemas.microsoft.com/office/drawing/2014/main" id="{3705E33E-EBB7-8A05-CFD0-24B8BDE1378B}"/>
              </a:ext>
            </a:extLst>
          </p:cNvPr>
          <p:cNvSpPr>
            <a:spLocks noGrp="1"/>
          </p:cNvSpPr>
          <p:nvPr>
            <p:ph sz="half" idx="1"/>
          </p:nvPr>
        </p:nvSpPr>
        <p:spPr/>
        <p:txBody>
          <a:bodyPr/>
          <a:lstStyle/>
          <a:p>
            <a:pPr marL="0" indent="0">
              <a:buNone/>
            </a:pPr>
            <a:r>
              <a:rPr lang="en-NP" dirty="0"/>
              <a:t>That’s end of Unit II</a:t>
            </a:r>
          </a:p>
        </p:txBody>
      </p:sp>
      <p:sp>
        <p:nvSpPr>
          <p:cNvPr id="4" name="Content Placeholder 3">
            <a:extLst>
              <a:ext uri="{FF2B5EF4-FFF2-40B4-BE49-F238E27FC236}">
                <a16:creationId xmlns:a16="http://schemas.microsoft.com/office/drawing/2014/main" id="{4F63115A-F1F5-2643-4FEE-564AD2404B3B}"/>
              </a:ext>
            </a:extLst>
          </p:cNvPr>
          <p:cNvSpPr>
            <a:spLocks noGrp="1"/>
          </p:cNvSpPr>
          <p:nvPr>
            <p:ph sz="half" idx="2"/>
          </p:nvPr>
        </p:nvSpPr>
        <p:spPr/>
        <p:txBody>
          <a:bodyPr/>
          <a:lstStyle/>
          <a:p>
            <a:pPr marL="0" indent="0">
              <a:buNone/>
            </a:pPr>
            <a:r>
              <a:rPr lang="en-NP" dirty="0"/>
              <a:t>Thank you</a:t>
            </a:r>
          </a:p>
        </p:txBody>
      </p:sp>
    </p:spTree>
    <p:extLst>
      <p:ext uri="{BB962C8B-B14F-4D97-AF65-F5344CB8AC3E}">
        <p14:creationId xmlns:p14="http://schemas.microsoft.com/office/powerpoint/2010/main" val="136309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Strategies for Analyzing Requirements</a:t>
            </a:r>
          </a:p>
        </p:txBody>
      </p:sp>
      <p:sp>
        <p:nvSpPr>
          <p:cNvPr id="9" name="Content Placeholder 2">
            <a:extLst>
              <a:ext uri="{FF2B5EF4-FFF2-40B4-BE49-F238E27FC236}">
                <a16:creationId xmlns:a16="http://schemas.microsoft.com/office/drawing/2014/main" id="{4B812DA8-96C3-128C-9203-59A6EB8A4CB0}"/>
              </a:ext>
            </a:extLst>
          </p:cNvPr>
          <p:cNvSpPr>
            <a:spLocks noGrp="1"/>
          </p:cNvSpPr>
          <p:nvPr>
            <p:ph idx="1"/>
          </p:nvPr>
        </p:nvSpPr>
        <p:spPr>
          <a:xfrm>
            <a:off x="1537366" y="1772816"/>
            <a:ext cx="9838871" cy="4824535"/>
          </a:xfrm>
        </p:spPr>
        <p:txBody>
          <a:bodyPr>
            <a:normAutofit/>
          </a:bodyPr>
          <a:lstStyle/>
          <a:p>
            <a:r>
              <a:rPr lang="en-NP" sz="2400" b="1" dirty="0"/>
              <a:t>Business Process Reengineering(BPR)</a:t>
            </a:r>
          </a:p>
          <a:p>
            <a:pPr lvl="1"/>
            <a:r>
              <a:rPr lang="en-NP" sz="2000" b="1" dirty="0"/>
              <a:t>Most amount fo change – a complete makeover</a:t>
            </a:r>
          </a:p>
          <a:p>
            <a:pPr lvl="1"/>
            <a:r>
              <a:rPr lang="en-NP" sz="2000" b="1" dirty="0"/>
              <a:t>Focus is on the to-be system - little time spent on the current system</a:t>
            </a:r>
          </a:p>
          <a:p>
            <a:pPr lvl="1"/>
            <a:r>
              <a:rPr lang="en-NP" sz="2000" b="1" dirty="0"/>
              <a:t>Institutes maximum changes: “Out with old and in with the new”</a:t>
            </a:r>
          </a:p>
          <a:p>
            <a:pPr lvl="1"/>
            <a:r>
              <a:rPr lang="en-NP" sz="2000" b="1" dirty="0"/>
              <a:t>Techniques:</a:t>
            </a:r>
          </a:p>
          <a:p>
            <a:pPr lvl="2"/>
            <a:r>
              <a:rPr lang="en-NP" sz="1600" b="1" dirty="0"/>
              <a:t>Outcoume analysis – What does the customer want in the end?</a:t>
            </a:r>
          </a:p>
          <a:p>
            <a:pPr lvl="2"/>
            <a:r>
              <a:rPr lang="en-NP" sz="1600" b="1" dirty="0"/>
              <a:t>Technology analysis - apply new technologies to business processes and identify benefits</a:t>
            </a:r>
          </a:p>
          <a:p>
            <a:pPr lvl="2"/>
            <a:r>
              <a:rPr lang="en-NP" sz="1600" b="1" dirty="0"/>
              <a:t>Activity Elimination – eliminate each activity in a busines process in ”force fit” exercise</a:t>
            </a:r>
          </a:p>
          <a:p>
            <a:pPr marL="230188" indent="0">
              <a:lnSpc>
                <a:spcPct val="100000"/>
              </a:lnSpc>
              <a:buNone/>
              <a:tabLst>
                <a:tab pos="1057275" algn="l"/>
              </a:tabLst>
            </a:pPr>
            <a:endParaRPr lang="en-NP" sz="2400" b="1" dirty="0"/>
          </a:p>
        </p:txBody>
      </p:sp>
    </p:spTree>
    <p:extLst>
      <p:ext uri="{BB962C8B-B14F-4D97-AF65-F5344CB8AC3E}">
        <p14:creationId xmlns:p14="http://schemas.microsoft.com/office/powerpoint/2010/main" val="39267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lstStyle/>
          <a:p>
            <a:r>
              <a:rPr lang="en-NP" dirty="0"/>
              <a:t>Identify the right stakeholders</a:t>
            </a:r>
          </a:p>
          <a:p>
            <a:r>
              <a:rPr lang="en-NP" dirty="0"/>
              <a:t>Define the Project: Understand the project goals and scopes</a:t>
            </a:r>
          </a:p>
          <a:p>
            <a:r>
              <a:rPr lang="en-NP" dirty="0"/>
              <a:t>Elicit the requirements from the stakeholders</a:t>
            </a:r>
          </a:p>
          <a:p>
            <a:r>
              <a:rPr lang="en-NP" dirty="0"/>
              <a:t>Document the requirements</a:t>
            </a:r>
          </a:p>
          <a:p>
            <a:r>
              <a:rPr lang="en-NP" dirty="0"/>
              <a:t>Confirm the requirements with the client and stakeholders to ensure transparency</a:t>
            </a:r>
          </a:p>
          <a:p>
            <a:r>
              <a:rPr lang="en-NP" dirty="0"/>
              <a:t>Prioritize the needs based on discussion with the clients</a:t>
            </a:r>
          </a:p>
        </p:txBody>
      </p:sp>
    </p:spTree>
    <p:extLst>
      <p:ext uri="{BB962C8B-B14F-4D97-AF65-F5344CB8AC3E}">
        <p14:creationId xmlns:p14="http://schemas.microsoft.com/office/powerpoint/2010/main" val="200179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5040103"/>
          </a:xfrm>
        </p:spPr>
        <p:txBody>
          <a:bodyPr/>
          <a:lstStyle/>
          <a:p>
            <a:r>
              <a:rPr lang="en-NP" b="1" dirty="0"/>
              <a:t>1. Identify the right stakeholders</a:t>
            </a:r>
            <a:br>
              <a:rPr lang="en-NP" dirty="0"/>
            </a:br>
            <a:r>
              <a:rPr lang="en-US" dirty="0"/>
              <a:t>Identify the key people who will be affected by the project. Start by clarifying exactly who the project's sponsor is. This may be an internal or external client. Either way, it is essential that you know who has the final say on what will be included in the project's scope, and what won’t.</a:t>
            </a:r>
            <a:br>
              <a:rPr lang="en-US" dirty="0"/>
            </a:br>
            <a:br>
              <a:rPr lang="en-US" dirty="0"/>
            </a:br>
            <a:r>
              <a:rPr lang="en-US" dirty="0"/>
              <a:t>Then, identify who will use the solution, product, or service. These are your end-users. Your project is intended to meet their needs, so you must consider their inputs.</a:t>
            </a:r>
          </a:p>
          <a:p>
            <a:endParaRPr lang="en-NP" dirty="0"/>
          </a:p>
        </p:txBody>
      </p:sp>
    </p:spTree>
    <p:extLst>
      <p:ext uri="{BB962C8B-B14F-4D97-AF65-F5344CB8AC3E}">
        <p14:creationId xmlns:p14="http://schemas.microsoft.com/office/powerpoint/2010/main" val="185941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604665"/>
          </a:xfrm>
        </p:spPr>
        <p:txBody>
          <a:bodyPr>
            <a:normAutofit fontScale="85000" lnSpcReduction="20000"/>
          </a:bodyPr>
          <a:lstStyle/>
          <a:p>
            <a:r>
              <a:rPr lang="en-NP" b="1" dirty="0"/>
              <a:t>1. Identify the right stakeholders</a:t>
            </a:r>
            <a:br>
              <a:rPr lang="en-NP" dirty="0"/>
            </a:br>
            <a:endParaRPr lang="en-US" dirty="0"/>
          </a:p>
          <a:p>
            <a:endParaRPr lang="en-NP" dirty="0"/>
          </a:p>
        </p:txBody>
      </p:sp>
      <p:pic>
        <p:nvPicPr>
          <p:cNvPr id="4100" name="Picture 4" descr="Internal vs External Stakeholders (examples) (Based on: Jones 1995... |  Download Scientific Diagram">
            <a:extLst>
              <a:ext uri="{FF2B5EF4-FFF2-40B4-BE49-F238E27FC236}">
                <a16:creationId xmlns:a16="http://schemas.microsoft.com/office/drawing/2014/main" id="{89857113-D5C2-1CF8-D5F4-2CFF61E67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437" y="2132856"/>
            <a:ext cx="8245392" cy="44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56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Stages of Requirement Gathering Process</a:t>
            </a:r>
          </a:p>
        </p:txBody>
      </p:sp>
      <p:sp>
        <p:nvSpPr>
          <p:cNvPr id="6" name="Content Placeholder 5">
            <a:extLst>
              <a:ext uri="{FF2B5EF4-FFF2-40B4-BE49-F238E27FC236}">
                <a16:creationId xmlns:a16="http://schemas.microsoft.com/office/drawing/2014/main" id="{C25EA910-9BD5-F2C5-98C3-B03CC931914D}"/>
              </a:ext>
            </a:extLst>
          </p:cNvPr>
          <p:cNvSpPr>
            <a:spLocks noGrp="1"/>
          </p:cNvSpPr>
          <p:nvPr>
            <p:ph idx="1"/>
          </p:nvPr>
        </p:nvSpPr>
        <p:spPr>
          <a:xfrm>
            <a:off x="1593436" y="1600199"/>
            <a:ext cx="10045592" cy="4997153"/>
          </a:xfrm>
        </p:spPr>
        <p:txBody>
          <a:bodyPr>
            <a:normAutofit fontScale="92500"/>
          </a:bodyPr>
          <a:lstStyle/>
          <a:p>
            <a:r>
              <a:rPr lang="en-NP" b="1" dirty="0"/>
              <a:t>1. Identify the right stakeholders – RACI Tools</a:t>
            </a:r>
          </a:p>
          <a:p>
            <a:pPr lvl="1">
              <a:lnSpc>
                <a:spcPct val="110000"/>
              </a:lnSpc>
              <a:buFont typeface="Wingdings" pitchFamily="2" charset="2"/>
              <a:buChar char="v"/>
            </a:pPr>
            <a:r>
              <a:rPr lang="en-US" dirty="0"/>
              <a:t>RACI stands for Responsible, Accountable, Consulted, and Informed.</a:t>
            </a:r>
          </a:p>
          <a:p>
            <a:pPr lvl="1">
              <a:lnSpc>
                <a:spcPct val="110000"/>
              </a:lnSpc>
              <a:buFont typeface="Wingdings" pitchFamily="2" charset="2"/>
              <a:buChar char="v"/>
            </a:pPr>
            <a:r>
              <a:rPr lang="en-US" dirty="0"/>
              <a:t>It's basically a chart that shows the different responsibilities people hold on your project. </a:t>
            </a:r>
          </a:p>
          <a:p>
            <a:pPr lvl="1">
              <a:lnSpc>
                <a:spcPct val="110000"/>
              </a:lnSpc>
              <a:buFont typeface="Wingdings" pitchFamily="2" charset="2"/>
              <a:buChar char="v"/>
            </a:pPr>
            <a:r>
              <a:rPr lang="en-US" dirty="0"/>
              <a:t>You and the stakeholders should create the matrix together to ensure that it's accurate and that everyone is on the same page. </a:t>
            </a:r>
          </a:p>
          <a:p>
            <a:pPr lvl="1">
              <a:lnSpc>
                <a:spcPct val="110000"/>
              </a:lnSpc>
              <a:buFont typeface="Wingdings" pitchFamily="2" charset="2"/>
              <a:buChar char="v"/>
            </a:pPr>
            <a:r>
              <a:rPr lang="en-US" dirty="0"/>
              <a:t>﻿﻿Each letter corresponds to a level of responsibility:</a:t>
            </a:r>
          </a:p>
          <a:p>
            <a:pPr lvl="2">
              <a:lnSpc>
                <a:spcPct val="110000"/>
              </a:lnSpc>
              <a:buFont typeface="Courier New" panose="02070309020205020404" pitchFamily="49" charset="0"/>
              <a:buChar char="o"/>
            </a:pPr>
            <a:r>
              <a:rPr lang="en-US" dirty="0"/>
              <a:t>﻿﻿</a:t>
            </a:r>
            <a:r>
              <a:rPr lang="en-US" b="1" dirty="0"/>
              <a:t>Responsible</a:t>
            </a:r>
            <a:r>
              <a:rPr lang="en-US" dirty="0"/>
              <a:t>: The actual person performing the work.</a:t>
            </a:r>
          </a:p>
          <a:p>
            <a:pPr lvl="2">
              <a:lnSpc>
                <a:spcPct val="110000"/>
              </a:lnSpc>
              <a:buFont typeface="Courier New" panose="02070309020205020404" pitchFamily="49" charset="0"/>
              <a:buChar char="o"/>
            </a:pPr>
            <a:r>
              <a:rPr lang="en-US" dirty="0"/>
              <a:t>﻿﻿</a:t>
            </a:r>
            <a:r>
              <a:rPr lang="en-US" b="1" dirty="0"/>
              <a:t>Accountable</a:t>
            </a:r>
            <a:r>
              <a:rPr lang="en-US" dirty="0"/>
              <a:t>: The one ultimately answerable for the correct completion of the deliverable or task.</a:t>
            </a:r>
          </a:p>
          <a:p>
            <a:pPr lvl="2">
              <a:lnSpc>
                <a:spcPct val="110000"/>
              </a:lnSpc>
              <a:buFont typeface="Courier New" panose="02070309020205020404" pitchFamily="49" charset="0"/>
              <a:buChar char="o"/>
            </a:pPr>
            <a:r>
              <a:rPr lang="en-US" b="1" dirty="0"/>
              <a:t>Consulted</a:t>
            </a:r>
            <a:r>
              <a:rPr lang="en-US" dirty="0"/>
              <a:t>: Those whose opinions are sought, typically subject matter experts.</a:t>
            </a:r>
          </a:p>
          <a:p>
            <a:pPr lvl="2">
              <a:lnSpc>
                <a:spcPct val="110000"/>
              </a:lnSpc>
              <a:buFont typeface="Courier New" panose="02070309020205020404" pitchFamily="49" charset="0"/>
              <a:buChar char="o"/>
            </a:pPr>
            <a:r>
              <a:rPr lang="en-US" b="1" dirty="0"/>
              <a:t>Informed</a:t>
            </a:r>
            <a:r>
              <a:rPr lang="en-US" dirty="0"/>
              <a:t>: Those who are kept up-to-date on progress.</a:t>
            </a:r>
          </a:p>
          <a:p>
            <a:endParaRPr lang="en-NP" dirty="0"/>
          </a:p>
        </p:txBody>
      </p:sp>
    </p:spTree>
    <p:extLst>
      <p:ext uri="{BB962C8B-B14F-4D97-AF65-F5344CB8AC3E}">
        <p14:creationId xmlns:p14="http://schemas.microsoft.com/office/powerpoint/2010/main" val="278472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16x9</Template>
  <TotalTime>24405</TotalTime>
  <Words>3922</Words>
  <Application>Microsoft Macintosh PowerPoint</Application>
  <PresentationFormat>Custom</PresentationFormat>
  <Paragraphs>371</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Courier New</vt:lpstr>
      <vt:lpstr>Euphemia</vt:lpstr>
      <vt:lpstr>Helvetica</vt:lpstr>
      <vt:lpstr>Wingdings</vt:lpstr>
      <vt:lpstr>Math 16x9</vt:lpstr>
      <vt:lpstr>System Analysis and Project Management – Requirements Determination and Use Case Modeling</vt:lpstr>
      <vt:lpstr>Determining Requirements</vt:lpstr>
      <vt:lpstr>Strategies for Analyzing Requirements</vt:lpstr>
      <vt:lpstr>Strategies for Analyzing Requirements</vt:lpstr>
      <vt:lpstr>Strategies for Analyzing Requirements</vt:lpstr>
      <vt:lpstr>Stages of Requirement Gathering Process</vt:lpstr>
      <vt:lpstr>Stages of Requirement Gathering Process</vt:lpstr>
      <vt:lpstr>Stages of Requirement Gathering Process</vt:lpstr>
      <vt:lpstr>Stages of Requirement Gathering Process</vt:lpstr>
      <vt:lpstr>Stages of Requirement Gathering Process</vt:lpstr>
      <vt:lpstr>Stages of Requirement Gathering Process</vt:lpstr>
      <vt:lpstr>Stages of Requirement Gathering Process</vt:lpstr>
      <vt:lpstr>Stages of Requirement Gathering Process</vt:lpstr>
      <vt:lpstr>Stages of Requirement Gathering Process</vt:lpstr>
      <vt:lpstr>Stages of Requirement Gathering Process</vt:lpstr>
      <vt:lpstr>Stages of Requirement Gathering Process</vt:lpstr>
      <vt:lpstr>Stages of Requirement Gathering Process</vt:lpstr>
      <vt:lpstr>Stages of Requirement Gathering Process</vt:lpstr>
      <vt:lpstr>Requirement Gathering Techniques</vt:lpstr>
      <vt:lpstr>Requirement Gathering Techniques</vt:lpstr>
      <vt:lpstr>Requirement Gathering Techniques</vt:lpstr>
      <vt:lpstr>Requirement Gathering Techniques</vt:lpstr>
      <vt:lpstr>Requirement Gathering Techniques</vt:lpstr>
      <vt:lpstr>Requirement Gathering Techniques</vt:lpstr>
      <vt:lpstr>Requirement Gathering Techniques</vt:lpstr>
      <vt:lpstr>Requirement Gathering Techniques</vt:lpstr>
      <vt:lpstr>Requirement Gathering Techniques</vt:lpstr>
      <vt:lpstr>Requirement Gathering Techniques</vt:lpstr>
      <vt:lpstr>Developing the Requirements definition statement</vt:lpstr>
      <vt:lpstr>Use Case Analysis</vt:lpstr>
      <vt:lpstr>Use Case Analysis</vt:lpstr>
      <vt:lpstr>Use Case Analysis – Use Case Diagram</vt:lpstr>
      <vt:lpstr>Use Case Analysis – Use Case Diagram</vt:lpstr>
      <vt:lpstr>Use Case Analysis – Use Case Diagram</vt:lpstr>
      <vt:lpstr>Use Case Analysis – Use Case Diagram</vt:lpstr>
      <vt:lpstr>Use Case Analysis – Use Case Diagram</vt:lpstr>
      <vt:lpstr>Use Case Analysis – Use Case Diagram</vt:lpstr>
      <vt:lpstr>Use Case Analysis – Use Case Diagram</vt:lpstr>
      <vt:lpstr>Use Case Analysis – Use Case Diagram</vt:lpstr>
      <vt:lpstr>Use Case Analysis – Use Case Diagram</vt:lpstr>
      <vt:lpstr>Use Case Analysis – Use Case Diagram</vt:lpstr>
      <vt:lpstr>Use Case Analysis – Use Case Diagram</vt:lpstr>
      <vt:lpstr>Use Case Analysis – Use Case Diagram</vt:lpstr>
      <vt:lpstr>Use Case Analysis – Tool as capturing functional requirements</vt:lpstr>
      <vt:lpstr>Use Case Analysis – Tool as testing</vt:lpstr>
      <vt:lpstr>Use Case Analysis – Identifying Major Use Case</vt:lpstr>
      <vt:lpstr>Use Case Analysis – Use Case in Document</vt:lpstr>
      <vt:lpstr>Hmmmm..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Project Management</dc:title>
  <dc:creator>Microsoft Office User</dc:creator>
  <cp:lastModifiedBy>Microsoft Office User</cp:lastModifiedBy>
  <cp:revision>97</cp:revision>
  <dcterms:created xsi:type="dcterms:W3CDTF">2024-11-06T00:05:42Z</dcterms:created>
  <dcterms:modified xsi:type="dcterms:W3CDTF">2025-01-03T15:54:38Z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