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DFA45C4-2D32-7346-954E-DC06BA3B3E27}">
          <p14:sldIdLst>
            <p14:sldId id="256"/>
            <p14:sldId id="257"/>
            <p14:sldId id="258"/>
            <p14:sldId id="259"/>
            <p14:sldId id="260"/>
            <p14:sldId id="261"/>
            <p14:sldId id="262"/>
          </p14:sldIdLst>
        </p14:section>
        <p14:section name="Punch Cards" id="{7B0D4E70-912D-2A40-B7EE-FE410C0D397E}">
          <p14:sldIdLst/>
        </p14:section>
        <p14:section name="1st Generation" id="{2EA1AFAB-058A-CB4A-BEAF-3426A1071678}">
          <p14:sldIdLst/>
        </p14:section>
        <p14:section name="SCCS" id="{2AE7CF06-FF89-9F4D-B566-F0FF3EA3964F}">
          <p14:sldIdLst/>
        </p14:section>
        <p14:section name="RCS" id="{09AB46B7-2303-0A4B-B058-0B335AADBF89}">
          <p14:sldIdLst/>
        </p14:section>
        <p14:section name="2nd Generation" id="{45209AC7-80F2-EA4F-8C77-BCCDEF1898C9}">
          <p14:sldIdLst/>
        </p14:section>
        <p14:section name="CVS" id="{7FD9FED3-F163-314E-B749-A1808776DC48}">
          <p14:sldIdLst/>
        </p14:section>
        <p14:section name="SVN" id="{BC025DD9-1E8E-FD43-A221-74130B496E69}">
          <p14:sldIdLst/>
        </p14:section>
        <p14:section name="3rd Generation" id="{3D80A012-6C49-E449-B0B1-547ABBEAED84}">
          <p14:sldIdLst/>
        </p14:section>
        <p14:section name="BitKeeper" id="{25428B06-4066-2B46-B95E-69E39AFB888D}">
          <p14:sldIdLst/>
        </p14:section>
        <p14:section name="Monotone" id="{1CDFD395-6915-6048-B992-3F58771214DE}">
          <p14:sldIdLst/>
        </p14:section>
        <p14:section name="Darcs" id="{D79CF682-882D-6541-863A-C88934B08C8E}">
          <p14:sldIdLst/>
        </p14:section>
        <p14:section name="Git" id="{2AEACCD0-27FF-BA48-B156-BA0F1C951CC6}">
          <p14:sldIdLst/>
        </p14:section>
        <p14:section name="Mercurial" id="{A329D574-3C92-B54D-BE77-E5A40CA1CDF8}">
          <p14:sldIdLst/>
        </p14:section>
        <p14:section name="Future" id="{A363C878-7C12-5A41-96AF-A075B2BE0081}">
          <p14:sldIdLst/>
        </p14:section>
        <p14:section name="Conclusion" id="{E370FA80-8018-4D4D-9B83-04C91347F92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75174"/>
  </p:normalViewPr>
  <p:slideViewPr>
    <p:cSldViewPr snapToGrid="0" snapToObjects="1">
      <p:cViewPr varScale="1">
        <p:scale>
          <a:sx n="112" d="100"/>
          <a:sy n="112" d="100"/>
        </p:scale>
        <p:origin x="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2267F-5241-B647-B332-FAE0EE674554}" type="datetimeFigureOut">
              <a:rPr lang="en-US" smtClean="0"/>
              <a:t>12/26/19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354DD-F6CC-EB42-9131-304FDA262AAF}" type="slidenum">
              <a:rPr lang="en-US" smtClean="0"/>
              <a:t>‹#›</a:t>
            </a:fld>
            <a:endParaRPr lang="en-US"/>
          </a:p>
        </p:txBody>
      </p:sp>
    </p:spTree>
    <p:extLst>
      <p:ext uri="{BB962C8B-B14F-4D97-AF65-F5344CB8AC3E}">
        <p14:creationId xmlns:p14="http://schemas.microsoft.com/office/powerpoint/2010/main" val="349741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Good morning/afternoon. How is everybody doing? Awake? Exhausted?</a:t>
            </a:r>
          </a:p>
          <a:p>
            <a:endParaRPr lang="en-US" dirty="0"/>
          </a:p>
        </p:txBody>
      </p:sp>
      <p:sp>
        <p:nvSpPr>
          <p:cNvPr id="4" name="Slide Number Placeholder 3"/>
          <p:cNvSpPr>
            <a:spLocks noGrp="1"/>
          </p:cNvSpPr>
          <p:nvPr>
            <p:ph type="sldNum" sz="quarter" idx="5"/>
          </p:nvPr>
        </p:nvSpPr>
        <p:spPr/>
        <p:txBody>
          <a:bodyPr/>
          <a:lstStyle/>
          <a:p>
            <a:fld id="{5E6354DD-F6CC-EB42-9131-304FDA262AAF}" type="slidenum">
              <a:rPr lang="en-US" smtClean="0"/>
              <a:t>1</a:t>
            </a:fld>
            <a:endParaRPr lang="en-US"/>
          </a:p>
        </p:txBody>
      </p:sp>
    </p:spTree>
    <p:extLst>
      <p:ext uri="{BB962C8B-B14F-4D97-AF65-F5344CB8AC3E}">
        <p14:creationId xmlns:p14="http://schemas.microsoft.com/office/powerpoint/2010/main" val="102468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My name is Brian Meeker. I'm a software developer for </a:t>
            </a:r>
            <a:r>
              <a:rPr lang="en-US" sz="1200" b="0" kern="1200" dirty="0" err="1">
                <a:solidFill>
                  <a:schemeClr val="tx1"/>
                </a:solidFill>
                <a:effectLst/>
                <a:latin typeface="+mn-lt"/>
                <a:ea typeface="+mn-ea"/>
                <a:cs typeface="+mn-cs"/>
              </a:rPr>
              <a:t>InfernoRed</a:t>
            </a:r>
            <a:r>
              <a:rPr lang="en-US" sz="1200" b="0" kern="1200" dirty="0">
                <a:solidFill>
                  <a:schemeClr val="tx1"/>
                </a:solidFill>
                <a:effectLst/>
                <a:latin typeface="+mn-lt"/>
                <a:ea typeface="+mn-ea"/>
                <a:cs typeface="+mn-cs"/>
              </a:rPr>
              <a:t> Technology. I work as a consultant, mostly in .NET and JS/Typescript, but also a bunch of other things. My official title is Engineering Wizard, but I'm a jack of all trades, master of none kind of guy.</a:t>
            </a:r>
            <a:endParaRPr lang="en-US" dirty="0"/>
          </a:p>
        </p:txBody>
      </p:sp>
      <p:sp>
        <p:nvSpPr>
          <p:cNvPr id="4" name="Slide Number Placeholder 3"/>
          <p:cNvSpPr>
            <a:spLocks noGrp="1"/>
          </p:cNvSpPr>
          <p:nvPr>
            <p:ph type="sldNum" sz="quarter" idx="5"/>
          </p:nvPr>
        </p:nvSpPr>
        <p:spPr/>
        <p:txBody>
          <a:bodyPr/>
          <a:lstStyle/>
          <a:p>
            <a:fld id="{5E6354DD-F6CC-EB42-9131-304FDA262AAF}" type="slidenum">
              <a:rPr lang="en-US" smtClean="0"/>
              <a:t>2</a:t>
            </a:fld>
            <a:endParaRPr lang="en-US"/>
          </a:p>
        </p:txBody>
      </p:sp>
    </p:spTree>
    <p:extLst>
      <p:ext uri="{BB962C8B-B14F-4D97-AF65-F5344CB8AC3E}">
        <p14:creationId xmlns:p14="http://schemas.microsoft.com/office/powerpoint/2010/main" val="1090095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Stop by the </a:t>
            </a:r>
            <a:r>
              <a:rPr lang="en-US" sz="1200" b="0" kern="1200" dirty="0" err="1">
                <a:solidFill>
                  <a:schemeClr val="tx1"/>
                </a:solidFill>
                <a:effectLst/>
                <a:latin typeface="+mn-lt"/>
                <a:ea typeface="+mn-ea"/>
                <a:cs typeface="+mn-cs"/>
              </a:rPr>
              <a:t>InfernoRed</a:t>
            </a:r>
            <a:r>
              <a:rPr lang="en-US" sz="1200" b="0" kern="1200" dirty="0">
                <a:solidFill>
                  <a:schemeClr val="tx1"/>
                </a:solidFill>
                <a:effectLst/>
                <a:latin typeface="+mn-lt"/>
                <a:ea typeface="+mn-ea"/>
                <a:cs typeface="+mn-cs"/>
              </a:rPr>
              <a:t> booth if you want to chat about this talk or any other cool stuff you've seen at CodeMash this week.</a:t>
            </a:r>
          </a:p>
          <a:p>
            <a:endParaRPr lang="en-US" dirty="0"/>
          </a:p>
        </p:txBody>
      </p:sp>
      <p:sp>
        <p:nvSpPr>
          <p:cNvPr id="4" name="Slide Number Placeholder 3"/>
          <p:cNvSpPr>
            <a:spLocks noGrp="1"/>
          </p:cNvSpPr>
          <p:nvPr>
            <p:ph type="sldNum" sz="quarter" idx="5"/>
          </p:nvPr>
        </p:nvSpPr>
        <p:spPr/>
        <p:txBody>
          <a:bodyPr/>
          <a:lstStyle/>
          <a:p>
            <a:fld id="{5E6354DD-F6CC-EB42-9131-304FDA262AAF}" type="slidenum">
              <a:rPr lang="en-US" smtClean="0"/>
              <a:t>3</a:t>
            </a:fld>
            <a:endParaRPr lang="en-US"/>
          </a:p>
        </p:txBody>
      </p:sp>
    </p:spTree>
    <p:extLst>
      <p:ext uri="{BB962C8B-B14F-4D97-AF65-F5344CB8AC3E}">
        <p14:creationId xmlns:p14="http://schemas.microsoft.com/office/powerpoint/2010/main" val="182241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you're here for a history talk. What makes me qualified to give a history talk? This is me putting my imaginary history minor to use. You see, I took all the courses to get a history minor, but never actually talked to anybody in the history department about it, so... no minor for me. But I put in all the work, and I think that's the important part. I'm pretty sure that avoiding the paperwork and the human interaction required to complete a task is the most stereotypical software developer behavior you can imagine.</a:t>
            </a:r>
          </a:p>
          <a:p>
            <a:endParaRPr lang="en-US" dirty="0"/>
          </a:p>
          <a:p>
            <a:r>
              <a:rPr lang="en-US" dirty="0"/>
              <a:t>And for the curious, from left to right those are a </a:t>
            </a:r>
          </a:p>
          <a:p>
            <a:endParaRPr lang="en-US" dirty="0"/>
          </a:p>
          <a:p>
            <a:r>
              <a:rPr lang="en-US" dirty="0"/>
              <a:t>IBM 1402 Card Read Punch, Model 1 - $24,800</a:t>
            </a:r>
          </a:p>
          <a:p>
            <a:r>
              <a:rPr lang="en-US" dirty="0"/>
              <a:t>IBM 1401 Processing Unit, Model A-1 - $70,500</a:t>
            </a:r>
          </a:p>
          <a:p>
            <a:r>
              <a:rPr lang="en-US" dirty="0"/>
              <a:t>IBM 1403 Printer, Model 1 - $30,300</a:t>
            </a:r>
          </a:p>
          <a:p>
            <a:r>
              <a:rPr lang="en-US" dirty="0"/>
              <a:t>Total Price $125,600</a:t>
            </a:r>
          </a:p>
          <a:p>
            <a:endParaRPr lang="en-US" dirty="0"/>
          </a:p>
          <a:p>
            <a:r>
              <a:rPr lang="en-US" dirty="0"/>
              <a:t>Apparently, the Computer History Museum has two working 1401’s.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 also want to thank Jenny Manning for doing her talk at last year's CodeMash - </a:t>
            </a:r>
            <a:r>
              <a:rPr lang="en-US" sz="1200" b="0" i="1" kern="1200" dirty="0">
                <a:solidFill>
                  <a:schemeClr val="tx1"/>
                </a:solidFill>
                <a:effectLst/>
                <a:latin typeface="+mn-lt"/>
                <a:ea typeface="+mn-ea"/>
                <a:cs typeface="+mn-cs"/>
              </a:rPr>
              <a:t>Mommy, where do new programming languages come from?</a:t>
            </a:r>
            <a:r>
              <a:rPr lang="en-US" sz="1200" b="0" kern="1200" dirty="0">
                <a:solidFill>
                  <a:schemeClr val="tx1"/>
                </a:solidFill>
                <a:effectLst/>
                <a:latin typeface="+mn-lt"/>
                <a:ea typeface="+mn-ea"/>
                <a:cs typeface="+mn-cs"/>
              </a:rPr>
              <a:t> last year. Her talk was the inspiration for me submitting this talk and speaking here this year.</a:t>
            </a:r>
          </a:p>
          <a:p>
            <a:endParaRPr lang="en-US" dirty="0"/>
          </a:p>
        </p:txBody>
      </p:sp>
      <p:sp>
        <p:nvSpPr>
          <p:cNvPr id="4" name="Slide Number Placeholder 3"/>
          <p:cNvSpPr>
            <a:spLocks noGrp="1"/>
          </p:cNvSpPr>
          <p:nvPr>
            <p:ph type="sldNum" sz="quarter" idx="5"/>
          </p:nvPr>
        </p:nvSpPr>
        <p:spPr/>
        <p:txBody>
          <a:bodyPr/>
          <a:lstStyle/>
          <a:p>
            <a:fld id="{5E6354DD-F6CC-EB42-9131-304FDA262AAF}" type="slidenum">
              <a:rPr lang="en-US" smtClean="0"/>
              <a:t>4</a:t>
            </a:fld>
            <a:endParaRPr lang="en-US"/>
          </a:p>
        </p:txBody>
      </p:sp>
    </p:spTree>
    <p:extLst>
      <p:ext uri="{BB962C8B-B14F-4D97-AF65-F5344CB8AC3E}">
        <p14:creationId xmlns:p14="http://schemas.microsoft.com/office/powerpoint/2010/main" val="62569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not above stooping to Wikipedia for definitions. This one is pretty straightforward and probably matches your intuition about what version control is. </a:t>
            </a:r>
          </a:p>
        </p:txBody>
      </p:sp>
      <p:sp>
        <p:nvSpPr>
          <p:cNvPr id="4" name="Slide Number Placeholder 3"/>
          <p:cNvSpPr>
            <a:spLocks noGrp="1"/>
          </p:cNvSpPr>
          <p:nvPr>
            <p:ph type="sldNum" sz="quarter" idx="5"/>
          </p:nvPr>
        </p:nvSpPr>
        <p:spPr/>
        <p:txBody>
          <a:bodyPr/>
          <a:lstStyle/>
          <a:p>
            <a:fld id="{5E6354DD-F6CC-EB42-9131-304FDA262AAF}" type="slidenum">
              <a:rPr lang="en-US" smtClean="0"/>
              <a:t>5</a:t>
            </a:fld>
            <a:endParaRPr lang="en-US"/>
          </a:p>
        </p:txBody>
      </p:sp>
    </p:spTree>
    <p:extLst>
      <p:ext uri="{BB962C8B-B14F-4D97-AF65-F5344CB8AC3E}">
        <p14:creationId xmlns:p14="http://schemas.microsoft.com/office/powerpoint/2010/main" val="101819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also not above pulling definitions from the official Git book as part of their documentation. I like that this version specifically calls out recalling specific versions later.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You'll notice these definitions don't lay out any specific requirements about what features a version control system needs to have. We would certainly like it to be easy to visualize changes. We would certainly like to have atomic commits. We would certainly like it to be easy to manage releases. But none of these are required. You just need to record changes so you can get back to a specific version if needed. That's it.</a:t>
            </a:r>
          </a:p>
          <a:p>
            <a:endParaRPr lang="en-US" dirty="0"/>
          </a:p>
          <a:p>
            <a:r>
              <a:rPr lang="en-US" dirty="0"/>
              <a:t>There are also a couple of different terms for version control.</a:t>
            </a:r>
          </a:p>
          <a:p>
            <a:r>
              <a:rPr lang="en-US" dirty="0"/>
              <a:t>VCS = Version Control Software</a:t>
            </a:r>
          </a:p>
          <a:p>
            <a:r>
              <a:rPr lang="en-US" dirty="0"/>
              <a:t>SCM = Source Control Management/Software Configuration </a:t>
            </a:r>
            <a:r>
              <a:rPr lang="en-US" dirty="0" err="1"/>
              <a:t>ManagementRevision</a:t>
            </a:r>
            <a:r>
              <a:rPr lang="en-US" dirty="0"/>
              <a:t> Control</a:t>
            </a:r>
          </a:p>
          <a:p>
            <a:r>
              <a:rPr lang="en-US" dirty="0"/>
              <a:t>Revision Control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you’ll here VCS. Sometimes SCM. Occasionally revision control. I’m going to try and be consistent here and use the term “version control”, but I could slip up.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Any distinction between these terms is generally meaningless. Software Configuration Management can have a slightly different meaning depending on context, but that isn't important in the context of this talk.</a:t>
            </a:r>
          </a:p>
          <a:p>
            <a:endParaRPr lang="en-US" dirty="0"/>
          </a:p>
          <a:p>
            <a:endParaRPr lang="en-US" dirty="0"/>
          </a:p>
        </p:txBody>
      </p:sp>
      <p:sp>
        <p:nvSpPr>
          <p:cNvPr id="4" name="Slide Number Placeholder 3"/>
          <p:cNvSpPr>
            <a:spLocks noGrp="1"/>
          </p:cNvSpPr>
          <p:nvPr>
            <p:ph type="sldNum" sz="quarter" idx="5"/>
          </p:nvPr>
        </p:nvSpPr>
        <p:spPr/>
        <p:txBody>
          <a:bodyPr/>
          <a:lstStyle/>
          <a:p>
            <a:fld id="{5E6354DD-F6CC-EB42-9131-304FDA262AAF}" type="slidenum">
              <a:rPr lang="en-US" smtClean="0"/>
              <a:t>6</a:t>
            </a:fld>
            <a:endParaRPr lang="en-US"/>
          </a:p>
        </p:txBody>
      </p:sp>
    </p:spTree>
    <p:extLst>
      <p:ext uri="{BB962C8B-B14F-4D97-AF65-F5344CB8AC3E}">
        <p14:creationId xmlns:p14="http://schemas.microsoft.com/office/powerpoint/2010/main" val="214490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only have so much time, so these items are mostly out of scope.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Repository hosting services like </a:t>
            </a:r>
            <a:r>
              <a:rPr lang="en-US" sz="1200" b="0" kern="1200" dirty="0" err="1">
                <a:solidFill>
                  <a:schemeClr val="tx1"/>
                </a:solidFill>
                <a:effectLst/>
                <a:latin typeface="+mn-lt"/>
                <a:ea typeface="+mn-ea"/>
                <a:cs typeface="+mn-cs"/>
              </a:rPr>
              <a:t>Sourceforge</a:t>
            </a:r>
            <a:r>
              <a:rPr lang="en-US" sz="1200" b="0" kern="1200" dirty="0">
                <a:solidFill>
                  <a:schemeClr val="tx1"/>
                </a:solidFill>
                <a:effectLst/>
                <a:latin typeface="+mn-lt"/>
                <a:ea typeface="+mn-ea"/>
                <a:cs typeface="+mn-cs"/>
              </a:rPr>
              <a:t>, GitHub, and </a:t>
            </a:r>
            <a:r>
              <a:rPr lang="en-US" sz="1200" b="0" kern="1200" dirty="0" err="1">
                <a:solidFill>
                  <a:schemeClr val="tx1"/>
                </a:solidFill>
                <a:effectLst/>
                <a:latin typeface="+mn-lt"/>
                <a:ea typeface="+mn-ea"/>
                <a:cs typeface="+mn-cs"/>
              </a:rPr>
              <a:t>BitBucket</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Integrated version control, like you see in modern word processors, spreadsheets, or content management systems.</a:t>
            </a:r>
          </a:p>
          <a:p>
            <a:r>
              <a:rPr lang="en-US" sz="1200" b="0" kern="1200" dirty="0">
                <a:solidFill>
                  <a:schemeClr val="tx1"/>
                </a:solidFill>
                <a:effectLst/>
                <a:latin typeface="+mn-lt"/>
                <a:ea typeface="+mn-ea"/>
                <a:cs typeface="+mn-cs"/>
              </a:rPr>
              <a:t>* Wikis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These things are all important in the history of version control, but they are out of scope for this talk. We're going to focus on the tools that have been primarily used by development teams.</a:t>
            </a:r>
          </a:p>
          <a:p>
            <a:endParaRPr lang="en-US" dirty="0"/>
          </a:p>
        </p:txBody>
      </p:sp>
      <p:sp>
        <p:nvSpPr>
          <p:cNvPr id="4" name="Slide Number Placeholder 3"/>
          <p:cNvSpPr>
            <a:spLocks noGrp="1"/>
          </p:cNvSpPr>
          <p:nvPr>
            <p:ph type="sldNum" sz="quarter" idx="5"/>
          </p:nvPr>
        </p:nvSpPr>
        <p:spPr/>
        <p:txBody>
          <a:bodyPr/>
          <a:lstStyle/>
          <a:p>
            <a:fld id="{5E6354DD-F6CC-EB42-9131-304FDA262AAF}" type="slidenum">
              <a:rPr lang="en-US" smtClean="0"/>
              <a:t>7</a:t>
            </a:fld>
            <a:endParaRPr lang="en-US"/>
          </a:p>
        </p:txBody>
      </p:sp>
    </p:spTree>
    <p:extLst>
      <p:ext uri="{BB962C8B-B14F-4D97-AF65-F5344CB8AC3E}">
        <p14:creationId xmlns:p14="http://schemas.microsoft.com/office/powerpoint/2010/main" val="245683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4F98-3467-274F-B0CE-950B7A06AB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E6D9D5-0FF4-F743-A098-8091EDBDE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F0F85B-BF29-0A4A-8821-67875F906522}"/>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5" name="Footer Placeholder 4">
            <a:extLst>
              <a:ext uri="{FF2B5EF4-FFF2-40B4-BE49-F238E27FC236}">
                <a16:creationId xmlns:a16="http://schemas.microsoft.com/office/drawing/2014/main" id="{DB927284-CF79-B844-A9F2-34FF29ADA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AD939-1B21-7141-B498-C99B34CB9AAB}"/>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19292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C17D-B292-D947-80A4-9293EE4A3F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7B009-33C8-9643-A554-C05CD2A74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39E84-CFDB-8244-9FE9-83D3127E2B2F}"/>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5" name="Footer Placeholder 4">
            <a:extLst>
              <a:ext uri="{FF2B5EF4-FFF2-40B4-BE49-F238E27FC236}">
                <a16:creationId xmlns:a16="http://schemas.microsoft.com/office/drawing/2014/main" id="{4BE9458B-27CC-9F49-9A34-94923006D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00873-4C18-604C-A375-57F5EB3F332C}"/>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139973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672CF-AEA9-8C4E-8A8D-C55C27C65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FFB9BC-07A4-BA40-A5C4-B399F4F748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E93D7-8474-2948-ABF9-687B39E1312B}"/>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5" name="Footer Placeholder 4">
            <a:extLst>
              <a:ext uri="{FF2B5EF4-FFF2-40B4-BE49-F238E27FC236}">
                <a16:creationId xmlns:a16="http://schemas.microsoft.com/office/drawing/2014/main" id="{3B9B2382-E137-7C4A-9B9A-C4D80FC66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08A0A-EFCF-2249-A528-363E1FB50C98}"/>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96053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DA04-95BE-7C48-8FE7-8A55C9EF2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50520-EC90-0A4A-A403-8F7ED1FCE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66933-AC5E-ED43-AAAD-B37BBB4FBB3B}"/>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5" name="Footer Placeholder 4">
            <a:extLst>
              <a:ext uri="{FF2B5EF4-FFF2-40B4-BE49-F238E27FC236}">
                <a16:creationId xmlns:a16="http://schemas.microsoft.com/office/drawing/2014/main" id="{57007773-1331-254E-92AF-CEEC1FEB4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3999D-8348-DB41-AB76-DD3E42D143A9}"/>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356578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34D1-8E1C-9D4F-B7F2-E33892126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ADAF2E-4DAE-B14B-9BF8-DDD6063D1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D5D08-9B9B-FD4D-82B0-DB47A288D387}"/>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5" name="Footer Placeholder 4">
            <a:extLst>
              <a:ext uri="{FF2B5EF4-FFF2-40B4-BE49-F238E27FC236}">
                <a16:creationId xmlns:a16="http://schemas.microsoft.com/office/drawing/2014/main" id="{AC16DB92-5D01-F94E-8894-DDBDAE3F4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94CC8-B2C8-1F4A-A913-1DC52A9249DC}"/>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380873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4059-1504-BC48-8F68-47AB81C5A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2CD9-C55E-3B42-94F4-BBED235CF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B967B-C177-4F42-9FA7-269A206FC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E2F844-F1FC-2641-A0D0-0A0F830CA0A2}"/>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6" name="Footer Placeholder 5">
            <a:extLst>
              <a:ext uri="{FF2B5EF4-FFF2-40B4-BE49-F238E27FC236}">
                <a16:creationId xmlns:a16="http://schemas.microsoft.com/office/drawing/2014/main" id="{4DDD86C4-5456-D944-B826-19CB6F2A4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7A01D-5C2C-9948-B1CF-1E280548B310}"/>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309513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E791-7C15-7E42-A6C1-53417EE2F7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99FB8-EA43-8547-95C4-8B9076525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C1E8F-B7EE-F940-AFDC-61D780387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B3F6A1-7052-AE43-8CD6-E85EBF270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CD78D-BEE6-0643-A8D4-E120FA110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6B7540-59D4-DC42-A460-E74E12ECCA3D}"/>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8" name="Footer Placeholder 7">
            <a:extLst>
              <a:ext uri="{FF2B5EF4-FFF2-40B4-BE49-F238E27FC236}">
                <a16:creationId xmlns:a16="http://schemas.microsoft.com/office/drawing/2014/main" id="{E3AA0BA0-C95F-2C46-BD97-3599CF4AE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380F7-2B27-5344-8788-B7BACBC9485C}"/>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107427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F308-13D9-A248-A997-0179A3C53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18B15-4905-9541-9AB7-B1E71985260A}"/>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4" name="Footer Placeholder 3">
            <a:extLst>
              <a:ext uri="{FF2B5EF4-FFF2-40B4-BE49-F238E27FC236}">
                <a16:creationId xmlns:a16="http://schemas.microsoft.com/office/drawing/2014/main" id="{8EB587CA-C473-FD43-A257-B9C556D0DC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FFF38C-414E-FA41-9525-49DF4C03AF4C}"/>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12474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0DB25-BBB2-BA41-AE08-3B8268760DBC}"/>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3" name="Footer Placeholder 2">
            <a:extLst>
              <a:ext uri="{FF2B5EF4-FFF2-40B4-BE49-F238E27FC236}">
                <a16:creationId xmlns:a16="http://schemas.microsoft.com/office/drawing/2014/main" id="{42E67911-8768-8344-9772-219BCA6CD1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C53DCC-5A8A-D64E-9E61-DC2090313079}"/>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79520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FCE6-45A9-394F-90FB-37343FB9C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6B55DF-5BEE-8D4C-A8C3-3068AB2B0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B78E32-6DC3-A04F-B6A6-753D700D9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D2C02-7C1C-704B-A4C9-DF7E047AE7CF}"/>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6" name="Footer Placeholder 5">
            <a:extLst>
              <a:ext uri="{FF2B5EF4-FFF2-40B4-BE49-F238E27FC236}">
                <a16:creationId xmlns:a16="http://schemas.microsoft.com/office/drawing/2014/main" id="{2C46B15B-855D-D44F-A11E-728236211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1A9330-B1AE-814F-B257-84C044D5DD5D}"/>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347917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607D-3705-AA42-BCBE-1E76403C0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928DA7-38B1-814F-B18A-B6AD9C1DA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1CED97-56DA-DE40-AAA3-5AD3B123C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D74EE-F7E3-4249-82DC-5C2AEF50AD35}"/>
              </a:ext>
            </a:extLst>
          </p:cNvPr>
          <p:cNvSpPr>
            <a:spLocks noGrp="1"/>
          </p:cNvSpPr>
          <p:nvPr>
            <p:ph type="dt" sz="half" idx="10"/>
          </p:nvPr>
        </p:nvSpPr>
        <p:spPr/>
        <p:txBody>
          <a:bodyPr/>
          <a:lstStyle/>
          <a:p>
            <a:fld id="{C0CAA42C-A151-2649-8BA7-9AEB797F2B3D}" type="datetimeFigureOut">
              <a:rPr lang="en-US" smtClean="0"/>
              <a:t>12/26/19</a:t>
            </a:fld>
            <a:endParaRPr lang="en-US"/>
          </a:p>
        </p:txBody>
      </p:sp>
      <p:sp>
        <p:nvSpPr>
          <p:cNvPr id="6" name="Footer Placeholder 5">
            <a:extLst>
              <a:ext uri="{FF2B5EF4-FFF2-40B4-BE49-F238E27FC236}">
                <a16:creationId xmlns:a16="http://schemas.microsoft.com/office/drawing/2014/main" id="{84AA4F47-5357-CC4D-971F-8A03D85C8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B0F2-3D1F-7747-A5D3-7D418674AE2F}"/>
              </a:ext>
            </a:extLst>
          </p:cNvPr>
          <p:cNvSpPr>
            <a:spLocks noGrp="1"/>
          </p:cNvSpPr>
          <p:nvPr>
            <p:ph type="sldNum" sz="quarter" idx="12"/>
          </p:nvPr>
        </p:nvSpPr>
        <p:spPr/>
        <p:txBody>
          <a:bodyPr/>
          <a:lstStyle/>
          <a:p>
            <a:fld id="{D9F657CE-923C-974C-A463-EC6AE07F21D9}" type="slidenum">
              <a:rPr lang="en-US" smtClean="0"/>
              <a:t>‹#›</a:t>
            </a:fld>
            <a:endParaRPr lang="en-US"/>
          </a:p>
        </p:txBody>
      </p:sp>
    </p:spTree>
    <p:extLst>
      <p:ext uri="{BB962C8B-B14F-4D97-AF65-F5344CB8AC3E}">
        <p14:creationId xmlns:p14="http://schemas.microsoft.com/office/powerpoint/2010/main" val="26476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67E20-4D41-9043-B91B-3F1DEB684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87B0EF-9814-EE4F-81B8-C8B205FC9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DB408-F0AC-BF44-8AC9-6BDB25A5B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AA42C-A151-2649-8BA7-9AEB797F2B3D}" type="datetimeFigureOut">
              <a:rPr lang="en-US" smtClean="0"/>
              <a:t>12/26/19</a:t>
            </a:fld>
            <a:endParaRPr lang="en-US"/>
          </a:p>
        </p:txBody>
      </p:sp>
      <p:sp>
        <p:nvSpPr>
          <p:cNvPr id="5" name="Footer Placeholder 4">
            <a:extLst>
              <a:ext uri="{FF2B5EF4-FFF2-40B4-BE49-F238E27FC236}">
                <a16:creationId xmlns:a16="http://schemas.microsoft.com/office/drawing/2014/main" id="{AFB750D1-5E57-254F-85C5-7D8C287E6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FA82B-D0F0-604D-979E-D1ABD7E3B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657CE-923C-974C-A463-EC6AE07F21D9}" type="slidenum">
              <a:rPr lang="en-US" smtClean="0"/>
              <a:t>‹#›</a:t>
            </a:fld>
            <a:endParaRPr lang="en-US"/>
          </a:p>
        </p:txBody>
      </p:sp>
    </p:spTree>
    <p:extLst>
      <p:ext uri="{BB962C8B-B14F-4D97-AF65-F5344CB8AC3E}">
        <p14:creationId xmlns:p14="http://schemas.microsoft.com/office/powerpoint/2010/main" val="1094912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uriousCurmudgeon/history_of_v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en.wikipedia.org/wiki/IBM_1400_series#/media/File:BRL61-IBM_1401.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4167-DFF5-864F-ADF6-29D8F6E7AB42}"/>
              </a:ext>
            </a:extLst>
          </p:cNvPr>
          <p:cNvSpPr>
            <a:spLocks noGrp="1"/>
          </p:cNvSpPr>
          <p:nvPr>
            <p:ph type="ctrTitle"/>
          </p:nvPr>
        </p:nvSpPr>
        <p:spPr/>
        <p:txBody>
          <a:bodyPr>
            <a:normAutofit/>
          </a:bodyPr>
          <a:lstStyle/>
          <a:p>
            <a:r>
              <a:rPr lang="en-US" dirty="0"/>
              <a:t>From Punch Cards to Git</a:t>
            </a:r>
          </a:p>
        </p:txBody>
      </p:sp>
      <p:sp>
        <p:nvSpPr>
          <p:cNvPr id="3" name="Subtitle 2">
            <a:extLst>
              <a:ext uri="{FF2B5EF4-FFF2-40B4-BE49-F238E27FC236}">
                <a16:creationId xmlns:a16="http://schemas.microsoft.com/office/drawing/2014/main" id="{F02AA062-A894-174A-B182-56B0971E9967}"/>
              </a:ext>
            </a:extLst>
          </p:cNvPr>
          <p:cNvSpPr>
            <a:spLocks noGrp="1"/>
          </p:cNvSpPr>
          <p:nvPr>
            <p:ph type="subTitle" idx="1"/>
          </p:nvPr>
        </p:nvSpPr>
        <p:spPr/>
        <p:txBody>
          <a:bodyPr>
            <a:normAutofit/>
          </a:bodyPr>
          <a:lstStyle/>
          <a:p>
            <a:r>
              <a:rPr lang="en-US" dirty="0"/>
              <a:t>A Brief History of Version Control</a:t>
            </a:r>
          </a:p>
          <a:p>
            <a:endParaRPr lang="en-US" dirty="0"/>
          </a:p>
          <a:p>
            <a:r>
              <a:rPr lang="en-US" dirty="0">
                <a:hlinkClick r:id="rId3"/>
              </a:rPr>
              <a:t>https://github.com/CuriousCurmudgeon/history_of_vcs</a:t>
            </a:r>
            <a:endParaRPr lang="en-US" dirty="0"/>
          </a:p>
          <a:p>
            <a:endParaRPr lang="en-US" dirty="0"/>
          </a:p>
        </p:txBody>
      </p:sp>
    </p:spTree>
    <p:extLst>
      <p:ext uri="{BB962C8B-B14F-4D97-AF65-F5344CB8AC3E}">
        <p14:creationId xmlns:p14="http://schemas.microsoft.com/office/powerpoint/2010/main" val="295800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Brian Meeker">
            <a:extLst>
              <a:ext uri="{FF2B5EF4-FFF2-40B4-BE49-F238E27FC236}">
                <a16:creationId xmlns:a16="http://schemas.microsoft.com/office/drawing/2014/main" id="{5C6FA8BD-8F42-7541-BB5A-F0332D6FAC2F}"/>
              </a:ext>
            </a:extLst>
          </p:cNvPr>
          <p:cNvPicPr>
            <a:picLocks noGrp="1" noChangeAspect="1"/>
          </p:cNvPicPr>
          <p:nvPr>
            <p:ph sz="half" idx="1"/>
          </p:nvPr>
        </p:nvPicPr>
        <p:blipFill rotWithShape="1">
          <a:blip r:embed="rId3"/>
          <a:srcRect l="18453" r="13953"/>
          <a:stretch/>
        </p:blipFill>
        <p:spPr>
          <a:xfrm>
            <a:off x="20" y="10"/>
            <a:ext cx="4635571" cy="6857990"/>
          </a:xfrm>
          <a:prstGeom prst="rect">
            <a:avLst/>
          </a:prstGeom>
          <a:effectLst/>
        </p:spPr>
      </p:pic>
      <p:sp>
        <p:nvSpPr>
          <p:cNvPr id="6" name="Content Placeholder 5">
            <a:extLst>
              <a:ext uri="{FF2B5EF4-FFF2-40B4-BE49-F238E27FC236}">
                <a16:creationId xmlns:a16="http://schemas.microsoft.com/office/drawing/2014/main" id="{C8E88F39-D5D6-8A4D-ACA9-DC3B2B4D968E}"/>
              </a:ext>
            </a:extLst>
          </p:cNvPr>
          <p:cNvSpPr>
            <a:spLocks noGrp="1"/>
          </p:cNvSpPr>
          <p:nvPr>
            <p:ph sz="half" idx="2"/>
          </p:nvPr>
        </p:nvSpPr>
        <p:spPr>
          <a:xfrm>
            <a:off x="6916349" y="0"/>
            <a:ext cx="4635571" cy="6858000"/>
          </a:xfrm>
        </p:spPr>
        <p:txBody>
          <a:bodyPr vert="horz" lIns="91440" tIns="45720" rIns="91440" bIns="45720" rtlCol="0" anchor="ctr">
            <a:normAutofit/>
          </a:bodyPr>
          <a:lstStyle/>
          <a:p>
            <a:pPr marL="0" indent="0">
              <a:buNone/>
            </a:pPr>
            <a:r>
              <a:rPr lang="en-US" sz="2400" dirty="0"/>
              <a:t>Brian Meeker</a:t>
            </a:r>
          </a:p>
          <a:p>
            <a:pPr marL="0" indent="0">
              <a:buNone/>
            </a:pPr>
            <a:r>
              <a:rPr lang="en-US" sz="2400" dirty="0"/>
              <a:t>@</a:t>
            </a:r>
            <a:r>
              <a:rPr lang="en-US" sz="2400" dirty="0" err="1"/>
              <a:t>CuriousCurmudge</a:t>
            </a:r>
            <a:endParaRPr lang="en-US" sz="2400" dirty="0"/>
          </a:p>
        </p:txBody>
      </p:sp>
    </p:spTree>
    <p:extLst>
      <p:ext uri="{BB962C8B-B14F-4D97-AF65-F5344CB8AC3E}">
        <p14:creationId xmlns:p14="http://schemas.microsoft.com/office/powerpoint/2010/main" val="199988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picture containing food, drawing&#10;&#10;Description automatically generated">
            <a:extLst>
              <a:ext uri="{FF2B5EF4-FFF2-40B4-BE49-F238E27FC236}">
                <a16:creationId xmlns:a16="http://schemas.microsoft.com/office/drawing/2014/main" id="{A34DB2B2-1A1F-2541-A5B0-DF45F01656AB}"/>
              </a:ext>
            </a:extLst>
          </p:cNvPr>
          <p:cNvPicPr>
            <a:picLocks noGrp="1" noChangeAspect="1"/>
          </p:cNvPicPr>
          <p:nvPr>
            <p:ph sz="half" idx="1"/>
          </p:nvPr>
        </p:nvPicPr>
        <p:blipFill>
          <a:blip r:embed="rId3"/>
          <a:stretch>
            <a:fillRect/>
          </a:stretch>
        </p:blipFill>
        <p:spPr>
          <a:xfrm>
            <a:off x="838200" y="1256854"/>
            <a:ext cx="5181600" cy="4344292"/>
          </a:xfrm>
        </p:spPr>
      </p:pic>
      <p:sp>
        <p:nvSpPr>
          <p:cNvPr id="4" name="Content Placeholder 3">
            <a:extLst>
              <a:ext uri="{FF2B5EF4-FFF2-40B4-BE49-F238E27FC236}">
                <a16:creationId xmlns:a16="http://schemas.microsoft.com/office/drawing/2014/main" id="{21637E6D-77F3-FB43-AC60-2D52CD49C3C8}"/>
              </a:ext>
            </a:extLst>
          </p:cNvPr>
          <p:cNvSpPr>
            <a:spLocks noGrp="1"/>
          </p:cNvSpPr>
          <p:nvPr>
            <p:ph sz="half" idx="2"/>
          </p:nvPr>
        </p:nvSpPr>
        <p:spPr>
          <a:xfrm>
            <a:off x="6172200" y="1256855"/>
            <a:ext cx="5181600" cy="4344292"/>
          </a:xfrm>
        </p:spPr>
        <p:txBody>
          <a:bodyPr anchor="ctr"/>
          <a:lstStyle/>
          <a:p>
            <a:pPr marL="0" indent="0">
              <a:buNone/>
            </a:pPr>
            <a:r>
              <a:rPr lang="en-US" dirty="0"/>
              <a:t>Look for the dragon right outside of Salon A.</a:t>
            </a:r>
          </a:p>
        </p:txBody>
      </p:sp>
    </p:spTree>
    <p:extLst>
      <p:ext uri="{BB962C8B-B14F-4D97-AF65-F5344CB8AC3E}">
        <p14:creationId xmlns:p14="http://schemas.microsoft.com/office/powerpoint/2010/main" val="363934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and white photo of a living room&#10;&#10;Description automatically generated">
            <a:extLst>
              <a:ext uri="{FF2B5EF4-FFF2-40B4-BE49-F238E27FC236}">
                <a16:creationId xmlns:a16="http://schemas.microsoft.com/office/drawing/2014/main" id="{6FE37328-FD35-5E4E-968F-308375ED499B}"/>
              </a:ext>
            </a:extLst>
          </p:cNvPr>
          <p:cNvPicPr>
            <a:picLocks noChangeAspect="1"/>
          </p:cNvPicPr>
          <p:nvPr/>
        </p:nvPicPr>
        <p:blipFill>
          <a:blip r:embed="rId3"/>
          <a:stretch>
            <a:fillRect/>
          </a:stretch>
        </p:blipFill>
        <p:spPr>
          <a:xfrm>
            <a:off x="2722879" y="1043589"/>
            <a:ext cx="6746240" cy="4770822"/>
          </a:xfrm>
          <a:prstGeom prst="rect">
            <a:avLst/>
          </a:prstGeom>
        </p:spPr>
      </p:pic>
      <p:sp>
        <p:nvSpPr>
          <p:cNvPr id="9" name="TextBox 8">
            <a:extLst>
              <a:ext uri="{FF2B5EF4-FFF2-40B4-BE49-F238E27FC236}">
                <a16:creationId xmlns:a16="http://schemas.microsoft.com/office/drawing/2014/main" id="{86416390-4E6D-C744-8D8C-8EF1D90A1B97}"/>
              </a:ext>
            </a:extLst>
          </p:cNvPr>
          <p:cNvSpPr txBox="1"/>
          <p:nvPr/>
        </p:nvSpPr>
        <p:spPr>
          <a:xfrm>
            <a:off x="2162326" y="6103620"/>
            <a:ext cx="7867347" cy="369332"/>
          </a:xfrm>
          <a:prstGeom prst="rect">
            <a:avLst/>
          </a:prstGeom>
          <a:noFill/>
        </p:spPr>
        <p:txBody>
          <a:bodyPr wrap="none" rtlCol="0">
            <a:spAutoFit/>
          </a:bodyPr>
          <a:lstStyle/>
          <a:p>
            <a:r>
              <a:rPr lang="en-US" dirty="0">
                <a:hlinkClick r:id="rId4"/>
              </a:rPr>
              <a:t>https://en.wikipedia.org/wiki/IBM_1400_series#/media/File:BRL61-IBM_1401.jpg</a:t>
            </a:r>
            <a:endParaRPr lang="en-US" dirty="0"/>
          </a:p>
        </p:txBody>
      </p:sp>
    </p:spTree>
    <p:extLst>
      <p:ext uri="{BB962C8B-B14F-4D97-AF65-F5344CB8AC3E}">
        <p14:creationId xmlns:p14="http://schemas.microsoft.com/office/powerpoint/2010/main" val="284028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2244-8E8D-9A44-8B05-2B54DE5E2026}"/>
              </a:ext>
            </a:extLst>
          </p:cNvPr>
          <p:cNvSpPr>
            <a:spLocks noGrp="1"/>
          </p:cNvSpPr>
          <p:nvPr>
            <p:ph type="title"/>
          </p:nvPr>
        </p:nvSpPr>
        <p:spPr/>
        <p:txBody>
          <a:bodyPr/>
          <a:lstStyle/>
          <a:p>
            <a:r>
              <a:rPr lang="en-US" dirty="0"/>
              <a:t>What is version control?</a:t>
            </a:r>
          </a:p>
        </p:txBody>
      </p:sp>
      <p:sp>
        <p:nvSpPr>
          <p:cNvPr id="4" name="Rounded Rectangle 3">
            <a:extLst>
              <a:ext uri="{FF2B5EF4-FFF2-40B4-BE49-F238E27FC236}">
                <a16:creationId xmlns:a16="http://schemas.microsoft.com/office/drawing/2014/main" id="{ACF48BC0-AF8F-5246-957F-D4EA32996746}"/>
              </a:ext>
            </a:extLst>
          </p:cNvPr>
          <p:cNvSpPr/>
          <p:nvPr/>
        </p:nvSpPr>
        <p:spPr>
          <a:xfrm>
            <a:off x="2354580" y="2125980"/>
            <a:ext cx="728091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…the management of changes to documents, computer programs, large web sites, and other collections of information.</a:t>
            </a:r>
          </a:p>
          <a:p>
            <a:pPr algn="ctr"/>
            <a:endParaRPr lang="en-US" dirty="0"/>
          </a:p>
          <a:p>
            <a:r>
              <a:rPr lang="en-US" dirty="0"/>
              <a:t>- https://</a:t>
            </a:r>
            <a:r>
              <a:rPr lang="en-US" dirty="0" err="1"/>
              <a:t>en.wikipedia.org</a:t>
            </a:r>
            <a:r>
              <a:rPr lang="en-US" dirty="0"/>
              <a:t>/wiki/</a:t>
            </a:r>
            <a:r>
              <a:rPr lang="en-US" dirty="0" err="1"/>
              <a:t>Version_control</a:t>
            </a:r>
            <a:endParaRPr lang="en-US" dirty="0"/>
          </a:p>
          <a:p>
            <a:endParaRPr lang="en-US" dirty="0"/>
          </a:p>
        </p:txBody>
      </p:sp>
    </p:spTree>
    <p:extLst>
      <p:ext uri="{BB962C8B-B14F-4D97-AF65-F5344CB8AC3E}">
        <p14:creationId xmlns:p14="http://schemas.microsoft.com/office/powerpoint/2010/main" val="233135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2244-8E8D-9A44-8B05-2B54DE5E2026}"/>
              </a:ext>
            </a:extLst>
          </p:cNvPr>
          <p:cNvSpPr>
            <a:spLocks noGrp="1"/>
          </p:cNvSpPr>
          <p:nvPr>
            <p:ph type="title"/>
          </p:nvPr>
        </p:nvSpPr>
        <p:spPr/>
        <p:txBody>
          <a:bodyPr/>
          <a:lstStyle/>
          <a:p>
            <a:r>
              <a:rPr lang="en-US" dirty="0"/>
              <a:t>What is version control?</a:t>
            </a:r>
          </a:p>
        </p:txBody>
      </p:sp>
      <p:sp>
        <p:nvSpPr>
          <p:cNvPr id="4" name="Rounded Rectangle 3">
            <a:extLst>
              <a:ext uri="{FF2B5EF4-FFF2-40B4-BE49-F238E27FC236}">
                <a16:creationId xmlns:a16="http://schemas.microsoft.com/office/drawing/2014/main" id="{ACF48BC0-AF8F-5246-957F-D4EA32996746}"/>
              </a:ext>
            </a:extLst>
          </p:cNvPr>
          <p:cNvSpPr/>
          <p:nvPr/>
        </p:nvSpPr>
        <p:spPr>
          <a:xfrm>
            <a:off x="2354580" y="2125980"/>
            <a:ext cx="728091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system that records changes to a file or set of files over time so that you can recall specific versions later.</a:t>
            </a:r>
          </a:p>
          <a:p>
            <a:pPr algn="ctr"/>
            <a:endParaRPr lang="en-US" dirty="0"/>
          </a:p>
          <a:p>
            <a:r>
              <a:rPr lang="en-US" dirty="0"/>
              <a:t>- https://git-</a:t>
            </a:r>
            <a:r>
              <a:rPr lang="en-US" dirty="0" err="1"/>
              <a:t>scm.com</a:t>
            </a:r>
            <a:r>
              <a:rPr lang="en-US" dirty="0"/>
              <a:t>/book/</a:t>
            </a:r>
            <a:r>
              <a:rPr lang="en-US" dirty="0" err="1"/>
              <a:t>en</a:t>
            </a:r>
            <a:r>
              <a:rPr lang="en-US" dirty="0"/>
              <a:t>/v2/Getting-Started-About-Version-Control</a:t>
            </a:r>
          </a:p>
        </p:txBody>
      </p:sp>
    </p:spTree>
    <p:extLst>
      <p:ext uri="{BB962C8B-B14F-4D97-AF65-F5344CB8AC3E}">
        <p14:creationId xmlns:p14="http://schemas.microsoft.com/office/powerpoint/2010/main" val="325423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2B4C-CF86-6C4B-837A-DEA1C52D6AF9}"/>
              </a:ext>
            </a:extLst>
          </p:cNvPr>
          <p:cNvSpPr>
            <a:spLocks noGrp="1"/>
          </p:cNvSpPr>
          <p:nvPr>
            <p:ph type="title"/>
          </p:nvPr>
        </p:nvSpPr>
        <p:spPr/>
        <p:txBody>
          <a:bodyPr/>
          <a:lstStyle/>
          <a:p>
            <a:r>
              <a:rPr lang="en-US" dirty="0"/>
              <a:t>Out of Scope</a:t>
            </a:r>
          </a:p>
        </p:txBody>
      </p:sp>
      <p:sp>
        <p:nvSpPr>
          <p:cNvPr id="3" name="Content Placeholder 2">
            <a:extLst>
              <a:ext uri="{FF2B5EF4-FFF2-40B4-BE49-F238E27FC236}">
                <a16:creationId xmlns:a16="http://schemas.microsoft.com/office/drawing/2014/main" id="{3C315EFA-4AD2-DF42-AFA3-455810D7DEA2}"/>
              </a:ext>
            </a:extLst>
          </p:cNvPr>
          <p:cNvSpPr>
            <a:spLocks noGrp="1"/>
          </p:cNvSpPr>
          <p:nvPr>
            <p:ph idx="1"/>
          </p:nvPr>
        </p:nvSpPr>
        <p:spPr/>
        <p:txBody>
          <a:bodyPr/>
          <a:lstStyle/>
          <a:p>
            <a:r>
              <a:rPr lang="en-US" dirty="0"/>
              <a:t>Hosting services (</a:t>
            </a:r>
            <a:r>
              <a:rPr lang="en-US" dirty="0" err="1"/>
              <a:t>SourceForge</a:t>
            </a:r>
            <a:r>
              <a:rPr lang="en-US" dirty="0"/>
              <a:t>, GitHub, Bitbucket, etc.)</a:t>
            </a:r>
          </a:p>
          <a:p>
            <a:r>
              <a:rPr lang="en-US" dirty="0"/>
              <a:t>Integrated version control</a:t>
            </a:r>
          </a:p>
          <a:p>
            <a:r>
              <a:rPr lang="en-US" dirty="0"/>
              <a:t>Wikis</a:t>
            </a:r>
          </a:p>
        </p:txBody>
      </p:sp>
    </p:spTree>
    <p:extLst>
      <p:ext uri="{BB962C8B-B14F-4D97-AF65-F5344CB8AC3E}">
        <p14:creationId xmlns:p14="http://schemas.microsoft.com/office/powerpoint/2010/main" val="1091092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801</Words>
  <Application>Microsoft Macintosh PowerPoint</Application>
  <PresentationFormat>Widescreen</PresentationFormat>
  <Paragraphs>61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From Punch Cards to Git</vt:lpstr>
      <vt:lpstr>PowerPoint Presentation</vt:lpstr>
      <vt:lpstr>PowerPoint Presentation</vt:lpstr>
      <vt:lpstr>PowerPoint Presentation</vt:lpstr>
      <vt:lpstr>What is version control?</vt:lpstr>
      <vt:lpstr>What is version control?</vt:lpstr>
      <vt:lpstr>Out of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Punch Cards to Git</dc:title>
  <dc:creator>Brian Meeker</dc:creator>
  <cp:lastModifiedBy>Brian Meeker</cp:lastModifiedBy>
  <cp:revision>20</cp:revision>
  <dcterms:created xsi:type="dcterms:W3CDTF">2019-12-26T18:58:03Z</dcterms:created>
  <dcterms:modified xsi:type="dcterms:W3CDTF">2019-12-26T21:36:20Z</dcterms:modified>
</cp:coreProperties>
</file>