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023A7-B6AE-4FD8-8B13-1A6E90ABE24A}" type="datetimeFigureOut">
              <a:rPr lang="en-IN" smtClean="0"/>
              <a:t>17-08-2024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ED5E0C9-AACB-4B7C-BD3F-3505E1294B0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92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23A7-B6AE-4FD8-8B13-1A6E90ABE24A}"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5E0C9-AACB-4B7C-BD3F-3505E1294B0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603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23A7-B6AE-4FD8-8B13-1A6E90ABE24A}"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5E0C9-AACB-4B7C-BD3F-3505E1294B0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24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023A7-B6AE-4FD8-8B13-1A6E90ABE24A}"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5E0C9-AACB-4B7C-BD3F-3505E1294B0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92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023A7-B6AE-4FD8-8B13-1A6E90ABE24A}"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5E0C9-AACB-4B7C-BD3F-3505E1294B0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14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023A7-B6AE-4FD8-8B13-1A6E90ABE24A}"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5E0C9-AACB-4B7C-BD3F-3505E1294B0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51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023A7-B6AE-4FD8-8B13-1A6E90ABE24A}"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D5E0C9-AACB-4B7C-BD3F-3505E1294B0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558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023A7-B6AE-4FD8-8B13-1A6E90ABE24A}"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5E0C9-AACB-4B7C-BD3F-3505E1294B0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023A7-B6AE-4FD8-8B13-1A6E90ABE24A}"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D5E0C9-AACB-4B7C-BD3F-3505E1294B0F}" type="slidenum">
              <a:rPr lang="en-IN" smtClean="0"/>
              <a:t>‹#›</a:t>
            </a:fld>
            <a:endParaRPr lang="en-IN"/>
          </a:p>
        </p:txBody>
      </p:sp>
    </p:spTree>
    <p:extLst>
      <p:ext uri="{BB962C8B-B14F-4D97-AF65-F5344CB8AC3E}">
        <p14:creationId xmlns:p14="http://schemas.microsoft.com/office/powerpoint/2010/main" val="91392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023A7-B6AE-4FD8-8B13-1A6E90ABE24A}"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5E0C9-AACB-4B7C-BD3F-3505E1294B0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7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5023A7-B6AE-4FD8-8B13-1A6E90ABE24A}" type="datetimeFigureOut">
              <a:rPr lang="en-IN" smtClean="0"/>
              <a:t>17-08-2024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ED5E0C9-AACB-4B7C-BD3F-3505E1294B0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5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5023A7-B6AE-4FD8-8B13-1A6E90ABE24A}" type="datetimeFigureOut">
              <a:rPr lang="en-IN" smtClean="0"/>
              <a:t>17-08-2024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D5E0C9-AACB-4B7C-BD3F-3505E1294B0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28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D090-02AD-4205-9A9A-526037524927}"/>
              </a:ext>
            </a:extLst>
          </p:cNvPr>
          <p:cNvSpPr>
            <a:spLocks noGrp="1"/>
          </p:cNvSpPr>
          <p:nvPr>
            <p:ph type="ctrTitle"/>
          </p:nvPr>
        </p:nvSpPr>
        <p:spPr>
          <a:xfrm>
            <a:off x="2417779" y="1864311"/>
            <a:ext cx="8821351" cy="1479418"/>
          </a:xfrm>
        </p:spPr>
        <p:txBody>
          <a:bodyPr>
            <a:normAutofit fontScale="90000"/>
          </a:bodyPr>
          <a:lstStyle/>
          <a:p>
            <a:r>
              <a:rPr lang="en-US" sz="5500" cap="none" dirty="0"/>
              <a:t>Customer Churn Analysis using </a:t>
            </a:r>
            <a:r>
              <a:rPr lang="en-US" sz="5500" cap="none" dirty="0" err="1"/>
              <a:t>MySql</a:t>
            </a:r>
            <a:r>
              <a:rPr lang="en-US" sz="5500" cap="none" dirty="0"/>
              <a:t> And Power BI</a:t>
            </a:r>
            <a:endParaRPr lang="en-IN" sz="5500" dirty="0"/>
          </a:p>
        </p:txBody>
      </p:sp>
      <p:sp>
        <p:nvSpPr>
          <p:cNvPr id="3" name="Subtitle 2">
            <a:extLst>
              <a:ext uri="{FF2B5EF4-FFF2-40B4-BE49-F238E27FC236}">
                <a16:creationId xmlns:a16="http://schemas.microsoft.com/office/drawing/2014/main" id="{BB86AB97-C271-4353-83F9-7BCC8A902753}"/>
              </a:ext>
            </a:extLst>
          </p:cNvPr>
          <p:cNvSpPr>
            <a:spLocks noGrp="1"/>
          </p:cNvSpPr>
          <p:nvPr>
            <p:ph type="subTitle" idx="1"/>
          </p:nvPr>
        </p:nvSpPr>
        <p:spPr/>
        <p:txBody>
          <a:bodyPr/>
          <a:lstStyle/>
          <a:p>
            <a:r>
              <a:rPr lang="en-US" dirty="0"/>
              <a:t>Md Sarique </a:t>
            </a:r>
          </a:p>
          <a:p>
            <a:r>
              <a:rPr lang="en-US" dirty="0"/>
              <a:t>PGA-43</a:t>
            </a:r>
            <a:endParaRPr lang="en-IN" dirty="0"/>
          </a:p>
        </p:txBody>
      </p:sp>
    </p:spTree>
    <p:extLst>
      <p:ext uri="{BB962C8B-B14F-4D97-AF65-F5344CB8AC3E}">
        <p14:creationId xmlns:p14="http://schemas.microsoft.com/office/powerpoint/2010/main" val="320243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7C6B64-C703-4486-9BD7-229CE7996E3C}"/>
              </a:ext>
            </a:extLst>
          </p:cNvPr>
          <p:cNvSpPr/>
          <p:nvPr/>
        </p:nvSpPr>
        <p:spPr>
          <a:xfrm>
            <a:off x="2787366" y="117603"/>
            <a:ext cx="6883615" cy="769441"/>
          </a:xfrm>
          <a:prstGeom prst="rect">
            <a:avLst/>
          </a:prstGeom>
          <a:noFill/>
        </p:spPr>
        <p:txBody>
          <a:bodyPr wrap="none" lIns="91440" tIns="45720" rIns="91440" bIns="45720">
            <a:spAutoFit/>
          </a:bodyPr>
          <a:lstStyle/>
          <a:p>
            <a:pPr algn="ctr"/>
            <a:r>
              <a:rPr lang="en-US" sz="4400" b="1" dirty="0">
                <a:solidFill>
                  <a:srgbClr val="FF0000"/>
                </a:solidFill>
              </a:rPr>
              <a:t>Customer Segmentation </a:t>
            </a:r>
          </a:p>
        </p:txBody>
      </p:sp>
      <p:sp>
        <p:nvSpPr>
          <p:cNvPr id="5" name="TextBox 4">
            <a:extLst>
              <a:ext uri="{FF2B5EF4-FFF2-40B4-BE49-F238E27FC236}">
                <a16:creationId xmlns:a16="http://schemas.microsoft.com/office/drawing/2014/main" id="{92FB4B2D-8331-4998-9145-112117ED0272}"/>
              </a:ext>
            </a:extLst>
          </p:cNvPr>
          <p:cNvSpPr txBox="1"/>
          <p:nvPr/>
        </p:nvSpPr>
        <p:spPr>
          <a:xfrm>
            <a:off x="70792" y="887044"/>
            <a:ext cx="11639427" cy="2308324"/>
          </a:xfrm>
          <a:prstGeom prst="rect">
            <a:avLst/>
          </a:prstGeom>
          <a:noFill/>
        </p:spPr>
        <p:txBody>
          <a:bodyPr wrap="square">
            <a:spAutoFit/>
          </a:bodyPr>
          <a:lstStyle/>
          <a:p>
            <a:r>
              <a:rPr lang="en-US" b="1" dirty="0"/>
              <a:t>Customer Segmentation: </a:t>
            </a:r>
          </a:p>
          <a:p>
            <a:pPr marL="285750" indent="-285750">
              <a:buFont typeface="Arial" panose="020B0604020202020204" pitchFamily="34" charset="0"/>
              <a:buChar char="•"/>
            </a:pPr>
            <a:r>
              <a:rPr lang="en-US" dirty="0"/>
              <a:t>Segmenting customers based on different factors allows us to understand the unique behaviors and risks associated with each group.</a:t>
            </a:r>
          </a:p>
          <a:p>
            <a:endParaRPr lang="en-US" dirty="0"/>
          </a:p>
          <a:p>
            <a:r>
              <a:rPr lang="en-US" b="1" dirty="0"/>
              <a:t>Key Segments:</a:t>
            </a:r>
          </a:p>
          <a:p>
            <a:pPr marL="285750" indent="-285750">
              <a:buFont typeface="Arial" panose="020B0604020202020204" pitchFamily="34" charset="0"/>
              <a:buChar char="•"/>
            </a:pPr>
            <a:r>
              <a:rPr lang="en-US" dirty="0"/>
              <a:t>Balance Distribution by Card Type: Reveals how balances vary across different card types.</a:t>
            </a:r>
          </a:p>
          <a:p>
            <a:pPr marL="285750" indent="-285750">
              <a:buFont typeface="Arial" panose="020B0604020202020204" pitchFamily="34" charset="0"/>
              <a:buChar char="•"/>
            </a:pPr>
            <a:r>
              <a:rPr lang="en-US" dirty="0"/>
              <a:t>Customer Composition by Geography: Shows the geographical locations with high number of customers</a:t>
            </a:r>
          </a:p>
          <a:p>
            <a:pPr marL="285750" indent="-285750">
              <a:buFont typeface="Arial" panose="020B0604020202020204" pitchFamily="34" charset="0"/>
              <a:buChar char="•"/>
            </a:pPr>
            <a:r>
              <a:rPr lang="en-US" dirty="0"/>
              <a:t>Segmentation by Age : Revels that customer of both Gender below the age of 35 Exited in higher frequency</a:t>
            </a:r>
            <a:endParaRPr lang="en-IN" dirty="0"/>
          </a:p>
        </p:txBody>
      </p:sp>
      <p:pic>
        <p:nvPicPr>
          <p:cNvPr id="7" name="Picture 6">
            <a:extLst>
              <a:ext uri="{FF2B5EF4-FFF2-40B4-BE49-F238E27FC236}">
                <a16:creationId xmlns:a16="http://schemas.microsoft.com/office/drawing/2014/main" id="{1A18B499-E985-46B5-8BCF-8AA06C3CF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195368"/>
            <a:ext cx="10123293" cy="3612301"/>
          </a:xfrm>
          <a:prstGeom prst="rect">
            <a:avLst/>
          </a:prstGeom>
        </p:spPr>
      </p:pic>
    </p:spTree>
    <p:extLst>
      <p:ext uri="{BB962C8B-B14F-4D97-AF65-F5344CB8AC3E}">
        <p14:creationId xmlns:p14="http://schemas.microsoft.com/office/powerpoint/2010/main" val="241329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6F801-BA04-4051-8473-3FFA21E2F851}"/>
              </a:ext>
            </a:extLst>
          </p:cNvPr>
          <p:cNvSpPr/>
          <p:nvPr/>
        </p:nvSpPr>
        <p:spPr>
          <a:xfrm>
            <a:off x="4599560" y="0"/>
            <a:ext cx="3259226" cy="769441"/>
          </a:xfrm>
          <a:prstGeom prst="rect">
            <a:avLst/>
          </a:prstGeom>
          <a:noFill/>
        </p:spPr>
        <p:txBody>
          <a:bodyPr wrap="none" lIns="91440" tIns="45720" rIns="91440" bIns="45720">
            <a:spAutoFit/>
          </a:bodyPr>
          <a:lstStyle/>
          <a:p>
            <a:pPr algn="ctr"/>
            <a:r>
              <a:rPr lang="en-US" sz="4400" b="1" dirty="0">
                <a:solidFill>
                  <a:srgbClr val="FF0000"/>
                </a:solidFill>
              </a:rPr>
              <a:t>Conclusion </a:t>
            </a:r>
          </a:p>
        </p:txBody>
      </p:sp>
      <p:sp>
        <p:nvSpPr>
          <p:cNvPr id="5" name="TextBox 4">
            <a:extLst>
              <a:ext uri="{FF2B5EF4-FFF2-40B4-BE49-F238E27FC236}">
                <a16:creationId xmlns:a16="http://schemas.microsoft.com/office/drawing/2014/main" id="{00023B0D-75EF-4C05-B2D5-19D9951C0B51}"/>
              </a:ext>
            </a:extLst>
          </p:cNvPr>
          <p:cNvSpPr txBox="1"/>
          <p:nvPr/>
        </p:nvSpPr>
        <p:spPr>
          <a:xfrm>
            <a:off x="70792" y="981818"/>
            <a:ext cx="11668924" cy="2862322"/>
          </a:xfrm>
          <a:prstGeom prst="rect">
            <a:avLst/>
          </a:prstGeom>
          <a:noFill/>
        </p:spPr>
        <p:txBody>
          <a:bodyPr wrap="square">
            <a:spAutoFit/>
          </a:bodyPr>
          <a:lstStyle/>
          <a:p>
            <a:r>
              <a:rPr lang="en-US" b="1" dirty="0"/>
              <a:t>Summary of Findings</a:t>
            </a:r>
            <a:r>
              <a:rPr lang="en-US" dirty="0"/>
              <a:t>: </a:t>
            </a:r>
          </a:p>
          <a:p>
            <a:pPr marL="285750" indent="-285750">
              <a:buFont typeface="Arial" panose="020B0604020202020204" pitchFamily="34" charset="0"/>
              <a:buChar char="•"/>
            </a:pPr>
            <a:r>
              <a:rPr lang="en-US" dirty="0"/>
              <a:t>The analysis identified several key factors driving customer churn, including low credit scores, </a:t>
            </a:r>
            <a:r>
              <a:rPr lang="en-US" dirty="0" err="1"/>
              <a:t>Gender,low</a:t>
            </a:r>
            <a:r>
              <a:rPr lang="en-US" dirty="0"/>
              <a:t> balances, and lack of engagement with multiple products.</a:t>
            </a:r>
          </a:p>
          <a:p>
            <a:endParaRPr lang="en-US" dirty="0"/>
          </a:p>
          <a:p>
            <a:r>
              <a:rPr lang="en-US" b="1" dirty="0"/>
              <a:t>Implications:</a:t>
            </a:r>
          </a:p>
          <a:p>
            <a:pPr marL="285750" indent="-285750">
              <a:buFont typeface="Arial" panose="020B0604020202020204" pitchFamily="34" charset="0"/>
              <a:buChar char="•"/>
            </a:pPr>
            <a:r>
              <a:rPr lang="en-US" dirty="0"/>
              <a:t>Targeted retention strategies can be developed to address these factors.</a:t>
            </a:r>
          </a:p>
          <a:p>
            <a:pPr marL="285750" indent="-285750">
              <a:buFont typeface="Arial" panose="020B0604020202020204" pitchFamily="34" charset="0"/>
              <a:buChar char="•"/>
            </a:pPr>
            <a:r>
              <a:rPr lang="en-US" dirty="0"/>
              <a:t>Improving customer satisfaction and engagement could significantly reduce churn rates.</a:t>
            </a:r>
          </a:p>
          <a:p>
            <a:endParaRPr lang="en-US" dirty="0"/>
          </a:p>
          <a:p>
            <a:r>
              <a:rPr lang="en-US" b="1" dirty="0"/>
              <a:t>Next Steps: </a:t>
            </a:r>
            <a:endParaRPr lang="en-US" dirty="0"/>
          </a:p>
          <a:p>
            <a:pPr marL="285750" indent="-285750">
              <a:buFont typeface="Arial" panose="020B0604020202020204" pitchFamily="34" charset="0"/>
              <a:buChar char="•"/>
            </a:pPr>
            <a:r>
              <a:rPr lang="en-US" dirty="0"/>
              <a:t>Further analysis could include predictive modeling to forecast future churn and the impact of potential interventions.</a:t>
            </a:r>
            <a:endParaRPr lang="en-IN" dirty="0"/>
          </a:p>
        </p:txBody>
      </p:sp>
    </p:spTree>
    <p:extLst>
      <p:ext uri="{BB962C8B-B14F-4D97-AF65-F5344CB8AC3E}">
        <p14:creationId xmlns:p14="http://schemas.microsoft.com/office/powerpoint/2010/main" val="80638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8F102F-8E18-432A-B4DB-870A5D345620}"/>
              </a:ext>
            </a:extLst>
          </p:cNvPr>
          <p:cNvSpPr/>
          <p:nvPr/>
        </p:nvSpPr>
        <p:spPr>
          <a:xfrm>
            <a:off x="3584471" y="2677923"/>
            <a:ext cx="5124223" cy="1323439"/>
          </a:xfrm>
          <a:prstGeom prst="rect">
            <a:avLst/>
          </a:prstGeom>
          <a:noFill/>
        </p:spPr>
        <p:txBody>
          <a:bodyPr wrap="none" lIns="91440" tIns="45720" rIns="91440" bIns="45720">
            <a:spAutoFit/>
          </a:bodyPr>
          <a:lstStyle/>
          <a:p>
            <a:pPr algn="ctr"/>
            <a:r>
              <a:rPr lang="en-US" sz="8000" b="1" dirty="0">
                <a:solidFill>
                  <a:srgbClr val="FF0000"/>
                </a:solidFill>
              </a:rPr>
              <a:t>Thank You</a:t>
            </a:r>
          </a:p>
        </p:txBody>
      </p:sp>
    </p:spTree>
    <p:extLst>
      <p:ext uri="{BB962C8B-B14F-4D97-AF65-F5344CB8AC3E}">
        <p14:creationId xmlns:p14="http://schemas.microsoft.com/office/powerpoint/2010/main" val="11777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92ADF-B6C7-400D-BEA9-2BA34BD1BAA2}"/>
              </a:ext>
            </a:extLst>
          </p:cNvPr>
          <p:cNvSpPr/>
          <p:nvPr/>
        </p:nvSpPr>
        <p:spPr>
          <a:xfrm>
            <a:off x="4484753" y="117603"/>
            <a:ext cx="3488840" cy="769441"/>
          </a:xfrm>
          <a:prstGeom prst="rect">
            <a:avLst/>
          </a:prstGeom>
          <a:noFill/>
        </p:spPr>
        <p:txBody>
          <a:bodyPr wrap="none" lIns="91440" tIns="45720" rIns="91440" bIns="45720">
            <a:spAutoFit/>
          </a:bodyPr>
          <a:lstStyle/>
          <a:p>
            <a:pPr algn="ctr"/>
            <a:r>
              <a:rPr lang="en-US" sz="4400" b="1" dirty="0">
                <a:solidFill>
                  <a:srgbClr val="FF0000"/>
                </a:solidFill>
              </a:rPr>
              <a:t>Introduction</a:t>
            </a:r>
          </a:p>
        </p:txBody>
      </p:sp>
      <p:sp>
        <p:nvSpPr>
          <p:cNvPr id="3" name="TextBox 2">
            <a:extLst>
              <a:ext uri="{FF2B5EF4-FFF2-40B4-BE49-F238E27FC236}">
                <a16:creationId xmlns:a16="http://schemas.microsoft.com/office/drawing/2014/main" id="{715BC36E-BB39-44DB-A169-78FC8AD3D8EE}"/>
              </a:ext>
            </a:extLst>
          </p:cNvPr>
          <p:cNvSpPr txBox="1"/>
          <p:nvPr/>
        </p:nvSpPr>
        <p:spPr>
          <a:xfrm>
            <a:off x="204186" y="1012055"/>
            <a:ext cx="11833934" cy="4755148"/>
          </a:xfrm>
          <a:prstGeom prst="rect">
            <a:avLst/>
          </a:prstGeom>
          <a:noFill/>
        </p:spPr>
        <p:txBody>
          <a:bodyPr wrap="square" rtlCol="0">
            <a:spAutoFit/>
          </a:bodyPr>
          <a:lstStyle/>
          <a:p>
            <a:r>
              <a:rPr lang="en-IN" sz="2400" b="1" dirty="0"/>
              <a:t>Overview</a:t>
            </a:r>
            <a:r>
              <a:rPr lang="en-IN" sz="2300" dirty="0"/>
              <a:t>:</a:t>
            </a:r>
            <a:endParaRPr lang="en-US" sz="2300" dirty="0"/>
          </a:p>
          <a:p>
            <a:pPr marL="285750" indent="-285750">
              <a:buFont typeface="Arial" panose="020B0604020202020204" pitchFamily="34" charset="0"/>
              <a:buChar char="•"/>
            </a:pPr>
            <a:r>
              <a:rPr lang="en-US" sz="2300" dirty="0"/>
              <a:t>This project aims to analyze customer churn, identify the key factors driving churn, and provide actionable insights to reduce churn rates</a:t>
            </a:r>
          </a:p>
          <a:p>
            <a:endParaRPr lang="en-US" sz="2300" dirty="0"/>
          </a:p>
          <a:p>
            <a:r>
              <a:rPr lang="en-IN" sz="2400" b="1" dirty="0"/>
              <a:t>Objectives</a:t>
            </a:r>
            <a:r>
              <a:rPr lang="en-IN" sz="2300" dirty="0"/>
              <a:t>:</a:t>
            </a:r>
            <a:endParaRPr lang="en-US" sz="2300" dirty="0"/>
          </a:p>
          <a:p>
            <a:pPr marL="285750" indent="-285750">
              <a:buFont typeface="Arial" panose="020B0604020202020204" pitchFamily="34" charset="0"/>
              <a:buChar char="•"/>
            </a:pPr>
            <a:r>
              <a:rPr lang="en-US" sz="2300" dirty="0"/>
              <a:t>Understand the customer churn rate across different segments.</a:t>
            </a:r>
          </a:p>
          <a:p>
            <a:pPr marL="285750" indent="-285750">
              <a:buFont typeface="Arial" panose="020B0604020202020204" pitchFamily="34" charset="0"/>
              <a:buChar char="•"/>
            </a:pPr>
            <a:r>
              <a:rPr lang="en-US" sz="2300" dirty="0"/>
              <a:t>Identify correlations between customer characteristics and churn.</a:t>
            </a:r>
          </a:p>
          <a:p>
            <a:pPr marL="285750" indent="-285750">
              <a:buFont typeface="Arial" panose="020B0604020202020204" pitchFamily="34" charset="0"/>
              <a:buChar char="•"/>
            </a:pPr>
            <a:r>
              <a:rPr lang="en-US" sz="2300" dirty="0"/>
              <a:t>Visualize the findings using Power BI for effective decision-making.</a:t>
            </a:r>
          </a:p>
          <a:p>
            <a:endParaRPr lang="en-US" sz="2400" b="1" dirty="0"/>
          </a:p>
          <a:p>
            <a:r>
              <a:rPr lang="en-US" sz="2400" b="1" dirty="0"/>
              <a:t>Problem Statement</a:t>
            </a:r>
            <a:r>
              <a:rPr lang="en-US" sz="2400" dirty="0"/>
              <a:t>: </a:t>
            </a:r>
          </a:p>
          <a:p>
            <a:r>
              <a:rPr lang="en-US" sz="2300" dirty="0"/>
              <a:t>High customer churn can significantly impact a bank’s revenue and profitability. Identifying the drivers of churn is essential for developing strategies to retain customers.</a:t>
            </a:r>
          </a:p>
          <a:p>
            <a:pPr marL="285750" indent="-285750">
              <a:buFont typeface="Arial" panose="020B0604020202020204" pitchFamily="34" charset="0"/>
              <a:buChar char="•"/>
            </a:pPr>
            <a:endParaRPr lang="en-IN" sz="2300" dirty="0"/>
          </a:p>
        </p:txBody>
      </p:sp>
    </p:spTree>
    <p:extLst>
      <p:ext uri="{BB962C8B-B14F-4D97-AF65-F5344CB8AC3E}">
        <p14:creationId xmlns:p14="http://schemas.microsoft.com/office/powerpoint/2010/main" val="184110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90D133-5354-40AD-A586-536C82AB1A08}"/>
              </a:ext>
            </a:extLst>
          </p:cNvPr>
          <p:cNvSpPr/>
          <p:nvPr/>
        </p:nvSpPr>
        <p:spPr>
          <a:xfrm>
            <a:off x="4072878" y="117603"/>
            <a:ext cx="4312591" cy="769441"/>
          </a:xfrm>
          <a:prstGeom prst="rect">
            <a:avLst/>
          </a:prstGeom>
          <a:noFill/>
        </p:spPr>
        <p:txBody>
          <a:bodyPr wrap="none" lIns="91440" tIns="45720" rIns="91440" bIns="45720">
            <a:spAutoFit/>
          </a:bodyPr>
          <a:lstStyle/>
          <a:p>
            <a:pPr algn="ctr"/>
            <a:r>
              <a:rPr lang="en-US" sz="4400" b="1" dirty="0">
                <a:solidFill>
                  <a:srgbClr val="FF0000"/>
                </a:solidFill>
              </a:rPr>
              <a:t>Data Overview </a:t>
            </a:r>
          </a:p>
        </p:txBody>
      </p:sp>
      <p:sp>
        <p:nvSpPr>
          <p:cNvPr id="5" name="TextBox 4">
            <a:extLst>
              <a:ext uri="{FF2B5EF4-FFF2-40B4-BE49-F238E27FC236}">
                <a16:creationId xmlns:a16="http://schemas.microsoft.com/office/drawing/2014/main" id="{063A1FA5-9C63-465F-A5DA-8C293ADE71FE}"/>
              </a:ext>
            </a:extLst>
          </p:cNvPr>
          <p:cNvSpPr txBox="1"/>
          <p:nvPr/>
        </p:nvSpPr>
        <p:spPr>
          <a:xfrm>
            <a:off x="108011" y="871487"/>
            <a:ext cx="11833934" cy="5386090"/>
          </a:xfrm>
          <a:prstGeom prst="rect">
            <a:avLst/>
          </a:prstGeom>
          <a:noFill/>
        </p:spPr>
        <p:txBody>
          <a:bodyPr wrap="square" rtlCol="0">
            <a:spAutoFit/>
          </a:bodyPr>
          <a:lstStyle/>
          <a:p>
            <a:r>
              <a:rPr lang="en-IN" sz="2600" b="1" dirty="0"/>
              <a:t>Dataset Description</a:t>
            </a:r>
            <a:r>
              <a:rPr lang="en-IN" sz="2800" dirty="0"/>
              <a:t>: </a:t>
            </a:r>
            <a:endParaRPr lang="en-US" sz="2800" dirty="0"/>
          </a:p>
          <a:p>
            <a:pPr marL="285750" indent="-285750">
              <a:buFont typeface="Arial" panose="020B0604020202020204" pitchFamily="34" charset="0"/>
              <a:buChar char="•"/>
            </a:pPr>
            <a:r>
              <a:rPr lang="en-US" sz="2400" dirty="0"/>
              <a:t>The dataset used in this analysis consists of customer records, including demographics, account information, and behavioral data. Key variables include Credit Score, Geography, Balance, Tenure, Number of Products, and Churn Status. </a:t>
            </a:r>
          </a:p>
          <a:p>
            <a:endParaRPr lang="en-US" sz="2400" dirty="0"/>
          </a:p>
          <a:p>
            <a:r>
              <a:rPr lang="en-IN" sz="2600" b="1" dirty="0"/>
              <a:t>Key Variables</a:t>
            </a:r>
            <a:r>
              <a:rPr lang="en-IN" sz="2800" dirty="0"/>
              <a:t>:</a:t>
            </a:r>
            <a:r>
              <a:rPr lang="en-IN" sz="2600" b="1" dirty="0"/>
              <a:t> </a:t>
            </a:r>
            <a:endParaRPr lang="en-US" sz="2400" dirty="0"/>
          </a:p>
          <a:p>
            <a:pPr marL="285750" indent="-285750">
              <a:buFont typeface="Arial" panose="020B0604020202020204" pitchFamily="34" charset="0"/>
              <a:buChar char="•"/>
            </a:pPr>
            <a:r>
              <a:rPr lang="en-US" sz="2400" dirty="0"/>
              <a:t>Credit Score: A numerical value representing the creditworthiness of customers.</a:t>
            </a:r>
          </a:p>
          <a:p>
            <a:pPr marL="285750" indent="-285750">
              <a:buFont typeface="Arial" panose="020B0604020202020204" pitchFamily="34" charset="0"/>
              <a:buChar char="•"/>
            </a:pPr>
            <a:r>
              <a:rPr lang="en-US" sz="2400" dirty="0"/>
              <a:t>Geography: The region or country where the customer is located.</a:t>
            </a:r>
          </a:p>
          <a:p>
            <a:pPr marL="285750" indent="-285750">
              <a:buFont typeface="Arial" panose="020B0604020202020204" pitchFamily="34" charset="0"/>
              <a:buChar char="•"/>
            </a:pPr>
            <a:r>
              <a:rPr lang="en-US" sz="2400" dirty="0"/>
              <a:t>Balance: The current balance in the customer's account.</a:t>
            </a:r>
          </a:p>
          <a:p>
            <a:pPr marL="285750" indent="-285750">
              <a:buFont typeface="Arial" panose="020B0604020202020204" pitchFamily="34" charset="0"/>
              <a:buChar char="•"/>
            </a:pPr>
            <a:r>
              <a:rPr lang="en-US" sz="2400" dirty="0"/>
              <a:t>Tenure: The number of years the customer has been with the company.</a:t>
            </a:r>
          </a:p>
          <a:p>
            <a:pPr marL="285750" indent="-285750">
              <a:buFont typeface="Arial" panose="020B0604020202020204" pitchFamily="34" charset="0"/>
              <a:buChar char="•"/>
            </a:pPr>
            <a:r>
              <a:rPr lang="en-US" sz="2400" dirty="0"/>
              <a:t>Churn Status (Exited): Indicates whether the customer has left the company.</a:t>
            </a:r>
          </a:p>
          <a:p>
            <a:endParaRPr lang="en-US" sz="2400" b="1" dirty="0"/>
          </a:p>
          <a:p>
            <a:r>
              <a:rPr lang="en-US" sz="2400" b="1" dirty="0"/>
              <a:t>Data Source</a:t>
            </a:r>
            <a:r>
              <a:rPr lang="en-US" sz="2400" dirty="0"/>
              <a:t>:</a:t>
            </a:r>
          </a:p>
          <a:p>
            <a:pPr marL="342900" indent="-342900">
              <a:buFont typeface="Arial" panose="020B0604020202020204" pitchFamily="34" charset="0"/>
              <a:buChar char="•"/>
            </a:pPr>
            <a:r>
              <a:rPr lang="en-US" sz="2400" dirty="0"/>
              <a:t>The data was imported from a MySQL database and analyzed using Power BI.</a:t>
            </a:r>
            <a:endParaRPr lang="en-IN" sz="2400" dirty="0"/>
          </a:p>
        </p:txBody>
      </p:sp>
    </p:spTree>
    <p:extLst>
      <p:ext uri="{BB962C8B-B14F-4D97-AF65-F5344CB8AC3E}">
        <p14:creationId xmlns:p14="http://schemas.microsoft.com/office/powerpoint/2010/main" val="24893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96ED4-90D8-4D00-91BC-2FA7C4DC0941}"/>
              </a:ext>
            </a:extLst>
          </p:cNvPr>
          <p:cNvSpPr/>
          <p:nvPr/>
        </p:nvSpPr>
        <p:spPr>
          <a:xfrm>
            <a:off x="2382641" y="117603"/>
            <a:ext cx="7693067" cy="769441"/>
          </a:xfrm>
          <a:prstGeom prst="rect">
            <a:avLst/>
          </a:prstGeom>
          <a:noFill/>
        </p:spPr>
        <p:txBody>
          <a:bodyPr wrap="none" lIns="91440" tIns="45720" rIns="91440" bIns="45720">
            <a:spAutoFit/>
          </a:bodyPr>
          <a:lstStyle/>
          <a:p>
            <a:pPr algn="ctr"/>
            <a:r>
              <a:rPr lang="en-US" sz="4400" b="1" dirty="0">
                <a:solidFill>
                  <a:srgbClr val="FF0000"/>
                </a:solidFill>
              </a:rPr>
              <a:t>Data Preparation in MySQL </a:t>
            </a:r>
          </a:p>
        </p:txBody>
      </p:sp>
      <p:sp>
        <p:nvSpPr>
          <p:cNvPr id="3" name="TextBox 2">
            <a:extLst>
              <a:ext uri="{FF2B5EF4-FFF2-40B4-BE49-F238E27FC236}">
                <a16:creationId xmlns:a16="http://schemas.microsoft.com/office/drawing/2014/main" id="{0865AA0D-9C9D-4DAE-BC65-90DB60D98B1C}"/>
              </a:ext>
            </a:extLst>
          </p:cNvPr>
          <p:cNvSpPr txBox="1"/>
          <p:nvPr/>
        </p:nvSpPr>
        <p:spPr>
          <a:xfrm>
            <a:off x="108011" y="887044"/>
            <a:ext cx="11833934" cy="1261884"/>
          </a:xfrm>
          <a:prstGeom prst="rect">
            <a:avLst/>
          </a:prstGeom>
          <a:noFill/>
        </p:spPr>
        <p:txBody>
          <a:bodyPr wrap="square" rtlCol="0">
            <a:spAutoFit/>
          </a:bodyPr>
          <a:lstStyle/>
          <a:p>
            <a:r>
              <a:rPr lang="en-IN" sz="2600" b="1" dirty="0"/>
              <a:t>Dataset Description</a:t>
            </a:r>
            <a:r>
              <a:rPr lang="en-IN" sz="2800" dirty="0"/>
              <a:t>: </a:t>
            </a:r>
            <a:endParaRPr lang="en-US" sz="2800" dirty="0"/>
          </a:p>
          <a:p>
            <a:pPr marL="285750" indent="-285750">
              <a:buFont typeface="Arial" panose="020B0604020202020204" pitchFamily="34" charset="0"/>
              <a:buChar char="•"/>
            </a:pPr>
            <a:r>
              <a:rPr lang="en-US" sz="2400" dirty="0"/>
              <a:t>Data cleaning and transformation were performed in MySQL to prepare the dataset for analysis. Key steps included handling missing values in variables </a:t>
            </a:r>
          </a:p>
        </p:txBody>
      </p:sp>
      <p:pic>
        <p:nvPicPr>
          <p:cNvPr id="9" name="Picture 8">
            <a:extLst>
              <a:ext uri="{FF2B5EF4-FFF2-40B4-BE49-F238E27FC236}">
                <a16:creationId xmlns:a16="http://schemas.microsoft.com/office/drawing/2014/main" id="{F6B77A13-1563-44F1-8FE7-BCFD1B12C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15" y="2148928"/>
            <a:ext cx="10047270" cy="2508278"/>
          </a:xfrm>
          <a:prstGeom prst="rect">
            <a:avLst/>
          </a:prstGeom>
        </p:spPr>
      </p:pic>
      <p:pic>
        <p:nvPicPr>
          <p:cNvPr id="11" name="Picture 10">
            <a:extLst>
              <a:ext uri="{FF2B5EF4-FFF2-40B4-BE49-F238E27FC236}">
                <a16:creationId xmlns:a16="http://schemas.microsoft.com/office/drawing/2014/main" id="{98D14E46-B2AB-486E-BAF6-7AFB42CB2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15" y="4737888"/>
            <a:ext cx="10646063" cy="1181202"/>
          </a:xfrm>
          <a:prstGeom prst="rect">
            <a:avLst/>
          </a:prstGeom>
        </p:spPr>
      </p:pic>
    </p:spTree>
    <p:extLst>
      <p:ext uri="{BB962C8B-B14F-4D97-AF65-F5344CB8AC3E}">
        <p14:creationId xmlns:p14="http://schemas.microsoft.com/office/powerpoint/2010/main" val="297905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41C2A0-EFC9-421C-95AA-77BDBADD1FF6}"/>
              </a:ext>
            </a:extLst>
          </p:cNvPr>
          <p:cNvSpPr/>
          <p:nvPr/>
        </p:nvSpPr>
        <p:spPr>
          <a:xfrm>
            <a:off x="2829557" y="117603"/>
            <a:ext cx="6799233" cy="769441"/>
          </a:xfrm>
          <a:prstGeom prst="rect">
            <a:avLst/>
          </a:prstGeom>
          <a:noFill/>
        </p:spPr>
        <p:txBody>
          <a:bodyPr wrap="none" lIns="91440" tIns="45720" rIns="91440" bIns="45720">
            <a:spAutoFit/>
          </a:bodyPr>
          <a:lstStyle/>
          <a:p>
            <a:pPr algn="ctr"/>
            <a:r>
              <a:rPr lang="en-US" sz="4400" b="1" dirty="0">
                <a:solidFill>
                  <a:srgbClr val="FF0000"/>
                </a:solidFill>
              </a:rPr>
              <a:t>ETL Process in Power BI </a:t>
            </a:r>
          </a:p>
        </p:txBody>
      </p:sp>
      <p:sp>
        <p:nvSpPr>
          <p:cNvPr id="8" name="Rectangle 4">
            <a:extLst>
              <a:ext uri="{FF2B5EF4-FFF2-40B4-BE49-F238E27FC236}">
                <a16:creationId xmlns:a16="http://schemas.microsoft.com/office/drawing/2014/main" id="{29FA38D5-57DB-4F2E-ABB3-115088C856C6}"/>
              </a:ext>
            </a:extLst>
          </p:cNvPr>
          <p:cNvSpPr>
            <a:spLocks noChangeArrowheads="1"/>
          </p:cNvSpPr>
          <p:nvPr/>
        </p:nvSpPr>
        <p:spPr bwMode="auto">
          <a:xfrm>
            <a:off x="78849" y="1351507"/>
            <a:ext cx="874658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400" b="1" dirty="0"/>
              <a:t>Data Import </a:t>
            </a:r>
            <a:r>
              <a:rPr lang="en-US" sz="2400" dirty="0"/>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The cleaned data was imported into Power BI using the 'Get Data' feature, connecting directly to the MySQL database.</a:t>
            </a:r>
          </a:p>
          <a:p>
            <a:pPr marR="0" lvl="0" algn="l" defTabSz="914400" rtl="0" eaLnBrk="0" fontAlgn="base" latinLnBrk="0" hangingPunct="0">
              <a:lnSpc>
                <a:spcPct val="100000"/>
              </a:lnSpc>
              <a:spcBef>
                <a:spcPct val="0"/>
              </a:spcBef>
              <a:spcAft>
                <a:spcPct val="0"/>
              </a:spcAft>
              <a:buClrTx/>
              <a:buSzTx/>
              <a:tabLst/>
            </a:pPr>
            <a:endParaRPr lang="en-IN" sz="2400" b="1" dirty="0"/>
          </a:p>
          <a:p>
            <a:pPr marL="0" marR="0" lvl="0" indent="0" algn="l" defTabSz="914400" rtl="0" eaLnBrk="0" fontAlgn="base" latinLnBrk="0" hangingPunct="0">
              <a:lnSpc>
                <a:spcPct val="100000"/>
              </a:lnSpc>
              <a:spcBef>
                <a:spcPct val="0"/>
              </a:spcBef>
              <a:spcAft>
                <a:spcPct val="0"/>
              </a:spcAft>
              <a:buClrTx/>
              <a:buSzTx/>
              <a:tabLst/>
            </a:pPr>
            <a:r>
              <a:rPr lang="en-IN" sz="2400" b="1" dirty="0"/>
              <a:t>ETL Process</a:t>
            </a:r>
            <a:endParaRPr kumimoji="0" lang="en-US" altLang="en-US" sz="24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Calculated columns and measures were created using DAX to facilitate deeper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The data was transformed using Power Query to create age groups, balance categories, and other meaningful segments.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Data types were adjusted within Power BI to ensure accurate calculations.</a:t>
            </a:r>
          </a:p>
        </p:txBody>
      </p:sp>
      <p:pic>
        <p:nvPicPr>
          <p:cNvPr id="18" name="Picture 17">
            <a:extLst>
              <a:ext uri="{FF2B5EF4-FFF2-40B4-BE49-F238E27FC236}">
                <a16:creationId xmlns:a16="http://schemas.microsoft.com/office/drawing/2014/main" id="{2F6F7DB8-16F3-4316-B306-5F9A91A66266}"/>
              </a:ext>
            </a:extLst>
          </p:cNvPr>
          <p:cNvPicPr>
            <a:picLocks noChangeAspect="1"/>
          </p:cNvPicPr>
          <p:nvPr/>
        </p:nvPicPr>
        <p:blipFill rotWithShape="1">
          <a:blip r:embed="rId2">
            <a:extLst>
              <a:ext uri="{28A0092B-C50C-407E-A947-70E740481C1C}">
                <a14:useLocalDpi xmlns:a14="http://schemas.microsoft.com/office/drawing/2010/main" val="0"/>
              </a:ext>
            </a:extLst>
          </a:blip>
          <a:srcRect l="10919" t="7335" r="38784" b="4233"/>
          <a:stretch/>
        </p:blipFill>
        <p:spPr>
          <a:xfrm>
            <a:off x="9026013" y="982176"/>
            <a:ext cx="3087138" cy="5825679"/>
          </a:xfrm>
          <a:prstGeom prst="rect">
            <a:avLst/>
          </a:prstGeom>
        </p:spPr>
      </p:pic>
    </p:spTree>
    <p:extLst>
      <p:ext uri="{BB962C8B-B14F-4D97-AF65-F5344CB8AC3E}">
        <p14:creationId xmlns:p14="http://schemas.microsoft.com/office/powerpoint/2010/main" val="413944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DA116F-D77C-486C-B026-82E272ABBEAD}"/>
              </a:ext>
            </a:extLst>
          </p:cNvPr>
          <p:cNvSpPr/>
          <p:nvPr/>
        </p:nvSpPr>
        <p:spPr>
          <a:xfrm>
            <a:off x="4331891" y="117603"/>
            <a:ext cx="3794565" cy="769441"/>
          </a:xfrm>
          <a:prstGeom prst="rect">
            <a:avLst/>
          </a:prstGeom>
          <a:noFill/>
        </p:spPr>
        <p:txBody>
          <a:bodyPr wrap="none" lIns="91440" tIns="45720" rIns="91440" bIns="45720">
            <a:spAutoFit/>
          </a:bodyPr>
          <a:lstStyle/>
          <a:p>
            <a:pPr algn="ctr"/>
            <a:r>
              <a:rPr lang="en-US" sz="4400" b="1" dirty="0">
                <a:solidFill>
                  <a:srgbClr val="FF0000"/>
                </a:solidFill>
              </a:rPr>
              <a:t>KPI Creation </a:t>
            </a:r>
          </a:p>
        </p:txBody>
      </p:sp>
      <p:sp>
        <p:nvSpPr>
          <p:cNvPr id="3" name="TextBox 2">
            <a:extLst>
              <a:ext uri="{FF2B5EF4-FFF2-40B4-BE49-F238E27FC236}">
                <a16:creationId xmlns:a16="http://schemas.microsoft.com/office/drawing/2014/main" id="{6E2FA1FB-3005-42CD-B733-D61940BB1A0E}"/>
              </a:ext>
            </a:extLst>
          </p:cNvPr>
          <p:cNvSpPr txBox="1"/>
          <p:nvPr/>
        </p:nvSpPr>
        <p:spPr>
          <a:xfrm>
            <a:off x="108011" y="887044"/>
            <a:ext cx="11833934" cy="5262979"/>
          </a:xfrm>
          <a:prstGeom prst="rect">
            <a:avLst/>
          </a:prstGeom>
          <a:noFill/>
        </p:spPr>
        <p:txBody>
          <a:bodyPr wrap="square" rtlCol="0">
            <a:spAutoFit/>
          </a:bodyPr>
          <a:lstStyle/>
          <a:p>
            <a:r>
              <a:rPr lang="en-US" sz="2400" b="1" dirty="0"/>
              <a:t>KPI Import</a:t>
            </a:r>
            <a:r>
              <a:rPr lang="en-US" sz="2400" dirty="0"/>
              <a:t>: </a:t>
            </a:r>
          </a:p>
          <a:p>
            <a:pPr marL="342900" indent="-342900">
              <a:buFont typeface="Arial" panose="020B0604020202020204" pitchFamily="34" charset="0"/>
              <a:buChar char="•"/>
            </a:pPr>
            <a:r>
              <a:rPr lang="en-US" sz="2400" dirty="0"/>
              <a:t>Several KPIs were created to measure factors that may contribute to customer churn. These KPIs include Tenure Group, High Balance Flag, Multiple Product Usage, Active Member Flag, and more.</a:t>
            </a:r>
          </a:p>
          <a:p>
            <a:endParaRPr lang="en-US" sz="2400" dirty="0"/>
          </a:p>
          <a:p>
            <a:r>
              <a:rPr lang="en-US" sz="2400" b="1" dirty="0"/>
              <a:t>Examples</a:t>
            </a:r>
            <a:r>
              <a:rPr lang="en-US" sz="2400" dirty="0"/>
              <a:t>:</a:t>
            </a:r>
          </a:p>
          <a:p>
            <a:pPr marL="342900" indent="-342900">
              <a:buFont typeface="Arial" panose="020B0604020202020204" pitchFamily="34" charset="0"/>
              <a:buChar char="•"/>
            </a:pPr>
            <a:r>
              <a:rPr lang="en-US" sz="2400" dirty="0"/>
              <a:t>Tenure Group: </a:t>
            </a:r>
          </a:p>
          <a:p>
            <a:pPr marL="342900" indent="-342900">
              <a:buFont typeface="Arial" panose="020B0604020202020204" pitchFamily="34" charset="0"/>
              <a:buChar char="•"/>
            </a:pPr>
            <a:r>
              <a:rPr lang="en-US" sz="2400" dirty="0"/>
              <a:t>High Balance Flag:</a:t>
            </a:r>
          </a:p>
          <a:p>
            <a:pPr marL="342900" indent="-342900">
              <a:buFont typeface="Arial" panose="020B0604020202020204" pitchFamily="34" charset="0"/>
              <a:buChar char="•"/>
            </a:pPr>
            <a:r>
              <a:rPr lang="en-US" sz="2400" dirty="0"/>
              <a:t>Multiple Product Usage</a:t>
            </a:r>
          </a:p>
          <a:p>
            <a:pPr marL="342900" indent="-342900">
              <a:buFont typeface="Arial" panose="020B0604020202020204" pitchFamily="34" charset="0"/>
              <a:buChar char="•"/>
            </a:pPr>
            <a:r>
              <a:rPr lang="en-US" sz="2400" dirty="0"/>
              <a:t>Active Member Flag</a:t>
            </a:r>
          </a:p>
          <a:p>
            <a:pPr marL="342900" indent="-342900">
              <a:buFont typeface="Arial" panose="020B0604020202020204" pitchFamily="34" charset="0"/>
              <a:buChar char="•"/>
            </a:pPr>
            <a:r>
              <a:rPr lang="en-IN" sz="2400" dirty="0"/>
              <a:t>Satisfaction and Complaints Combined</a:t>
            </a:r>
            <a:endParaRPr lang="en-US" sz="2400" dirty="0"/>
          </a:p>
          <a:p>
            <a:pPr marL="342900" indent="-342900">
              <a:buFont typeface="Arial" panose="020B0604020202020204" pitchFamily="34" charset="0"/>
              <a:buChar char="•"/>
            </a:pPr>
            <a:r>
              <a:rPr lang="en-US" sz="2400" dirty="0"/>
              <a:t>Credit Score Risk</a:t>
            </a:r>
          </a:p>
          <a:p>
            <a:endParaRPr lang="en-US" sz="2400" dirty="0"/>
          </a:p>
          <a:p>
            <a:endParaRPr lang="en-US" sz="2400" b="1" dirty="0"/>
          </a:p>
        </p:txBody>
      </p:sp>
    </p:spTree>
    <p:extLst>
      <p:ext uri="{BB962C8B-B14F-4D97-AF65-F5344CB8AC3E}">
        <p14:creationId xmlns:p14="http://schemas.microsoft.com/office/powerpoint/2010/main" val="230270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C9CE6A-69C3-4A10-9E69-2F2DDAC3C5CE}"/>
              </a:ext>
            </a:extLst>
          </p:cNvPr>
          <p:cNvSpPr/>
          <p:nvPr/>
        </p:nvSpPr>
        <p:spPr>
          <a:xfrm>
            <a:off x="3775424" y="117603"/>
            <a:ext cx="4907497" cy="769441"/>
          </a:xfrm>
          <a:prstGeom prst="rect">
            <a:avLst/>
          </a:prstGeom>
          <a:noFill/>
        </p:spPr>
        <p:txBody>
          <a:bodyPr wrap="none" lIns="91440" tIns="45720" rIns="91440" bIns="45720">
            <a:spAutoFit/>
          </a:bodyPr>
          <a:lstStyle/>
          <a:p>
            <a:pPr algn="ctr"/>
            <a:r>
              <a:rPr lang="en-US" sz="4400" b="1" dirty="0">
                <a:solidFill>
                  <a:srgbClr val="FF0000"/>
                </a:solidFill>
              </a:rPr>
              <a:t>Data Visualization</a:t>
            </a:r>
          </a:p>
        </p:txBody>
      </p:sp>
      <p:sp>
        <p:nvSpPr>
          <p:cNvPr id="3" name="TextBox 2">
            <a:extLst>
              <a:ext uri="{FF2B5EF4-FFF2-40B4-BE49-F238E27FC236}">
                <a16:creationId xmlns:a16="http://schemas.microsoft.com/office/drawing/2014/main" id="{CDE9B72E-6861-4FDA-AB4C-BCE18C71549B}"/>
              </a:ext>
            </a:extLst>
          </p:cNvPr>
          <p:cNvSpPr txBox="1"/>
          <p:nvPr/>
        </p:nvSpPr>
        <p:spPr>
          <a:xfrm>
            <a:off x="108011" y="877386"/>
            <a:ext cx="11833934" cy="3785652"/>
          </a:xfrm>
          <a:prstGeom prst="rect">
            <a:avLst/>
          </a:prstGeom>
          <a:noFill/>
        </p:spPr>
        <p:txBody>
          <a:bodyPr wrap="square" rtlCol="0">
            <a:spAutoFit/>
          </a:bodyPr>
          <a:lstStyle/>
          <a:p>
            <a:r>
              <a:rPr lang="en-US" sz="2400" b="1" dirty="0"/>
              <a:t>Overview </a:t>
            </a:r>
            <a:r>
              <a:rPr lang="en-US" sz="2400" dirty="0"/>
              <a:t>:  </a:t>
            </a:r>
          </a:p>
          <a:p>
            <a:pPr marL="342900" indent="-342900">
              <a:buFont typeface="Arial" panose="020B0604020202020204" pitchFamily="34" charset="0"/>
              <a:buChar char="•"/>
            </a:pPr>
            <a:r>
              <a:rPr lang="en-US" sz="2400" dirty="0"/>
              <a:t>A comprehensive dashboard was created in Power BI to visualize the key metrics and insights related to customer churn.</a:t>
            </a:r>
          </a:p>
          <a:p>
            <a:r>
              <a:rPr lang="en-US" sz="2400" b="1" dirty="0"/>
              <a:t>Key Metrics</a:t>
            </a:r>
            <a:r>
              <a:rPr lang="en-US" sz="2400" dirty="0"/>
              <a:t>:</a:t>
            </a:r>
          </a:p>
          <a:p>
            <a:pPr marL="342900" indent="-342900">
              <a:buFont typeface="Arial" panose="020B0604020202020204" pitchFamily="34" charset="0"/>
              <a:buChar char="•"/>
            </a:pPr>
            <a:r>
              <a:rPr lang="en-US" sz="2400" dirty="0"/>
              <a:t>Overall churn rate across different geographies.</a:t>
            </a:r>
          </a:p>
          <a:p>
            <a:pPr marL="342900" indent="-342900">
              <a:buFont typeface="Arial" panose="020B0604020202020204" pitchFamily="34" charset="0"/>
              <a:buChar char="•"/>
            </a:pPr>
            <a:r>
              <a:rPr lang="en-US" sz="2400" dirty="0"/>
              <a:t>Average balance by tenure and its correlation with churn.</a:t>
            </a:r>
          </a:p>
          <a:p>
            <a:pPr marL="342900" indent="-342900">
              <a:buFont typeface="Arial" panose="020B0604020202020204" pitchFamily="34" charset="0"/>
              <a:buChar char="•"/>
            </a:pPr>
            <a:r>
              <a:rPr lang="en-US" sz="2400" dirty="0"/>
              <a:t>Churn rate segmentation by product usage and customer activity.</a:t>
            </a:r>
          </a:p>
          <a:p>
            <a:endParaRPr lang="en-US" sz="2400" dirty="0"/>
          </a:p>
          <a:p>
            <a:endParaRPr lang="en-US" sz="2400" dirty="0"/>
          </a:p>
          <a:p>
            <a:endParaRPr lang="en-US" sz="2400" b="1" dirty="0"/>
          </a:p>
        </p:txBody>
      </p:sp>
    </p:spTree>
    <p:extLst>
      <p:ext uri="{BB962C8B-B14F-4D97-AF65-F5344CB8AC3E}">
        <p14:creationId xmlns:p14="http://schemas.microsoft.com/office/powerpoint/2010/main" val="117071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B055ED-C315-4F72-BFFE-77665E991F4E}"/>
              </a:ext>
            </a:extLst>
          </p:cNvPr>
          <p:cNvSpPr/>
          <p:nvPr/>
        </p:nvSpPr>
        <p:spPr>
          <a:xfrm>
            <a:off x="4066979" y="0"/>
            <a:ext cx="4312591" cy="769441"/>
          </a:xfrm>
          <a:prstGeom prst="rect">
            <a:avLst/>
          </a:prstGeom>
          <a:noFill/>
        </p:spPr>
        <p:txBody>
          <a:bodyPr wrap="none" lIns="91440" tIns="45720" rIns="91440" bIns="45720">
            <a:spAutoFit/>
          </a:bodyPr>
          <a:lstStyle/>
          <a:p>
            <a:pPr algn="ctr"/>
            <a:r>
              <a:rPr lang="en-US" sz="4400" b="1" dirty="0">
                <a:solidFill>
                  <a:srgbClr val="FF0000"/>
                </a:solidFill>
              </a:rPr>
              <a:t>Data Overview </a:t>
            </a:r>
          </a:p>
        </p:txBody>
      </p:sp>
      <p:pic>
        <p:nvPicPr>
          <p:cNvPr id="6" name="Picture 5">
            <a:extLst>
              <a:ext uri="{FF2B5EF4-FFF2-40B4-BE49-F238E27FC236}">
                <a16:creationId xmlns:a16="http://schemas.microsoft.com/office/drawing/2014/main" id="{E496CC08-B08B-4970-B2B5-3D6CC7265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64" y="1538882"/>
            <a:ext cx="9869619" cy="4834102"/>
          </a:xfrm>
          <a:prstGeom prst="rect">
            <a:avLst/>
          </a:prstGeom>
        </p:spPr>
      </p:pic>
      <p:sp>
        <p:nvSpPr>
          <p:cNvPr id="8" name="TextBox 7">
            <a:extLst>
              <a:ext uri="{FF2B5EF4-FFF2-40B4-BE49-F238E27FC236}">
                <a16:creationId xmlns:a16="http://schemas.microsoft.com/office/drawing/2014/main" id="{970D4596-ADFC-4EA1-A116-76A5BAA4F735}"/>
              </a:ext>
            </a:extLst>
          </p:cNvPr>
          <p:cNvSpPr txBox="1"/>
          <p:nvPr/>
        </p:nvSpPr>
        <p:spPr>
          <a:xfrm>
            <a:off x="116731" y="875629"/>
            <a:ext cx="11958537" cy="369332"/>
          </a:xfrm>
          <a:prstGeom prst="rect">
            <a:avLst/>
          </a:prstGeom>
          <a:noFill/>
        </p:spPr>
        <p:txBody>
          <a:bodyPr wrap="square">
            <a:spAutoFit/>
          </a:bodyPr>
          <a:lstStyle/>
          <a:p>
            <a:r>
              <a:rPr lang="en-US" dirty="0"/>
              <a:t>A comprehensive dashboard was created in Power BI to visualize the key metrics and insights related to customer churn.</a:t>
            </a:r>
            <a:endParaRPr lang="en-IN" dirty="0"/>
          </a:p>
        </p:txBody>
      </p:sp>
    </p:spTree>
    <p:extLst>
      <p:ext uri="{BB962C8B-B14F-4D97-AF65-F5344CB8AC3E}">
        <p14:creationId xmlns:p14="http://schemas.microsoft.com/office/powerpoint/2010/main" val="348282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DF59D-D2B2-4D81-97BA-AE432E23FA56}"/>
              </a:ext>
            </a:extLst>
          </p:cNvPr>
          <p:cNvSpPr/>
          <p:nvPr/>
        </p:nvSpPr>
        <p:spPr>
          <a:xfrm>
            <a:off x="4006930" y="0"/>
            <a:ext cx="4409092" cy="769441"/>
          </a:xfrm>
          <a:prstGeom prst="rect">
            <a:avLst/>
          </a:prstGeom>
          <a:noFill/>
        </p:spPr>
        <p:txBody>
          <a:bodyPr wrap="none" lIns="91440" tIns="45720" rIns="91440" bIns="45720">
            <a:spAutoFit/>
          </a:bodyPr>
          <a:lstStyle/>
          <a:p>
            <a:pPr algn="ctr"/>
            <a:r>
              <a:rPr lang="en-US" sz="4400" b="1" dirty="0">
                <a:solidFill>
                  <a:srgbClr val="FF0000"/>
                </a:solidFill>
              </a:rPr>
              <a:t>Churn Analysis  </a:t>
            </a:r>
          </a:p>
        </p:txBody>
      </p:sp>
      <p:pic>
        <p:nvPicPr>
          <p:cNvPr id="4" name="Picture 3">
            <a:extLst>
              <a:ext uri="{FF2B5EF4-FFF2-40B4-BE49-F238E27FC236}">
                <a16:creationId xmlns:a16="http://schemas.microsoft.com/office/drawing/2014/main" id="{4D06903C-231B-48D4-AB65-678AFBC26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820" y="1683024"/>
            <a:ext cx="8381017" cy="4732524"/>
          </a:xfrm>
          <a:prstGeom prst="rect">
            <a:avLst/>
          </a:prstGeom>
        </p:spPr>
      </p:pic>
      <p:sp>
        <p:nvSpPr>
          <p:cNvPr id="5" name="TextBox 4">
            <a:extLst>
              <a:ext uri="{FF2B5EF4-FFF2-40B4-BE49-F238E27FC236}">
                <a16:creationId xmlns:a16="http://schemas.microsoft.com/office/drawing/2014/main" id="{CC992AF1-4EBB-4EA2-A36F-F70446A1D755}"/>
              </a:ext>
            </a:extLst>
          </p:cNvPr>
          <p:cNvSpPr txBox="1"/>
          <p:nvPr/>
        </p:nvSpPr>
        <p:spPr>
          <a:xfrm>
            <a:off x="131609" y="769441"/>
            <a:ext cx="11833934" cy="1569660"/>
          </a:xfrm>
          <a:prstGeom prst="rect">
            <a:avLst/>
          </a:prstGeom>
          <a:noFill/>
        </p:spPr>
        <p:txBody>
          <a:bodyPr wrap="square" rtlCol="0">
            <a:spAutoFit/>
          </a:bodyPr>
          <a:lstStyle/>
          <a:p>
            <a:r>
              <a:rPr lang="en-US" sz="2400" dirty="0"/>
              <a:t>The following visualizations provide detailed insights into customer churn across various dimensions.</a:t>
            </a:r>
          </a:p>
          <a:p>
            <a:endParaRPr lang="en-US" sz="2400" dirty="0"/>
          </a:p>
          <a:p>
            <a:endParaRPr lang="en-US" sz="2400" b="1" dirty="0"/>
          </a:p>
        </p:txBody>
      </p:sp>
    </p:spTree>
    <p:extLst>
      <p:ext uri="{BB962C8B-B14F-4D97-AF65-F5344CB8AC3E}">
        <p14:creationId xmlns:p14="http://schemas.microsoft.com/office/powerpoint/2010/main" val="1354337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1479</TotalTime>
  <Words>638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Customer Churn Analysis using MySql And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Md Sarique</dc:creator>
  <cp:lastModifiedBy>Md Sarique</cp:lastModifiedBy>
  <cp:revision>24</cp:revision>
  <dcterms:created xsi:type="dcterms:W3CDTF">2024-08-13T06:24:18Z</dcterms:created>
  <dcterms:modified xsi:type="dcterms:W3CDTF">2024-08-18T00:10:27Z</dcterms:modified>
</cp:coreProperties>
</file>