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5" d="100"/>
          <a:sy n="125" d="100"/>
        </p:scale>
        <p:origin x="1662"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507A01-11A8-4B7F-AC2F-087D8BB1228F}" type="datetimeFigureOut">
              <a:rPr lang="en-IN" smtClean="0"/>
              <a:t>08-09-2024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65CF79B-0BA4-4F67-93D6-BCB09D709CB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54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07A01-11A8-4B7F-AC2F-087D8BB1228F}"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CF79B-0BA4-4F67-93D6-BCB09D709CB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053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07A01-11A8-4B7F-AC2F-087D8BB1228F}"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CF79B-0BA4-4F67-93D6-BCB09D709CB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299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507A01-11A8-4B7F-AC2F-087D8BB1228F}"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CF79B-0BA4-4F67-93D6-BCB09D709CB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9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507A01-11A8-4B7F-AC2F-087D8BB1228F}"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CF79B-0BA4-4F67-93D6-BCB09D709CB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429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507A01-11A8-4B7F-AC2F-087D8BB1228F}"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CF79B-0BA4-4F67-93D6-BCB09D709CB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28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507A01-11A8-4B7F-AC2F-087D8BB1228F}" type="datetimeFigureOut">
              <a:rPr lang="en-IN" smtClean="0"/>
              <a:t>08-09-2024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5CF79B-0BA4-4F67-93D6-BCB09D709CB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469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507A01-11A8-4B7F-AC2F-087D8BB1228F}" type="datetimeFigureOut">
              <a:rPr lang="en-IN" smtClean="0"/>
              <a:t>08-09-2024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5CF79B-0BA4-4F67-93D6-BCB09D709CB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729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07A01-11A8-4B7F-AC2F-087D8BB1228F}" type="datetimeFigureOut">
              <a:rPr lang="en-IN" smtClean="0"/>
              <a:t>08-09-2024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5CF79B-0BA4-4F67-93D6-BCB09D709CBA}" type="slidenum">
              <a:rPr lang="en-IN" smtClean="0"/>
              <a:t>‹#›</a:t>
            </a:fld>
            <a:endParaRPr lang="en-IN"/>
          </a:p>
        </p:txBody>
      </p:sp>
    </p:spTree>
    <p:extLst>
      <p:ext uri="{BB962C8B-B14F-4D97-AF65-F5344CB8AC3E}">
        <p14:creationId xmlns:p14="http://schemas.microsoft.com/office/powerpoint/2010/main" val="283887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507A01-11A8-4B7F-AC2F-087D8BB1228F}"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CF79B-0BA4-4F67-93D6-BCB09D709CB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733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507A01-11A8-4B7F-AC2F-087D8BB1228F}" type="datetimeFigureOut">
              <a:rPr lang="en-IN" smtClean="0"/>
              <a:t>08-09-2024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65CF79B-0BA4-4F67-93D6-BCB09D709CB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9185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507A01-11A8-4B7F-AC2F-087D8BB1228F}" type="datetimeFigureOut">
              <a:rPr lang="en-IN" smtClean="0"/>
              <a:t>08-09-2024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65CF79B-0BA4-4F67-93D6-BCB09D709CB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9911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ADDD-51CC-4025-9037-DEB7A3235BA0}"/>
              </a:ext>
            </a:extLst>
          </p:cNvPr>
          <p:cNvSpPr>
            <a:spLocks noGrp="1"/>
          </p:cNvSpPr>
          <p:nvPr>
            <p:ph type="ctrTitle"/>
          </p:nvPr>
        </p:nvSpPr>
        <p:spPr>
          <a:xfrm>
            <a:off x="2397777" y="887569"/>
            <a:ext cx="9581159" cy="2541431"/>
          </a:xfrm>
        </p:spPr>
        <p:txBody>
          <a:bodyPr>
            <a:normAutofit/>
          </a:bodyPr>
          <a:lstStyle/>
          <a:p>
            <a:r>
              <a:rPr lang="en-IN" sz="4400" dirty="0"/>
              <a:t>Loan Approval Prediction</a:t>
            </a:r>
          </a:p>
        </p:txBody>
      </p:sp>
      <p:sp>
        <p:nvSpPr>
          <p:cNvPr id="3" name="Subtitle 2">
            <a:extLst>
              <a:ext uri="{FF2B5EF4-FFF2-40B4-BE49-F238E27FC236}">
                <a16:creationId xmlns:a16="http://schemas.microsoft.com/office/drawing/2014/main" id="{3EDA9356-2B12-4DD9-B790-FFE13C0D45A8}"/>
              </a:ext>
            </a:extLst>
          </p:cNvPr>
          <p:cNvSpPr>
            <a:spLocks noGrp="1"/>
          </p:cNvSpPr>
          <p:nvPr>
            <p:ph type="subTitle" idx="1"/>
          </p:nvPr>
        </p:nvSpPr>
        <p:spPr>
          <a:xfrm>
            <a:off x="2397777" y="3675355"/>
            <a:ext cx="8844312" cy="895613"/>
          </a:xfrm>
        </p:spPr>
        <p:txBody>
          <a:bodyPr>
            <a:normAutofit fontScale="92500" lnSpcReduction="10000"/>
          </a:bodyPr>
          <a:lstStyle/>
          <a:p>
            <a:r>
              <a:rPr lang="en-US" dirty="0"/>
              <a:t>Md Sarique </a:t>
            </a:r>
          </a:p>
          <a:p>
            <a:r>
              <a:rPr lang="en-US" dirty="0"/>
              <a:t>PGA-43</a:t>
            </a:r>
            <a:endParaRPr lang="en-IN" dirty="0"/>
          </a:p>
          <a:p>
            <a:endParaRPr lang="en-IN" dirty="0"/>
          </a:p>
        </p:txBody>
      </p:sp>
      <p:pic>
        <p:nvPicPr>
          <p:cNvPr id="7172" name="Picture 4" descr="Education Loan for Study Abroad with Collateral in 2023: Types and How to  Apply">
            <a:extLst>
              <a:ext uri="{FF2B5EF4-FFF2-40B4-BE49-F238E27FC236}">
                <a16:creationId xmlns:a16="http://schemas.microsoft.com/office/drawing/2014/main" id="{CC36C7B3-3B64-408C-8B2E-6A1CE5BEA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652" y="1"/>
            <a:ext cx="4619348" cy="246799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tudent Loans - Expectation vs Reality - blinkvisa.com">
            <a:extLst>
              <a:ext uri="{FF2B5EF4-FFF2-40B4-BE49-F238E27FC236}">
                <a16:creationId xmlns:a16="http://schemas.microsoft.com/office/drawing/2014/main" id="{00BEA6CF-419A-425B-931B-7582D71A6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2" y="-70143"/>
            <a:ext cx="3965359" cy="253813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op Startup Business loan options in India in 2023">
            <a:extLst>
              <a:ext uri="{FF2B5EF4-FFF2-40B4-BE49-F238E27FC236}">
                <a16:creationId xmlns:a16="http://schemas.microsoft.com/office/drawing/2014/main" id="{94A8A8D3-FBD7-4C6F-BAA9-2582A4F79A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652" y="3970906"/>
            <a:ext cx="4619348" cy="2887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421D2B-0F9B-4B18-A682-0CDB3B891104}"/>
              </a:ext>
            </a:extLst>
          </p:cNvPr>
          <p:cNvSpPr/>
          <p:nvPr/>
        </p:nvSpPr>
        <p:spPr>
          <a:xfrm>
            <a:off x="4624514" y="-99186"/>
            <a:ext cx="3262624" cy="769441"/>
          </a:xfrm>
          <a:prstGeom prst="rect">
            <a:avLst/>
          </a:prstGeom>
          <a:noFill/>
        </p:spPr>
        <p:txBody>
          <a:bodyPr wrap="none" lIns="91440" tIns="45720" rIns="91440" bIns="45720">
            <a:spAutoFit/>
          </a:bodyPr>
          <a:lstStyle/>
          <a:p>
            <a:pPr algn="ctr"/>
            <a:r>
              <a:rPr lang="en-US" sz="4400" b="1" dirty="0">
                <a:solidFill>
                  <a:srgbClr val="FF0000"/>
                </a:solidFill>
              </a:rPr>
              <a:t>ROC Curve</a:t>
            </a:r>
          </a:p>
        </p:txBody>
      </p:sp>
      <p:sp>
        <p:nvSpPr>
          <p:cNvPr id="3" name="TextBox 2">
            <a:extLst>
              <a:ext uri="{FF2B5EF4-FFF2-40B4-BE49-F238E27FC236}">
                <a16:creationId xmlns:a16="http://schemas.microsoft.com/office/drawing/2014/main" id="{5E0FA89A-23BD-4EBD-A8C1-872F029CF5C8}"/>
              </a:ext>
            </a:extLst>
          </p:cNvPr>
          <p:cNvSpPr txBox="1"/>
          <p:nvPr/>
        </p:nvSpPr>
        <p:spPr>
          <a:xfrm>
            <a:off x="115409" y="670255"/>
            <a:ext cx="11709647" cy="2800767"/>
          </a:xfrm>
          <a:prstGeom prst="rect">
            <a:avLst/>
          </a:prstGeom>
          <a:noFill/>
        </p:spPr>
        <p:txBody>
          <a:bodyPr wrap="square" rtlCol="0">
            <a:spAutoFit/>
          </a:bodyPr>
          <a:lstStyle/>
          <a:p>
            <a:endParaRPr lang="en-US" sz="2200" dirty="0"/>
          </a:p>
          <a:p>
            <a:pPr marL="342900" indent="-342900">
              <a:buFont typeface="Arial" panose="020B0604020202020204" pitchFamily="34" charset="0"/>
              <a:buChar char="•"/>
            </a:pPr>
            <a:r>
              <a:rPr lang="en-US" sz="2200" dirty="0"/>
              <a:t>The </a:t>
            </a:r>
            <a:r>
              <a:rPr lang="en-US" sz="2200" b="1" dirty="0"/>
              <a:t>ROC curv</a:t>
            </a:r>
            <a:r>
              <a:rPr lang="en-US" sz="2000" b="1" dirty="0"/>
              <a:t>e</a:t>
            </a:r>
            <a:r>
              <a:rPr lang="en-US" sz="2200" b="1" dirty="0"/>
              <a:t> </a:t>
            </a:r>
            <a:r>
              <a:rPr lang="en-US" sz="2200" dirty="0"/>
              <a:t>(Receiver Operating Characteristic) is used to visualize the trade-off between the </a:t>
            </a:r>
            <a:r>
              <a:rPr lang="en-US" sz="2200" b="1" dirty="0"/>
              <a:t>True Positive Rate (TPR) </a:t>
            </a:r>
            <a:r>
              <a:rPr lang="en-US" sz="2200" dirty="0"/>
              <a:t>and the </a:t>
            </a:r>
            <a:r>
              <a:rPr lang="en-US" sz="2200" b="1" dirty="0"/>
              <a:t>False Positive Rate (FPR) </a:t>
            </a:r>
            <a:r>
              <a:rPr lang="en-US" sz="2200" dirty="0"/>
              <a:t>at different classification thresholds.</a:t>
            </a:r>
          </a:p>
          <a:p>
            <a:endParaRPr lang="en-US" sz="2200" dirty="0"/>
          </a:p>
          <a:p>
            <a:pPr marL="342900" indent="-342900">
              <a:buFont typeface="Arial" panose="020B0604020202020204" pitchFamily="34" charset="0"/>
              <a:buChar char="•"/>
            </a:pPr>
            <a:r>
              <a:rPr lang="en-US" sz="2200" dirty="0"/>
              <a:t>The model achieved an AUC score of 0.8239628713842773indicating a good ability to distinguish between loan approvals and rejections.</a:t>
            </a:r>
          </a:p>
          <a:p>
            <a:endParaRPr lang="en-US" sz="2200" dirty="0"/>
          </a:p>
        </p:txBody>
      </p:sp>
      <p:pic>
        <p:nvPicPr>
          <p:cNvPr id="8" name="Picture 7">
            <a:extLst>
              <a:ext uri="{FF2B5EF4-FFF2-40B4-BE49-F238E27FC236}">
                <a16:creationId xmlns:a16="http://schemas.microsoft.com/office/drawing/2014/main" id="{61F847EA-64E7-4A8F-A956-D2F15DF28CC7}"/>
              </a:ext>
            </a:extLst>
          </p:cNvPr>
          <p:cNvPicPr>
            <a:picLocks noChangeAspect="1"/>
          </p:cNvPicPr>
          <p:nvPr/>
        </p:nvPicPr>
        <p:blipFill>
          <a:blip r:embed="rId2"/>
          <a:stretch>
            <a:fillRect/>
          </a:stretch>
        </p:blipFill>
        <p:spPr>
          <a:xfrm>
            <a:off x="1751955" y="3195961"/>
            <a:ext cx="9041812" cy="3482423"/>
          </a:xfrm>
          <a:prstGeom prst="rect">
            <a:avLst/>
          </a:prstGeom>
        </p:spPr>
      </p:pic>
    </p:spTree>
    <p:extLst>
      <p:ext uri="{BB962C8B-B14F-4D97-AF65-F5344CB8AC3E}">
        <p14:creationId xmlns:p14="http://schemas.microsoft.com/office/powerpoint/2010/main" val="139765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108ADE-B74F-4BFB-91D3-1C3CEE4BD38B}"/>
              </a:ext>
            </a:extLst>
          </p:cNvPr>
          <p:cNvSpPr/>
          <p:nvPr/>
        </p:nvSpPr>
        <p:spPr>
          <a:xfrm>
            <a:off x="3508506" y="-99186"/>
            <a:ext cx="5494646" cy="769441"/>
          </a:xfrm>
          <a:prstGeom prst="rect">
            <a:avLst/>
          </a:prstGeom>
          <a:noFill/>
        </p:spPr>
        <p:txBody>
          <a:bodyPr wrap="none" lIns="91440" tIns="45720" rIns="91440" bIns="45720">
            <a:spAutoFit/>
          </a:bodyPr>
          <a:lstStyle/>
          <a:p>
            <a:pPr algn="ctr"/>
            <a:r>
              <a:rPr lang="en-US" sz="4400" b="1" dirty="0">
                <a:solidFill>
                  <a:srgbClr val="FF0000"/>
                </a:solidFill>
              </a:rPr>
              <a:t>Feature Importance</a:t>
            </a:r>
          </a:p>
        </p:txBody>
      </p:sp>
      <p:sp>
        <p:nvSpPr>
          <p:cNvPr id="3" name="TextBox 2">
            <a:extLst>
              <a:ext uri="{FF2B5EF4-FFF2-40B4-BE49-F238E27FC236}">
                <a16:creationId xmlns:a16="http://schemas.microsoft.com/office/drawing/2014/main" id="{CA50ABFC-A5B4-438D-91BB-32DE7C2A7E7A}"/>
              </a:ext>
            </a:extLst>
          </p:cNvPr>
          <p:cNvSpPr txBox="1"/>
          <p:nvPr/>
        </p:nvSpPr>
        <p:spPr>
          <a:xfrm>
            <a:off x="115409" y="670255"/>
            <a:ext cx="6637815" cy="3816429"/>
          </a:xfrm>
          <a:prstGeom prst="rect">
            <a:avLst/>
          </a:prstGeom>
          <a:noFill/>
        </p:spPr>
        <p:txBody>
          <a:bodyPr wrap="square" rtlCol="0">
            <a:spAutoFit/>
          </a:bodyPr>
          <a:lstStyle/>
          <a:p>
            <a:endParaRPr lang="en-US" sz="2200" dirty="0"/>
          </a:p>
          <a:p>
            <a:r>
              <a:rPr lang="en-US" sz="2200" dirty="0"/>
              <a:t>The coefficients from the logistic regression model indicate the importance of different features in predicting loan approval</a:t>
            </a:r>
          </a:p>
          <a:p>
            <a:endParaRPr lang="en-US" sz="2200" dirty="0"/>
          </a:p>
          <a:p>
            <a:pPr marL="342900" indent="-342900">
              <a:buFont typeface="Arial" panose="020B0604020202020204" pitchFamily="34" charset="0"/>
              <a:buChar char="•"/>
            </a:pPr>
            <a:r>
              <a:rPr lang="en-US" sz="2200" b="1" dirty="0"/>
              <a:t>Positive Impact </a:t>
            </a:r>
            <a:r>
              <a:rPr lang="en-US" sz="2200" dirty="0"/>
              <a:t>: Features like Credit History had a significant positive influence on loan approval.</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1" dirty="0"/>
              <a:t>Negative Impact </a:t>
            </a:r>
            <a:r>
              <a:rPr lang="en-US" sz="2200" dirty="0"/>
              <a:t>: Features like </a:t>
            </a:r>
            <a:r>
              <a:rPr lang="en-US" sz="2200" dirty="0" err="1"/>
              <a:t>LoanAmount</a:t>
            </a:r>
            <a:r>
              <a:rPr lang="en-US" sz="2200" dirty="0"/>
              <a:t> had a negative influence, indicating higher loan amounts reduced the likelihood of approval.</a:t>
            </a:r>
          </a:p>
        </p:txBody>
      </p:sp>
      <p:pic>
        <p:nvPicPr>
          <p:cNvPr id="6" name="Picture 5">
            <a:extLst>
              <a:ext uri="{FF2B5EF4-FFF2-40B4-BE49-F238E27FC236}">
                <a16:creationId xmlns:a16="http://schemas.microsoft.com/office/drawing/2014/main" id="{9102D33C-785C-4637-A736-92D296E58F0E}"/>
              </a:ext>
            </a:extLst>
          </p:cNvPr>
          <p:cNvPicPr>
            <a:picLocks noChangeAspect="1"/>
          </p:cNvPicPr>
          <p:nvPr/>
        </p:nvPicPr>
        <p:blipFill>
          <a:blip r:embed="rId2"/>
          <a:stretch>
            <a:fillRect/>
          </a:stretch>
        </p:blipFill>
        <p:spPr>
          <a:xfrm>
            <a:off x="6905625" y="670255"/>
            <a:ext cx="5286375" cy="6187745"/>
          </a:xfrm>
          <a:prstGeom prst="rect">
            <a:avLst/>
          </a:prstGeom>
        </p:spPr>
      </p:pic>
    </p:spTree>
    <p:extLst>
      <p:ext uri="{BB962C8B-B14F-4D97-AF65-F5344CB8AC3E}">
        <p14:creationId xmlns:p14="http://schemas.microsoft.com/office/powerpoint/2010/main" val="20886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7350F0-0A44-452D-AED4-E4C9997CDBB1}"/>
              </a:ext>
            </a:extLst>
          </p:cNvPr>
          <p:cNvSpPr/>
          <p:nvPr/>
        </p:nvSpPr>
        <p:spPr>
          <a:xfrm>
            <a:off x="4704766" y="-99186"/>
            <a:ext cx="3102131" cy="769441"/>
          </a:xfrm>
          <a:prstGeom prst="rect">
            <a:avLst/>
          </a:prstGeom>
          <a:noFill/>
        </p:spPr>
        <p:txBody>
          <a:bodyPr wrap="none" lIns="91440" tIns="45720" rIns="91440" bIns="45720">
            <a:spAutoFit/>
          </a:bodyPr>
          <a:lstStyle/>
          <a:p>
            <a:pPr algn="ctr"/>
            <a:r>
              <a:rPr lang="en-US" sz="4400" b="1" dirty="0">
                <a:solidFill>
                  <a:srgbClr val="FF0000"/>
                </a:solidFill>
              </a:rPr>
              <a:t>Conclusion</a:t>
            </a:r>
          </a:p>
        </p:txBody>
      </p:sp>
      <p:sp>
        <p:nvSpPr>
          <p:cNvPr id="3" name="TextBox 2">
            <a:extLst>
              <a:ext uri="{FF2B5EF4-FFF2-40B4-BE49-F238E27FC236}">
                <a16:creationId xmlns:a16="http://schemas.microsoft.com/office/drawing/2014/main" id="{1E613557-90B8-4C39-B277-F1DDF45F80B0}"/>
              </a:ext>
            </a:extLst>
          </p:cNvPr>
          <p:cNvSpPr txBox="1"/>
          <p:nvPr/>
        </p:nvSpPr>
        <p:spPr>
          <a:xfrm>
            <a:off x="107468" y="670255"/>
            <a:ext cx="11677095" cy="5909310"/>
          </a:xfrm>
          <a:prstGeom prst="rect">
            <a:avLst/>
          </a:prstGeom>
          <a:noFill/>
        </p:spPr>
        <p:txBody>
          <a:bodyPr wrap="square" rtlCol="0">
            <a:spAutoFit/>
          </a:bodyPr>
          <a:lstStyle/>
          <a:p>
            <a:r>
              <a:rPr lang="en-US" sz="2200" dirty="0"/>
              <a:t>The logistic regression model performed well, with an accuracy of [insert accuracy] and an AUC score of [insert AUC].</a:t>
            </a:r>
          </a:p>
          <a:p>
            <a:endParaRPr lang="en-US" sz="2200" dirty="0"/>
          </a:p>
          <a:p>
            <a:pPr marL="342900" indent="-342900">
              <a:buFont typeface="Arial" panose="020B0604020202020204" pitchFamily="34" charset="0"/>
              <a:buChar char="•"/>
            </a:pPr>
            <a:r>
              <a:rPr lang="en-US" sz="2200" b="1" dirty="0"/>
              <a:t>Positive Impact </a:t>
            </a:r>
            <a:r>
              <a:rPr lang="en-US" sz="2200" dirty="0"/>
              <a:t>: Features like Credit History had a significant positive influence on loan approval.</a:t>
            </a:r>
          </a:p>
          <a:p>
            <a:pPr marL="342900" indent="-342900">
              <a:buFont typeface="Arial" panose="020B0604020202020204" pitchFamily="34" charset="0"/>
              <a:buChar char="•"/>
            </a:pPr>
            <a:r>
              <a:rPr lang="en-US" sz="2200" b="1" dirty="0"/>
              <a:t>Negative Impact </a:t>
            </a:r>
            <a:r>
              <a:rPr lang="en-US" sz="2200" dirty="0"/>
              <a:t>: Features like </a:t>
            </a:r>
            <a:r>
              <a:rPr lang="en-US" sz="2200" dirty="0" err="1"/>
              <a:t>LoanAmount</a:t>
            </a:r>
            <a:r>
              <a:rPr lang="en-US" sz="2200" dirty="0"/>
              <a:t> had a negative influence, indicating higher loan amounts reduced the likelihood of approval.</a:t>
            </a:r>
          </a:p>
          <a:p>
            <a:endParaRPr lang="en-US" sz="2200" dirty="0"/>
          </a:p>
          <a:p>
            <a:r>
              <a:rPr lang="en-US" sz="2200" b="1" dirty="0"/>
              <a:t>Key Findings : </a:t>
            </a:r>
          </a:p>
          <a:p>
            <a:endParaRPr lang="en-US" sz="2200" dirty="0"/>
          </a:p>
          <a:p>
            <a:pPr marL="342900" indent="-342900">
              <a:buFont typeface="Arial" panose="020B0604020202020204" pitchFamily="34" charset="0"/>
              <a:buChar char="•"/>
            </a:pPr>
            <a:r>
              <a:rPr lang="en-US" sz="2200" b="1" dirty="0"/>
              <a:t>Applicant Income </a:t>
            </a:r>
            <a:r>
              <a:rPr lang="en-US" sz="2400" dirty="0"/>
              <a:t>Higher applicant incomes had a positive impact on loan approval, though the influence was not as strong as credit history. </a:t>
            </a:r>
            <a:endParaRPr lang="en-US" sz="2200" b="1" dirty="0"/>
          </a:p>
          <a:p>
            <a:pPr marL="342900" indent="-342900">
              <a:buFont typeface="Arial" panose="020B0604020202020204" pitchFamily="34" charset="0"/>
              <a:buChar char="•"/>
            </a:pPr>
            <a:r>
              <a:rPr lang="en-US" sz="2200" b="1" dirty="0"/>
              <a:t>Dependents : </a:t>
            </a:r>
            <a:r>
              <a:rPr lang="en-US" sz="2200" dirty="0"/>
              <a:t> Applicants with dependents showed a slight reduction in loan approval probability, suggesting that having dependents may introduce additional financial strain that lenders consider during the approval process.</a:t>
            </a:r>
          </a:p>
          <a:p>
            <a:pPr marL="342900" indent="-342900">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152129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F7DC7C-D5F0-4129-B920-BE0C95EE01D4}"/>
              </a:ext>
            </a:extLst>
          </p:cNvPr>
          <p:cNvSpPr/>
          <p:nvPr/>
        </p:nvSpPr>
        <p:spPr>
          <a:xfrm>
            <a:off x="3584471" y="2677923"/>
            <a:ext cx="5124223" cy="1323439"/>
          </a:xfrm>
          <a:prstGeom prst="rect">
            <a:avLst/>
          </a:prstGeom>
          <a:noFill/>
        </p:spPr>
        <p:txBody>
          <a:bodyPr wrap="none" lIns="91440" tIns="45720" rIns="91440" bIns="45720">
            <a:spAutoFit/>
          </a:bodyPr>
          <a:lstStyle/>
          <a:p>
            <a:pPr algn="ctr"/>
            <a:r>
              <a:rPr lang="en-US" sz="8000" b="1" dirty="0">
                <a:solidFill>
                  <a:srgbClr val="FF0000"/>
                </a:solidFill>
              </a:rPr>
              <a:t>Thank You</a:t>
            </a:r>
          </a:p>
        </p:txBody>
      </p:sp>
    </p:spTree>
    <p:extLst>
      <p:ext uri="{BB962C8B-B14F-4D97-AF65-F5344CB8AC3E}">
        <p14:creationId xmlns:p14="http://schemas.microsoft.com/office/powerpoint/2010/main" val="343934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0B74B-2EE4-4645-B144-94E88F19EFFC}"/>
              </a:ext>
            </a:extLst>
          </p:cNvPr>
          <p:cNvSpPr/>
          <p:nvPr/>
        </p:nvSpPr>
        <p:spPr>
          <a:xfrm>
            <a:off x="4466092" y="0"/>
            <a:ext cx="3488840" cy="769441"/>
          </a:xfrm>
          <a:prstGeom prst="rect">
            <a:avLst/>
          </a:prstGeom>
          <a:noFill/>
        </p:spPr>
        <p:txBody>
          <a:bodyPr wrap="none" lIns="91440" tIns="45720" rIns="91440" bIns="45720">
            <a:spAutoFit/>
          </a:bodyPr>
          <a:lstStyle/>
          <a:p>
            <a:pPr algn="ctr"/>
            <a:r>
              <a:rPr lang="en-US" sz="4400" b="1" dirty="0">
                <a:solidFill>
                  <a:srgbClr val="FF0000"/>
                </a:solidFill>
              </a:rPr>
              <a:t>Introduction</a:t>
            </a:r>
          </a:p>
        </p:txBody>
      </p:sp>
      <p:sp>
        <p:nvSpPr>
          <p:cNvPr id="3" name="TextBox 2">
            <a:extLst>
              <a:ext uri="{FF2B5EF4-FFF2-40B4-BE49-F238E27FC236}">
                <a16:creationId xmlns:a16="http://schemas.microsoft.com/office/drawing/2014/main" id="{233E40F6-957A-4153-BFA6-D3990245ED9E}"/>
              </a:ext>
            </a:extLst>
          </p:cNvPr>
          <p:cNvSpPr txBox="1"/>
          <p:nvPr/>
        </p:nvSpPr>
        <p:spPr>
          <a:xfrm>
            <a:off x="95250" y="769441"/>
            <a:ext cx="11753887" cy="3139321"/>
          </a:xfrm>
          <a:prstGeom prst="rect">
            <a:avLst/>
          </a:prstGeom>
          <a:noFill/>
        </p:spPr>
        <p:txBody>
          <a:bodyPr wrap="square" rtlCol="0">
            <a:spAutoFit/>
          </a:bodyPr>
          <a:lstStyle/>
          <a:p>
            <a:r>
              <a:rPr lang="en-IN" sz="2200" b="1" dirty="0"/>
              <a:t>Overview</a:t>
            </a:r>
            <a:r>
              <a:rPr lang="en-IN" sz="2200" dirty="0"/>
              <a:t>:</a:t>
            </a:r>
            <a:endParaRPr lang="en-US" sz="2200" dirty="0"/>
          </a:p>
          <a:p>
            <a:pPr marL="285750" indent="-285750">
              <a:buFont typeface="Arial" panose="020B0604020202020204" pitchFamily="34" charset="0"/>
              <a:buChar char="•"/>
            </a:pPr>
            <a:r>
              <a:rPr lang="en-US" sz="2200" dirty="0"/>
              <a:t>This project focuses on building a machine learning model to predict whether a loan will be approved based on various applicant data. The model aims to assist financial institutions in automating the loan approval process and reducing risk by identifying key factors that influence loan approval.</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The model chosen for this task is </a:t>
            </a:r>
            <a:r>
              <a:rPr lang="en-US" sz="2200" b="1" dirty="0"/>
              <a:t>Logistic Regression</a:t>
            </a:r>
            <a:r>
              <a:rPr lang="en-US" sz="2200" dirty="0"/>
              <a:t>, which is effective for binary classification tasks like loan approval.</a:t>
            </a:r>
          </a:p>
          <a:p>
            <a:endParaRPr lang="en-US" sz="2200" b="1" dirty="0"/>
          </a:p>
        </p:txBody>
      </p:sp>
      <p:pic>
        <p:nvPicPr>
          <p:cNvPr id="5" name="Picture 4">
            <a:extLst>
              <a:ext uri="{FF2B5EF4-FFF2-40B4-BE49-F238E27FC236}">
                <a16:creationId xmlns:a16="http://schemas.microsoft.com/office/drawing/2014/main" id="{8D885C1C-FA62-4E3F-8CDE-B6C9C78EE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50920"/>
            <a:ext cx="12192000" cy="3307080"/>
          </a:xfrm>
          <a:prstGeom prst="rect">
            <a:avLst/>
          </a:prstGeom>
        </p:spPr>
      </p:pic>
    </p:spTree>
    <p:extLst>
      <p:ext uri="{BB962C8B-B14F-4D97-AF65-F5344CB8AC3E}">
        <p14:creationId xmlns:p14="http://schemas.microsoft.com/office/powerpoint/2010/main" val="45224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69EF0-4B90-479F-993C-5499F1877F8D}"/>
              </a:ext>
            </a:extLst>
          </p:cNvPr>
          <p:cNvSpPr/>
          <p:nvPr/>
        </p:nvSpPr>
        <p:spPr>
          <a:xfrm>
            <a:off x="3531550" y="0"/>
            <a:ext cx="5432577" cy="769441"/>
          </a:xfrm>
          <a:prstGeom prst="rect">
            <a:avLst/>
          </a:prstGeom>
          <a:noFill/>
        </p:spPr>
        <p:txBody>
          <a:bodyPr wrap="none" lIns="91440" tIns="45720" rIns="91440" bIns="45720">
            <a:spAutoFit/>
          </a:bodyPr>
          <a:lstStyle/>
          <a:p>
            <a:pPr algn="ctr"/>
            <a:r>
              <a:rPr lang="en-US" sz="4400" b="1" dirty="0">
                <a:solidFill>
                  <a:srgbClr val="FF0000"/>
                </a:solidFill>
              </a:rPr>
              <a:t>Problem Statement</a:t>
            </a:r>
          </a:p>
        </p:txBody>
      </p:sp>
      <p:sp>
        <p:nvSpPr>
          <p:cNvPr id="3" name="TextBox 2">
            <a:extLst>
              <a:ext uri="{FF2B5EF4-FFF2-40B4-BE49-F238E27FC236}">
                <a16:creationId xmlns:a16="http://schemas.microsoft.com/office/drawing/2014/main" id="{67CDDDE3-03EF-4F88-BFFA-DB54597CADF0}"/>
              </a:ext>
            </a:extLst>
          </p:cNvPr>
          <p:cNvSpPr txBox="1"/>
          <p:nvPr/>
        </p:nvSpPr>
        <p:spPr>
          <a:xfrm>
            <a:off x="116888" y="1306492"/>
            <a:ext cx="11833934" cy="2462213"/>
          </a:xfrm>
          <a:prstGeom prst="rect">
            <a:avLst/>
          </a:prstGeom>
          <a:noFill/>
        </p:spPr>
        <p:txBody>
          <a:bodyPr wrap="square" rtlCol="0">
            <a:spAutoFit/>
          </a:bodyPr>
          <a:lstStyle/>
          <a:p>
            <a:r>
              <a:rPr lang="en-IN" sz="2200" b="1" dirty="0"/>
              <a:t>Problem Statement Explained</a:t>
            </a:r>
            <a:r>
              <a:rPr lang="en-IN" sz="2200" dirty="0"/>
              <a:t>: </a:t>
            </a:r>
          </a:p>
          <a:p>
            <a:endParaRPr lang="en-US" sz="2200" dirty="0"/>
          </a:p>
          <a:p>
            <a:pPr marL="285750" indent="-285750">
              <a:buFont typeface="Arial" panose="020B0604020202020204" pitchFamily="34" charset="0"/>
              <a:buChar char="•"/>
            </a:pPr>
            <a:r>
              <a:rPr lang="en-US" sz="2200" dirty="0"/>
              <a:t>The primary objective of this project is to predict the outcome of a loan application (either </a:t>
            </a:r>
            <a:r>
              <a:rPr lang="en-US" sz="2200" b="1" dirty="0"/>
              <a:t>Approved</a:t>
            </a:r>
            <a:r>
              <a:rPr lang="en-US" sz="2200" dirty="0"/>
              <a:t> or </a:t>
            </a:r>
            <a:r>
              <a:rPr lang="en-US" sz="2200" b="1" dirty="0"/>
              <a:t>Not Approved</a:t>
            </a:r>
            <a:r>
              <a:rPr lang="en-US" sz="2200" dirty="0"/>
              <a:t>) based on various applicant and loan-related features.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This problem is critical for financial institutions to optimize their decision-making process, minimize risk, and improve customer satisfaction.</a:t>
            </a:r>
          </a:p>
        </p:txBody>
      </p:sp>
    </p:spTree>
    <p:extLst>
      <p:ext uri="{BB962C8B-B14F-4D97-AF65-F5344CB8AC3E}">
        <p14:creationId xmlns:p14="http://schemas.microsoft.com/office/powerpoint/2010/main" val="386413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86709D-CC91-40B7-BECB-8288465499BF}"/>
              </a:ext>
            </a:extLst>
          </p:cNvPr>
          <p:cNvSpPr/>
          <p:nvPr/>
        </p:nvSpPr>
        <p:spPr>
          <a:xfrm>
            <a:off x="3885429" y="0"/>
            <a:ext cx="4687502" cy="769441"/>
          </a:xfrm>
          <a:prstGeom prst="rect">
            <a:avLst/>
          </a:prstGeom>
          <a:noFill/>
        </p:spPr>
        <p:txBody>
          <a:bodyPr wrap="none" lIns="91440" tIns="45720" rIns="91440" bIns="45720">
            <a:spAutoFit/>
          </a:bodyPr>
          <a:lstStyle/>
          <a:p>
            <a:pPr algn="ctr"/>
            <a:r>
              <a:rPr lang="en-US" sz="4400" b="1" dirty="0">
                <a:solidFill>
                  <a:srgbClr val="FF0000"/>
                </a:solidFill>
              </a:rPr>
              <a:t>Data Description</a:t>
            </a:r>
          </a:p>
        </p:txBody>
      </p:sp>
      <p:sp>
        <p:nvSpPr>
          <p:cNvPr id="7" name="TextBox 6">
            <a:extLst>
              <a:ext uri="{FF2B5EF4-FFF2-40B4-BE49-F238E27FC236}">
                <a16:creationId xmlns:a16="http://schemas.microsoft.com/office/drawing/2014/main" id="{0DE45ECA-F859-4D51-910F-924BD4A42B0F}"/>
              </a:ext>
            </a:extLst>
          </p:cNvPr>
          <p:cNvSpPr txBox="1"/>
          <p:nvPr/>
        </p:nvSpPr>
        <p:spPr>
          <a:xfrm>
            <a:off x="0" y="1108229"/>
            <a:ext cx="12092867" cy="4154984"/>
          </a:xfrm>
          <a:prstGeom prst="rect">
            <a:avLst/>
          </a:prstGeom>
          <a:noFill/>
        </p:spPr>
        <p:txBody>
          <a:bodyPr wrap="square" rtlCol="0">
            <a:spAutoFit/>
          </a:bodyPr>
          <a:lstStyle/>
          <a:p>
            <a:pPr marL="457200" indent="-457200">
              <a:buFont typeface="Arial" panose="020B0604020202020204" pitchFamily="34" charset="0"/>
              <a:buChar char="•"/>
            </a:pPr>
            <a:r>
              <a:rPr lang="en-IN" sz="2200" b="1" dirty="0"/>
              <a:t>Dataset Description : </a:t>
            </a:r>
            <a:r>
              <a:rPr lang="en-US" sz="2200" dirty="0"/>
              <a:t>The dataset contains applicant and loan-related data, including demographic, financial, and loan-specific features.</a:t>
            </a:r>
          </a:p>
          <a:p>
            <a:pPr marL="342900" indent="-342900">
              <a:buFont typeface="Arial" panose="020B0604020202020204" pitchFamily="34" charset="0"/>
              <a:buChar char="•"/>
            </a:pPr>
            <a:endParaRPr lang="en-US" sz="2200" dirty="0"/>
          </a:p>
          <a:p>
            <a:pPr marL="457200" indent="-457200">
              <a:buFont typeface="Arial" panose="020B0604020202020204" pitchFamily="34" charset="0"/>
              <a:buChar char="•"/>
            </a:pPr>
            <a:r>
              <a:rPr lang="en-US" sz="2200" b="1" dirty="0"/>
              <a:t>Number of Records : </a:t>
            </a:r>
            <a:r>
              <a:rPr lang="en-US" sz="2200" dirty="0"/>
              <a:t>The dataset includes [insert number] records.</a:t>
            </a:r>
            <a:r>
              <a:rPr lang="en-IN" sz="2200" b="1" dirty="0"/>
              <a:t> </a:t>
            </a:r>
          </a:p>
          <a:p>
            <a:pPr marL="457200" indent="-457200">
              <a:buFont typeface="Arial" panose="020B0604020202020204" pitchFamily="34" charset="0"/>
              <a:buChar char="•"/>
            </a:pPr>
            <a:endParaRPr lang="en-US" sz="2200" b="1" dirty="0"/>
          </a:p>
          <a:p>
            <a:pPr marL="457200" indent="-457200">
              <a:buFont typeface="Arial" panose="020B0604020202020204" pitchFamily="34" charset="0"/>
              <a:buChar char="•"/>
            </a:pPr>
            <a:r>
              <a:rPr lang="en-US" sz="2200" b="1" dirty="0"/>
              <a:t>Number of Features : </a:t>
            </a:r>
            <a:r>
              <a:rPr lang="en-US" sz="2200" dirty="0"/>
              <a:t>features, including both categorical and numerical data.</a:t>
            </a:r>
          </a:p>
          <a:p>
            <a:pPr marL="457200" indent="-457200">
              <a:buFont typeface="Arial" panose="020B0604020202020204" pitchFamily="34" charset="0"/>
              <a:buChar char="•"/>
            </a:pPr>
            <a:endParaRPr lang="en-US" sz="2200" b="1" dirty="0"/>
          </a:p>
          <a:p>
            <a:pPr marL="457200" indent="-457200">
              <a:buFont typeface="Arial" panose="020B0604020202020204" pitchFamily="34" charset="0"/>
              <a:buChar char="•"/>
            </a:pPr>
            <a:r>
              <a:rPr lang="en-US" sz="2200" b="1" dirty="0"/>
              <a:t>Target Variable</a:t>
            </a:r>
            <a:r>
              <a:rPr lang="en-US" sz="2200" dirty="0"/>
              <a:t>: The target variable is Loan Status, which indicates whether a loan is </a:t>
            </a:r>
            <a:r>
              <a:rPr lang="en-US" sz="2200" b="1" dirty="0"/>
              <a:t>Approved </a:t>
            </a:r>
            <a:r>
              <a:rPr lang="en-US" sz="2200" dirty="0"/>
              <a:t>or</a:t>
            </a:r>
            <a:r>
              <a:rPr lang="en-US" sz="2200" b="1" dirty="0"/>
              <a:t> Not Approved.</a:t>
            </a:r>
          </a:p>
          <a:p>
            <a:pPr marL="457200" indent="-457200">
              <a:buFont typeface="Arial" panose="020B0604020202020204" pitchFamily="34" charset="0"/>
              <a:buChar char="•"/>
            </a:pPr>
            <a:endParaRPr lang="en-IN" sz="2200" b="1" dirty="0"/>
          </a:p>
          <a:p>
            <a:pPr marL="457200" indent="-457200">
              <a:buFont typeface="Arial" panose="020B0604020202020204" pitchFamily="34" charset="0"/>
              <a:buChar char="•"/>
            </a:pPr>
            <a:r>
              <a:rPr lang="en-IN" sz="2200" b="1" dirty="0"/>
              <a:t>key Feature :  </a:t>
            </a:r>
            <a:r>
              <a:rPr lang="en-IN" sz="2200" dirty="0"/>
              <a:t>Applicant Income , </a:t>
            </a:r>
            <a:r>
              <a:rPr lang="en-IN" sz="2200" dirty="0" err="1"/>
              <a:t>Coapplicant</a:t>
            </a:r>
            <a:r>
              <a:rPr lang="en-IN" sz="2200" dirty="0"/>
              <a:t> Income , </a:t>
            </a:r>
            <a:r>
              <a:rPr lang="en-IN" sz="2200" dirty="0" err="1"/>
              <a:t>LoanAmount</a:t>
            </a:r>
            <a:r>
              <a:rPr lang="en-IN" sz="2200" dirty="0"/>
              <a:t> , Credit History</a:t>
            </a:r>
          </a:p>
          <a:p>
            <a:endParaRPr lang="en-IN" sz="2200" b="1" dirty="0"/>
          </a:p>
        </p:txBody>
      </p:sp>
    </p:spTree>
    <p:extLst>
      <p:ext uri="{BB962C8B-B14F-4D97-AF65-F5344CB8AC3E}">
        <p14:creationId xmlns:p14="http://schemas.microsoft.com/office/powerpoint/2010/main" val="80773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3D6F23-FA16-4EF5-8EFA-1C698DBB6B20}"/>
              </a:ext>
            </a:extLst>
          </p:cNvPr>
          <p:cNvSpPr/>
          <p:nvPr/>
        </p:nvSpPr>
        <p:spPr>
          <a:xfrm>
            <a:off x="4193849" y="0"/>
            <a:ext cx="4070666" cy="769441"/>
          </a:xfrm>
          <a:prstGeom prst="rect">
            <a:avLst/>
          </a:prstGeom>
          <a:noFill/>
        </p:spPr>
        <p:txBody>
          <a:bodyPr wrap="none" lIns="91440" tIns="45720" rIns="91440" bIns="45720">
            <a:spAutoFit/>
          </a:bodyPr>
          <a:lstStyle/>
          <a:p>
            <a:pPr algn="ctr"/>
            <a:r>
              <a:rPr lang="en-US" sz="4400" b="1" dirty="0">
                <a:solidFill>
                  <a:srgbClr val="FF0000"/>
                </a:solidFill>
              </a:rPr>
              <a:t>Pre Processing</a:t>
            </a:r>
          </a:p>
        </p:txBody>
      </p:sp>
      <p:sp>
        <p:nvSpPr>
          <p:cNvPr id="3" name="TextBox 2">
            <a:extLst>
              <a:ext uri="{FF2B5EF4-FFF2-40B4-BE49-F238E27FC236}">
                <a16:creationId xmlns:a16="http://schemas.microsoft.com/office/drawing/2014/main" id="{6A661A58-BE19-4155-9E84-1A3A803B974A}"/>
              </a:ext>
            </a:extLst>
          </p:cNvPr>
          <p:cNvSpPr txBox="1"/>
          <p:nvPr/>
        </p:nvSpPr>
        <p:spPr>
          <a:xfrm>
            <a:off x="208156" y="803224"/>
            <a:ext cx="11775688" cy="2462213"/>
          </a:xfrm>
          <a:prstGeom prst="rect">
            <a:avLst/>
          </a:prstGeom>
          <a:noFill/>
        </p:spPr>
        <p:txBody>
          <a:bodyPr wrap="square" rtlCol="0">
            <a:spAutoFit/>
          </a:bodyPr>
          <a:lstStyle/>
          <a:p>
            <a:r>
              <a:rPr lang="en-IN" sz="2200" b="1" dirty="0"/>
              <a:t>Handling Missing Value :</a:t>
            </a:r>
          </a:p>
          <a:p>
            <a:endParaRPr lang="en-IN" sz="2200" b="1" dirty="0"/>
          </a:p>
          <a:p>
            <a:pPr marL="457200" indent="-457200">
              <a:buFont typeface="Arial" panose="020B0604020202020204" pitchFamily="34" charset="0"/>
              <a:buChar char="•"/>
            </a:pPr>
            <a:r>
              <a:rPr lang="en-US" sz="2200" dirty="0"/>
              <a:t>Missing values in categorical features (e.g., Gender, Married, Self Employed) were filled using the mode.</a:t>
            </a:r>
          </a:p>
          <a:p>
            <a:endParaRPr lang="en-US" sz="2200" dirty="0"/>
          </a:p>
          <a:p>
            <a:pPr marL="457200" indent="-457200">
              <a:buFont typeface="Arial" panose="020B0604020202020204" pitchFamily="34" charset="0"/>
              <a:buChar char="•"/>
            </a:pPr>
            <a:r>
              <a:rPr lang="en-US" sz="2200" dirty="0"/>
              <a:t>Missing values in numerical features (e.g., </a:t>
            </a:r>
            <a:r>
              <a:rPr lang="en-US" sz="2200" dirty="0" err="1"/>
              <a:t>LoanAmount</a:t>
            </a:r>
            <a:r>
              <a:rPr lang="en-US" sz="2200" dirty="0"/>
              <a:t>, Loan Amount Term) were imputed using the median.</a:t>
            </a:r>
          </a:p>
        </p:txBody>
      </p:sp>
      <p:pic>
        <p:nvPicPr>
          <p:cNvPr id="7" name="Picture 6">
            <a:extLst>
              <a:ext uri="{FF2B5EF4-FFF2-40B4-BE49-F238E27FC236}">
                <a16:creationId xmlns:a16="http://schemas.microsoft.com/office/drawing/2014/main" id="{A3774DB5-0A98-483C-8DC2-86579F81B724}"/>
              </a:ext>
            </a:extLst>
          </p:cNvPr>
          <p:cNvPicPr>
            <a:picLocks noChangeAspect="1"/>
          </p:cNvPicPr>
          <p:nvPr/>
        </p:nvPicPr>
        <p:blipFill>
          <a:blip r:embed="rId2"/>
          <a:stretch>
            <a:fillRect/>
          </a:stretch>
        </p:blipFill>
        <p:spPr>
          <a:xfrm>
            <a:off x="94044" y="3299220"/>
            <a:ext cx="4389585" cy="3484135"/>
          </a:xfrm>
          <a:prstGeom prst="rect">
            <a:avLst/>
          </a:prstGeom>
        </p:spPr>
      </p:pic>
      <p:pic>
        <p:nvPicPr>
          <p:cNvPr id="11" name="Picture 10">
            <a:extLst>
              <a:ext uri="{FF2B5EF4-FFF2-40B4-BE49-F238E27FC236}">
                <a16:creationId xmlns:a16="http://schemas.microsoft.com/office/drawing/2014/main" id="{41BDB77F-FD43-41D1-B4F2-379BE6AD747D}"/>
              </a:ext>
            </a:extLst>
          </p:cNvPr>
          <p:cNvPicPr>
            <a:picLocks noChangeAspect="1"/>
          </p:cNvPicPr>
          <p:nvPr/>
        </p:nvPicPr>
        <p:blipFill>
          <a:blip r:embed="rId3"/>
          <a:stretch>
            <a:fillRect/>
          </a:stretch>
        </p:blipFill>
        <p:spPr>
          <a:xfrm>
            <a:off x="4617040" y="3265437"/>
            <a:ext cx="7480916" cy="3484135"/>
          </a:xfrm>
          <a:prstGeom prst="rect">
            <a:avLst/>
          </a:prstGeom>
        </p:spPr>
      </p:pic>
    </p:spTree>
    <p:extLst>
      <p:ext uri="{BB962C8B-B14F-4D97-AF65-F5344CB8AC3E}">
        <p14:creationId xmlns:p14="http://schemas.microsoft.com/office/powerpoint/2010/main" val="352980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7FC810-61BF-4500-A807-9751424D1E7B}"/>
              </a:ext>
            </a:extLst>
          </p:cNvPr>
          <p:cNvSpPr/>
          <p:nvPr/>
        </p:nvSpPr>
        <p:spPr>
          <a:xfrm>
            <a:off x="2727831" y="-68580"/>
            <a:ext cx="7017947" cy="769441"/>
          </a:xfrm>
          <a:prstGeom prst="rect">
            <a:avLst/>
          </a:prstGeom>
          <a:noFill/>
        </p:spPr>
        <p:txBody>
          <a:bodyPr wrap="none" lIns="91440" tIns="45720" rIns="91440" bIns="45720">
            <a:spAutoFit/>
          </a:bodyPr>
          <a:lstStyle/>
          <a:p>
            <a:pPr algn="ctr"/>
            <a:r>
              <a:rPr lang="en-US" sz="4400" b="1" dirty="0">
                <a:solidFill>
                  <a:srgbClr val="FF0000"/>
                </a:solidFill>
              </a:rPr>
              <a:t>Exploratory Data Analysis</a:t>
            </a:r>
          </a:p>
        </p:txBody>
      </p:sp>
      <p:sp>
        <p:nvSpPr>
          <p:cNvPr id="3" name="TextBox 2">
            <a:extLst>
              <a:ext uri="{FF2B5EF4-FFF2-40B4-BE49-F238E27FC236}">
                <a16:creationId xmlns:a16="http://schemas.microsoft.com/office/drawing/2014/main" id="{58C0E706-9029-41AB-B1BB-800611F3E62F}"/>
              </a:ext>
            </a:extLst>
          </p:cNvPr>
          <p:cNvSpPr txBox="1"/>
          <p:nvPr/>
        </p:nvSpPr>
        <p:spPr>
          <a:xfrm>
            <a:off x="208156" y="803224"/>
            <a:ext cx="11775688" cy="430887"/>
          </a:xfrm>
          <a:prstGeom prst="rect">
            <a:avLst/>
          </a:prstGeom>
          <a:noFill/>
        </p:spPr>
        <p:txBody>
          <a:bodyPr wrap="square" rtlCol="0">
            <a:spAutoFit/>
          </a:bodyPr>
          <a:lstStyle/>
          <a:p>
            <a:endParaRPr lang="en-US" sz="2200" dirty="0"/>
          </a:p>
        </p:txBody>
      </p:sp>
      <p:sp>
        <p:nvSpPr>
          <p:cNvPr id="4" name="Rectangle 1">
            <a:extLst>
              <a:ext uri="{FF2B5EF4-FFF2-40B4-BE49-F238E27FC236}">
                <a16:creationId xmlns:a16="http://schemas.microsoft.com/office/drawing/2014/main" id="{69C6EC40-ED88-4B46-8B11-86F651C5B30B}"/>
              </a:ext>
            </a:extLst>
          </p:cNvPr>
          <p:cNvSpPr>
            <a:spLocks noChangeArrowheads="1"/>
          </p:cNvSpPr>
          <p:nvPr/>
        </p:nvSpPr>
        <p:spPr bwMode="auto">
          <a:xfrm>
            <a:off x="60960" y="521881"/>
            <a:ext cx="11922884"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ill Sans MT (Body)"/>
              </a:rPr>
              <a:t>Numerical Features </a:t>
            </a:r>
            <a:r>
              <a:rPr kumimoji="0" lang="en-US" altLang="en-US" sz="2000" b="0" i="0" u="none" strike="noStrike" cap="none" normalizeH="0" baseline="0" dirty="0">
                <a:ln>
                  <a:noFill/>
                </a:ln>
                <a:solidFill>
                  <a:schemeClr val="tx1"/>
                </a:solidFill>
                <a:effectLst/>
                <a:latin typeface="Gill Sans MT (Body)"/>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Gill Sans MT (Body)"/>
              </a:rPr>
              <a:t>Applicant Income and </a:t>
            </a:r>
            <a:r>
              <a:rPr kumimoji="0" lang="en-US" altLang="en-US" sz="2000" b="0" i="0" u="none" strike="noStrike" cap="none" normalizeH="0" baseline="0" dirty="0" err="1">
                <a:ln>
                  <a:noFill/>
                </a:ln>
                <a:solidFill>
                  <a:schemeClr val="tx1"/>
                </a:solidFill>
                <a:effectLst/>
                <a:latin typeface="Gill Sans MT (Body)"/>
              </a:rPr>
              <a:t>LoanAmount</a:t>
            </a:r>
            <a:r>
              <a:rPr kumimoji="0" lang="en-US" altLang="en-US" sz="2000" b="0" i="0" u="none" strike="noStrike" cap="none" normalizeH="0" baseline="0" dirty="0">
                <a:ln>
                  <a:noFill/>
                </a:ln>
                <a:solidFill>
                  <a:schemeClr val="tx1"/>
                </a:solidFill>
                <a:effectLst/>
                <a:latin typeface="Gill Sans MT (Body)"/>
              </a:rPr>
              <a:t> are right-skewed with some extreme outliers, indicating a need for outlier treatment.</a:t>
            </a:r>
            <a:endParaRPr lang="en-US" altLang="en-US" sz="2000" dirty="0">
              <a:latin typeface="Gill Sans MT (Body)"/>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ill Sans MT (Body)"/>
              </a:rPr>
              <a:t>Categorical Features</a:t>
            </a:r>
            <a:r>
              <a:rPr kumimoji="0" lang="en-US" altLang="en-US" sz="2000" b="0" i="0" u="none" strike="noStrike" cap="none" normalizeH="0" baseline="0" dirty="0">
                <a:ln>
                  <a:noFill/>
                </a:ln>
                <a:solidFill>
                  <a:schemeClr val="tx1"/>
                </a:solidFill>
                <a:effectLst/>
                <a:latin typeface="Gill Sans MT (Body)"/>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Gill Sans MT (Body)"/>
              </a:rPr>
              <a:t>Credit History, Married, and Education showed imbalanced distributions, with Credit History = 1 being the most common.</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ill Sans MT (Body)"/>
              </a:rPr>
              <a:t>Credit History and Loan Approval :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Gill Sans MT (Body)"/>
              </a:rPr>
              <a:t>Applicants with a good credit history (Credit History = 1) were significantly more likely to have their loans approved.</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err="1">
                <a:ln>
                  <a:noFill/>
                </a:ln>
                <a:solidFill>
                  <a:schemeClr val="tx1"/>
                </a:solidFill>
                <a:effectLst/>
                <a:latin typeface="Gill Sans MT (Body)"/>
              </a:rPr>
              <a:t>Coapplicant</a:t>
            </a:r>
            <a:r>
              <a:rPr kumimoji="0" lang="en-US" altLang="en-US" sz="2000" b="1" i="0" u="none" strike="noStrike" cap="none" normalizeH="0" baseline="0" dirty="0">
                <a:ln>
                  <a:noFill/>
                </a:ln>
                <a:solidFill>
                  <a:schemeClr val="tx1"/>
                </a:solidFill>
                <a:effectLst/>
                <a:latin typeface="Gill Sans MT (Body)"/>
              </a:rPr>
              <a:t> Income </a:t>
            </a:r>
            <a:r>
              <a:rPr kumimoji="0" lang="en-US" altLang="en-US" sz="2000" b="0" i="0" u="none" strike="noStrike" cap="none" normalizeH="0" baseline="0" dirty="0">
                <a:ln>
                  <a:noFill/>
                </a:ln>
                <a:solidFill>
                  <a:schemeClr val="tx1"/>
                </a:solidFill>
                <a:effectLst/>
                <a:latin typeface="Gill Sans MT (Body)"/>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chemeClr val="tx1"/>
                </a:solidFill>
                <a:effectLst/>
                <a:latin typeface="Gill Sans MT (Body)"/>
              </a:rPr>
              <a:t>Coapplicant</a:t>
            </a:r>
            <a:r>
              <a:rPr kumimoji="0" lang="en-US" altLang="en-US" sz="2000" b="0" i="0" u="none" strike="noStrike" cap="none" normalizeH="0" baseline="0" dirty="0">
                <a:ln>
                  <a:noFill/>
                </a:ln>
                <a:solidFill>
                  <a:schemeClr val="tx1"/>
                </a:solidFill>
                <a:effectLst/>
                <a:latin typeface="Gill Sans MT (Body)"/>
              </a:rPr>
              <a:t> Income had a relatively small impact on loan approval, showing weaker correlation with Loan Status.</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ill Sans MT (Body)"/>
              </a:rPr>
              <a:t>Property Area Impact </a:t>
            </a:r>
            <a:r>
              <a:rPr kumimoji="0" lang="en-US" altLang="en-US" sz="2000" b="0" i="0" u="none" strike="noStrike" cap="none" normalizeH="0" baseline="0" dirty="0">
                <a:ln>
                  <a:noFill/>
                </a:ln>
                <a:solidFill>
                  <a:schemeClr val="tx1"/>
                </a:solidFill>
                <a:effectLst/>
                <a:latin typeface="Gill Sans MT (Body)"/>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Gill Sans MT (Body)"/>
              </a:rPr>
              <a:t>Property Area showed some variation, with applicants from semi-urban areas having a slightly higher approval rate.</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Gill Sans MT (Body)"/>
              </a:rPr>
              <a:t>Multicollinearity </a:t>
            </a:r>
            <a:r>
              <a:rPr kumimoji="0" lang="en-US" altLang="en-US" sz="2000" b="0" i="0" u="none" strike="noStrike" cap="none" normalizeH="0" baseline="0" dirty="0">
                <a:ln>
                  <a:noFill/>
                </a:ln>
                <a:solidFill>
                  <a:schemeClr val="tx1"/>
                </a:solidFill>
                <a:effectLst/>
                <a:latin typeface="Gill Sans MT (Body)"/>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Gill Sans MT (Body)"/>
              </a:rPr>
              <a:t>No strong multicollinearity was found between features, ensuring that the predictors were largely independent of each 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Gill Sans MT (Body)"/>
            </a:endParaRPr>
          </a:p>
        </p:txBody>
      </p:sp>
    </p:spTree>
    <p:extLst>
      <p:ext uri="{BB962C8B-B14F-4D97-AF65-F5344CB8AC3E}">
        <p14:creationId xmlns:p14="http://schemas.microsoft.com/office/powerpoint/2010/main" val="212215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434CD6-89EE-4267-877F-B08FA1563F9D}"/>
              </a:ext>
            </a:extLst>
          </p:cNvPr>
          <p:cNvSpPr/>
          <p:nvPr/>
        </p:nvSpPr>
        <p:spPr>
          <a:xfrm>
            <a:off x="3476344" y="-125819"/>
            <a:ext cx="5523436" cy="769441"/>
          </a:xfrm>
          <a:prstGeom prst="rect">
            <a:avLst/>
          </a:prstGeom>
          <a:noFill/>
        </p:spPr>
        <p:txBody>
          <a:bodyPr wrap="none" lIns="91440" tIns="45720" rIns="91440" bIns="45720">
            <a:spAutoFit/>
          </a:bodyPr>
          <a:lstStyle/>
          <a:p>
            <a:pPr algn="ctr"/>
            <a:r>
              <a:rPr lang="en-US" sz="4400" b="1" dirty="0">
                <a:solidFill>
                  <a:srgbClr val="FF0000"/>
                </a:solidFill>
              </a:rPr>
              <a:t>Feature Engineering</a:t>
            </a:r>
          </a:p>
        </p:txBody>
      </p:sp>
      <p:sp>
        <p:nvSpPr>
          <p:cNvPr id="3" name="TextBox 2">
            <a:extLst>
              <a:ext uri="{FF2B5EF4-FFF2-40B4-BE49-F238E27FC236}">
                <a16:creationId xmlns:a16="http://schemas.microsoft.com/office/drawing/2014/main" id="{C63E8D59-5AB4-43D9-8523-CC8343C73B1B}"/>
              </a:ext>
            </a:extLst>
          </p:cNvPr>
          <p:cNvSpPr txBox="1"/>
          <p:nvPr/>
        </p:nvSpPr>
        <p:spPr>
          <a:xfrm>
            <a:off x="124286" y="643622"/>
            <a:ext cx="11709647" cy="5570756"/>
          </a:xfrm>
          <a:prstGeom prst="rect">
            <a:avLst/>
          </a:prstGeom>
          <a:noFill/>
        </p:spPr>
        <p:txBody>
          <a:bodyPr wrap="square" rtlCol="0">
            <a:spAutoFit/>
          </a:bodyPr>
          <a:lstStyle/>
          <a:p>
            <a:r>
              <a:rPr lang="en-IN" sz="2200" b="1" dirty="0"/>
              <a:t>Encoding Categorical Variables  :</a:t>
            </a:r>
          </a:p>
          <a:p>
            <a:pPr marL="457200" indent="-457200">
              <a:buFont typeface="Arial" panose="020B0604020202020204" pitchFamily="34" charset="0"/>
              <a:buChar char="•"/>
            </a:pPr>
            <a:r>
              <a:rPr lang="en-US" sz="2200" dirty="0"/>
              <a:t>Missing values in categorical features (e.g., Gender, Married, Self Employed) were filled using the mode.</a:t>
            </a:r>
          </a:p>
          <a:p>
            <a:pPr marL="457200" indent="-457200">
              <a:buFont typeface="Arial" panose="020B0604020202020204" pitchFamily="34" charset="0"/>
              <a:buChar char="•"/>
            </a:pPr>
            <a:r>
              <a:rPr lang="en-US" sz="2200" dirty="0"/>
              <a:t>Missing values in numerical features (e.g., </a:t>
            </a:r>
            <a:r>
              <a:rPr lang="en-US" sz="2200" dirty="0" err="1"/>
              <a:t>LoanAmount</a:t>
            </a:r>
            <a:r>
              <a:rPr lang="en-US" sz="2200" dirty="0"/>
              <a:t>, Loan Amount Term) were imputed using the median.</a:t>
            </a:r>
          </a:p>
          <a:p>
            <a:endParaRPr lang="en-US" sz="2200" b="1" dirty="0"/>
          </a:p>
          <a:p>
            <a:r>
              <a:rPr lang="en-US" sz="2200" b="1" dirty="0"/>
              <a:t>Outlier Treatment :</a:t>
            </a:r>
          </a:p>
          <a:p>
            <a:pPr marL="342900" indent="-342900">
              <a:buFont typeface="Arial" panose="020B0604020202020204" pitchFamily="34" charset="0"/>
              <a:buChar char="•"/>
            </a:pPr>
            <a:r>
              <a:rPr lang="en-US" sz="2200" dirty="0"/>
              <a:t>Outliers in numerical columns such as </a:t>
            </a:r>
            <a:r>
              <a:rPr lang="en-US" sz="2200" b="1" dirty="0"/>
              <a:t>Applicant Income </a:t>
            </a:r>
            <a:r>
              <a:rPr lang="en-US" sz="2200" dirty="0"/>
              <a:t>and </a:t>
            </a:r>
            <a:r>
              <a:rPr lang="en-US" sz="2200" b="1" dirty="0" err="1"/>
              <a:t>LoanAmount</a:t>
            </a:r>
            <a:r>
              <a:rPr lang="en-US" sz="2200" dirty="0"/>
              <a:t> were handled using the IQR (Interquartile Range) method, capping extreme values.</a:t>
            </a:r>
          </a:p>
          <a:p>
            <a:endParaRPr lang="en-IN" sz="2200" dirty="0"/>
          </a:p>
          <a:p>
            <a:r>
              <a:rPr lang="en-IN" sz="2200" b="1" dirty="0"/>
              <a:t>Feature Encoding (Dummy </a:t>
            </a:r>
            <a:r>
              <a:rPr lang="en-US" sz="2200" b="1" dirty="0"/>
              <a:t>Creation)</a:t>
            </a:r>
          </a:p>
          <a:p>
            <a:pPr marL="342900" indent="-342900">
              <a:buFont typeface="Arial" panose="020B0604020202020204" pitchFamily="34" charset="0"/>
              <a:buChar char="•"/>
            </a:pPr>
            <a:r>
              <a:rPr lang="en-US" sz="2200" dirty="0"/>
              <a:t>Categorical variables were encoded using </a:t>
            </a:r>
            <a:r>
              <a:rPr lang="en-US" sz="2200" dirty="0" err="1"/>
              <a:t>pd.get</a:t>
            </a:r>
            <a:r>
              <a:rPr lang="en-US" sz="2200" dirty="0"/>
              <a:t> dummies(), which automatically created dummy variables for all categorical columns and handled them efficiently.</a:t>
            </a:r>
          </a:p>
          <a:p>
            <a:endParaRPr lang="en-US" sz="2200" b="1" dirty="0"/>
          </a:p>
          <a:p>
            <a:r>
              <a:rPr lang="en-IN" sz="2200" b="1" dirty="0"/>
              <a:t>Scaling : </a:t>
            </a:r>
            <a:r>
              <a:rPr lang="en-US" sz="2200" dirty="0"/>
              <a:t>Numerical variables were standardized using </a:t>
            </a:r>
            <a:r>
              <a:rPr lang="en-US" sz="2200" b="1" dirty="0"/>
              <a:t>Z-score normalization</a:t>
            </a:r>
            <a:r>
              <a:rPr lang="en-US" sz="2200" dirty="0"/>
              <a:t> to bring them onto a similar scale</a:t>
            </a:r>
            <a:endParaRPr lang="en-IN" sz="2200" b="1" dirty="0"/>
          </a:p>
        </p:txBody>
      </p:sp>
    </p:spTree>
    <p:extLst>
      <p:ext uri="{BB962C8B-B14F-4D97-AF65-F5344CB8AC3E}">
        <p14:creationId xmlns:p14="http://schemas.microsoft.com/office/powerpoint/2010/main" val="428390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6075BC-39A2-4769-960B-6D1873834993}"/>
              </a:ext>
            </a:extLst>
          </p:cNvPr>
          <p:cNvSpPr/>
          <p:nvPr/>
        </p:nvSpPr>
        <p:spPr>
          <a:xfrm>
            <a:off x="4050732" y="-99186"/>
            <a:ext cx="4410182" cy="769441"/>
          </a:xfrm>
          <a:prstGeom prst="rect">
            <a:avLst/>
          </a:prstGeom>
          <a:noFill/>
        </p:spPr>
        <p:txBody>
          <a:bodyPr wrap="none" lIns="91440" tIns="45720" rIns="91440" bIns="45720">
            <a:spAutoFit/>
          </a:bodyPr>
          <a:lstStyle/>
          <a:p>
            <a:pPr algn="ctr"/>
            <a:r>
              <a:rPr lang="en-US" sz="4400" b="1" dirty="0">
                <a:solidFill>
                  <a:srgbClr val="FF0000"/>
                </a:solidFill>
              </a:rPr>
              <a:t>Model Selection</a:t>
            </a:r>
          </a:p>
        </p:txBody>
      </p:sp>
      <p:sp>
        <p:nvSpPr>
          <p:cNvPr id="3" name="TextBox 2">
            <a:extLst>
              <a:ext uri="{FF2B5EF4-FFF2-40B4-BE49-F238E27FC236}">
                <a16:creationId xmlns:a16="http://schemas.microsoft.com/office/drawing/2014/main" id="{FD4B49E9-DFF2-492F-83B7-413CFF5896C6}"/>
              </a:ext>
            </a:extLst>
          </p:cNvPr>
          <p:cNvSpPr txBox="1"/>
          <p:nvPr/>
        </p:nvSpPr>
        <p:spPr>
          <a:xfrm>
            <a:off x="133165" y="974482"/>
            <a:ext cx="11106336" cy="4832092"/>
          </a:xfrm>
          <a:prstGeom prst="rect">
            <a:avLst/>
          </a:prstGeom>
          <a:noFill/>
        </p:spPr>
        <p:txBody>
          <a:bodyPr wrap="square" rtlCol="0">
            <a:spAutoFit/>
          </a:bodyPr>
          <a:lstStyle/>
          <a:p>
            <a:r>
              <a:rPr lang="en-IN" sz="2200" b="1" dirty="0"/>
              <a:t>Why Logistic Regression for this problem statement ?</a:t>
            </a:r>
          </a:p>
          <a:p>
            <a:endParaRPr lang="en-IN" sz="2200" b="1" dirty="0"/>
          </a:p>
          <a:p>
            <a:pPr marL="457200" indent="-457200">
              <a:buFont typeface="Arial" panose="020B0604020202020204" pitchFamily="34" charset="0"/>
              <a:buChar char="•"/>
            </a:pPr>
            <a:r>
              <a:rPr lang="en-US" sz="2200" dirty="0"/>
              <a:t>Logistic regression is a well-suited algorithm for binary classification problems like loan approval. It is interpretable and performs well with categorical and numerical data.</a:t>
            </a:r>
          </a:p>
          <a:p>
            <a:pPr marL="457200" indent="-457200">
              <a:buFont typeface="Arial" panose="020B0604020202020204" pitchFamily="34" charset="0"/>
              <a:buChar char="•"/>
            </a:pPr>
            <a:r>
              <a:rPr lang="en-US" sz="2200" dirty="0"/>
              <a:t>Less Computationally Intensive: Logistic Regression is efficient and less computationally intensive compared to more complex models like decision trees or neural networks. This makes it ideal for relatively small to moderately sized datasets like ours.</a:t>
            </a:r>
          </a:p>
          <a:p>
            <a:endParaRPr lang="en-US" sz="2200" dirty="0"/>
          </a:p>
          <a:p>
            <a:r>
              <a:rPr lang="en-US" sz="2200" b="1" dirty="0"/>
              <a:t>Model Output </a:t>
            </a:r>
            <a:endParaRPr lang="en-US" sz="2200" dirty="0"/>
          </a:p>
          <a:p>
            <a:pPr marL="342900" indent="-342900">
              <a:buFont typeface="Arial" panose="020B0604020202020204" pitchFamily="34" charset="0"/>
              <a:buChar char="•"/>
            </a:pPr>
            <a:r>
              <a:rPr lang="en-US" sz="2200" b="1" dirty="0"/>
              <a:t>Probability Scores</a:t>
            </a:r>
            <a:r>
              <a:rPr lang="en-US" sz="2200" dirty="0"/>
              <a:t>: Logistic Regression provides probability scores between 0 and 1 for each instance, helping us classify loan approvals based on a decision threshold (typically 0.5).</a:t>
            </a:r>
          </a:p>
          <a:p>
            <a:pPr marL="342900" indent="-342900">
              <a:buFont typeface="Arial" panose="020B0604020202020204" pitchFamily="34" charset="0"/>
              <a:buChar char="•"/>
            </a:pPr>
            <a:r>
              <a:rPr lang="en-US" sz="2200" b="1" dirty="0"/>
              <a:t>Coefficients</a:t>
            </a:r>
            <a:r>
              <a:rPr lang="en-US" sz="2200" dirty="0"/>
              <a:t>: The model assigns coefficients to each feature, indicating the importance and direction (positive or negative) of each feature in determining loan approval.</a:t>
            </a:r>
          </a:p>
          <a:p>
            <a:endParaRPr lang="en-US" sz="2200" dirty="0"/>
          </a:p>
        </p:txBody>
      </p:sp>
    </p:spTree>
    <p:extLst>
      <p:ext uri="{BB962C8B-B14F-4D97-AF65-F5344CB8AC3E}">
        <p14:creationId xmlns:p14="http://schemas.microsoft.com/office/powerpoint/2010/main" val="254706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0D347E-8026-4E95-B415-20A353B20AB9}"/>
              </a:ext>
            </a:extLst>
          </p:cNvPr>
          <p:cNvSpPr/>
          <p:nvPr/>
        </p:nvSpPr>
        <p:spPr>
          <a:xfrm>
            <a:off x="3887227" y="-99186"/>
            <a:ext cx="4737195" cy="769441"/>
          </a:xfrm>
          <a:prstGeom prst="rect">
            <a:avLst/>
          </a:prstGeom>
          <a:noFill/>
        </p:spPr>
        <p:txBody>
          <a:bodyPr wrap="none" lIns="91440" tIns="45720" rIns="91440" bIns="45720">
            <a:spAutoFit/>
          </a:bodyPr>
          <a:lstStyle/>
          <a:p>
            <a:pPr algn="ctr"/>
            <a:r>
              <a:rPr lang="en-US" sz="4400" b="1" dirty="0">
                <a:solidFill>
                  <a:srgbClr val="FF0000"/>
                </a:solidFill>
              </a:rPr>
              <a:t>Model Evaluation</a:t>
            </a:r>
          </a:p>
        </p:txBody>
      </p:sp>
      <p:sp>
        <p:nvSpPr>
          <p:cNvPr id="3" name="TextBox 2">
            <a:extLst>
              <a:ext uri="{FF2B5EF4-FFF2-40B4-BE49-F238E27FC236}">
                <a16:creationId xmlns:a16="http://schemas.microsoft.com/office/drawing/2014/main" id="{D5E62DE5-65E9-4744-B3AB-2667FEB2392E}"/>
              </a:ext>
            </a:extLst>
          </p:cNvPr>
          <p:cNvSpPr txBox="1"/>
          <p:nvPr/>
        </p:nvSpPr>
        <p:spPr>
          <a:xfrm>
            <a:off x="133164" y="925202"/>
            <a:ext cx="7629711" cy="4247317"/>
          </a:xfrm>
          <a:prstGeom prst="rect">
            <a:avLst/>
          </a:prstGeom>
          <a:noFill/>
        </p:spPr>
        <p:txBody>
          <a:bodyPr wrap="square" rtlCol="0">
            <a:spAutoFit/>
          </a:bodyPr>
          <a:lstStyle/>
          <a:p>
            <a:r>
              <a:rPr lang="en-US" sz="2400" dirty="0"/>
              <a:t>The logistic regression model was evaluated using several metrics:</a:t>
            </a:r>
          </a:p>
          <a:p>
            <a:endParaRPr lang="en-US" sz="2400" b="1" dirty="0"/>
          </a:p>
          <a:p>
            <a:pPr marL="342900" indent="-342900">
              <a:buFont typeface="Arial" panose="020B0604020202020204" pitchFamily="34" charset="0"/>
              <a:buChar char="•"/>
            </a:pPr>
            <a:r>
              <a:rPr lang="en-US" sz="2200" b="1" dirty="0"/>
              <a:t>Confusion Matrix : </a:t>
            </a:r>
            <a:r>
              <a:rPr lang="en-US" sz="2200" dirty="0"/>
              <a:t>This matrix shows the number of true positives, false positives, true negatives, and false negatives.</a:t>
            </a:r>
            <a:endParaRPr lang="en-IN" sz="2200" dirty="0"/>
          </a:p>
          <a:p>
            <a:pPr marL="342900" indent="-342900">
              <a:buFont typeface="Arial" panose="020B0604020202020204" pitchFamily="34" charset="0"/>
              <a:buChar char="•"/>
            </a:pPr>
            <a:endParaRPr lang="en-IN" sz="2200" b="1" dirty="0"/>
          </a:p>
          <a:p>
            <a:pPr marL="342900" indent="-342900">
              <a:buFont typeface="Arial" panose="020B0604020202020204" pitchFamily="34" charset="0"/>
              <a:buChar char="•"/>
            </a:pPr>
            <a:r>
              <a:rPr lang="en-US" sz="2200" b="1" dirty="0"/>
              <a:t>Classification Report : </a:t>
            </a:r>
            <a:r>
              <a:rPr lang="en-US" sz="2200" dirty="0"/>
              <a:t>Metrics such as precision, recall, and F1-score were calculated for both loan approval and rejection.</a:t>
            </a:r>
            <a:endParaRPr lang="en-IN"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b="1" dirty="0"/>
              <a:t>AUC Score : </a:t>
            </a:r>
            <a:r>
              <a:rPr lang="en-US" sz="2200" dirty="0"/>
              <a:t>The model’s AUC score was 0.7183139534883721, indicating the overall performance of the model.</a:t>
            </a:r>
          </a:p>
        </p:txBody>
      </p:sp>
      <p:pic>
        <p:nvPicPr>
          <p:cNvPr id="5" name="Picture 4">
            <a:extLst>
              <a:ext uri="{FF2B5EF4-FFF2-40B4-BE49-F238E27FC236}">
                <a16:creationId xmlns:a16="http://schemas.microsoft.com/office/drawing/2014/main" id="{0EDB2E92-5CE9-4AD2-B3C4-B2FAAA506AA8}"/>
              </a:ext>
            </a:extLst>
          </p:cNvPr>
          <p:cNvPicPr>
            <a:picLocks noChangeAspect="1"/>
          </p:cNvPicPr>
          <p:nvPr/>
        </p:nvPicPr>
        <p:blipFill>
          <a:blip r:embed="rId2"/>
          <a:stretch>
            <a:fillRect/>
          </a:stretch>
        </p:blipFill>
        <p:spPr>
          <a:xfrm>
            <a:off x="7934337" y="2991593"/>
            <a:ext cx="4257663" cy="1209896"/>
          </a:xfrm>
          <a:prstGeom prst="rect">
            <a:avLst/>
          </a:prstGeom>
        </p:spPr>
      </p:pic>
      <p:pic>
        <p:nvPicPr>
          <p:cNvPr id="7" name="Picture 6">
            <a:extLst>
              <a:ext uri="{FF2B5EF4-FFF2-40B4-BE49-F238E27FC236}">
                <a16:creationId xmlns:a16="http://schemas.microsoft.com/office/drawing/2014/main" id="{8F903E02-F006-4960-88F8-F4986729B121}"/>
              </a:ext>
            </a:extLst>
          </p:cNvPr>
          <p:cNvPicPr>
            <a:picLocks noChangeAspect="1"/>
          </p:cNvPicPr>
          <p:nvPr/>
        </p:nvPicPr>
        <p:blipFill>
          <a:blip r:embed="rId3"/>
          <a:stretch>
            <a:fillRect/>
          </a:stretch>
        </p:blipFill>
        <p:spPr>
          <a:xfrm>
            <a:off x="7905471" y="781494"/>
            <a:ext cx="4153365" cy="1877688"/>
          </a:xfrm>
          <a:prstGeom prst="rect">
            <a:avLst/>
          </a:prstGeom>
        </p:spPr>
      </p:pic>
      <p:pic>
        <p:nvPicPr>
          <p:cNvPr id="9" name="Picture 8">
            <a:extLst>
              <a:ext uri="{FF2B5EF4-FFF2-40B4-BE49-F238E27FC236}">
                <a16:creationId xmlns:a16="http://schemas.microsoft.com/office/drawing/2014/main" id="{B9D5D271-59B3-40D7-B7B5-CA32F8D05963}"/>
              </a:ext>
            </a:extLst>
          </p:cNvPr>
          <p:cNvPicPr>
            <a:picLocks noChangeAspect="1"/>
          </p:cNvPicPr>
          <p:nvPr/>
        </p:nvPicPr>
        <p:blipFill>
          <a:blip r:embed="rId4"/>
          <a:stretch>
            <a:fillRect/>
          </a:stretch>
        </p:blipFill>
        <p:spPr>
          <a:xfrm>
            <a:off x="7905471" y="4533900"/>
            <a:ext cx="4286529" cy="1295400"/>
          </a:xfrm>
          <a:prstGeom prst="rect">
            <a:avLst/>
          </a:prstGeom>
        </p:spPr>
      </p:pic>
    </p:spTree>
    <p:extLst>
      <p:ext uri="{BB962C8B-B14F-4D97-AF65-F5344CB8AC3E}">
        <p14:creationId xmlns:p14="http://schemas.microsoft.com/office/powerpoint/2010/main" val="29832813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378</TotalTime>
  <Words>973</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Gill Sans MT (Body)</vt:lpstr>
      <vt:lpstr>Gallery</vt:lpstr>
      <vt:lpstr>Loan Approval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 Model</dc:title>
  <dc:creator>Md Sarique</dc:creator>
  <cp:lastModifiedBy>Md Sarique</cp:lastModifiedBy>
  <cp:revision>18</cp:revision>
  <dcterms:created xsi:type="dcterms:W3CDTF">2024-09-08T07:08:55Z</dcterms:created>
  <dcterms:modified xsi:type="dcterms:W3CDTF">2024-09-08T13:27:01Z</dcterms:modified>
</cp:coreProperties>
</file>