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6" r:id="rId2"/>
    <p:sldId id="257" r:id="rId3"/>
    <p:sldId id="259" r:id="rId4"/>
    <p:sldId id="261" r:id="rId5"/>
    <p:sldId id="263" r:id="rId6"/>
    <p:sldId id="262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F675-5875-4D18-9BB8-36A78C6B4594}" type="datetimeFigureOut">
              <a:rPr lang="en-GB" smtClean="0"/>
              <a:t>15/07/2021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9A0BE721-DB5E-4A71-85D8-9B3D4707E6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3731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F675-5875-4D18-9BB8-36A78C6B4594}" type="datetimeFigureOut">
              <a:rPr lang="en-GB" smtClean="0"/>
              <a:t>15/07/2021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A0BE721-DB5E-4A71-85D8-9B3D4707E6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1483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F675-5875-4D18-9BB8-36A78C6B4594}" type="datetimeFigureOut">
              <a:rPr lang="en-GB" smtClean="0"/>
              <a:t>15/07/2021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A0BE721-DB5E-4A71-85D8-9B3D4707E654}" type="slidenum">
              <a:rPr lang="en-GB" smtClean="0"/>
              <a:t>‹#›</a:t>
            </a:fld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794814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F675-5875-4D18-9BB8-36A78C6B4594}" type="datetimeFigureOut">
              <a:rPr lang="en-GB" smtClean="0"/>
              <a:t>15/07/2021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A0BE721-DB5E-4A71-85D8-9B3D4707E6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85998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F675-5875-4D18-9BB8-36A78C6B4594}" type="datetimeFigureOut">
              <a:rPr lang="en-GB" smtClean="0"/>
              <a:t>15/07/2021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A0BE721-DB5E-4A71-85D8-9B3D4707E654}" type="slidenum">
              <a:rPr lang="en-GB" smtClean="0"/>
              <a:t>‹#›</a:t>
            </a:fld>
            <a:endParaRPr lang="en-GB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71484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F675-5875-4D18-9BB8-36A78C6B4594}" type="datetimeFigureOut">
              <a:rPr lang="en-GB" smtClean="0"/>
              <a:t>15/07/2021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A0BE721-DB5E-4A71-85D8-9B3D4707E6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46083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F675-5875-4D18-9BB8-36A78C6B4594}" type="datetimeFigureOut">
              <a:rPr lang="en-GB" smtClean="0"/>
              <a:t>15/07/2021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BE721-DB5E-4A71-85D8-9B3D4707E6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16404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F675-5875-4D18-9BB8-36A78C6B4594}" type="datetimeFigureOut">
              <a:rPr lang="en-GB" smtClean="0"/>
              <a:t>15/07/2021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BE721-DB5E-4A71-85D8-9B3D4707E6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8141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F675-5875-4D18-9BB8-36A78C6B4594}" type="datetimeFigureOut">
              <a:rPr lang="en-GB" smtClean="0"/>
              <a:t>15/07/2021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BE721-DB5E-4A71-85D8-9B3D4707E6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8384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F675-5875-4D18-9BB8-36A78C6B4594}" type="datetimeFigureOut">
              <a:rPr lang="en-GB" smtClean="0"/>
              <a:t>15/07/2021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A0BE721-DB5E-4A71-85D8-9B3D4707E6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8918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F675-5875-4D18-9BB8-36A78C6B4594}" type="datetimeFigureOut">
              <a:rPr lang="en-GB" smtClean="0"/>
              <a:t>15/07/2021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A0BE721-DB5E-4A71-85D8-9B3D4707E6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5115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F675-5875-4D18-9BB8-36A78C6B4594}" type="datetimeFigureOut">
              <a:rPr lang="en-GB" smtClean="0"/>
              <a:t>15/07/2021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A0BE721-DB5E-4A71-85D8-9B3D4707E6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1825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F675-5875-4D18-9BB8-36A78C6B4594}" type="datetimeFigureOut">
              <a:rPr lang="en-GB" smtClean="0"/>
              <a:t>15/07/2021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BE721-DB5E-4A71-85D8-9B3D4707E6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5369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F675-5875-4D18-9BB8-36A78C6B4594}" type="datetimeFigureOut">
              <a:rPr lang="en-GB" smtClean="0"/>
              <a:t>15/07/2021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BE721-DB5E-4A71-85D8-9B3D4707E6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9274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F675-5875-4D18-9BB8-36A78C6B4594}" type="datetimeFigureOut">
              <a:rPr lang="en-GB" smtClean="0"/>
              <a:t>15/07/2021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BE721-DB5E-4A71-85D8-9B3D4707E6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6164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F675-5875-4D18-9BB8-36A78C6B4594}" type="datetimeFigureOut">
              <a:rPr lang="en-GB" smtClean="0"/>
              <a:t>15/07/2021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A0BE721-DB5E-4A71-85D8-9B3D4707E6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0961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19F675-5875-4D18-9BB8-36A78C6B4594}" type="datetimeFigureOut">
              <a:rPr lang="en-GB" smtClean="0"/>
              <a:t>15/07/2021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9A0BE721-DB5E-4A71-85D8-9B3D4707E6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3289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b="1" dirty="0" smtClean="0"/>
              <a:t>Anomaly Detection Using Time Series Data</a:t>
            </a:r>
            <a:endParaRPr lang="en-GB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2400" dirty="0" err="1" smtClean="0"/>
              <a:t>Varsha</a:t>
            </a:r>
            <a:r>
              <a:rPr lang="en-GB" sz="2400" dirty="0" smtClean="0"/>
              <a:t> </a:t>
            </a:r>
            <a:r>
              <a:rPr lang="en-GB" sz="2400" dirty="0" err="1" smtClean="0"/>
              <a:t>Kumbhar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999491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8303" y="77638"/>
            <a:ext cx="10426310" cy="698739"/>
          </a:xfrm>
        </p:spPr>
        <p:txBody>
          <a:bodyPr/>
          <a:lstStyle/>
          <a:p>
            <a:pPr algn="ctr"/>
            <a:r>
              <a:rPr lang="en-GB" b="1" dirty="0" smtClean="0"/>
              <a:t>Data Cleaning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3220" y="776377"/>
            <a:ext cx="10676476" cy="5134845"/>
          </a:xfrm>
        </p:spPr>
        <p:txBody>
          <a:bodyPr>
            <a:noAutofit/>
          </a:bodyPr>
          <a:lstStyle/>
          <a:p>
            <a:r>
              <a:rPr lang="en-GB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The original data set : 377719(rows)X7(Columns along with time stamp)</a:t>
            </a:r>
          </a:p>
          <a:p>
            <a:r>
              <a:rPr lang="en-GB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Data recorded every 5 minutes</a:t>
            </a:r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r>
              <a:rPr lang="en-GB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Following data cleansing steps were used</a:t>
            </a:r>
          </a:p>
          <a:p>
            <a:pPr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en-GB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Checked Duplicates </a:t>
            </a:r>
          </a:p>
          <a:p>
            <a:pPr lvl="1"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en-GB" sz="18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No duplicates were found</a:t>
            </a:r>
          </a:p>
          <a:p>
            <a:pPr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en-GB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Checked For blanks</a:t>
            </a:r>
          </a:p>
          <a:p>
            <a:pPr lvl="1"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en-GB" sz="18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No blank values were found</a:t>
            </a:r>
          </a:p>
          <a:p>
            <a:pPr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en-GB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Checked and removed records having values other than that of numeric type</a:t>
            </a:r>
            <a:r>
              <a:rPr lang="en-GB" i="1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(</a:t>
            </a:r>
            <a:r>
              <a:rPr lang="en-GB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Comm_fail</a:t>
            </a:r>
            <a:r>
              <a:rPr lang="en-GB" i="1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, Configure, I/O Timeout, </a:t>
            </a:r>
            <a:r>
              <a:rPr lang="en-GB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Not_Connect</a:t>
            </a:r>
            <a:r>
              <a:rPr lang="en-GB" i="1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, </a:t>
            </a:r>
            <a:r>
              <a:rPr lang="en-GB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Scan_Timeout</a:t>
            </a:r>
            <a:r>
              <a:rPr lang="en-GB" i="1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, </a:t>
            </a:r>
            <a:r>
              <a:rPr lang="en-GB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Unit_Down</a:t>
            </a:r>
            <a:r>
              <a:rPr lang="en-GB" i="1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)</a:t>
            </a:r>
            <a:endParaRPr lang="en-GB" i="1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lvl="1"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en-GB" sz="18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1595 such records were removed. This contributes to data loss of around 0.4%</a:t>
            </a:r>
          </a:p>
          <a:p>
            <a:pPr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en-GB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After removing the above records missing dates from the dataset were computed</a:t>
            </a:r>
          </a:p>
          <a:p>
            <a:pPr lvl="1"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en-GB" sz="18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Records for following dates were not available</a:t>
            </a:r>
          </a:p>
          <a:p>
            <a:pPr lvl="2">
              <a:buClr>
                <a:schemeClr val="bg2">
                  <a:lumMod val="10000"/>
                </a:schemeClr>
              </a:buClr>
              <a:buFont typeface="Courier New" panose="02070309020205020404" pitchFamily="49" charset="0"/>
              <a:buChar char="o"/>
            </a:pPr>
            <a:r>
              <a:rPr lang="en-GB" sz="18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GB" sz="18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2017-01-11, 2017-10-04, 2017-10-05, 2017-10-12</a:t>
            </a:r>
          </a:p>
          <a:p>
            <a:pPr lvl="2">
              <a:buClr>
                <a:schemeClr val="bg2">
                  <a:lumMod val="10000"/>
                </a:schemeClr>
              </a:buClr>
              <a:buFont typeface="Courier New" panose="02070309020205020404" pitchFamily="49" charset="0"/>
              <a:buChar char="o"/>
            </a:pPr>
            <a:r>
              <a:rPr lang="en-GB" sz="18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Total number of missing records above dates contribute the </a:t>
            </a:r>
            <a:r>
              <a:rPr lang="en-GB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the</a:t>
            </a:r>
            <a:r>
              <a:rPr lang="en-GB" sz="18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dataset = 573</a:t>
            </a:r>
          </a:p>
          <a:p>
            <a:pPr lvl="1">
              <a:buClr>
                <a:schemeClr val="bg2">
                  <a:lumMod val="10000"/>
                </a:schemeClr>
              </a:buClr>
              <a:buFont typeface="Wingdings" panose="05000000000000000000" pitchFamily="2" charset="2"/>
              <a:buChar char="ü"/>
            </a:pPr>
            <a:r>
              <a:rPr lang="en-GB" sz="18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GB" sz="18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Imputation for the missing records were not carried on as missing dates were only 0.15%of the whole data</a:t>
            </a:r>
          </a:p>
          <a:p>
            <a:pPr marL="0" indent="0">
              <a:buClr>
                <a:schemeClr val="accent3">
                  <a:lumMod val="75000"/>
                </a:schemeClr>
              </a:buClr>
              <a:buNone/>
            </a:pPr>
            <a:r>
              <a:rPr lang="en-GB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All the above steps were carried out using python’s Pandas package</a:t>
            </a:r>
          </a:p>
          <a:p>
            <a:pPr marL="0" indent="0">
              <a:buClr>
                <a:schemeClr val="accent3">
                  <a:lumMod val="75000"/>
                </a:schemeClr>
              </a:buClr>
              <a:buNone/>
            </a:pPr>
            <a:r>
              <a:rPr lang="en-GB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Final cleaned dataset consist of 376124 records</a:t>
            </a:r>
            <a:endParaRPr lang="en-GB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610308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2642" y="379563"/>
            <a:ext cx="10641969" cy="1043796"/>
          </a:xfrm>
        </p:spPr>
        <p:txBody>
          <a:bodyPr/>
          <a:lstStyle/>
          <a:p>
            <a:pPr algn="ctr"/>
            <a:r>
              <a:rPr lang="en-GB" b="1" dirty="0"/>
              <a:t>Isolation</a:t>
            </a:r>
            <a:r>
              <a:rPr lang="en-GB" dirty="0"/>
              <a:t> </a:t>
            </a:r>
            <a:r>
              <a:rPr lang="en-GB" b="1" dirty="0"/>
              <a:t>Forest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2860" y="1483743"/>
            <a:ext cx="5322498" cy="5158597"/>
          </a:xfrm>
        </p:spPr>
        <p:txBody>
          <a:bodyPr>
            <a:normAutofit lnSpcReduction="10000"/>
          </a:bodyPr>
          <a:lstStyle/>
          <a:p>
            <a:r>
              <a:rPr lang="en-GB" dirty="0"/>
              <a:t>Isolation forest (IF) is unsupervised machine learning method used for anomaly detection that identifies anomalies using isolation</a:t>
            </a:r>
          </a:p>
          <a:p>
            <a:r>
              <a:rPr lang="en-GB" dirty="0"/>
              <a:t>Like Random </a:t>
            </a: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forest</a:t>
            </a:r>
            <a:r>
              <a:rPr lang="en-GB" dirty="0"/>
              <a:t> it is an ensemble of decision trees</a:t>
            </a:r>
          </a:p>
          <a:p>
            <a:r>
              <a:rPr lang="en-GB" dirty="0"/>
              <a:t>IF algorithm is based on the principal that anomalies are observations that are few and different, which makes them easy to isolate</a:t>
            </a:r>
          </a:p>
          <a:p>
            <a:r>
              <a:rPr lang="en-GB" dirty="0"/>
              <a:t>IF recursively partitions data, by selecting a random feature, then randomly selecting split value for the feature</a:t>
            </a:r>
          </a:p>
          <a:p>
            <a:r>
              <a:rPr lang="en-GB" dirty="0"/>
              <a:t>Outliers need few partitions to be isolated as compared to normal data points</a:t>
            </a:r>
          </a:p>
          <a:p>
            <a:r>
              <a:rPr lang="en-GB" dirty="0"/>
              <a:t>Thus, anomalies are the data points having smaller path length.</a:t>
            </a:r>
          </a:p>
          <a:p>
            <a:endParaRPr lang="en-GB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9208" y="1794294"/>
            <a:ext cx="4969617" cy="4380413"/>
          </a:xfrm>
        </p:spPr>
      </p:pic>
      <p:sp>
        <p:nvSpPr>
          <p:cNvPr id="6" name="TextBox 5"/>
          <p:cNvSpPr txBox="1"/>
          <p:nvPr/>
        </p:nvSpPr>
        <p:spPr>
          <a:xfrm rot="16200000">
            <a:off x="9657756" y="3958520"/>
            <a:ext cx="4063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Saurabh</a:t>
            </a:r>
            <a:r>
              <a:rPr lang="en-GB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Singh.</a:t>
            </a:r>
            <a:r>
              <a:rPr lang="en-GB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Anomaly Detection Using Isolation </a:t>
            </a:r>
            <a:r>
              <a:rPr lang="en-GB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Forest Algorithm @www.analytics-vidhya.com</a:t>
            </a:r>
            <a:endParaRPr lang="en-GB" sz="9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4064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0227" y="624110"/>
            <a:ext cx="10124386" cy="1280890"/>
          </a:xfrm>
        </p:spPr>
        <p:txBody>
          <a:bodyPr/>
          <a:lstStyle/>
          <a:p>
            <a:pPr algn="ctr"/>
            <a:r>
              <a:rPr lang="en-GB" b="1" dirty="0" smtClean="0"/>
              <a:t>Why Isolation Forests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80227" y="1595887"/>
            <a:ext cx="10124385" cy="4315335"/>
          </a:xfrm>
        </p:spPr>
        <p:txBody>
          <a:bodyPr/>
          <a:lstStyle/>
          <a:p>
            <a:r>
              <a:rPr lang="en-GB" dirty="0" smtClean="0"/>
              <a:t>IF is an unsupervised machine learning method </a:t>
            </a:r>
            <a:r>
              <a:rPr lang="en-GB" dirty="0" err="1" smtClean="0"/>
              <a:t>i.e</a:t>
            </a:r>
            <a:r>
              <a:rPr lang="en-GB" dirty="0" smtClean="0"/>
              <a:t> it does not require any labelled training data</a:t>
            </a:r>
          </a:p>
          <a:p>
            <a:r>
              <a:rPr lang="en-GB" dirty="0" smtClean="0"/>
              <a:t>Based on the assumption that malicious data are few and different as compared to normal data</a:t>
            </a:r>
          </a:p>
          <a:p>
            <a:r>
              <a:rPr lang="en-GB" dirty="0" smtClean="0"/>
              <a:t>It detects anomalies faster as compared to other anomaly detection techniques</a:t>
            </a:r>
          </a:p>
          <a:p>
            <a:r>
              <a:rPr lang="en-GB" dirty="0" smtClean="0"/>
              <a:t>Requires less memory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56408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7698" y="624110"/>
            <a:ext cx="10296913" cy="1280890"/>
          </a:xfrm>
        </p:spPr>
        <p:txBody>
          <a:bodyPr/>
          <a:lstStyle/>
          <a:p>
            <a:pPr algn="ctr"/>
            <a:r>
              <a:rPr lang="en-GB" b="1" dirty="0"/>
              <a:t>Method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7698" y="1639019"/>
            <a:ext cx="4908430" cy="4272203"/>
          </a:xfrm>
        </p:spPr>
        <p:txBody>
          <a:bodyPr>
            <a:noAutofit/>
          </a:bodyPr>
          <a:lstStyle/>
          <a:p>
            <a:r>
              <a:rPr lang="en-GB" sz="1600" dirty="0"/>
              <a:t>IF from python package </a:t>
            </a:r>
            <a:r>
              <a:rPr lang="en-GB" sz="1600" dirty="0" err="1"/>
              <a:t>scikit</a:t>
            </a:r>
            <a:r>
              <a:rPr lang="en-GB" sz="1600" dirty="0"/>
              <a:t>-learn was used this project</a:t>
            </a:r>
          </a:p>
          <a:p>
            <a:r>
              <a:rPr lang="en-GB" sz="1600" dirty="0"/>
              <a:t>Model was build using all other parameters as default and </a:t>
            </a:r>
            <a:r>
              <a:rPr lang="en-GB" sz="1600" dirty="0" err="1"/>
              <a:t>n_estimators</a:t>
            </a:r>
            <a:r>
              <a:rPr lang="en-GB" sz="1600" dirty="0"/>
              <a:t> was set to </a:t>
            </a:r>
            <a:r>
              <a:rPr lang="en-GB" sz="1600" dirty="0" smtClean="0"/>
              <a:t>500 and </a:t>
            </a:r>
            <a:r>
              <a:rPr lang="en-GB" sz="1600" dirty="0" err="1"/>
              <a:t>max_parameters</a:t>
            </a:r>
            <a:r>
              <a:rPr lang="en-GB" sz="1600" dirty="0"/>
              <a:t> was  set to 6 (these values </a:t>
            </a:r>
            <a:r>
              <a:rPr lang="en-GB" sz="1600" dirty="0" smtClean="0"/>
              <a:t>were </a:t>
            </a:r>
            <a:r>
              <a:rPr lang="en-GB" sz="1600" dirty="0"/>
              <a:t>obtained after optimizing </a:t>
            </a:r>
            <a:r>
              <a:rPr lang="en-GB" sz="1600" dirty="0" smtClean="0"/>
              <a:t>the parameters</a:t>
            </a:r>
            <a:r>
              <a:rPr lang="en-GB" sz="1600" dirty="0"/>
              <a:t>)  </a:t>
            </a:r>
          </a:p>
          <a:p>
            <a:r>
              <a:rPr lang="en-GB" sz="1600" dirty="0"/>
              <a:t>To filter the outliers following steps were followed:</a:t>
            </a:r>
          </a:p>
          <a:p>
            <a:pPr lvl="1"/>
            <a:r>
              <a:rPr lang="en-GB" dirty="0"/>
              <a:t>Decision function scores was obtained for each record</a:t>
            </a:r>
          </a:p>
          <a:p>
            <a:pPr lvl="1"/>
            <a:r>
              <a:rPr lang="en-GB" dirty="0"/>
              <a:t>A threshold was set to decision function score of -0.2. This was done by plotting a histogram decision function score and observing the plot</a:t>
            </a:r>
          </a:p>
          <a:p>
            <a:pPr lvl="1"/>
            <a:r>
              <a:rPr lang="en-GB" dirty="0"/>
              <a:t>All the records having decision function score values less than -0.2 were classified as outliers</a:t>
            </a:r>
          </a:p>
          <a:p>
            <a:endParaRPr lang="en-GB" sz="16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76845" y="1639019"/>
            <a:ext cx="4827766" cy="4264825"/>
          </a:xfrm>
        </p:spPr>
        <p:txBody>
          <a:bodyPr>
            <a:normAutofit/>
          </a:bodyPr>
          <a:lstStyle/>
          <a:p>
            <a:r>
              <a:rPr lang="en-GB" dirty="0" smtClean="0"/>
              <a:t>Histogram of Decision function values</a:t>
            </a:r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8218" y="2396108"/>
            <a:ext cx="3925019" cy="3825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017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435" y="624110"/>
            <a:ext cx="10383178" cy="876886"/>
          </a:xfrm>
        </p:spPr>
        <p:txBody>
          <a:bodyPr/>
          <a:lstStyle/>
          <a:p>
            <a:pPr algn="ctr"/>
            <a:r>
              <a:rPr lang="en-GB" b="1" dirty="0" smtClean="0"/>
              <a:t>Insights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1434" y="1905000"/>
            <a:ext cx="10383178" cy="4006222"/>
          </a:xfrm>
        </p:spPr>
        <p:txBody>
          <a:bodyPr/>
          <a:lstStyle/>
          <a:p>
            <a:r>
              <a:rPr lang="en-GB" dirty="0" smtClean="0"/>
              <a:t>Our IF model classified 206 records as outliers (provided in the folder in outliers.xlsx file)</a:t>
            </a:r>
          </a:p>
          <a:p>
            <a:r>
              <a:rPr lang="en-GB" dirty="0" smtClean="0"/>
              <a:t>Looking at the outliers it can be said that there was some problem with the cyclone preheater on days </a:t>
            </a:r>
            <a:r>
              <a:rPr lang="en-GB" dirty="0" smtClean="0"/>
              <a:t>ranging from 2</a:t>
            </a:r>
            <a:r>
              <a:rPr lang="en-GB" baseline="30000" dirty="0" smtClean="0"/>
              <a:t>nd</a:t>
            </a:r>
            <a:r>
              <a:rPr lang="en-GB" dirty="0" smtClean="0"/>
              <a:t>  </a:t>
            </a:r>
            <a:r>
              <a:rPr lang="en-GB" dirty="0" smtClean="0"/>
              <a:t>August 2019 - 3</a:t>
            </a:r>
            <a:r>
              <a:rPr lang="en-GB" baseline="30000" dirty="0" smtClean="0"/>
              <a:t>rd</a:t>
            </a:r>
            <a:r>
              <a:rPr lang="en-GB" dirty="0" smtClean="0"/>
              <a:t> August 2019 and then 15</a:t>
            </a:r>
            <a:r>
              <a:rPr lang="en-GB" baseline="30000" dirty="0" smtClean="0"/>
              <a:t>th</a:t>
            </a:r>
            <a:r>
              <a:rPr lang="en-GB" dirty="0" smtClean="0"/>
              <a:t> September 2019 – 17</a:t>
            </a:r>
            <a:r>
              <a:rPr lang="en-GB" baseline="30000" dirty="0" smtClean="0"/>
              <a:t>th</a:t>
            </a:r>
            <a:r>
              <a:rPr lang="en-GB" dirty="0" smtClean="0"/>
              <a:t> September 2019</a:t>
            </a:r>
          </a:p>
          <a:p>
            <a:r>
              <a:rPr lang="en-GB" dirty="0" smtClean="0"/>
              <a:t>Other instances where the cyclone preheated did not perform well is provided in outlier.xlsx file.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7396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2" y="1841739"/>
            <a:ext cx="8915399" cy="1677838"/>
          </a:xfrm>
        </p:spPr>
        <p:txBody>
          <a:bodyPr/>
          <a:lstStyle/>
          <a:p>
            <a:r>
              <a:rPr lang="en-GB" dirty="0" smtClean="0"/>
              <a:t>Thank you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1969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124</TotalTime>
  <Words>498</Words>
  <Application>Microsoft Office PowerPoint</Application>
  <PresentationFormat>Widescreen</PresentationFormat>
  <Paragraphs>45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Century Gothic</vt:lpstr>
      <vt:lpstr>Courier New</vt:lpstr>
      <vt:lpstr>Wingdings</vt:lpstr>
      <vt:lpstr>Wingdings 3</vt:lpstr>
      <vt:lpstr>Wisp</vt:lpstr>
      <vt:lpstr>Anomaly Detection Using Time Series Data</vt:lpstr>
      <vt:lpstr>Data Cleaning</vt:lpstr>
      <vt:lpstr>Isolation Forest</vt:lpstr>
      <vt:lpstr>Why Isolation Forests</vt:lpstr>
      <vt:lpstr>Method</vt:lpstr>
      <vt:lpstr>Insights</vt:lpstr>
      <vt:lpstr>Thank you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Anomaly Detection Using Time Series Data</dc:title>
  <dc:creator>akky4415</dc:creator>
  <cp:lastModifiedBy>akky4415</cp:lastModifiedBy>
  <cp:revision>16</cp:revision>
  <dcterms:created xsi:type="dcterms:W3CDTF">2021-07-15T12:05:16Z</dcterms:created>
  <dcterms:modified xsi:type="dcterms:W3CDTF">2021-07-15T14:25:53Z</dcterms:modified>
</cp:coreProperties>
</file>