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</p:sldMasterIdLst>
  <p:notesMasterIdLst>
    <p:notesMasterId r:id="rId15"/>
  </p:notesMasterIdLst>
  <p:sldIdLst>
    <p:sldId id="398" r:id="rId2"/>
    <p:sldId id="412" r:id="rId3"/>
    <p:sldId id="416" r:id="rId4"/>
    <p:sldId id="423" r:id="rId5"/>
    <p:sldId id="422" r:id="rId6"/>
    <p:sldId id="424" r:id="rId7"/>
    <p:sldId id="425" r:id="rId8"/>
    <p:sldId id="418" r:id="rId9"/>
    <p:sldId id="417" r:id="rId10"/>
    <p:sldId id="419" r:id="rId11"/>
    <p:sldId id="426" r:id="rId12"/>
    <p:sldId id="420" r:id="rId13"/>
    <p:sldId id="404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00C0"/>
    <a:srgbClr val="DEEBF7"/>
    <a:srgbClr val="FF0000"/>
    <a:srgbClr val="FF0707"/>
    <a:srgbClr val="FF7575"/>
    <a:srgbClr val="416BBF"/>
    <a:srgbClr val="DCE6F2"/>
    <a:srgbClr val="2D77C9"/>
    <a:srgbClr val="1F6C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88999" autoAdjust="0"/>
  </p:normalViewPr>
  <p:slideViewPr>
    <p:cSldViewPr>
      <p:cViewPr varScale="1">
        <p:scale>
          <a:sx n="67" d="100"/>
          <a:sy n="67" d="100"/>
        </p:scale>
        <p:origin x="106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E478F-5933-4033-BC5C-D5E8C9791322}" type="datetimeFigureOut">
              <a:rPr lang="zh-CN" altLang="en-US" smtClean="0"/>
              <a:pPr/>
              <a:t>2020/8/12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570F29-BC90-40A3-A8DD-D3C16BA28B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02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41" y="4548512"/>
            <a:ext cx="10228521" cy="5349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99" y="3634637"/>
            <a:ext cx="9144000" cy="745498"/>
          </a:xfrm>
          <a:noFill/>
          <a:ln w="6350"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zh-CN" altLang="en-US" sz="3300" dirty="0">
                <a:ln w="3175">
                  <a:noFill/>
                </a:ln>
                <a:solidFill>
                  <a:srgbClr val="213B98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30000"/>
                    </a:schemeClr>
                  </a:outerShdw>
                  <a:reflection blurRad="6350" stA="11000" endPos="50000" dist="60007" dir="5400000" sy="-100000" algn="bl" rotWithShape="0"/>
                </a:effectLst>
                <a:latin typeface="+mn-ea"/>
                <a:ea typeface="+mn-ea"/>
              </a:defRPr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770384"/>
            <a:ext cx="9144000" cy="268213"/>
          </a:xfrm>
          <a:noFill/>
          <a:ln w="6350"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zh-CN" altLang="en-US" sz="900" dirty="0">
                <a:ln w="3175">
                  <a:noFill/>
                </a:ln>
                <a:solidFill>
                  <a:schemeClr val="bg2">
                    <a:lumMod val="50000"/>
                  </a:schemeClr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30000"/>
                    </a:schemeClr>
                  </a:outerShdw>
                  <a:reflection blurRad="6350" stA="11000" endPos="50000" dist="60007" dir="5400000" sy="-100000" algn="bl" rotWithShape="0"/>
                </a:effectLst>
                <a:latin typeface="+mn-ea"/>
                <a:cs typeface="+mj-cs"/>
              </a:defRPr>
            </a:lvl1pPr>
          </a:lstStyle>
          <a:p>
            <a:pPr lvl="0" algn="dist">
              <a:spcBef>
                <a:spcPct val="0"/>
              </a:spcBef>
            </a:pPr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pic>
        <p:nvPicPr>
          <p:cNvPr id="20" name="图片 19"/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41" y="4630239"/>
            <a:ext cx="10228521" cy="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4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512D-5E95-4337-9F5F-8D99A58BBAAA}" type="datetime1">
              <a:rPr lang="zh-CN" altLang="en-US" smtClean="0"/>
              <a:pPr/>
              <a:t>2020/8/12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C51AC-18D6-4461-93DA-EB92CF1B83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526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B3F94-87C0-4A41-83F9-01E9526BCC62}" type="datetime1">
              <a:rPr lang="zh-CN" altLang="en-US" smtClean="0"/>
              <a:pPr/>
              <a:t>2020/8/12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C51AC-18D6-4461-93DA-EB92CF1B83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850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7C37-3239-4022-B700-BB16A859C1D4}" type="datetime1">
              <a:rPr lang="zh-CN" altLang="en-US" smtClean="0"/>
              <a:pPr/>
              <a:t>2020/8/12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C51AC-18D6-4461-93DA-EB92CF1B83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30822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6888" y="0"/>
            <a:ext cx="7810500" cy="9302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1B087-7B40-49CA-8016-BA5CE0309987}" type="datetime1">
              <a:rPr lang="zh-CN" altLang="en-US"/>
              <a:pPr>
                <a:defRPr/>
              </a:pPr>
              <a:t>2020/8/12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49679-D017-4864-8B26-61495C06EC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9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6825" y="444503"/>
            <a:ext cx="10515600" cy="708025"/>
          </a:xfrm>
          <a:noFill/>
          <a:ln w="6350"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2400">
                <a:ln w="3175">
                  <a:noFill/>
                </a:ln>
                <a:solidFill>
                  <a:srgbClr val="213B98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30000"/>
                    </a:schemeClr>
                  </a:outerShdw>
                  <a:reflection blurRad="6350" stA="11000" endPos="50000" dist="60007" dir="5400000" sy="-100000" algn="bl" rotWithShape="0"/>
                </a:effectLst>
                <a:latin typeface="+mn-ea"/>
                <a:ea typeface="+mn-ea"/>
              </a:defRPr>
            </a:lvl1pPr>
          </a:lstStyle>
          <a:p>
            <a:pPr marL="0"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6825" y="1352550"/>
            <a:ext cx="10515600" cy="4910138"/>
          </a:xfrm>
        </p:spPr>
        <p:txBody>
          <a:bodyPr vert="horz" lIns="360000" tIns="45720" rIns="360000" bIns="45720" rtlCol="0">
            <a:normAutofit/>
          </a:bodyPr>
          <a:lstStyle>
            <a:lvl1pPr marL="171450" indent="-171450">
              <a:buFont typeface="Wingdings" panose="05000000000000000000" pitchFamily="2" charset="2"/>
              <a:buChar char="n"/>
              <a:defRPr lang="zh-CN" alt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514350" indent="-171450">
              <a:buFont typeface="Wingdings" panose="05000000000000000000" pitchFamily="2" charset="2"/>
              <a:buChar char="n"/>
              <a:defRPr lang="zh-CN" altLang="en-US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857250" indent="-171450">
              <a:buFont typeface="Wingdings" panose="05000000000000000000" pitchFamily="2" charset="2"/>
              <a:buChar char="n"/>
              <a:defRPr lang="zh-CN" altLang="en-US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200150" indent="-171450">
              <a:buFont typeface="Wingdings" panose="05000000000000000000" pitchFamily="2" charset="2"/>
              <a:buChar char="n"/>
              <a:defRPr lang="zh-CN" altLang="en-US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543050" indent="-171450">
              <a:buFont typeface="Wingdings" panose="05000000000000000000" pitchFamily="2" charset="2"/>
              <a:buChar char="n"/>
              <a:defRPr lang="zh-CN" altLang="en-US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/>
              <a:t>单击此处编辑母版文本样式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/>
              <a:t>第二级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/>
              <a:t>第三级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/>
              <a:t>第四级</a:t>
            </a:r>
          </a:p>
          <a:p>
            <a:pPr lvl="4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/>
              <a:t>第五级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239" y="6382262"/>
            <a:ext cx="1427324" cy="44716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</p:pic>
      <p:cxnSp>
        <p:nvCxnSpPr>
          <p:cNvPr id="11" name="直接连接符 10"/>
          <p:cNvCxnSpPr/>
          <p:nvPr/>
        </p:nvCxnSpPr>
        <p:spPr>
          <a:xfrm>
            <a:off x="895348" y="2"/>
            <a:ext cx="0" cy="6860993"/>
          </a:xfrm>
          <a:prstGeom prst="line">
            <a:avLst/>
          </a:prstGeom>
          <a:ln w="15875">
            <a:solidFill>
              <a:srgbClr val="203990">
                <a:alpha val="4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-3" y="1"/>
            <a:ext cx="838200" cy="6858000"/>
          </a:xfrm>
          <a:prstGeom prst="rect">
            <a:avLst/>
          </a:prstGeom>
          <a:blipFill dpi="0" rotWithShape="1">
            <a:blip r:embed="rId3" cstate="print">
              <a:alphaModFix amt="9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文本占位符 2"/>
          <p:cNvSpPr>
            <a:spLocks noGrp="1"/>
          </p:cNvSpPr>
          <p:nvPr>
            <p:ph type="body" idx="10"/>
          </p:nvPr>
        </p:nvSpPr>
        <p:spPr>
          <a:xfrm>
            <a:off x="1" y="368300"/>
            <a:ext cx="838199" cy="2959100"/>
          </a:xfrm>
          <a:noFill/>
          <a:ln w="6350">
            <a:noFill/>
          </a:ln>
          <a:effectLst/>
        </p:spPr>
        <p:txBody>
          <a:bodyPr vert="eaVert" lIns="91440" tIns="45720" rIns="91440" bIns="45720" rtlCol="0" anchor="ctr">
            <a:normAutofit/>
          </a:bodyPr>
          <a:lstStyle>
            <a:lvl1pPr>
              <a:defRPr lang="zh-CN" altLang="en-US" smtClean="0"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30000"/>
                    </a:scheme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+mj-cs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9080265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8230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955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D5EB-8E95-4946-A059-572588BBA541}" type="datetime1">
              <a:rPr lang="zh-CN" altLang="en-US" smtClean="0"/>
              <a:pPr/>
              <a:t>2020/8/12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C51AC-18D6-4461-93DA-EB92CF1B83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2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F4F7-2D84-41F8-9EF7-D46328E16330}" type="datetime1">
              <a:rPr lang="zh-CN" altLang="en-US" smtClean="0"/>
              <a:pPr/>
              <a:t>2020/8/12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C51AC-18D6-4461-93DA-EB92CF1B83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17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F10D5-87E2-4193-9C7F-7F078854001D}" type="datetime1">
              <a:rPr lang="zh-CN" altLang="en-US" smtClean="0"/>
              <a:pPr/>
              <a:t>2020/8/12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C51AC-18D6-4461-93DA-EB92CF1B83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72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EE17-E232-42BA-B73B-FF008C21BE05}" type="datetime1">
              <a:rPr lang="zh-CN" altLang="en-US" smtClean="0"/>
              <a:pPr/>
              <a:t>2020/8/12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C51AC-18D6-4461-93DA-EB92CF1B83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736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9DD3-7BBE-4545-B945-D7A09B37760E}" type="datetime1">
              <a:rPr lang="zh-CN" altLang="en-US" smtClean="0"/>
              <a:pPr/>
              <a:t>2020/8/12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C51AC-18D6-4461-93DA-EB92CF1B83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310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57C37-3239-4022-B700-BB16A859C1D4}" type="datetime1">
              <a:rPr lang="zh-CN" altLang="en-US" smtClean="0"/>
              <a:pPr/>
              <a:t>2020/8/12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C51AC-18D6-4461-93DA-EB92CF1B83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65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1"/>
            <a:ext cx="2057400" cy="365125"/>
          </a:xfrm>
        </p:spPr>
        <p:txBody>
          <a:bodyPr/>
          <a:lstStyle/>
          <a:p>
            <a:fld id="{5FEC51AC-18D6-4461-93DA-EB92CF1B8336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5" name="副标题 11">
            <a:extLst>
              <a:ext uri="{FF2B5EF4-FFF2-40B4-BE49-F238E27FC236}">
                <a16:creationId xmlns:a16="http://schemas.microsoft.com/office/drawing/2014/main" id="{6F91CEDD-ADF0-4339-942C-4818BB438F6F}"/>
              </a:ext>
            </a:extLst>
          </p:cNvPr>
          <p:cNvSpPr txBox="1">
            <a:spLocks/>
          </p:cNvSpPr>
          <p:nvPr/>
        </p:nvSpPr>
        <p:spPr>
          <a:xfrm>
            <a:off x="2194716" y="3457286"/>
            <a:ext cx="7128792" cy="547778"/>
          </a:xfrm>
          <a:prstGeom prst="rect">
            <a:avLst/>
          </a:prstGeom>
          <a:noFill/>
          <a:ln w="6350"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zh-CN" altLang="en-US" sz="900" kern="1200" dirty="0">
                <a:ln w="3175">
                  <a:noFill/>
                </a:ln>
                <a:solidFill>
                  <a:schemeClr val="bg2">
                    <a:lumMod val="50000"/>
                  </a:schemeClr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30000"/>
                    </a:schemeClr>
                  </a:outerShdw>
                  <a:reflection blurRad="6350" stA="11000" endPos="50000" dist="60007" dir="5400000" sy="-100000" algn="bl" rotWithShape="0"/>
                </a:effectLst>
                <a:latin typeface="+mn-ea"/>
                <a:ea typeface="+mn-ea"/>
                <a:cs typeface="+mj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《</a:t>
            </a:r>
            <a:r>
              <a:rPr lang="zh-CN" altLang="en-US" sz="4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超新星计划</a:t>
            </a:r>
            <a:r>
              <a:rPr lang="en-US" altLang="zh-CN" sz="4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》</a:t>
            </a:r>
          </a:p>
        </p:txBody>
      </p:sp>
      <p:sp>
        <p:nvSpPr>
          <p:cNvPr id="7" name="副标题 11">
            <a:extLst>
              <a:ext uri="{FF2B5EF4-FFF2-40B4-BE49-F238E27FC236}">
                <a16:creationId xmlns:a16="http://schemas.microsoft.com/office/drawing/2014/main" id="{8EBD4581-9181-4F8B-A09B-718B2755D206}"/>
              </a:ext>
            </a:extLst>
          </p:cNvPr>
          <p:cNvSpPr txBox="1">
            <a:spLocks/>
          </p:cNvSpPr>
          <p:nvPr/>
        </p:nvSpPr>
        <p:spPr>
          <a:xfrm>
            <a:off x="2135560" y="4725144"/>
            <a:ext cx="7128792" cy="720080"/>
          </a:xfrm>
          <a:prstGeom prst="rect">
            <a:avLst/>
          </a:prstGeom>
          <a:noFill/>
          <a:ln w="6350"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zh-CN" altLang="en-US" sz="900" kern="1200" dirty="0">
                <a:ln w="3175">
                  <a:noFill/>
                </a:ln>
                <a:solidFill>
                  <a:schemeClr val="bg2">
                    <a:lumMod val="50000"/>
                  </a:schemeClr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30000"/>
                    </a:schemeClr>
                  </a:outerShdw>
                  <a:reflection blurRad="6350" stA="11000" endPos="50000" dist="60007" dir="5400000" sy="-100000" algn="bl" rotWithShape="0"/>
                </a:effectLst>
                <a:latin typeface="+mn-ea"/>
                <a:ea typeface="+mn-ea"/>
                <a:cs typeface="+mj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周铁鎏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1396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A99D84D9-B430-4DDB-9AEC-BC0B693C6652}"/>
              </a:ext>
            </a:extLst>
          </p:cNvPr>
          <p:cNvSpPr/>
          <p:nvPr/>
        </p:nvSpPr>
        <p:spPr>
          <a:xfrm>
            <a:off x="0" y="403411"/>
            <a:ext cx="739588" cy="497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895C841-89D4-459B-8D16-7C2B02EEF443}"/>
              </a:ext>
            </a:extLst>
          </p:cNvPr>
          <p:cNvSpPr/>
          <p:nvPr/>
        </p:nvSpPr>
        <p:spPr>
          <a:xfrm>
            <a:off x="739587" y="403411"/>
            <a:ext cx="3926542" cy="4975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389DFFB-2C1B-43B8-8483-B7390F102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1444832"/>
            <a:ext cx="5891918" cy="396833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EE8E93A-567D-4577-9D1F-0D6940D238AD}"/>
              </a:ext>
            </a:extLst>
          </p:cNvPr>
          <p:cNvSpPr txBox="1"/>
          <p:nvPr/>
        </p:nvSpPr>
        <p:spPr>
          <a:xfrm>
            <a:off x="8544272" y="1628800"/>
            <a:ext cx="36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Topic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”，“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delivery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Consumer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，每两个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Consumer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消费同一个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Topic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Topic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条对应队列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Producer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发送消息数*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（两种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Message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34683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A99D84D9-B430-4DDB-9AEC-BC0B693C6652}"/>
              </a:ext>
            </a:extLst>
          </p:cNvPr>
          <p:cNvSpPr/>
          <p:nvPr/>
        </p:nvSpPr>
        <p:spPr>
          <a:xfrm>
            <a:off x="0" y="403411"/>
            <a:ext cx="739588" cy="497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895C841-89D4-459B-8D16-7C2B02EEF443}"/>
              </a:ext>
            </a:extLst>
          </p:cNvPr>
          <p:cNvSpPr/>
          <p:nvPr/>
        </p:nvSpPr>
        <p:spPr>
          <a:xfrm>
            <a:off x="739587" y="403411"/>
            <a:ext cx="3926542" cy="4975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项目组实习概述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9F18470-7F4B-4B86-9ADF-CE52A8E52C63}"/>
              </a:ext>
            </a:extLst>
          </p:cNvPr>
          <p:cNvSpPr txBox="1"/>
          <p:nvPr/>
        </p:nvSpPr>
        <p:spPr>
          <a:xfrm>
            <a:off x="2063552" y="2136338"/>
            <a:ext cx="72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6.11~6.14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epoll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，实现简单服务器，并使用客户端进行消息通讯并实现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echo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协议。在服务器端创建套接字，绑定，并监听来自客户端的消息，然后返回给客户端。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6.15~7.13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。搭建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KOServer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项目环境。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回流系列活动中的一元特惠礼包后台代码。与前端沟通协议，实现，联调，测试修复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以及完成经分需求。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7.15~8.13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。超新星计划，实现消息队列。</a:t>
            </a:r>
          </a:p>
        </p:txBody>
      </p:sp>
    </p:spTree>
    <p:extLst>
      <p:ext uri="{BB962C8B-B14F-4D97-AF65-F5344CB8AC3E}">
        <p14:creationId xmlns:p14="http://schemas.microsoft.com/office/powerpoint/2010/main" val="394316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A99D84D9-B430-4DDB-9AEC-BC0B693C6652}"/>
              </a:ext>
            </a:extLst>
          </p:cNvPr>
          <p:cNvSpPr/>
          <p:nvPr/>
        </p:nvSpPr>
        <p:spPr>
          <a:xfrm>
            <a:off x="0" y="403411"/>
            <a:ext cx="739588" cy="497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895C841-89D4-459B-8D16-7C2B02EEF443}"/>
              </a:ext>
            </a:extLst>
          </p:cNvPr>
          <p:cNvSpPr/>
          <p:nvPr/>
        </p:nvSpPr>
        <p:spPr>
          <a:xfrm>
            <a:off x="739587" y="403411"/>
            <a:ext cx="3926542" cy="4975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总结与反思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4B03E7-4F39-4718-8108-AE32DAF21890}"/>
              </a:ext>
            </a:extLst>
          </p:cNvPr>
          <p:cNvSpPr txBox="1"/>
          <p:nvPr/>
        </p:nvSpPr>
        <p:spPr>
          <a:xfrm>
            <a:off x="2135560" y="1988840"/>
            <a:ext cx="7920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前期预研时间太长，导致后期进度跟不上部分功能细节还未实现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初期结构有问题，未考虑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Topic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与队列，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Topic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Consumer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的对应关系，中期答辩后，得到老师们的建议修改结构，调整花了不少时间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重心放错位置。追求实现的广度而不是深度。得到老大的建议后，才知道应该重点考虑持久化部分，但是已经有点晚了，所以实现的很粗糙。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所以，今后会更注意初期的解题，从实际出发，抓住重点。</a:t>
            </a:r>
          </a:p>
        </p:txBody>
      </p:sp>
    </p:spTree>
    <p:extLst>
      <p:ext uri="{BB962C8B-B14F-4D97-AF65-F5344CB8AC3E}">
        <p14:creationId xmlns:p14="http://schemas.microsoft.com/office/powerpoint/2010/main" val="882029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1"/>
            <a:ext cx="2057400" cy="365125"/>
          </a:xfrm>
        </p:spPr>
        <p:txBody>
          <a:bodyPr/>
          <a:lstStyle/>
          <a:p>
            <a:fld id="{5FEC51AC-18D6-4461-93DA-EB92CF1B8336}" type="slidenum">
              <a:rPr lang="zh-CN" altLang="en-US" smtClean="0"/>
              <a:pPr/>
              <a:t>13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968" y="1227224"/>
            <a:ext cx="2642064" cy="302446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</p:pic>
      <p:sp>
        <p:nvSpPr>
          <p:cNvPr id="9" name="副标题 11"/>
          <p:cNvSpPr txBox="1">
            <a:spLocks/>
          </p:cNvSpPr>
          <p:nvPr/>
        </p:nvSpPr>
        <p:spPr>
          <a:xfrm>
            <a:off x="2987824" y="4725144"/>
            <a:ext cx="6216352" cy="314802"/>
          </a:xfrm>
          <a:prstGeom prst="rect">
            <a:avLst/>
          </a:prstGeom>
          <a:noFill/>
          <a:ln w="6350"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zh-CN" altLang="en-US" sz="900" kern="1200" dirty="0">
                <a:ln w="3175">
                  <a:noFill/>
                </a:ln>
                <a:solidFill>
                  <a:schemeClr val="bg2">
                    <a:lumMod val="50000"/>
                  </a:schemeClr>
                </a:solidFill>
                <a:effectLst>
                  <a:outerShdw blurRad="50800" dist="38100" dir="5400000" algn="t" rotWithShape="0">
                    <a:schemeClr val="bg1">
                      <a:lumMod val="50000"/>
                      <a:alpha val="30000"/>
                    </a:schemeClr>
                  </a:outerShdw>
                  <a:reflection blurRad="6350" stA="11000" endPos="50000" dist="60007" dir="5400000" sy="-100000" algn="bl" rotWithShape="0"/>
                </a:effectLst>
                <a:latin typeface="+mn-ea"/>
                <a:ea typeface="+mn-ea"/>
                <a:cs typeface="+mj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/>
              <a:t>Thank you for your listening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020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A99D84D9-B430-4DDB-9AEC-BC0B693C6652}"/>
              </a:ext>
            </a:extLst>
          </p:cNvPr>
          <p:cNvSpPr/>
          <p:nvPr/>
        </p:nvSpPr>
        <p:spPr>
          <a:xfrm>
            <a:off x="0" y="403411"/>
            <a:ext cx="739588" cy="497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895C841-89D4-459B-8D16-7C2B02EEF443}"/>
              </a:ext>
            </a:extLst>
          </p:cNvPr>
          <p:cNvSpPr/>
          <p:nvPr/>
        </p:nvSpPr>
        <p:spPr>
          <a:xfrm>
            <a:off x="739587" y="403411"/>
            <a:ext cx="3926542" cy="4975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05CB93-F650-421A-BB38-9E683F8A0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42" y="931850"/>
            <a:ext cx="10230915" cy="589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844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A99D84D9-B430-4DDB-9AEC-BC0B693C6652}"/>
              </a:ext>
            </a:extLst>
          </p:cNvPr>
          <p:cNvSpPr/>
          <p:nvPr/>
        </p:nvSpPr>
        <p:spPr>
          <a:xfrm>
            <a:off x="0" y="403411"/>
            <a:ext cx="739588" cy="497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895C841-89D4-459B-8D16-7C2B02EEF443}"/>
              </a:ext>
            </a:extLst>
          </p:cNvPr>
          <p:cNvSpPr/>
          <p:nvPr/>
        </p:nvSpPr>
        <p:spPr>
          <a:xfrm>
            <a:off x="739587" y="403411"/>
            <a:ext cx="3926542" cy="4975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订阅模式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0F58E1-DB2F-4C57-B07C-E3373CB12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09" y="1513736"/>
            <a:ext cx="5935582" cy="353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427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A99D84D9-B430-4DDB-9AEC-BC0B693C6652}"/>
              </a:ext>
            </a:extLst>
          </p:cNvPr>
          <p:cNvSpPr/>
          <p:nvPr/>
        </p:nvSpPr>
        <p:spPr>
          <a:xfrm>
            <a:off x="0" y="403411"/>
            <a:ext cx="739588" cy="497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895C841-89D4-459B-8D16-7C2B02EEF443}"/>
              </a:ext>
            </a:extLst>
          </p:cNvPr>
          <p:cNvSpPr/>
          <p:nvPr/>
        </p:nvSpPr>
        <p:spPr>
          <a:xfrm>
            <a:off x="739587" y="403411"/>
            <a:ext cx="3926542" cy="4975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基础类型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52B-27F7-485A-BC8D-240B6DA13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585" y="970856"/>
            <a:ext cx="4276293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IpNode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B5B6E3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port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ip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"127.0.0.1"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CC7832"/>
                </a:solidFill>
                <a:latin typeface="Arial Unicode MS"/>
              </a:rPr>
              <a:t>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7EC286-954B-4AF5-BFE5-BD4572295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585" y="3109991"/>
            <a:ext cx="4276293" cy="277715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Topic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B5B6E3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存储结构都为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Set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，为了方便去重和快速查找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queueNum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                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CC7832"/>
                </a:solidFill>
                <a:latin typeface="Arial Unicode MS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请求队列数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topicName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            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CC7832"/>
                </a:solidFill>
                <a:latin typeface="Arial Unicode MS"/>
                <a:ea typeface="JetBrains Mono"/>
              </a:rPr>
              <a:t>      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主题名称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set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IpNode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consumer_address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CC7832"/>
                </a:solidFill>
                <a:latin typeface="Arial Unicode MS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该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Topic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对应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consumer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808080"/>
                </a:solidFill>
                <a:latin typeface="Arial Unicode MS"/>
              </a:rPr>
              <a:t>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A4AB3-3A19-426C-9759-B23DE5EBC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888" y="970856"/>
            <a:ext cx="4104456" cy="206210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Message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num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消息序号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type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消息类型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message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消息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priority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优先级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Topic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topic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消息主题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ea typeface="JetBrains Mono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808080"/>
                </a:solidFill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844549-7632-48A8-9E25-BA872851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4709" y="3086377"/>
            <a:ext cx="4104456" cy="280076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enum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MessageType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B5B6E3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ONE_WAY        </a:t>
            </a:r>
            <a:r>
              <a:rPr kumimoji="0" lang="en-US" altLang="zh-CN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		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REPLY_EXPECTED </a:t>
            </a:r>
            <a:r>
              <a:rPr kumimoji="0" lang="en-US" altLang="zh-CN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REQUEST_QUEUE  </a:t>
            </a:r>
            <a:r>
              <a:rPr kumimoji="0" lang="en-US" altLang="zh-CN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	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REGISTER       </a:t>
            </a:r>
            <a:r>
              <a:rPr kumimoji="0" lang="en-US" altLang="zh-CN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		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PULL           </a:t>
            </a:r>
            <a:r>
              <a:rPr kumimoji="0" lang="en-US" altLang="zh-CN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		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ADD_TOPIC_CONSUMER      </a:t>
            </a:r>
            <a:r>
              <a:rPr lang="en-US" altLang="zh-CN" sz="1600" i="1" dirty="0">
                <a:solidFill>
                  <a:srgbClr val="9876AA"/>
                </a:solidFill>
                <a:latin typeface="Arial Unicode MS"/>
                <a:ea typeface="JetBrains Mono"/>
              </a:rPr>
              <a:t>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DELETE_TOPIC_CONSUMER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6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BROKER_HEART_BEAT       </a:t>
            </a:r>
            <a:r>
              <a:rPr kumimoji="0" lang="en-US" altLang="zh-CN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7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812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A99D84D9-B430-4DDB-9AEC-BC0B693C6652}"/>
              </a:ext>
            </a:extLst>
          </p:cNvPr>
          <p:cNvSpPr/>
          <p:nvPr/>
        </p:nvSpPr>
        <p:spPr>
          <a:xfrm>
            <a:off x="0" y="403411"/>
            <a:ext cx="739588" cy="497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895C841-89D4-459B-8D16-7C2B02EEF443}"/>
              </a:ext>
            </a:extLst>
          </p:cNvPr>
          <p:cNvSpPr/>
          <p:nvPr/>
        </p:nvSpPr>
        <p:spPr>
          <a:xfrm>
            <a:off x="739587" y="403411"/>
            <a:ext cx="3926542" cy="4975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Broker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部分成员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1BCD617B-8409-41ED-B284-716EE8316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479" y="1268760"/>
            <a:ext cx="7598761" cy="415498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Broker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lang="en-US" altLang="zh-CN" sz="1200" dirty="0">
                <a:solidFill>
                  <a:srgbClr val="A9B7C6"/>
                </a:solidFill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temp_count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        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	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用于序列化时存储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count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volatile 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count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    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	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记录队列编号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push_Time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      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	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push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时间默认一秒一次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bool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hasSlave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false;      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	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是否有备份节点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bool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startPersistence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true;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	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是否开启持久化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bool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pushMode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true;        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	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是否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push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模式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sync_Time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      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	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sync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时间默认一秒一次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reTry_Time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16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      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	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发送失败重试次数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store_Time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    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	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刷盘时间间隔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concurrent_hash_map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MyQueue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queueList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	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队列号和实际队列映射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MyQueue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serializationQueueList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  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	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用于序列化存储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queueList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Topic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set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&gt;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topicQueueMap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        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	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记录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Topic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和队列号映射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//map&lt;Topic, set&lt;IpNode&gt; &gt; topicConsumerMap;    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	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// Topic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和消费者映射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（</a:t>
            </a:r>
            <a:r>
              <a:rPr lang="zh-CN" altLang="en-US" sz="1200" dirty="0">
                <a:solidFill>
                  <a:srgbClr val="808080"/>
                </a:solidFill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放到过滤器中了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）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Filter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filter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             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			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过滤器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set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IpNode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index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         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			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消费者地址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IpNode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clients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 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			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地址和文件描述符映射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set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IpNode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slave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			 	 </a:t>
            </a:r>
            <a:r>
              <a:rPr lang="en-US" altLang="zh-CN" sz="1200" dirty="0">
                <a:solidFill>
                  <a:srgbClr val="808080"/>
                </a:solidFill>
                <a:latin typeface="Arial Unicode MS"/>
              </a:rPr>
              <a:t>// slave</a:t>
            </a:r>
            <a:r>
              <a:rPr lang="zh-CN" altLang="en-US" sz="1200" dirty="0">
                <a:solidFill>
                  <a:srgbClr val="808080"/>
                </a:solidFill>
                <a:latin typeface="Arial Unicode MS"/>
              </a:rPr>
              <a:t>地址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Message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deadQueue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		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死信队列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ea typeface="JetBrains Mono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339A3164-A861-4C2A-9F83-C54D42F05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0256" y="1268760"/>
            <a:ext cx="3312368" cy="27238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Broker::init(port)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A9B7C6"/>
                </a:solidFill>
                <a:latin typeface="Arial Unicode MS"/>
                <a:ea typeface="JetBrains Mon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A9B7C6"/>
                </a:solidFill>
                <a:latin typeface="Arial Unicode MS"/>
                <a:ea typeface="JetBrains Mono"/>
              </a:rPr>
              <a:t>    //thread thrd0(_nameServer</a:t>
            </a:r>
            <a:r>
              <a:rPr lang="en-US" altLang="zh-CN" sz="1600" dirty="0">
                <a:solidFill>
                  <a:srgbClr val="A9B7C6"/>
                </a:solidFill>
                <a:latin typeface="Arial Unicode MS"/>
              </a:rPr>
              <a:t>)</a:t>
            </a:r>
            <a:r>
              <a:rPr lang="en-US" altLang="zh-CN" sz="1600" dirty="0">
                <a:solidFill>
                  <a:srgbClr val="CC7832"/>
                </a:solidFill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A9B7C6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600" dirty="0">
                <a:solidFill>
                  <a:srgbClr val="A9B7C6"/>
                </a:solidFill>
                <a:latin typeface="Arial Unicode MS"/>
                <a:ea typeface="JetBrains Mono"/>
              </a:rPr>
              <a:t>thread thrd</a:t>
            </a:r>
            <a:r>
              <a:rPr lang="en-US" altLang="zh-CN" sz="1600" dirty="0">
                <a:solidFill>
                  <a:srgbClr val="A9B7C6"/>
                </a:solidFill>
                <a:latin typeface="Arial Unicode MS"/>
                <a:ea typeface="JetBrains Mono"/>
              </a:rPr>
              <a:t>  </a:t>
            </a:r>
            <a:r>
              <a:rPr lang="zh-CN" altLang="zh-CN" sz="1600" dirty="0">
                <a:solidFill>
                  <a:srgbClr val="A9B7C6"/>
                </a:solidFill>
                <a:latin typeface="Arial Unicode MS"/>
                <a:ea typeface="JetBrains Mono"/>
              </a:rPr>
              <a:t>(_broker)</a:t>
            </a:r>
            <a:r>
              <a:rPr lang="en-US" altLang="zh-CN" sz="1600" dirty="0">
                <a:solidFill>
                  <a:srgbClr val="CC7832"/>
                </a:solidFill>
                <a:latin typeface="Arial Unicode MS"/>
                <a:ea typeface="JetBrains Mono"/>
              </a:rPr>
              <a:t>;</a:t>
            </a:r>
            <a:br>
              <a:rPr lang="zh-CN" altLang="zh-CN" sz="1600" dirty="0">
                <a:solidFill>
                  <a:srgbClr val="CC7832"/>
                </a:solidFill>
                <a:latin typeface="Arial Unicode MS"/>
                <a:ea typeface="JetBrains Mono"/>
              </a:rPr>
            </a:br>
            <a:r>
              <a:rPr lang="en-US" altLang="zh-CN" sz="1600" dirty="0">
                <a:solidFill>
                  <a:srgbClr val="CC7832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600" dirty="0">
                <a:solidFill>
                  <a:srgbClr val="A9B7C6"/>
                </a:solidFill>
                <a:latin typeface="Arial Unicode MS"/>
                <a:ea typeface="JetBrains Mono"/>
              </a:rPr>
              <a:t>thread thrd2(_slave)</a:t>
            </a:r>
            <a:r>
              <a:rPr lang="zh-CN" altLang="zh-CN" sz="1600" dirty="0">
                <a:solidFill>
                  <a:srgbClr val="CC7832"/>
                </a:solidFill>
                <a:latin typeface="Arial Unicode MS"/>
                <a:ea typeface="JetBrains Mono"/>
              </a:rPr>
              <a:t>;</a:t>
            </a:r>
            <a:r>
              <a:rPr lang="en-US" altLang="zh-CN" sz="1600" dirty="0">
                <a:solidFill>
                  <a:srgbClr val="CC7832"/>
                </a:solidFill>
                <a:latin typeface="Arial Unicode MS"/>
                <a:ea typeface="JetBrains Mono"/>
              </a:rPr>
              <a:t> </a:t>
            </a:r>
            <a:br>
              <a:rPr lang="zh-CN" altLang="zh-CN" sz="1600" dirty="0">
                <a:solidFill>
                  <a:srgbClr val="CC7832"/>
                </a:solidFill>
                <a:latin typeface="Arial Unicode MS"/>
                <a:ea typeface="JetBrains Mono"/>
              </a:rPr>
            </a:br>
            <a:r>
              <a:rPr lang="en-US" altLang="zh-CN" sz="1600" dirty="0">
                <a:solidFill>
                  <a:srgbClr val="CC7832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600" dirty="0">
                <a:solidFill>
                  <a:srgbClr val="A9B7C6"/>
                </a:solidFill>
                <a:latin typeface="Arial Unicode MS"/>
                <a:ea typeface="JetBrains Mono"/>
              </a:rPr>
              <a:t>thread thrd3(_persistence)</a:t>
            </a:r>
            <a:r>
              <a:rPr lang="zh-CN" altLang="zh-CN" sz="1600" dirty="0">
                <a:solidFill>
                  <a:srgbClr val="CC7832"/>
                </a:solidFill>
                <a:latin typeface="Arial Unicode MS"/>
                <a:ea typeface="JetBrains Mono"/>
              </a:rPr>
              <a:t>;</a:t>
            </a:r>
            <a:br>
              <a:rPr lang="zh-CN" altLang="zh-CN" sz="1600" dirty="0">
                <a:solidFill>
                  <a:srgbClr val="CC7832"/>
                </a:solidFill>
                <a:latin typeface="Arial Unicode MS"/>
                <a:ea typeface="JetBrains Mono"/>
              </a:rPr>
            </a:br>
            <a:r>
              <a:rPr lang="en-US" altLang="zh-CN" sz="1600" dirty="0">
                <a:solidFill>
                  <a:srgbClr val="CC7832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600" dirty="0">
                <a:solidFill>
                  <a:srgbClr val="A9B7C6"/>
                </a:solidFill>
                <a:latin typeface="Arial Unicode MS"/>
                <a:ea typeface="JetBrains Mono"/>
              </a:rPr>
              <a:t>thread thrd4(_push)</a:t>
            </a:r>
            <a:r>
              <a:rPr lang="zh-CN" altLang="zh-CN" sz="1600" dirty="0">
                <a:solidFill>
                  <a:srgbClr val="CC7832"/>
                </a:solidFill>
                <a:latin typeface="Arial Unicode MS"/>
                <a:ea typeface="JetBrains Mono"/>
              </a:rPr>
              <a:t>;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BCCC27D0-6A05-4E81-AEEF-E2C8689DB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0257" y="4077072"/>
            <a:ext cx="3456384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B5B6E3"/>
                </a:solidFill>
                <a:latin typeface="Arial Unicode MS"/>
                <a:ea typeface="JetBrains Mono"/>
              </a:rPr>
              <a:t>MyQueue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B5B6E3"/>
                </a:solidFill>
                <a:latin typeface="Arial Unicode MS"/>
                <a:ea typeface="JetBrains Mono"/>
              </a:rPr>
              <a:t>{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B5B6E3"/>
              </a:solidFill>
              <a:effectLst/>
              <a:latin typeface="Arial Unicode MS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concurrent_priority_queue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Message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queue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     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lang="zh-CN" altLang="zh-CN" sz="1200" dirty="0">
                <a:solidFill>
                  <a:srgbClr val="808080"/>
                </a:solidFill>
                <a:latin typeface="Arial Unicode MS"/>
                <a:ea typeface="JetBrains Mono"/>
              </a:rPr>
              <a:t>// </a:t>
            </a:r>
            <a:r>
              <a:rPr lang="zh-CN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用来（反）序列化存储</a:t>
            </a:r>
            <a:r>
              <a:rPr lang="zh-CN" altLang="zh-CN" sz="1200" dirty="0">
                <a:solidFill>
                  <a:srgbClr val="808080"/>
                </a:solidFill>
                <a:latin typeface="Arial Unicode MS"/>
                <a:ea typeface="JetBrains Mono"/>
              </a:rPr>
              <a:t>queu</a:t>
            </a:r>
            <a:r>
              <a:rPr lang="en-US" altLang="zh-CN" sz="1200" dirty="0">
                <a:solidFill>
                  <a:srgbClr val="808080"/>
                </a:solidFill>
                <a:latin typeface="Arial Unicode MS"/>
                <a:ea typeface="JetBrains Mono"/>
              </a:rPr>
              <a:t>e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vector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Message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serializationQueue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         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808080"/>
                </a:solidFill>
                <a:latin typeface="Arial Unicode MS"/>
              </a:rPr>
              <a:t>}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735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A99D84D9-B430-4DDB-9AEC-BC0B693C6652}"/>
              </a:ext>
            </a:extLst>
          </p:cNvPr>
          <p:cNvSpPr/>
          <p:nvPr/>
        </p:nvSpPr>
        <p:spPr>
          <a:xfrm>
            <a:off x="0" y="403411"/>
            <a:ext cx="739588" cy="497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895C841-89D4-459B-8D16-7C2B02EEF443}"/>
              </a:ext>
            </a:extLst>
          </p:cNvPr>
          <p:cNvSpPr/>
          <p:nvPr/>
        </p:nvSpPr>
        <p:spPr>
          <a:xfrm>
            <a:off x="739587" y="403411"/>
            <a:ext cx="3926542" cy="4975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负载均衡和过滤器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9169FC-07A2-462E-87DF-5EA52714E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980033"/>
            <a:ext cx="6984776" cy="54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037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A99D84D9-B430-4DDB-9AEC-BC0B693C6652}"/>
              </a:ext>
            </a:extLst>
          </p:cNvPr>
          <p:cNvSpPr/>
          <p:nvPr/>
        </p:nvSpPr>
        <p:spPr>
          <a:xfrm>
            <a:off x="0" y="403411"/>
            <a:ext cx="739588" cy="497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895C841-89D4-459B-8D16-7C2B02EEF443}"/>
              </a:ext>
            </a:extLst>
          </p:cNvPr>
          <p:cNvSpPr/>
          <p:nvPr/>
        </p:nvSpPr>
        <p:spPr>
          <a:xfrm>
            <a:off x="739587" y="403411"/>
            <a:ext cx="3926542" cy="4975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序列化和持久化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8E1118F-A5D6-4D1F-9B43-7B1944843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072" y="980728"/>
            <a:ext cx="9173855" cy="575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650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A99D84D9-B430-4DDB-9AEC-BC0B693C6652}"/>
              </a:ext>
            </a:extLst>
          </p:cNvPr>
          <p:cNvSpPr/>
          <p:nvPr/>
        </p:nvSpPr>
        <p:spPr>
          <a:xfrm>
            <a:off x="0" y="403411"/>
            <a:ext cx="739588" cy="497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895C841-89D4-459B-8D16-7C2B02EEF443}"/>
              </a:ext>
            </a:extLst>
          </p:cNvPr>
          <p:cNvSpPr/>
          <p:nvPr/>
        </p:nvSpPr>
        <p:spPr>
          <a:xfrm>
            <a:off x="739587" y="403411"/>
            <a:ext cx="3926542" cy="4975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EDD52DB-B7E1-4B3C-8D1B-8F7A67965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918" y="427050"/>
            <a:ext cx="10172204" cy="657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8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A99D84D9-B430-4DDB-9AEC-BC0B693C6652}"/>
              </a:ext>
            </a:extLst>
          </p:cNvPr>
          <p:cNvSpPr/>
          <p:nvPr/>
        </p:nvSpPr>
        <p:spPr>
          <a:xfrm>
            <a:off x="0" y="403411"/>
            <a:ext cx="739588" cy="497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895C841-89D4-459B-8D16-7C2B02EEF443}"/>
              </a:ext>
            </a:extLst>
          </p:cNvPr>
          <p:cNvSpPr/>
          <p:nvPr/>
        </p:nvSpPr>
        <p:spPr>
          <a:xfrm>
            <a:off x="739587" y="403411"/>
            <a:ext cx="3926542" cy="4975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集群与热切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7160E9-1819-465F-8A2C-73F4917E4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125" y="1468369"/>
            <a:ext cx="9503749" cy="392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303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066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3&quot;&gt;&lt;elem m_fUsage=&quot;6.64426363519000060000E+000&quot;&gt;&lt;m_ppcolschidx val=&quot;0&quot;/&gt;&lt;m_rgb r=&quot;ce&quot; g=&quot;47&quot; b=&quot;1a&quot;/&gt;&lt;/elem&gt;&lt;elem m_fUsage=&quot;2.27564239756027530000E+000&quot;&gt;&lt;m_ppcolschidx val=&quot;0&quot;/&gt;&lt;m_rgb r=&quot;ee&quot; g=&quot;91&quot; b=&quot;33&quot;/&gt;&lt;/elem&gt;&lt;elem m_fUsage=&quot;2.82429536481000170000E-001&quot;&gt;&lt;m_ppcolschidx val=&quot;0&quot;/&gt;&lt;m_rgb r=&quot;52&quot; g=&quot;cf&quot; b=&quot;9a&quot;/&gt;&lt;/elem&gt;&lt;/m_vecMRU&gt;&lt;/m_mruColor&gt;&lt;m_mapectfillschemeMRU/&gt;&lt;m_eweekdayFirstOfWeek val=&quot;1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/&gt;&lt;/CDefaultPrec&gt;&lt;/root&gt;"/>
  <p:tag name="THINKCELLUNDODONOTDELETE" val="21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F模版">
      <a:majorFont>
        <a:latin typeface="MS Gothic"/>
        <a:ea typeface="等线"/>
        <a:cs typeface="Verdana"/>
      </a:majorFont>
      <a:minorFont>
        <a:latin typeface="MS Gothic"/>
        <a:ea typeface="等线"/>
        <a:cs typeface="Verdan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70C0"/>
        </a:solidFill>
      </a:spPr>
      <a:bodyPr rtlCol="0" anchor="ctr"/>
      <a:lstStyle>
        <a:defPPr algn="ctr">
          <a:defRPr sz="12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魔方工作室群PPT模板-2016 (1)" id="{46D3EEFE-00FF-48B1-B0E4-C03A1222F87C}" vid="{0FB191D7-0BC4-4842-BF56-5277671DF82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魔方工作室群PPT模板-2016 (1)</Template>
  <TotalTime>52682</TotalTime>
  <Words>337</Words>
  <Application>Microsoft Office PowerPoint</Application>
  <PresentationFormat>宽屏</PresentationFormat>
  <Paragraphs>57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 Unicode MS</vt:lpstr>
      <vt:lpstr>Microsoft YaHei Light</vt:lpstr>
      <vt:lpstr>MS Gothic</vt:lpstr>
      <vt:lpstr>等线</vt:lpstr>
      <vt:lpstr>微软雅黑</vt:lpstr>
      <vt:lpstr>Arial</vt:lpstr>
      <vt:lpstr>Calibri</vt:lpstr>
      <vt:lpstr>Courier New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魔方工作室群模版标题</dc:title>
  <dc:creator>shengtaoxu</dc:creator>
  <cp:lastModifiedBy>ironzhou(周铁鎏)</cp:lastModifiedBy>
  <cp:revision>1532</cp:revision>
  <dcterms:created xsi:type="dcterms:W3CDTF">2014-11-06T03:57:09Z</dcterms:created>
  <dcterms:modified xsi:type="dcterms:W3CDTF">2020-08-12T09:46:38Z</dcterms:modified>
</cp:coreProperties>
</file>