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56" r:id="rId2"/>
    <p:sldId id="893" r:id="rId3"/>
    <p:sldId id="891" r:id="rId4"/>
    <p:sldId id="457" r:id="rId5"/>
    <p:sldId id="892" r:id="rId6"/>
    <p:sldId id="401" r:id="rId7"/>
    <p:sldId id="415" r:id="rId8"/>
    <p:sldId id="443" r:id="rId9"/>
    <p:sldId id="436" r:id="rId10"/>
    <p:sldId id="442" r:id="rId11"/>
    <p:sldId id="894" r:id="rId12"/>
    <p:sldId id="446" r:id="rId13"/>
    <p:sldId id="444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FF9900"/>
    <a:srgbClr val="FF0000"/>
    <a:srgbClr val="FFFFCC"/>
    <a:srgbClr val="CC9900"/>
    <a:srgbClr val="ECFFCD"/>
    <a:srgbClr val="CCFFCC"/>
    <a:srgbClr val="FF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/>
    <p:restoredTop sz="94715"/>
  </p:normalViewPr>
  <p:slideViewPr>
    <p:cSldViewPr>
      <p:cViewPr varScale="1">
        <p:scale>
          <a:sx n="115" d="100"/>
          <a:sy n="115" d="100"/>
        </p:scale>
        <p:origin x="2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E91C2-0A95-44A2-ABF4-34366FE4AC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F5853B-1CB7-417B-99D5-2E91FED9BD11}">
      <dgm:prSet/>
      <dgm:spPr/>
      <dgm:t>
        <a:bodyPr/>
        <a:lstStyle/>
        <a:p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高中生       </a:t>
          </a:r>
          <a:r>
            <a:rPr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大学生</a:t>
          </a:r>
          <a:endParaRPr lang="en-US" b="1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51C323F-8EDA-44FA-8690-D0E539CE6973}" type="parTrans" cxnId="{02688781-ED92-4B3E-B1F4-2E2B259FBDC5}">
      <dgm:prSet/>
      <dgm:spPr/>
      <dgm:t>
        <a:bodyPr/>
        <a:lstStyle/>
        <a:p>
          <a:endParaRPr lang="en-US"/>
        </a:p>
      </dgm:t>
    </dgm:pt>
    <dgm:pt modelId="{A2BD97D5-51CA-425D-A2F5-D092E1CCAAE0}" type="sibTrans" cxnId="{02688781-ED92-4B3E-B1F4-2E2B259FBDC5}">
      <dgm:prSet/>
      <dgm:spPr/>
      <dgm:t>
        <a:bodyPr/>
        <a:lstStyle/>
        <a:p>
          <a:endParaRPr lang="en-US"/>
        </a:p>
      </dgm:t>
    </dgm:pt>
    <dgm:pt modelId="{802FCC48-99C9-46CF-B41F-6CD84B84A85B}">
      <dgm:prSet/>
      <dgm:spPr/>
      <dgm:t>
        <a:bodyPr/>
        <a:lstStyle/>
        <a:p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高中物理    </a:t>
          </a:r>
          <a:r>
            <a:rPr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大学物理</a:t>
          </a:r>
          <a:endParaRPr lang="en-US" b="1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19086B2-F931-465A-840E-CAEE22E5FCEF}" type="parTrans" cxnId="{AAB7B95C-9C53-4667-B4D9-023FAA7B4A68}">
      <dgm:prSet/>
      <dgm:spPr/>
      <dgm:t>
        <a:bodyPr/>
        <a:lstStyle/>
        <a:p>
          <a:endParaRPr lang="en-US"/>
        </a:p>
      </dgm:t>
    </dgm:pt>
    <dgm:pt modelId="{13673E1F-7132-4D3F-A6D5-BCE8E06E7299}" type="sibTrans" cxnId="{AAB7B95C-9C53-4667-B4D9-023FAA7B4A68}">
      <dgm:prSet/>
      <dgm:spPr/>
      <dgm:t>
        <a:bodyPr/>
        <a:lstStyle/>
        <a:p>
          <a:endParaRPr lang="en-US"/>
        </a:p>
      </dgm:t>
    </dgm:pt>
    <dgm:pt modelId="{8AC9463B-F022-46FA-B32D-5A9AAC56EE72}">
      <dgm:prSet/>
      <dgm:spPr/>
      <dgm:t>
        <a:bodyPr/>
        <a:lstStyle/>
        <a:p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高中老师    </a:t>
          </a:r>
          <a:r>
            <a:rPr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大学老师</a:t>
          </a:r>
          <a:endParaRPr lang="en-US" b="1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F2EF0D3-61DF-4B7C-9DD3-BB9F84CAA175}" type="parTrans" cxnId="{B277097D-FBE9-4C0F-B7F3-6F005B51A74E}">
      <dgm:prSet/>
      <dgm:spPr/>
      <dgm:t>
        <a:bodyPr/>
        <a:lstStyle/>
        <a:p>
          <a:endParaRPr lang="en-US"/>
        </a:p>
      </dgm:t>
    </dgm:pt>
    <dgm:pt modelId="{576041F3-CBFD-4676-B733-C5FE4399A969}" type="sibTrans" cxnId="{B277097D-FBE9-4C0F-B7F3-6F005B51A74E}">
      <dgm:prSet/>
      <dgm:spPr/>
      <dgm:t>
        <a:bodyPr/>
        <a:lstStyle/>
        <a:p>
          <a:endParaRPr lang="en-US"/>
        </a:p>
      </dgm:t>
    </dgm:pt>
    <dgm:pt modelId="{CD26239C-5CDA-42E9-8036-5851513E140F}">
      <dgm:prSet/>
      <dgm:spPr/>
      <dgm:t>
        <a:bodyPr/>
        <a:lstStyle/>
        <a:p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力学           </a:t>
          </a:r>
          <a:r>
            <a:rPr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其他物理专业课</a:t>
          </a:r>
          <a:endParaRPr lang="en-US" b="1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3AE6C53-83A7-483B-8ADF-EFDB0EDB7B5E}" type="parTrans" cxnId="{E9EC9660-2251-4853-9F00-0044DFB2B88D}">
      <dgm:prSet/>
      <dgm:spPr/>
      <dgm:t>
        <a:bodyPr/>
        <a:lstStyle/>
        <a:p>
          <a:endParaRPr lang="en-US"/>
        </a:p>
      </dgm:t>
    </dgm:pt>
    <dgm:pt modelId="{3541BC1E-3DDE-4BFD-8B48-062B359E02C6}" type="sibTrans" cxnId="{E9EC9660-2251-4853-9F00-0044DFB2B88D}">
      <dgm:prSet/>
      <dgm:spPr/>
      <dgm:t>
        <a:bodyPr/>
        <a:lstStyle/>
        <a:p>
          <a:endParaRPr lang="en-US"/>
        </a:p>
      </dgm:t>
    </dgm:pt>
    <dgm:pt modelId="{44258638-898E-41B5-BF7A-1AB71FC86313}">
      <dgm:prSet/>
      <dgm:spPr/>
      <dgm:t>
        <a:bodyPr/>
        <a:lstStyle/>
        <a:p>
          <a:r>
            <a:rPr kumimoji="1"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物理           </a:t>
          </a:r>
          <a:r>
            <a:rPr kumimoji="1"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kumimoji="1"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数学</a:t>
          </a:r>
          <a:endParaRPr lang="en-US" b="1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DB2175D-39D0-4946-84E3-D5B0B8E5241F}" type="parTrans" cxnId="{D38C9A19-4288-4F31-89B1-788386D44CAC}">
      <dgm:prSet/>
      <dgm:spPr/>
      <dgm:t>
        <a:bodyPr/>
        <a:lstStyle/>
        <a:p>
          <a:endParaRPr lang="en-US"/>
        </a:p>
      </dgm:t>
    </dgm:pt>
    <dgm:pt modelId="{00370A84-2C97-40D6-A32B-2A2E7163E8A6}" type="sibTrans" cxnId="{D38C9A19-4288-4F31-89B1-788386D44CAC}">
      <dgm:prSet/>
      <dgm:spPr/>
      <dgm:t>
        <a:bodyPr/>
        <a:lstStyle/>
        <a:p>
          <a:endParaRPr lang="en-US"/>
        </a:p>
      </dgm:t>
    </dgm:pt>
    <dgm:pt modelId="{A1D8196D-CE53-4AAC-9E8D-77017833DE14}">
      <dgm:prSet/>
      <dgm:spPr/>
      <dgm:t>
        <a:bodyPr/>
        <a:lstStyle/>
        <a:p>
          <a:r>
            <a:rPr kumimoji="1"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交流讨论    </a:t>
          </a:r>
          <a:r>
            <a:rPr kumimoji="1" 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&gt;&gt;</a:t>
          </a:r>
          <a:r>
            <a:rPr kumimoji="1" 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死记硬背</a:t>
          </a:r>
          <a:endParaRPr lang="en-US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D38E688-9A4C-4886-8384-A8244730E2FE}" type="parTrans" cxnId="{3BD86BFE-2426-4E1C-98FF-6473D9A1DB2B}">
      <dgm:prSet/>
      <dgm:spPr/>
      <dgm:t>
        <a:bodyPr/>
        <a:lstStyle/>
        <a:p>
          <a:endParaRPr lang="en-US"/>
        </a:p>
      </dgm:t>
    </dgm:pt>
    <dgm:pt modelId="{15096D72-14AF-40AA-B424-D4A67953C26F}" type="sibTrans" cxnId="{3BD86BFE-2426-4E1C-98FF-6473D9A1DB2B}">
      <dgm:prSet/>
      <dgm:spPr/>
      <dgm:t>
        <a:bodyPr/>
        <a:lstStyle/>
        <a:p>
          <a:endParaRPr lang="en-US"/>
        </a:p>
      </dgm:t>
    </dgm:pt>
    <dgm:pt modelId="{17EDCFEC-EC28-3B46-934A-4696FD36AAFA}" type="pres">
      <dgm:prSet presAssocID="{4C0E91C2-0A95-44A2-ABF4-34366FE4AC8F}" presName="linear" presStyleCnt="0">
        <dgm:presLayoutVars>
          <dgm:animLvl val="lvl"/>
          <dgm:resizeHandles val="exact"/>
        </dgm:presLayoutVars>
      </dgm:prSet>
      <dgm:spPr/>
    </dgm:pt>
    <dgm:pt modelId="{13A2891F-F78D-7F40-986A-4F77B43C6CFD}" type="pres">
      <dgm:prSet presAssocID="{0DF5853B-1CB7-417B-99D5-2E91FED9BD11}" presName="parentText" presStyleLbl="node1" presStyleIdx="0" presStyleCnt="6" custLinFactY="-21350" custLinFactNeighborX="-5283" custLinFactNeighborY="-100000">
        <dgm:presLayoutVars>
          <dgm:chMax val="0"/>
          <dgm:bulletEnabled val="1"/>
        </dgm:presLayoutVars>
      </dgm:prSet>
      <dgm:spPr/>
    </dgm:pt>
    <dgm:pt modelId="{FA00BA24-6574-CA41-80D9-ADCC4B42B75C}" type="pres">
      <dgm:prSet presAssocID="{A2BD97D5-51CA-425D-A2F5-D092E1CCAAE0}" presName="spacer" presStyleCnt="0"/>
      <dgm:spPr/>
    </dgm:pt>
    <dgm:pt modelId="{E229D192-4A71-7B46-A56E-3D2ECAEA5F90}" type="pres">
      <dgm:prSet presAssocID="{802FCC48-99C9-46CF-B41F-6CD84B84A8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CE4B11-A119-294B-AFA0-1CE84719D348}" type="pres">
      <dgm:prSet presAssocID="{13673E1F-7132-4D3F-A6D5-BCE8E06E7299}" presName="spacer" presStyleCnt="0"/>
      <dgm:spPr/>
    </dgm:pt>
    <dgm:pt modelId="{5D2CECE8-3E62-A944-9F45-5AFA7AC75DFA}" type="pres">
      <dgm:prSet presAssocID="{8AC9463B-F022-46FA-B32D-5A9AAC56EE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A935375-4A7D-BF41-A78C-9D048957A791}" type="pres">
      <dgm:prSet presAssocID="{576041F3-CBFD-4676-B733-C5FE4399A969}" presName="spacer" presStyleCnt="0"/>
      <dgm:spPr/>
    </dgm:pt>
    <dgm:pt modelId="{905BB22A-24F4-4F48-BAF9-9C7017001B7E}" type="pres">
      <dgm:prSet presAssocID="{CD26239C-5CDA-42E9-8036-5851513E140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E5CEF76-0710-2249-AE4C-3FAE0438E2DB}" type="pres">
      <dgm:prSet presAssocID="{3541BC1E-3DDE-4BFD-8B48-062B359E02C6}" presName="spacer" presStyleCnt="0"/>
      <dgm:spPr/>
    </dgm:pt>
    <dgm:pt modelId="{03FCABF0-12C3-C848-90FC-65EAF1B976ED}" type="pres">
      <dgm:prSet presAssocID="{44258638-898E-41B5-BF7A-1AB71FC863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0336182-9F0D-5647-8472-411246C1938F}" type="pres">
      <dgm:prSet presAssocID="{00370A84-2C97-40D6-A32B-2A2E7163E8A6}" presName="spacer" presStyleCnt="0"/>
      <dgm:spPr/>
    </dgm:pt>
    <dgm:pt modelId="{303F34B6-A78A-C84F-A693-8182A0D14DC5}" type="pres">
      <dgm:prSet presAssocID="{A1D8196D-CE53-4AAC-9E8D-77017833DE1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DA49A17-7400-3748-A925-8FECF2752259}" type="presOf" srcId="{802FCC48-99C9-46CF-B41F-6CD84B84A85B}" destId="{E229D192-4A71-7B46-A56E-3D2ECAEA5F90}" srcOrd="0" destOrd="0" presId="urn:microsoft.com/office/officeart/2005/8/layout/vList2"/>
    <dgm:cxn modelId="{D38C9A19-4288-4F31-89B1-788386D44CAC}" srcId="{4C0E91C2-0A95-44A2-ABF4-34366FE4AC8F}" destId="{44258638-898E-41B5-BF7A-1AB71FC86313}" srcOrd="4" destOrd="0" parTransId="{1DB2175D-39D0-4946-84E3-D5B0B8E5241F}" sibTransId="{00370A84-2C97-40D6-A32B-2A2E7163E8A6}"/>
    <dgm:cxn modelId="{226FB632-5C0A-414A-B837-BB848A7B07AE}" type="presOf" srcId="{8AC9463B-F022-46FA-B32D-5A9AAC56EE72}" destId="{5D2CECE8-3E62-A944-9F45-5AFA7AC75DFA}" srcOrd="0" destOrd="0" presId="urn:microsoft.com/office/officeart/2005/8/layout/vList2"/>
    <dgm:cxn modelId="{1EA6EC33-AEB7-384A-B196-7222AAE9D7AD}" type="presOf" srcId="{CD26239C-5CDA-42E9-8036-5851513E140F}" destId="{905BB22A-24F4-4F48-BAF9-9C7017001B7E}" srcOrd="0" destOrd="0" presId="urn:microsoft.com/office/officeart/2005/8/layout/vList2"/>
    <dgm:cxn modelId="{FFBAF049-9022-3B45-B08C-B77F33F67507}" type="presOf" srcId="{0DF5853B-1CB7-417B-99D5-2E91FED9BD11}" destId="{13A2891F-F78D-7F40-986A-4F77B43C6CFD}" srcOrd="0" destOrd="0" presId="urn:microsoft.com/office/officeart/2005/8/layout/vList2"/>
    <dgm:cxn modelId="{D8239A53-6C8F-E042-80DC-82D5377B43A1}" type="presOf" srcId="{4C0E91C2-0A95-44A2-ABF4-34366FE4AC8F}" destId="{17EDCFEC-EC28-3B46-934A-4696FD36AAFA}" srcOrd="0" destOrd="0" presId="urn:microsoft.com/office/officeart/2005/8/layout/vList2"/>
    <dgm:cxn modelId="{AAB7B95C-9C53-4667-B4D9-023FAA7B4A68}" srcId="{4C0E91C2-0A95-44A2-ABF4-34366FE4AC8F}" destId="{802FCC48-99C9-46CF-B41F-6CD84B84A85B}" srcOrd="1" destOrd="0" parTransId="{919086B2-F931-465A-840E-CAEE22E5FCEF}" sibTransId="{13673E1F-7132-4D3F-A6D5-BCE8E06E7299}"/>
    <dgm:cxn modelId="{E9EC9660-2251-4853-9F00-0044DFB2B88D}" srcId="{4C0E91C2-0A95-44A2-ABF4-34366FE4AC8F}" destId="{CD26239C-5CDA-42E9-8036-5851513E140F}" srcOrd="3" destOrd="0" parTransId="{63AE6C53-83A7-483B-8ADF-EFDB0EDB7B5E}" sibTransId="{3541BC1E-3DDE-4BFD-8B48-062B359E02C6}"/>
    <dgm:cxn modelId="{B277097D-FBE9-4C0F-B7F3-6F005B51A74E}" srcId="{4C0E91C2-0A95-44A2-ABF4-34366FE4AC8F}" destId="{8AC9463B-F022-46FA-B32D-5A9AAC56EE72}" srcOrd="2" destOrd="0" parTransId="{3F2EF0D3-61DF-4B7C-9DD3-BB9F84CAA175}" sibTransId="{576041F3-CBFD-4676-B733-C5FE4399A969}"/>
    <dgm:cxn modelId="{02688781-ED92-4B3E-B1F4-2E2B259FBDC5}" srcId="{4C0E91C2-0A95-44A2-ABF4-34366FE4AC8F}" destId="{0DF5853B-1CB7-417B-99D5-2E91FED9BD11}" srcOrd="0" destOrd="0" parTransId="{151C323F-8EDA-44FA-8690-D0E539CE6973}" sibTransId="{A2BD97D5-51CA-425D-A2F5-D092E1CCAAE0}"/>
    <dgm:cxn modelId="{2368098A-BC25-AF44-AA7C-3D939182FDC8}" type="presOf" srcId="{A1D8196D-CE53-4AAC-9E8D-77017833DE14}" destId="{303F34B6-A78A-C84F-A693-8182A0D14DC5}" srcOrd="0" destOrd="0" presId="urn:microsoft.com/office/officeart/2005/8/layout/vList2"/>
    <dgm:cxn modelId="{7385F7A4-6B2E-9848-9EE1-750A4B163644}" type="presOf" srcId="{44258638-898E-41B5-BF7A-1AB71FC86313}" destId="{03FCABF0-12C3-C848-90FC-65EAF1B976ED}" srcOrd="0" destOrd="0" presId="urn:microsoft.com/office/officeart/2005/8/layout/vList2"/>
    <dgm:cxn modelId="{3BD86BFE-2426-4E1C-98FF-6473D9A1DB2B}" srcId="{4C0E91C2-0A95-44A2-ABF4-34366FE4AC8F}" destId="{A1D8196D-CE53-4AAC-9E8D-77017833DE14}" srcOrd="5" destOrd="0" parTransId="{8D38E688-9A4C-4886-8384-A8244730E2FE}" sibTransId="{15096D72-14AF-40AA-B424-D4A67953C26F}"/>
    <dgm:cxn modelId="{FD71B888-5B0B-AD4E-B8D3-150F8950BE23}" type="presParOf" srcId="{17EDCFEC-EC28-3B46-934A-4696FD36AAFA}" destId="{13A2891F-F78D-7F40-986A-4F77B43C6CFD}" srcOrd="0" destOrd="0" presId="urn:microsoft.com/office/officeart/2005/8/layout/vList2"/>
    <dgm:cxn modelId="{451811B4-5CBA-464F-9F07-37FEDADD318E}" type="presParOf" srcId="{17EDCFEC-EC28-3B46-934A-4696FD36AAFA}" destId="{FA00BA24-6574-CA41-80D9-ADCC4B42B75C}" srcOrd="1" destOrd="0" presId="urn:microsoft.com/office/officeart/2005/8/layout/vList2"/>
    <dgm:cxn modelId="{D25A657D-22CE-0942-96D3-12B6B26DCF68}" type="presParOf" srcId="{17EDCFEC-EC28-3B46-934A-4696FD36AAFA}" destId="{E229D192-4A71-7B46-A56E-3D2ECAEA5F90}" srcOrd="2" destOrd="0" presId="urn:microsoft.com/office/officeart/2005/8/layout/vList2"/>
    <dgm:cxn modelId="{993A92FD-15D6-714A-8B41-4FDBDC7969DE}" type="presParOf" srcId="{17EDCFEC-EC28-3B46-934A-4696FD36AAFA}" destId="{28CE4B11-A119-294B-AFA0-1CE84719D348}" srcOrd="3" destOrd="0" presId="urn:microsoft.com/office/officeart/2005/8/layout/vList2"/>
    <dgm:cxn modelId="{D30F0ABE-A508-8D47-9E86-0C0F16C5899E}" type="presParOf" srcId="{17EDCFEC-EC28-3B46-934A-4696FD36AAFA}" destId="{5D2CECE8-3E62-A944-9F45-5AFA7AC75DFA}" srcOrd="4" destOrd="0" presId="urn:microsoft.com/office/officeart/2005/8/layout/vList2"/>
    <dgm:cxn modelId="{3EC469D1-30D0-D84C-BF84-C68B21D83247}" type="presParOf" srcId="{17EDCFEC-EC28-3B46-934A-4696FD36AAFA}" destId="{AA935375-4A7D-BF41-A78C-9D048957A791}" srcOrd="5" destOrd="0" presId="urn:microsoft.com/office/officeart/2005/8/layout/vList2"/>
    <dgm:cxn modelId="{2815758B-ABB1-8D43-8273-4AD00E876358}" type="presParOf" srcId="{17EDCFEC-EC28-3B46-934A-4696FD36AAFA}" destId="{905BB22A-24F4-4F48-BAF9-9C7017001B7E}" srcOrd="6" destOrd="0" presId="urn:microsoft.com/office/officeart/2005/8/layout/vList2"/>
    <dgm:cxn modelId="{75B3DEA4-61D5-4744-AEF0-59C182A7BD4D}" type="presParOf" srcId="{17EDCFEC-EC28-3B46-934A-4696FD36AAFA}" destId="{5E5CEF76-0710-2249-AE4C-3FAE0438E2DB}" srcOrd="7" destOrd="0" presId="urn:microsoft.com/office/officeart/2005/8/layout/vList2"/>
    <dgm:cxn modelId="{BCAC4915-112D-994E-8197-27CF1FB0BB22}" type="presParOf" srcId="{17EDCFEC-EC28-3B46-934A-4696FD36AAFA}" destId="{03FCABF0-12C3-C848-90FC-65EAF1B976ED}" srcOrd="8" destOrd="0" presId="urn:microsoft.com/office/officeart/2005/8/layout/vList2"/>
    <dgm:cxn modelId="{5EFB626C-B5D4-D849-9BED-BF83FA85D5B1}" type="presParOf" srcId="{17EDCFEC-EC28-3B46-934A-4696FD36AAFA}" destId="{D0336182-9F0D-5647-8472-411246C1938F}" srcOrd="9" destOrd="0" presId="urn:microsoft.com/office/officeart/2005/8/layout/vList2"/>
    <dgm:cxn modelId="{A41CF009-519B-5349-8D29-89068C523DD1}" type="presParOf" srcId="{17EDCFEC-EC28-3B46-934A-4696FD36AAFA}" destId="{303F34B6-A78A-C84F-A693-8182A0D14DC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2891F-F78D-7F40-986A-4F77B43C6CFD}">
      <dsp:nvSpPr>
        <dsp:cNvPr id="0" name=""/>
        <dsp:cNvSpPr/>
      </dsp:nvSpPr>
      <dsp:spPr>
        <a:xfrm>
          <a:off x="0" y="0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高中生       </a:t>
          </a:r>
          <a:r>
            <a:rPr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大学生</a:t>
          </a:r>
          <a:endParaRPr lang="en-US" sz="2900" b="1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43893"/>
        <a:ext cx="6727881" cy="811358"/>
      </dsp:txXfrm>
    </dsp:sp>
    <dsp:sp modelId="{E229D192-4A71-7B46-A56E-3D2ECAEA5F90}">
      <dsp:nvSpPr>
        <dsp:cNvPr id="0" name=""/>
        <dsp:cNvSpPr/>
      </dsp:nvSpPr>
      <dsp:spPr>
        <a:xfrm>
          <a:off x="0" y="1002986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高中物理    </a:t>
          </a:r>
          <a:r>
            <a:rPr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大学物理</a:t>
          </a:r>
          <a:endParaRPr lang="en-US" sz="2900" b="1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1046879"/>
        <a:ext cx="6727881" cy="811358"/>
      </dsp:txXfrm>
    </dsp:sp>
    <dsp:sp modelId="{5D2CECE8-3E62-A944-9F45-5AFA7AC75DFA}">
      <dsp:nvSpPr>
        <dsp:cNvPr id="0" name=""/>
        <dsp:cNvSpPr/>
      </dsp:nvSpPr>
      <dsp:spPr>
        <a:xfrm>
          <a:off x="0" y="1985651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高中老师    </a:t>
          </a:r>
          <a:r>
            <a:rPr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大学老师</a:t>
          </a:r>
          <a:endParaRPr lang="en-US" sz="2900" b="1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2029544"/>
        <a:ext cx="6727881" cy="811358"/>
      </dsp:txXfrm>
    </dsp:sp>
    <dsp:sp modelId="{905BB22A-24F4-4F48-BAF9-9C7017001B7E}">
      <dsp:nvSpPr>
        <dsp:cNvPr id="0" name=""/>
        <dsp:cNvSpPr/>
      </dsp:nvSpPr>
      <dsp:spPr>
        <a:xfrm>
          <a:off x="0" y="2968316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力学           </a:t>
          </a:r>
          <a:r>
            <a:rPr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其他物理专业课</a:t>
          </a:r>
          <a:endParaRPr lang="en-US" sz="2900" b="1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3012209"/>
        <a:ext cx="6727881" cy="811358"/>
      </dsp:txXfrm>
    </dsp:sp>
    <dsp:sp modelId="{03FCABF0-12C3-C848-90FC-65EAF1B976ED}">
      <dsp:nvSpPr>
        <dsp:cNvPr id="0" name=""/>
        <dsp:cNvSpPr/>
      </dsp:nvSpPr>
      <dsp:spPr>
        <a:xfrm>
          <a:off x="0" y="3950981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物理           </a:t>
          </a:r>
          <a:r>
            <a:rPr kumimoji="1"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vs</a:t>
          </a:r>
          <a:r>
            <a:rPr kumimoji="1"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  数学</a:t>
          </a:r>
          <a:endParaRPr lang="en-US" sz="2900" b="1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3994874"/>
        <a:ext cx="6727881" cy="811358"/>
      </dsp:txXfrm>
    </dsp:sp>
    <dsp:sp modelId="{303F34B6-A78A-C84F-A693-8182A0D14DC5}">
      <dsp:nvSpPr>
        <dsp:cNvPr id="0" name=""/>
        <dsp:cNvSpPr/>
      </dsp:nvSpPr>
      <dsp:spPr>
        <a:xfrm>
          <a:off x="0" y="4933646"/>
          <a:ext cx="6815667" cy="89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交流讨论    </a:t>
          </a:r>
          <a:r>
            <a:rPr kumimoji="1" lang="en-US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&gt;&gt;</a:t>
          </a:r>
          <a:r>
            <a:rPr kumimoji="1" lang="zh-CN" sz="2900" b="1" kern="1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rPr>
            <a:t>      死记硬背</a:t>
          </a:r>
          <a:endParaRPr lang="en-US" sz="2900" kern="1200" dirty="0">
            <a:solidFill>
              <a:srgbClr val="C00000"/>
            </a:solidFill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43893" y="4977539"/>
        <a:ext cx="6727881" cy="81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9A95BBA-0CC3-4F2F-AFA6-154379DC31FA}" type="datetimeFigureOut">
              <a:rPr lang="zh-CN" altLang="en-US"/>
              <a:pPr>
                <a:defRPr/>
              </a:pPr>
              <a:t>2024/9/17</a:t>
            </a:fld>
            <a:endParaRPr lang="zh-CN" altLang="en-US"/>
          </a:p>
        </p:txBody>
      </p:sp>
      <p:sp>
        <p:nvSpPr>
          <p:cNvPr id="337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639ECB4-1329-4E20-A5D9-ED60AE8735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7AD8370C-928D-4252-BF22-E025ECFE94DD}" type="slidenum">
              <a:rPr lang="zh-CN" altLang="en-US" smtClean="0"/>
              <a:pPr eaLnBrk="1" hangingPunct="1">
                <a:buFont typeface="Arial" charset="0"/>
                <a:buNone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8AD3-40C8-44FC-A488-00E3D9B53E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6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051A173B-C3CF-4035-B7DC-E1A46B574B4E}" type="slidenum">
              <a:rPr lang="zh-CN" altLang="en-US" smtClean="0"/>
              <a:pPr eaLnBrk="1" hangingPunct="1">
                <a:buFont typeface="Arial" charset="0"/>
                <a:buNone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CEB036DE-AFBE-4D84-B25D-E9EBF7926C86}" type="slidenum">
              <a:rPr lang="zh-CN" altLang="en-US" smtClean="0"/>
              <a:pPr eaLnBrk="1" hangingPunct="1">
                <a:buFont typeface="Arial" charset="0"/>
                <a:buNone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1C6F-74B4-4038-9413-3C5542720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21746-E929-46EC-80AD-6DC7A7B27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1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BC440-68BE-4AE7-B000-DAFE74D84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A57D1-CC94-4CD4-A435-540614DD5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1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CD6CC-1CF6-46CE-AAEA-B3D8D8FA7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23276-D698-477D-9199-CE11253EE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68A1-1374-4AD9-B022-F6D5CADE1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F7D0-7D29-4B56-A5EE-B9FDC08630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 userDrawn="1"/>
        </p:nvGrpSpPr>
        <p:grpSpPr bwMode="auto">
          <a:xfrm>
            <a:off x="91018" y="6264276"/>
            <a:ext cx="4787900" cy="523875"/>
            <a:chOff x="0" y="6237312"/>
            <a:chExt cx="4129455" cy="620688"/>
          </a:xfrm>
        </p:grpSpPr>
        <p:pic>
          <p:nvPicPr>
            <p:cNvPr id="3" name="Picture 9" descr="川大图标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12411"/>
              <a:ext cx="539552" cy="54558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34" y="6334259"/>
              <a:ext cx="504056" cy="504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1188450" y="6400949"/>
              <a:ext cx="2007744" cy="36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/>
                <a:t>李鹏   陶军  张软玉  朱励霖</a:t>
              </a:r>
            </a:p>
          </p:txBody>
        </p:sp>
        <p:sp>
          <p:nvSpPr>
            <p:cNvPr id="6" name="矩形 15"/>
            <p:cNvSpPr>
              <a:spLocks noChangeArrowheads="1"/>
            </p:cNvSpPr>
            <p:nvPr userDrawn="1"/>
          </p:nvSpPr>
          <p:spPr bwMode="auto">
            <a:xfrm>
              <a:off x="0" y="6237312"/>
              <a:ext cx="4129455" cy="620688"/>
            </a:xfrm>
            <a:prstGeom prst="rect">
              <a:avLst/>
            </a:prstGeom>
            <a:solidFill>
              <a:schemeClr val="bg1">
                <a:alpha val="7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98A6-EAE5-472D-BDEC-284F17756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09BC2-1D32-4FC0-B273-83855056BD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4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220EF-F1CF-4E4B-89FC-84407B32C3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4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7984" y="69851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+mn-lt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+mn-lt"/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fld id="{79E648A8-9F2C-4D2A-AE06-4428A01D9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1" name="组合 6"/>
          <p:cNvGrpSpPr>
            <a:grpSpLocks/>
          </p:cNvGrpSpPr>
          <p:nvPr userDrawn="1"/>
        </p:nvGrpSpPr>
        <p:grpSpPr bwMode="auto">
          <a:xfrm>
            <a:off x="56129" y="6257137"/>
            <a:ext cx="4787900" cy="531012"/>
            <a:chOff x="-30091" y="6228856"/>
            <a:chExt cx="4129455" cy="629144"/>
          </a:xfrm>
        </p:grpSpPr>
        <p:pic>
          <p:nvPicPr>
            <p:cNvPr id="1032" name="Picture 9" descr="川大图标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39" y="6237313"/>
              <a:ext cx="436212" cy="62068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34" y="6286490"/>
              <a:ext cx="410148" cy="55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5" name="矩形 10"/>
            <p:cNvSpPr>
              <a:spLocks noChangeArrowheads="1"/>
            </p:cNvSpPr>
            <p:nvPr userDrawn="1"/>
          </p:nvSpPr>
          <p:spPr bwMode="auto">
            <a:xfrm>
              <a:off x="-30091" y="6228856"/>
              <a:ext cx="4129455" cy="620688"/>
            </a:xfrm>
            <a:prstGeom prst="rect">
              <a:avLst/>
            </a:prstGeom>
            <a:solidFill>
              <a:schemeClr val="bg1">
                <a:alpha val="749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4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C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13" y="404664"/>
            <a:ext cx="8856984" cy="1752599"/>
          </a:xfrm>
        </p:spPr>
        <p:txBody>
          <a:bodyPr/>
          <a:lstStyle/>
          <a:p>
            <a:r>
              <a:rPr lang="en-US" altLang="zh-CN" sz="4800" dirty="0"/>
              <a:t>《</a:t>
            </a:r>
            <a:r>
              <a:rPr lang="zh-CN" altLang="en-US" sz="4800" dirty="0"/>
              <a:t>力学</a:t>
            </a:r>
            <a:r>
              <a:rPr lang="en-US" altLang="zh-CN" sz="4800" dirty="0"/>
              <a:t>》</a:t>
            </a:r>
            <a:r>
              <a:rPr lang="zh-CN" altLang="en-US" sz="4800" dirty="0"/>
              <a:t>课程及</a:t>
            </a:r>
            <a:r>
              <a:rPr lang="en-US" altLang="zh-CN" sz="4800" dirty="0"/>
              <a:t>《</a:t>
            </a:r>
            <a:r>
              <a:rPr lang="zh-CN" altLang="en-US" sz="4800" dirty="0"/>
              <a:t>专题</a:t>
            </a:r>
            <a:r>
              <a:rPr lang="en-US" altLang="zh-CN" sz="4800" dirty="0"/>
              <a:t>》</a:t>
            </a:r>
            <a:r>
              <a:rPr lang="zh-CN" altLang="en-US" sz="4800" dirty="0"/>
              <a:t>讲座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828800" y="3054631"/>
            <a:ext cx="6067400" cy="1257300"/>
          </a:xfrm>
        </p:spPr>
        <p:txBody>
          <a:bodyPr/>
          <a:lstStyle/>
          <a:p>
            <a:r>
              <a:rPr lang="zh-CN" altLang="en-US" dirty="0"/>
              <a:t>陶</a:t>
            </a:r>
            <a:r>
              <a:rPr lang="en-US" altLang="zh-CN" dirty="0"/>
              <a:t>        </a:t>
            </a:r>
            <a:r>
              <a:rPr lang="zh-CN" altLang="en-US" dirty="0"/>
              <a:t>军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taojun@scu.edu.cn</a:t>
            </a:r>
            <a:endParaRPr lang="en-US" altLang="zh-CN" dirty="0"/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731BA38B-F250-30B4-D01B-E204EA65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764799"/>
            <a:ext cx="2527300" cy="889000"/>
          </a:xfrm>
          <a:prstGeom prst="rect">
            <a:avLst/>
          </a:prstGeom>
        </p:spPr>
      </p:pic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B2B4F416-FF51-C94A-AF77-E6D85CEEF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4580649"/>
            <a:ext cx="1257300" cy="1257300"/>
          </a:xfrm>
          <a:prstGeom prst="rect">
            <a:avLst/>
          </a:prstGeom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56AEEBEA-758E-21BC-6E2A-D1877800B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19" y="0"/>
            <a:ext cx="316898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85F45D5-2133-9BC8-EFBD-BBA37A48E89C}"/>
              </a:ext>
            </a:extLst>
          </p:cNvPr>
          <p:cNvGrpSpPr/>
          <p:nvPr/>
        </p:nvGrpSpPr>
        <p:grpSpPr>
          <a:xfrm>
            <a:off x="2522240" y="1340768"/>
            <a:ext cx="7164288" cy="5157192"/>
            <a:chOff x="2351584" y="1340768"/>
            <a:chExt cx="7164288" cy="537321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468AD65-DE7E-DF88-CCDD-2CC83F944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84" y="1340768"/>
              <a:ext cx="7164288" cy="537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F6C7354C-7927-5926-D8AD-1E5D15D87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584" y="5805489"/>
              <a:ext cx="7164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学习有三个要点：动笔！动笔！还是动笔！</a:t>
              </a: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31B13B19-7AC1-6072-6683-51D2B71F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笔头要勤快</a:t>
            </a:r>
          </a:p>
        </p:txBody>
      </p:sp>
    </p:spTree>
    <p:extLst>
      <p:ext uri="{BB962C8B-B14F-4D97-AF65-F5344CB8AC3E}">
        <p14:creationId xmlns:p14="http://schemas.microsoft.com/office/powerpoint/2010/main" val="202461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74A7-2F8D-6FAD-A190-A04B21C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1484784"/>
            <a:ext cx="589855" cy="4308078"/>
          </a:xfrm>
        </p:spPr>
        <p:txBody>
          <a:bodyPr wrap="square" anchor="b">
            <a:noAutofit/>
          </a:bodyPr>
          <a:lstStyle/>
          <a:p>
            <a:r>
              <a:rPr kumimoji="1" lang="zh-CN" altLang="en-US" sz="4800" b="0" dirty="0">
                <a:latin typeface="STXingkai" panose="02010800040101010101" pitchFamily="2" charset="-122"/>
                <a:ea typeface="STXingkai" panose="02010800040101010101" pitchFamily="2" charset="-122"/>
              </a:rPr>
              <a:t>尽快适应大学</a:t>
            </a: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B1F1EA04-A86A-41E4-EAC0-D7B6B7158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38094"/>
              </p:ext>
            </p:extLst>
          </p:nvPr>
        </p:nvGraphicFramePr>
        <p:xfrm>
          <a:off x="3935760" y="620688"/>
          <a:ext cx="6815667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42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EA187360-096B-3FE4-4A7B-398E713DBED5}"/>
              </a:ext>
            </a:extLst>
          </p:cNvPr>
          <p:cNvSpPr/>
          <p:nvPr/>
        </p:nvSpPr>
        <p:spPr bwMode="auto">
          <a:xfrm>
            <a:off x="623392" y="2780928"/>
            <a:ext cx="5544616" cy="2880320"/>
          </a:xfrm>
          <a:prstGeom prst="wedgeEllipseCallout">
            <a:avLst>
              <a:gd name="adj1" fmla="val -60020"/>
              <a:gd name="adj2" fmla="val 552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老师，不好意思，这学期太忙，没来得及仔细学习，请寒假给推荐好的</a:t>
            </a:r>
            <a:r>
              <a:rPr lang="en-US" altLang="zh-CN" sz="2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《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力学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》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参考书，我回家补起来！</a:t>
            </a: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5279477F-1ACB-4B36-169D-4AE61567CB0B}"/>
              </a:ext>
            </a:extLst>
          </p:cNvPr>
          <p:cNvSpPr/>
          <p:nvPr/>
        </p:nvSpPr>
        <p:spPr bwMode="auto">
          <a:xfrm>
            <a:off x="6023992" y="836712"/>
            <a:ext cx="6168008" cy="3600400"/>
          </a:xfrm>
          <a:prstGeom prst="cloudCallout">
            <a:avLst>
              <a:gd name="adj1" fmla="val 37477"/>
              <a:gd name="adj2" fmla="val -69022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宋体" pitchFamily="2" charset="-122"/>
              </a:rPr>
              <a:t>寒假别啃力学了，下学期也不是以力学为主了！寒假可以摸一下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宋体" pitchFamily="2" charset="-122"/>
              </a:rPr>
              <a:t>Mathematica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宋体" pitchFamily="2" charset="-122"/>
              </a:rPr>
              <a:t>、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+mj-lt"/>
                <a:ea typeface="宋体" pitchFamily="2" charset="-122"/>
              </a:rPr>
              <a:t>Python</a:t>
            </a:r>
            <a:r>
              <a:rPr lang="zh-CN" altLang="en-US" sz="2800" dirty="0">
                <a:solidFill>
                  <a:srgbClr val="FF00FF"/>
                </a:solidFill>
                <a:latin typeface="+mj-lt"/>
                <a:ea typeface="宋体" pitchFamily="2" charset="-122"/>
              </a:rPr>
              <a:t>、</a:t>
            </a:r>
            <a:r>
              <a:rPr lang="en-US" altLang="zh-CN" sz="2800" dirty="0">
                <a:solidFill>
                  <a:srgbClr val="FF00FF"/>
                </a:solidFill>
                <a:latin typeface="+mj-lt"/>
                <a:ea typeface="宋体" pitchFamily="2" charset="-122"/>
              </a:rPr>
              <a:t>Matlab</a:t>
            </a:r>
            <a:r>
              <a:rPr lang="zh-CN" altLang="en-US" sz="2800" dirty="0">
                <a:solidFill>
                  <a:srgbClr val="FF00FF"/>
                </a:solidFill>
                <a:latin typeface="+mj-lt"/>
                <a:ea typeface="宋体" pitchFamily="2" charset="-122"/>
              </a:rPr>
              <a:t>之类的工具软件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35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9701542-B9C8-E1F3-6262-54393041D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8752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27477E9A-3F5E-438E-E1EC-945B0222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5472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69702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AAF3-BB4A-231F-5811-E41E198C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两门课分工协作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43A05-CA04-8FB6-99E3-8DAAA526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《</a:t>
            </a:r>
            <a:r>
              <a:rPr lang="zh-CN" altLang="en-US" sz="2800" dirty="0"/>
              <a:t>力学</a:t>
            </a:r>
            <a:r>
              <a:rPr lang="en-US" altLang="zh-CN" sz="2800" dirty="0"/>
              <a:t>》</a:t>
            </a:r>
            <a:r>
              <a:rPr lang="zh-CN" altLang="en-US" sz="2800" dirty="0"/>
              <a:t>小班课程</a:t>
            </a:r>
            <a:endParaRPr lang="en-US" altLang="zh-CN" sz="2800" dirty="0"/>
          </a:p>
          <a:p>
            <a:pPr lvl="1"/>
            <a:r>
              <a:rPr lang="zh-CN" altLang="en-US" sz="2000" dirty="0"/>
              <a:t>必修课，</a:t>
            </a:r>
            <a:r>
              <a:rPr lang="en-US" altLang="zh-CN" sz="2000" dirty="0"/>
              <a:t>3</a:t>
            </a:r>
            <a:r>
              <a:rPr lang="zh-CN" altLang="en-US" sz="2000" dirty="0"/>
              <a:t>学分</a:t>
            </a:r>
            <a:endParaRPr lang="en-US" altLang="zh-CN" sz="2000" dirty="0"/>
          </a:p>
          <a:p>
            <a:pPr lvl="1"/>
            <a:r>
              <a:rPr lang="zh-CN" altLang="en-US" sz="2000" dirty="0"/>
              <a:t>由各个老师分班上课</a:t>
            </a:r>
            <a:endParaRPr lang="en-US" altLang="zh-CN" sz="2000" dirty="0"/>
          </a:p>
          <a:p>
            <a:pPr lvl="1"/>
            <a:r>
              <a:rPr lang="zh-CN" altLang="en-US" sz="2000" dirty="0"/>
              <a:t>讲解基本内容、例题和习题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800" dirty="0"/>
              <a:t>《</a:t>
            </a:r>
            <a:r>
              <a:rPr lang="zh-CN" altLang="en-US" sz="2800" dirty="0"/>
              <a:t>专题</a:t>
            </a:r>
            <a:r>
              <a:rPr lang="en-US" altLang="zh-CN" sz="2800" dirty="0"/>
              <a:t>》</a:t>
            </a:r>
            <a:r>
              <a:rPr lang="zh-CN" altLang="en-US" sz="2800" dirty="0"/>
              <a:t>大班讲座</a:t>
            </a:r>
            <a:endParaRPr lang="en-US" altLang="zh-CN" sz="2800" dirty="0"/>
          </a:p>
          <a:p>
            <a:pPr lvl="1"/>
            <a:r>
              <a:rPr lang="zh-CN" altLang="en-US" sz="2000" dirty="0"/>
              <a:t>选修课，</a:t>
            </a:r>
            <a:r>
              <a:rPr lang="en-US" altLang="zh-CN" sz="2000" dirty="0"/>
              <a:t>1</a:t>
            </a:r>
            <a:r>
              <a:rPr lang="zh-CN" altLang="en-US" sz="2000" dirty="0"/>
              <a:t>学分</a:t>
            </a:r>
            <a:endParaRPr lang="en-US" altLang="zh-CN" sz="2000" dirty="0"/>
          </a:p>
          <a:p>
            <a:pPr lvl="1"/>
            <a:r>
              <a:rPr lang="zh-CN" altLang="en-US" sz="2000" dirty="0"/>
              <a:t>由多名老师讲授，跟</a:t>
            </a:r>
            <a:r>
              <a:rPr lang="en-US" altLang="zh-CN" sz="2000" dirty="0"/>
              <a:t>《</a:t>
            </a:r>
            <a:r>
              <a:rPr lang="zh-CN" altLang="en-US" sz="2000" dirty="0"/>
              <a:t>力学</a:t>
            </a:r>
            <a:r>
              <a:rPr lang="en-US" altLang="zh-CN" sz="2000" dirty="0"/>
              <a:t>》</a:t>
            </a:r>
            <a:r>
              <a:rPr lang="zh-CN" altLang="en-US" sz="2000" dirty="0"/>
              <a:t>节奏一致，保持前后一周之内的时间差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内容：</a:t>
            </a:r>
            <a:r>
              <a:rPr lang="zh-CN" altLang="en-US" sz="2000" dirty="0">
                <a:solidFill>
                  <a:srgbClr val="FF00FF"/>
                </a:solidFill>
              </a:rPr>
              <a:t>开阔视野、描绘知识结构</a:t>
            </a:r>
          </a:p>
          <a:p>
            <a:pPr lvl="2"/>
            <a:r>
              <a:rPr lang="zh-CN" altLang="en-US" sz="1800" dirty="0"/>
              <a:t>至少</a:t>
            </a:r>
            <a:r>
              <a:rPr lang="en-US" altLang="zh-CN" sz="1800" dirty="0"/>
              <a:t>50%</a:t>
            </a:r>
            <a:r>
              <a:rPr lang="zh-CN" altLang="en-US" sz="1800" dirty="0"/>
              <a:t>以上的拓展内容在</a:t>
            </a:r>
            <a:r>
              <a:rPr lang="en-US" altLang="zh-CN" sz="1800" dirty="0"/>
              <a:t>《</a:t>
            </a:r>
            <a:r>
              <a:rPr lang="zh-CN" altLang="en-US" sz="1800" dirty="0"/>
              <a:t>力学</a:t>
            </a:r>
            <a:r>
              <a:rPr lang="en-US" altLang="zh-CN" sz="1800" dirty="0"/>
              <a:t>》</a:t>
            </a:r>
            <a:r>
              <a:rPr lang="zh-CN" altLang="en-US" sz="1800" dirty="0"/>
              <a:t>课程中不</a:t>
            </a:r>
            <a:r>
              <a:rPr lang="zh-CN" altLang="en-US" sz="1800" dirty="0">
                <a:solidFill>
                  <a:srgbClr val="C00000"/>
                </a:solidFill>
              </a:rPr>
              <a:t>触</a:t>
            </a:r>
            <a:r>
              <a:rPr lang="zh-CN" altLang="en-US" sz="1800" dirty="0"/>
              <a:t>及</a:t>
            </a:r>
            <a:endParaRPr lang="en-US" altLang="zh-CN" sz="1800" dirty="0"/>
          </a:p>
          <a:p>
            <a:pPr lvl="1"/>
            <a:r>
              <a:rPr lang="zh-CN" altLang="en-US" sz="2000" dirty="0"/>
              <a:t>目的：</a:t>
            </a:r>
            <a:r>
              <a:rPr lang="zh-CN" altLang="en-US" sz="2000" dirty="0">
                <a:solidFill>
                  <a:srgbClr val="FF00FF"/>
                </a:solidFill>
              </a:rPr>
              <a:t>塑造思维方式、总结学习方法</a:t>
            </a:r>
            <a:endParaRPr lang="en-US" altLang="zh-CN" sz="2000" dirty="0">
              <a:solidFill>
                <a:srgbClr val="FF00FF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D41857-D0D0-EC05-960E-C6F802596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71462"/>
              </p:ext>
            </p:extLst>
          </p:nvPr>
        </p:nvGraphicFramePr>
        <p:xfrm>
          <a:off x="5569248" y="1331912"/>
          <a:ext cx="633670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6840091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690627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362620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《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力学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课程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《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专题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</a:rPr>
                        <a:t>》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讲座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FF"/>
                          </a:solidFill>
                        </a:rPr>
                        <a:t>学习任务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夯实基础知识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辅助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《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力学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》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课程的学习，激发兴趣，开阔视野，把握知识结构，形成主动探索式的学习方法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11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FF"/>
                          </a:solidFill>
                        </a:rPr>
                        <a:t>学习内容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基本知识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FF"/>
                          </a:solidFill>
                        </a:rPr>
                        <a:t>物理数学历史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zh-CN" altLang="en-US" sz="1600" dirty="0">
                          <a:solidFill>
                            <a:srgbClr val="FF00FF"/>
                          </a:solidFill>
                        </a:rPr>
                        <a:t>综合性的思考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zh-CN" altLang="en-US" sz="1600" dirty="0">
                          <a:solidFill>
                            <a:srgbClr val="FF00FF"/>
                          </a:solidFill>
                        </a:rPr>
                        <a:t>有难度的问题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zh-CN" altLang="en-US" sz="1600" dirty="0">
                          <a:solidFill>
                            <a:srgbClr val="FF00FF"/>
                          </a:solidFill>
                        </a:rPr>
                        <a:t>有深度的拓展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为主要内容，其中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50%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左右的内容在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《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力学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》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课程中不触及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FF"/>
                          </a:solidFill>
                        </a:rPr>
                        <a:t>学习方法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紧跟课程节奏</a:t>
                      </a:r>
                    </a:p>
                    <a:p>
                      <a:pPr algn="l"/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定时完成作业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广泛探索，积极思考，善于分析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4929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A01B3-3B43-126E-9D8A-15F2DECC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3C1-903D-4B92-AD7C-B8696A8571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95D5DB4-8769-B955-B265-798F78D7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378" y="2143339"/>
            <a:ext cx="4571239" cy="257132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74D41-0CC5-B6A8-4885-D2B6C92F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3C1-903D-4B92-AD7C-B8696A8571A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3B9D86-37C2-ABD4-4ACA-B404BB68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80" y="753768"/>
            <a:ext cx="4571237" cy="2571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046E4-30DD-9A11-9FC9-4ECD385F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69" y="753767"/>
            <a:ext cx="4571237" cy="25713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572BB0-EDC4-62C5-F568-24DE28905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980" y="3325088"/>
            <a:ext cx="4571239" cy="2571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21FA63-5D90-0E48-0754-F02D7993F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767" y="3325088"/>
            <a:ext cx="4571239" cy="25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99BE-A88C-E28C-B35D-3203CEDE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F418E-1825-405B-6A4E-99C37B27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493" y="1535945"/>
            <a:ext cx="8258735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200" dirty="0"/>
              <a:t>讲座</a:t>
            </a:r>
            <a:r>
              <a:rPr lang="en-US" altLang="zh-CN" sz="2200" dirty="0"/>
              <a:t>-1 </a:t>
            </a:r>
            <a:r>
              <a:rPr lang="zh-CN" altLang="en-US" sz="2200" dirty="0"/>
              <a:t>直线运动与微积分                 </a:t>
            </a:r>
            <a:r>
              <a:rPr lang="en-US" altLang="zh-CN" sz="2200" dirty="0"/>
              <a:t>【</a:t>
            </a:r>
            <a:r>
              <a:rPr lang="zh-CN" altLang="en-US" sz="2200" dirty="0"/>
              <a:t>课程</a:t>
            </a:r>
            <a:r>
              <a:rPr lang="en-US" altLang="zh-CN" sz="2200" dirty="0"/>
              <a:t>-1 </a:t>
            </a:r>
            <a:r>
              <a:rPr lang="zh-CN" altLang="en-US" sz="2200" dirty="0"/>
              <a:t>质点运动学</a:t>
            </a:r>
            <a:r>
              <a:rPr lang="en-US" altLang="zh-CN" sz="2200" dirty="0"/>
              <a:t>-I】 </a:t>
            </a:r>
          </a:p>
          <a:p>
            <a:pPr marL="0" indent="0">
              <a:buNone/>
            </a:pPr>
            <a:r>
              <a:rPr lang="zh-CN" altLang="en-US" sz="2200" dirty="0"/>
              <a:t>讲座</a:t>
            </a:r>
            <a:r>
              <a:rPr lang="en-US" altLang="zh-CN" sz="2200" dirty="0"/>
              <a:t>-2 </a:t>
            </a:r>
            <a:r>
              <a:rPr lang="zh-CN" altLang="en-US" sz="2200" dirty="0"/>
              <a:t>曲线运动与矢量代数             </a:t>
            </a:r>
            <a:r>
              <a:rPr lang="en-US" altLang="zh-CN" sz="2200" dirty="0"/>
              <a:t>【</a:t>
            </a:r>
            <a:r>
              <a:rPr lang="zh-CN" altLang="en-US" sz="2200" dirty="0"/>
              <a:t>课程</a:t>
            </a:r>
            <a:r>
              <a:rPr lang="en-US" altLang="zh-CN" sz="2200" dirty="0"/>
              <a:t>-2 </a:t>
            </a:r>
            <a:r>
              <a:rPr lang="zh-CN" altLang="en-US" sz="2200" dirty="0"/>
              <a:t>质点运动学</a:t>
            </a:r>
            <a:r>
              <a:rPr lang="en-US" altLang="zh-CN" sz="2200" dirty="0"/>
              <a:t>-II】 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>
                <a:solidFill>
                  <a:srgbClr val="0070C0"/>
                </a:solidFill>
              </a:rPr>
              <a:t>讲座</a:t>
            </a:r>
            <a:r>
              <a:rPr lang="en-US" altLang="zh-CN" sz="2200" dirty="0">
                <a:solidFill>
                  <a:srgbClr val="0070C0"/>
                </a:solidFill>
              </a:rPr>
              <a:t>-3 </a:t>
            </a:r>
            <a:r>
              <a:rPr lang="zh-CN" altLang="en-US" sz="2200" dirty="0">
                <a:solidFill>
                  <a:srgbClr val="0070C0"/>
                </a:solidFill>
              </a:rPr>
              <a:t>从惯性概念到三大定律         </a:t>
            </a:r>
            <a:r>
              <a:rPr lang="en-US" altLang="zh-CN" sz="2200" dirty="0">
                <a:solidFill>
                  <a:srgbClr val="0070C0"/>
                </a:solidFill>
              </a:rPr>
              <a:t>【</a:t>
            </a:r>
            <a:r>
              <a:rPr lang="zh-CN" altLang="en-US" sz="2200" dirty="0">
                <a:solidFill>
                  <a:srgbClr val="0070C0"/>
                </a:solidFill>
              </a:rPr>
              <a:t>课程</a:t>
            </a:r>
            <a:r>
              <a:rPr lang="en-US" altLang="zh-CN" sz="2200" dirty="0">
                <a:solidFill>
                  <a:srgbClr val="0070C0"/>
                </a:solidFill>
              </a:rPr>
              <a:t>-3 </a:t>
            </a:r>
            <a:r>
              <a:rPr lang="zh-CN" altLang="en-US" sz="2200" dirty="0">
                <a:solidFill>
                  <a:srgbClr val="0070C0"/>
                </a:solidFill>
              </a:rPr>
              <a:t>质点力学</a:t>
            </a:r>
            <a:r>
              <a:rPr lang="en-US" altLang="zh-CN" sz="2200" dirty="0">
                <a:solidFill>
                  <a:srgbClr val="0070C0"/>
                </a:solidFill>
              </a:rPr>
              <a:t>-I】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0070C0"/>
                </a:solidFill>
              </a:rPr>
              <a:t>讲座</a:t>
            </a:r>
            <a:r>
              <a:rPr lang="en-US" altLang="zh-CN" sz="2200" dirty="0">
                <a:solidFill>
                  <a:srgbClr val="0070C0"/>
                </a:solidFill>
              </a:rPr>
              <a:t>-4 </a:t>
            </a:r>
            <a:r>
              <a:rPr lang="zh-CN" altLang="en-US" sz="2200" dirty="0">
                <a:solidFill>
                  <a:srgbClr val="0070C0"/>
                </a:solidFill>
              </a:rPr>
              <a:t>建模利器</a:t>
            </a:r>
            <a:r>
              <a:rPr lang="en-US" altLang="zh-CN" sz="2200" dirty="0">
                <a:solidFill>
                  <a:srgbClr val="0070C0"/>
                </a:solidFill>
              </a:rPr>
              <a:t>——</a:t>
            </a:r>
            <a:r>
              <a:rPr lang="zh-CN" altLang="en-US" sz="2200" dirty="0">
                <a:solidFill>
                  <a:srgbClr val="0070C0"/>
                </a:solidFill>
              </a:rPr>
              <a:t>微分方程         </a:t>
            </a:r>
            <a:r>
              <a:rPr lang="en-US" altLang="zh-CN" sz="2200" dirty="0">
                <a:solidFill>
                  <a:srgbClr val="0070C0"/>
                </a:solidFill>
              </a:rPr>
              <a:t>【</a:t>
            </a:r>
            <a:r>
              <a:rPr lang="zh-CN" altLang="en-US" sz="2200" dirty="0">
                <a:solidFill>
                  <a:srgbClr val="0070C0"/>
                </a:solidFill>
              </a:rPr>
              <a:t>课程</a:t>
            </a:r>
            <a:r>
              <a:rPr lang="en-US" altLang="zh-CN" sz="2200" dirty="0">
                <a:solidFill>
                  <a:srgbClr val="0070C0"/>
                </a:solidFill>
              </a:rPr>
              <a:t>-4 </a:t>
            </a:r>
            <a:r>
              <a:rPr lang="zh-CN" altLang="en-US" sz="2200" dirty="0">
                <a:solidFill>
                  <a:srgbClr val="0070C0"/>
                </a:solidFill>
              </a:rPr>
              <a:t>质点力学</a:t>
            </a:r>
            <a:r>
              <a:rPr lang="en-US" altLang="zh-CN" sz="2200" dirty="0">
                <a:solidFill>
                  <a:srgbClr val="0070C0"/>
                </a:solidFill>
              </a:rPr>
              <a:t>-II】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0070C0"/>
                </a:solidFill>
              </a:rPr>
              <a:t>讲座</a:t>
            </a:r>
            <a:r>
              <a:rPr lang="en-US" altLang="zh-CN" sz="2200" dirty="0">
                <a:solidFill>
                  <a:srgbClr val="0070C0"/>
                </a:solidFill>
              </a:rPr>
              <a:t>-5 </a:t>
            </a:r>
            <a:r>
              <a:rPr lang="zh-CN" altLang="en-US" sz="2200" dirty="0">
                <a:solidFill>
                  <a:srgbClr val="0070C0"/>
                </a:solidFill>
              </a:rPr>
              <a:t>绝对时空观与非惯性系         </a:t>
            </a:r>
            <a:r>
              <a:rPr lang="en-US" altLang="zh-CN" sz="2200" dirty="0">
                <a:solidFill>
                  <a:srgbClr val="0070C0"/>
                </a:solidFill>
              </a:rPr>
              <a:t>【</a:t>
            </a:r>
            <a:r>
              <a:rPr lang="zh-CN" altLang="en-US" sz="2200" dirty="0">
                <a:solidFill>
                  <a:srgbClr val="0070C0"/>
                </a:solidFill>
              </a:rPr>
              <a:t>课程</a:t>
            </a:r>
            <a:r>
              <a:rPr lang="en-US" altLang="zh-CN" sz="2200" dirty="0">
                <a:solidFill>
                  <a:srgbClr val="0070C0"/>
                </a:solidFill>
              </a:rPr>
              <a:t>-5 </a:t>
            </a:r>
            <a:r>
              <a:rPr lang="zh-CN" altLang="en-US" sz="2200" dirty="0">
                <a:solidFill>
                  <a:srgbClr val="0070C0"/>
                </a:solidFill>
              </a:rPr>
              <a:t>质点力学</a:t>
            </a:r>
            <a:r>
              <a:rPr lang="en-US" altLang="zh-CN" sz="2200" dirty="0">
                <a:solidFill>
                  <a:srgbClr val="0070C0"/>
                </a:solidFill>
              </a:rPr>
              <a:t>-III】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00B050"/>
                </a:solidFill>
              </a:rPr>
              <a:t>讲座</a:t>
            </a:r>
            <a:r>
              <a:rPr lang="en-US" altLang="zh-CN" sz="2200" dirty="0">
                <a:solidFill>
                  <a:srgbClr val="00B050"/>
                </a:solidFill>
              </a:rPr>
              <a:t>-6 </a:t>
            </a:r>
            <a:r>
              <a:rPr lang="zh-CN" altLang="en-US" sz="2200" dirty="0">
                <a:solidFill>
                  <a:srgbClr val="00B050"/>
                </a:solidFill>
              </a:rPr>
              <a:t>能量守恒与范式转换             </a:t>
            </a:r>
            <a:r>
              <a:rPr lang="en-US" altLang="zh-CN" sz="2200" dirty="0">
                <a:solidFill>
                  <a:srgbClr val="00B050"/>
                </a:solidFill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</a:rPr>
              <a:t>课程</a:t>
            </a:r>
            <a:r>
              <a:rPr lang="en-US" altLang="zh-CN" sz="2200" dirty="0">
                <a:solidFill>
                  <a:srgbClr val="00B050"/>
                </a:solidFill>
              </a:rPr>
              <a:t>-6 </a:t>
            </a:r>
            <a:r>
              <a:rPr lang="zh-CN" altLang="en-US" sz="2200" dirty="0">
                <a:solidFill>
                  <a:srgbClr val="00B050"/>
                </a:solidFill>
              </a:rPr>
              <a:t>质点组</a:t>
            </a:r>
            <a:r>
              <a:rPr lang="en-US" altLang="zh-CN" sz="2200" dirty="0">
                <a:solidFill>
                  <a:srgbClr val="00B050"/>
                </a:solidFill>
              </a:rPr>
              <a:t>-I】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00B050"/>
                </a:solidFill>
              </a:rPr>
              <a:t>讲座</a:t>
            </a:r>
            <a:r>
              <a:rPr lang="en-US" altLang="zh-CN" sz="2200" dirty="0">
                <a:solidFill>
                  <a:srgbClr val="00B050"/>
                </a:solidFill>
              </a:rPr>
              <a:t>-7 </a:t>
            </a:r>
            <a:r>
              <a:rPr lang="zh-CN" altLang="en-US" sz="2200" dirty="0">
                <a:solidFill>
                  <a:srgbClr val="00B050"/>
                </a:solidFill>
              </a:rPr>
              <a:t>从质点组力学到多体热学     </a:t>
            </a:r>
            <a:r>
              <a:rPr lang="en-US" altLang="zh-CN" sz="2200" dirty="0">
                <a:solidFill>
                  <a:srgbClr val="00B050"/>
                </a:solidFill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</a:rPr>
              <a:t>课程</a:t>
            </a:r>
            <a:r>
              <a:rPr lang="en-US" altLang="zh-CN" sz="2200" dirty="0">
                <a:solidFill>
                  <a:srgbClr val="00B050"/>
                </a:solidFill>
              </a:rPr>
              <a:t>-7 </a:t>
            </a:r>
            <a:r>
              <a:rPr lang="zh-CN" altLang="en-US" sz="2200" dirty="0">
                <a:solidFill>
                  <a:srgbClr val="00B050"/>
                </a:solidFill>
              </a:rPr>
              <a:t>质点组</a:t>
            </a:r>
            <a:r>
              <a:rPr lang="en-US" altLang="zh-CN" sz="2200" dirty="0">
                <a:solidFill>
                  <a:srgbClr val="00B050"/>
                </a:solidFill>
              </a:rPr>
              <a:t>-II】 </a:t>
            </a:r>
            <a:r>
              <a:rPr lang="zh-CN" altLang="en-US" sz="2200" dirty="0">
                <a:solidFill>
                  <a:srgbClr val="00B050"/>
                </a:solidFill>
              </a:rPr>
              <a:t> 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00B050"/>
                </a:solidFill>
              </a:rPr>
              <a:t>讲座</a:t>
            </a:r>
            <a:r>
              <a:rPr lang="en-US" altLang="zh-CN" sz="2200" dirty="0">
                <a:solidFill>
                  <a:srgbClr val="00B050"/>
                </a:solidFill>
              </a:rPr>
              <a:t>-8 </a:t>
            </a:r>
            <a:r>
              <a:rPr lang="zh-CN" altLang="en-US" sz="2200" dirty="0">
                <a:solidFill>
                  <a:srgbClr val="00B050"/>
                </a:solidFill>
              </a:rPr>
              <a:t>行星绕太阳与角动量             </a:t>
            </a:r>
            <a:r>
              <a:rPr lang="en-US" altLang="zh-CN" sz="2200" dirty="0">
                <a:solidFill>
                  <a:srgbClr val="00B050"/>
                </a:solidFill>
              </a:rPr>
              <a:t>【</a:t>
            </a:r>
            <a:r>
              <a:rPr lang="zh-CN" altLang="en-US" sz="2200" dirty="0">
                <a:solidFill>
                  <a:srgbClr val="00B050"/>
                </a:solidFill>
              </a:rPr>
              <a:t>课程</a:t>
            </a:r>
            <a:r>
              <a:rPr lang="en-US" altLang="zh-CN" sz="2200" dirty="0">
                <a:solidFill>
                  <a:srgbClr val="00B050"/>
                </a:solidFill>
              </a:rPr>
              <a:t>-8 </a:t>
            </a:r>
            <a:r>
              <a:rPr lang="zh-CN" altLang="en-US" sz="2200" dirty="0">
                <a:solidFill>
                  <a:srgbClr val="00B050"/>
                </a:solidFill>
              </a:rPr>
              <a:t>质点组</a:t>
            </a:r>
            <a:r>
              <a:rPr lang="en-US" altLang="zh-CN" sz="2200" dirty="0">
                <a:solidFill>
                  <a:srgbClr val="00B050"/>
                </a:solidFill>
              </a:rPr>
              <a:t>-III】 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CC9900"/>
                </a:solidFill>
              </a:rPr>
              <a:t>讲座</a:t>
            </a:r>
            <a:r>
              <a:rPr lang="en-US" altLang="zh-CN" sz="2200" dirty="0">
                <a:solidFill>
                  <a:srgbClr val="CC9900"/>
                </a:solidFill>
              </a:rPr>
              <a:t>-9 </a:t>
            </a:r>
            <a:r>
              <a:rPr lang="zh-CN" altLang="en-US" sz="2200" dirty="0">
                <a:solidFill>
                  <a:srgbClr val="CC9900"/>
                </a:solidFill>
              </a:rPr>
              <a:t>转动的惯性</a:t>
            </a:r>
            <a:r>
              <a:rPr lang="en-US" altLang="zh-CN" sz="2200" dirty="0">
                <a:solidFill>
                  <a:srgbClr val="CC9900"/>
                </a:solidFill>
              </a:rPr>
              <a:t>——</a:t>
            </a:r>
            <a:r>
              <a:rPr lang="zh-CN" altLang="en-US" sz="2200" dirty="0">
                <a:solidFill>
                  <a:srgbClr val="CC9900"/>
                </a:solidFill>
              </a:rPr>
              <a:t>转动惯量     </a:t>
            </a:r>
            <a:r>
              <a:rPr lang="en-US" altLang="zh-CN" sz="2200" dirty="0">
                <a:solidFill>
                  <a:srgbClr val="CC9900"/>
                </a:solidFill>
              </a:rPr>
              <a:t>【</a:t>
            </a:r>
            <a:r>
              <a:rPr lang="zh-CN" altLang="en-US" sz="2200" dirty="0">
                <a:solidFill>
                  <a:srgbClr val="CC9900"/>
                </a:solidFill>
              </a:rPr>
              <a:t>课程</a:t>
            </a:r>
            <a:r>
              <a:rPr lang="en-US" altLang="zh-CN" sz="2200" dirty="0">
                <a:solidFill>
                  <a:srgbClr val="CC9900"/>
                </a:solidFill>
              </a:rPr>
              <a:t>-9 </a:t>
            </a:r>
            <a:r>
              <a:rPr lang="zh-CN" altLang="en-US" sz="2200" dirty="0">
                <a:solidFill>
                  <a:srgbClr val="CC9900"/>
                </a:solidFill>
              </a:rPr>
              <a:t>刚体</a:t>
            </a:r>
            <a:r>
              <a:rPr lang="en-US" altLang="zh-CN" sz="2200" dirty="0">
                <a:solidFill>
                  <a:srgbClr val="CC9900"/>
                </a:solidFill>
              </a:rPr>
              <a:t>-I】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CC9900"/>
                </a:solidFill>
              </a:rPr>
              <a:t>讲座</a:t>
            </a:r>
            <a:r>
              <a:rPr lang="en-US" altLang="zh-CN" sz="2200" dirty="0">
                <a:solidFill>
                  <a:srgbClr val="CC9900"/>
                </a:solidFill>
              </a:rPr>
              <a:t>-10 </a:t>
            </a:r>
            <a:r>
              <a:rPr lang="zh-CN" altLang="en-US" sz="2200" dirty="0">
                <a:solidFill>
                  <a:srgbClr val="CC9900"/>
                </a:solidFill>
              </a:rPr>
              <a:t>复杂的滚动和进动               </a:t>
            </a:r>
            <a:r>
              <a:rPr lang="en-US" altLang="zh-CN" sz="2200" dirty="0">
                <a:solidFill>
                  <a:srgbClr val="CC9900"/>
                </a:solidFill>
              </a:rPr>
              <a:t>【</a:t>
            </a:r>
            <a:r>
              <a:rPr lang="zh-CN" altLang="en-US" sz="2200" dirty="0">
                <a:solidFill>
                  <a:srgbClr val="CC9900"/>
                </a:solidFill>
              </a:rPr>
              <a:t>课程</a:t>
            </a:r>
            <a:r>
              <a:rPr lang="en-US" altLang="zh-CN" sz="2200" dirty="0">
                <a:solidFill>
                  <a:srgbClr val="CC9900"/>
                </a:solidFill>
              </a:rPr>
              <a:t>-10 </a:t>
            </a:r>
            <a:r>
              <a:rPr lang="zh-CN" altLang="en-US" sz="2200" dirty="0">
                <a:solidFill>
                  <a:srgbClr val="CC9900"/>
                </a:solidFill>
              </a:rPr>
              <a:t>刚体</a:t>
            </a:r>
            <a:r>
              <a:rPr lang="en-US" altLang="zh-CN" sz="2200" dirty="0">
                <a:solidFill>
                  <a:srgbClr val="CC9900"/>
                </a:solidFill>
              </a:rPr>
              <a:t>-II】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FF9900"/>
                </a:solidFill>
              </a:rPr>
              <a:t>讲座</a:t>
            </a:r>
            <a:r>
              <a:rPr lang="en-US" altLang="zh-CN" sz="2200" dirty="0">
                <a:solidFill>
                  <a:srgbClr val="FF9900"/>
                </a:solidFill>
              </a:rPr>
              <a:t>-11 </a:t>
            </a:r>
            <a:r>
              <a:rPr lang="zh-CN" altLang="en-US" sz="2200" dirty="0">
                <a:solidFill>
                  <a:srgbClr val="FF9900"/>
                </a:solidFill>
              </a:rPr>
              <a:t>以小见大的振动问题           </a:t>
            </a:r>
            <a:r>
              <a:rPr lang="en-US" altLang="zh-CN" sz="2200" dirty="0">
                <a:solidFill>
                  <a:srgbClr val="FF9900"/>
                </a:solidFill>
              </a:rPr>
              <a:t>【</a:t>
            </a:r>
            <a:r>
              <a:rPr lang="zh-CN" altLang="en-US" sz="2200" dirty="0">
                <a:solidFill>
                  <a:srgbClr val="FF9900"/>
                </a:solidFill>
              </a:rPr>
              <a:t>课程</a:t>
            </a:r>
            <a:r>
              <a:rPr lang="en-US" altLang="zh-CN" sz="2200" dirty="0">
                <a:solidFill>
                  <a:srgbClr val="FF9900"/>
                </a:solidFill>
              </a:rPr>
              <a:t>-12 </a:t>
            </a:r>
            <a:r>
              <a:rPr lang="zh-CN" altLang="en-US" sz="2200" dirty="0">
                <a:solidFill>
                  <a:srgbClr val="FF9900"/>
                </a:solidFill>
              </a:rPr>
              <a:t>弹性体</a:t>
            </a:r>
            <a:r>
              <a:rPr lang="en-US" altLang="zh-CN" sz="2200" dirty="0">
                <a:solidFill>
                  <a:srgbClr val="FF9900"/>
                </a:solidFill>
              </a:rPr>
              <a:t>-I】</a:t>
            </a:r>
          </a:p>
          <a:p>
            <a:pPr marL="0" indent="0">
              <a:buNone/>
            </a:pPr>
            <a:r>
              <a:rPr lang="zh-CN" altLang="en-US" sz="2200" dirty="0">
                <a:solidFill>
                  <a:srgbClr val="FF9900"/>
                </a:solidFill>
              </a:rPr>
              <a:t>讲座</a:t>
            </a:r>
            <a:r>
              <a:rPr lang="en-US" altLang="zh-CN" sz="2200" dirty="0">
                <a:solidFill>
                  <a:srgbClr val="FF9900"/>
                </a:solidFill>
              </a:rPr>
              <a:t>-12 </a:t>
            </a:r>
            <a:r>
              <a:rPr lang="zh-CN" altLang="en-US" sz="2200" dirty="0">
                <a:solidFill>
                  <a:srgbClr val="FF9900"/>
                </a:solidFill>
              </a:rPr>
              <a:t>波动是世界存在的方式       </a:t>
            </a:r>
            <a:r>
              <a:rPr lang="en-US" altLang="zh-CN" sz="2200" dirty="0">
                <a:solidFill>
                  <a:srgbClr val="FF9900"/>
                </a:solidFill>
              </a:rPr>
              <a:t>【</a:t>
            </a:r>
            <a:r>
              <a:rPr lang="zh-CN" altLang="en-US" sz="2200" dirty="0">
                <a:solidFill>
                  <a:srgbClr val="FF9900"/>
                </a:solidFill>
              </a:rPr>
              <a:t>课程</a:t>
            </a:r>
            <a:r>
              <a:rPr lang="en-US" altLang="zh-CN" sz="2200" dirty="0">
                <a:solidFill>
                  <a:srgbClr val="FF9900"/>
                </a:solidFill>
              </a:rPr>
              <a:t>-12 </a:t>
            </a:r>
            <a:r>
              <a:rPr lang="zh-CN" altLang="en-US" sz="2200" dirty="0">
                <a:solidFill>
                  <a:srgbClr val="FF9900"/>
                </a:solidFill>
              </a:rPr>
              <a:t>弹性体</a:t>
            </a:r>
            <a:r>
              <a:rPr lang="en-US" altLang="zh-CN" sz="2200" dirty="0">
                <a:solidFill>
                  <a:srgbClr val="FF9900"/>
                </a:solidFill>
              </a:rPr>
              <a:t>-II】 </a:t>
            </a:r>
            <a:r>
              <a:rPr lang="zh-CN" altLang="en-US" sz="2200" dirty="0">
                <a:solidFill>
                  <a:srgbClr val="FF9900"/>
                </a:solidFill>
              </a:rPr>
              <a:t> </a:t>
            </a:r>
            <a:endParaRPr lang="en-US" altLang="zh-CN" sz="2200" dirty="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讲座</a:t>
            </a:r>
            <a:r>
              <a:rPr lang="en-US" altLang="zh-CN" sz="2200" dirty="0">
                <a:solidFill>
                  <a:srgbClr val="C00000"/>
                </a:solidFill>
              </a:rPr>
              <a:t>-13 </a:t>
            </a:r>
            <a:r>
              <a:rPr lang="zh-CN" altLang="en-US" sz="2200" dirty="0">
                <a:solidFill>
                  <a:srgbClr val="C00000"/>
                </a:solidFill>
              </a:rPr>
              <a:t>革新时空观                           </a:t>
            </a:r>
            <a:r>
              <a:rPr lang="en-US" altLang="zh-CN" sz="2200" dirty="0">
                <a:solidFill>
                  <a:srgbClr val="C00000"/>
                </a:solidFill>
              </a:rPr>
              <a:t>【</a:t>
            </a:r>
            <a:r>
              <a:rPr lang="zh-CN" altLang="en-US" sz="2200" dirty="0">
                <a:solidFill>
                  <a:srgbClr val="C00000"/>
                </a:solidFill>
              </a:rPr>
              <a:t>课程</a:t>
            </a:r>
            <a:r>
              <a:rPr lang="en-US" altLang="zh-CN" sz="2200" dirty="0">
                <a:solidFill>
                  <a:srgbClr val="C00000"/>
                </a:solidFill>
              </a:rPr>
              <a:t>-13 </a:t>
            </a:r>
            <a:r>
              <a:rPr lang="zh-CN" altLang="en-US" sz="2200" dirty="0">
                <a:solidFill>
                  <a:srgbClr val="C00000"/>
                </a:solidFill>
              </a:rPr>
              <a:t>狭义相对论</a:t>
            </a:r>
            <a:r>
              <a:rPr lang="en-US" altLang="zh-CN" sz="2200" dirty="0">
                <a:solidFill>
                  <a:srgbClr val="C00000"/>
                </a:solidFill>
              </a:rPr>
              <a:t>】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200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3E48D61-E9BD-B9E8-27C5-20F15468873F}"/>
              </a:ext>
            </a:extLst>
          </p:cNvPr>
          <p:cNvSpPr/>
          <p:nvPr/>
        </p:nvSpPr>
        <p:spPr bwMode="auto">
          <a:xfrm>
            <a:off x="3246249" y="1560414"/>
            <a:ext cx="360040" cy="1612775"/>
          </a:xfrm>
          <a:prstGeom prst="leftBrac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B4586E24-A829-86D6-7684-32361D0CCC2C}"/>
              </a:ext>
            </a:extLst>
          </p:cNvPr>
          <p:cNvSpPr/>
          <p:nvPr/>
        </p:nvSpPr>
        <p:spPr bwMode="auto">
          <a:xfrm>
            <a:off x="3245257" y="3245198"/>
            <a:ext cx="360040" cy="936104"/>
          </a:xfrm>
          <a:prstGeom prst="leftBrac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17DEAFA-BB38-3341-1FE1-8849BCB61643}"/>
              </a:ext>
            </a:extLst>
          </p:cNvPr>
          <p:cNvSpPr/>
          <p:nvPr/>
        </p:nvSpPr>
        <p:spPr bwMode="auto">
          <a:xfrm>
            <a:off x="3245257" y="4293097"/>
            <a:ext cx="360040" cy="1184348"/>
          </a:xfrm>
          <a:prstGeom prst="leftBrace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C8AE434B-CB96-E34F-06A0-336B1B1FC123}"/>
              </a:ext>
            </a:extLst>
          </p:cNvPr>
          <p:cNvSpPr/>
          <p:nvPr/>
        </p:nvSpPr>
        <p:spPr bwMode="auto">
          <a:xfrm>
            <a:off x="3245257" y="5589240"/>
            <a:ext cx="360040" cy="248245"/>
          </a:xfrm>
          <a:prstGeom prst="lef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24A0736E-8E1B-CB83-514F-271B0246E823}"/>
              </a:ext>
            </a:extLst>
          </p:cNvPr>
          <p:cNvSpPr/>
          <p:nvPr/>
        </p:nvSpPr>
        <p:spPr bwMode="auto">
          <a:xfrm>
            <a:off x="635209" y="1444502"/>
            <a:ext cx="1944216" cy="1142999"/>
          </a:xfrm>
          <a:prstGeom prst="wedgeEllipseCallout">
            <a:avLst>
              <a:gd name="adj1" fmla="val 66623"/>
              <a:gd name="adj2" fmla="val 26736"/>
            </a:avLst>
          </a:prstGeom>
          <a:solidFill>
            <a:srgbClr val="ECFFCD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牛顿力学基本架构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B9A08A47-BCC8-032B-B22C-C41D7B7DDCAE}"/>
              </a:ext>
            </a:extLst>
          </p:cNvPr>
          <p:cNvSpPr/>
          <p:nvPr/>
        </p:nvSpPr>
        <p:spPr bwMode="auto">
          <a:xfrm>
            <a:off x="635209" y="2952861"/>
            <a:ext cx="1872208" cy="1061368"/>
          </a:xfrm>
          <a:prstGeom prst="wedgeEllipseCallout">
            <a:avLst>
              <a:gd name="adj1" fmla="val 73612"/>
              <a:gd name="adj2" fmla="val 20298"/>
            </a:avLst>
          </a:prstGeom>
          <a:solidFill>
            <a:srgbClr val="ECFFCD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守恒律与范式转换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0E3DB4F1-4721-51EC-63DB-352FE1F0A12A}"/>
              </a:ext>
            </a:extLst>
          </p:cNvPr>
          <p:cNvSpPr/>
          <p:nvPr/>
        </p:nvSpPr>
        <p:spPr bwMode="auto">
          <a:xfrm>
            <a:off x="635209" y="4190926"/>
            <a:ext cx="1890960" cy="998487"/>
          </a:xfrm>
          <a:prstGeom prst="wedgeEllipseCallout">
            <a:avLst>
              <a:gd name="adj1" fmla="val 72352"/>
              <a:gd name="adj2" fmla="val 20468"/>
            </a:avLst>
          </a:prstGeom>
          <a:solidFill>
            <a:srgbClr val="ECFFCD"/>
          </a:solidFill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连续体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模型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4CFCB2DC-E461-8279-3DCD-17B3D969F773}"/>
              </a:ext>
            </a:extLst>
          </p:cNvPr>
          <p:cNvSpPr/>
          <p:nvPr/>
        </p:nvSpPr>
        <p:spPr bwMode="auto">
          <a:xfrm>
            <a:off x="635209" y="5306801"/>
            <a:ext cx="1886419" cy="674700"/>
          </a:xfrm>
          <a:prstGeom prst="wedgeEllipseCallout">
            <a:avLst>
              <a:gd name="adj1" fmla="val 74325"/>
              <a:gd name="adj2" fmla="val 7629"/>
            </a:avLst>
          </a:prstGeom>
          <a:solidFill>
            <a:srgbClr val="ECFFC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革新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33B984A-8B72-B163-0D8A-68ED4051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03C1-903D-4B92-AD7C-B8696A8571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力学</a:t>
            </a:r>
            <a:r>
              <a:rPr lang="en-US" altLang="zh-CN" dirty="0"/>
              <a:t>》</a:t>
            </a:r>
            <a:r>
              <a:rPr lang="zh-CN" altLang="en-US" dirty="0"/>
              <a:t>计分项目和规则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平时作业：在总分中占</a:t>
            </a:r>
            <a:r>
              <a:rPr lang="en-US" altLang="zh-CN" sz="2800" dirty="0"/>
              <a:t>40</a:t>
            </a:r>
            <a:r>
              <a:rPr lang="zh-CN" altLang="en-US" sz="2800" dirty="0"/>
              <a:t>分</a:t>
            </a:r>
          </a:p>
          <a:p>
            <a:pPr lvl="1"/>
            <a:r>
              <a:rPr lang="zh-CN" altLang="en-US" sz="2000" dirty="0"/>
              <a:t>教材每章作业、平时课堂小测验、签到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800" dirty="0"/>
              <a:t>期中考试：在总分中占10分</a:t>
            </a:r>
          </a:p>
          <a:p>
            <a:pPr lvl="1"/>
            <a:r>
              <a:rPr lang="zh-CN" altLang="en-US" sz="2000" dirty="0"/>
              <a:t>开卷测试，按百分制给分，期末按比例折算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800" dirty="0"/>
              <a:t>期末考试：在总分中占</a:t>
            </a:r>
            <a:r>
              <a:rPr lang="en-US" altLang="zh-CN" sz="2800" dirty="0"/>
              <a:t>50</a:t>
            </a:r>
            <a:r>
              <a:rPr lang="zh-CN" altLang="en-US" sz="2800" dirty="0"/>
              <a:t>分</a:t>
            </a:r>
          </a:p>
          <a:p>
            <a:pPr lvl="1"/>
            <a:r>
              <a:rPr lang="zh-CN" altLang="en-US" sz="2000" dirty="0"/>
              <a:t>闭卷测试，按百分制给分，期末按比例折算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FF"/>
                </a:solidFill>
              </a:rPr>
              <a:t>注意：学校教务处规定必须指定期末考试强制及格线 </a:t>
            </a:r>
            <a:r>
              <a:rPr lang="en-US" altLang="zh-CN" sz="2000" dirty="0">
                <a:solidFill>
                  <a:srgbClr val="FF00FF"/>
                </a:solidFill>
              </a:rPr>
              <a:t>—— </a:t>
            </a:r>
            <a:r>
              <a:rPr lang="en-US" altLang="zh-CN" sz="4000" b="1" dirty="0">
                <a:solidFill>
                  <a:srgbClr val="FF00FF"/>
                </a:solidFill>
              </a:rPr>
              <a:t>45</a:t>
            </a:r>
            <a:r>
              <a:rPr lang="zh-CN" altLang="en-US" sz="4000" b="1" dirty="0">
                <a:solidFill>
                  <a:srgbClr val="FF00FF"/>
                </a:solidFill>
              </a:rPr>
              <a:t>分！</a:t>
            </a:r>
            <a:endParaRPr lang="en-US" altLang="zh-CN" sz="4000" b="1" u="sng" dirty="0">
              <a:solidFill>
                <a:srgbClr val="FF00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平时作业、期中开卷考试等项目均按指定时间上课前排队交给分班老师或助教</a:t>
            </a:r>
            <a:endParaRPr lang="en-US" altLang="zh-CN" sz="2800" dirty="0"/>
          </a:p>
          <a:p>
            <a:pPr lvl="1"/>
            <a:endParaRPr lang="zh-CN" altLang="en-US" sz="2000" dirty="0"/>
          </a:p>
          <a:p>
            <a:r>
              <a:rPr lang="zh-CN" altLang="en-US" sz="2800" dirty="0"/>
              <a:t>重修、补休同学均需按时上交上述项目</a:t>
            </a:r>
            <a:endParaRPr lang="en-US" altLang="zh-CN" sz="2800" dirty="0"/>
          </a:p>
          <a:p>
            <a:pPr lvl="1"/>
            <a:endParaRPr lang="zh-CN" altLang="en-US" sz="2000" dirty="0"/>
          </a:p>
          <a:p>
            <a:r>
              <a:rPr lang="zh-CN" altLang="en-US" sz="2800" dirty="0"/>
              <a:t>逾期项目在期末前补足可根据情况至少占相应项目分的50%</a:t>
            </a:r>
            <a:endParaRPr lang="en-US" altLang="zh-CN" sz="2800" dirty="0"/>
          </a:p>
          <a:p>
            <a:pPr lvl="1"/>
            <a:endParaRPr lang="zh-CN" altLang="en-US" sz="2000" dirty="0"/>
          </a:p>
          <a:p>
            <a:r>
              <a:rPr lang="zh-CN" altLang="en-US" sz="2800" dirty="0"/>
              <a:t>未交亦未补足的项目计为0分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表格, 日历&#10;&#10;描述已自动生成">
            <a:extLst>
              <a:ext uri="{FF2B5EF4-FFF2-40B4-BE49-F238E27FC236}">
                <a16:creationId xmlns:a16="http://schemas.microsoft.com/office/drawing/2014/main" id="{6A93BC8E-43AB-4AB1-3885-B39E4BE94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32" y="138007"/>
            <a:ext cx="5184576" cy="67045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5FEF65-3872-6D26-56F3-25A4100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590619"/>
            <a:ext cx="1013520" cy="1143000"/>
          </a:xfrm>
        </p:spPr>
        <p:txBody>
          <a:bodyPr/>
          <a:lstStyle/>
          <a:p>
            <a:r>
              <a:rPr lang="zh-CN" altLang="en-US" dirty="0"/>
              <a:t>教学周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ACE3785-CF79-65F2-631E-F07AC5620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480" y="4437112"/>
            <a:ext cx="2786062" cy="3698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授课时间约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~1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周！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BCEF9D8F-949A-A1F0-C0C0-E85EBE5E791F}"/>
              </a:ext>
            </a:extLst>
          </p:cNvPr>
          <p:cNvSpPr/>
          <p:nvPr/>
        </p:nvSpPr>
        <p:spPr bwMode="auto">
          <a:xfrm>
            <a:off x="7382530" y="1497128"/>
            <a:ext cx="3072992" cy="2186982"/>
          </a:xfrm>
          <a:prstGeom prst="wedgeEllipseCallout">
            <a:avLst>
              <a:gd name="adj1" fmla="val -57481"/>
              <a:gd name="adj2" fmla="val 311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跟中学相比，节奏猛然加快！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大约一周一章！还要求融会贯通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28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学习态度是关键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dirty="0"/>
              <a:t>同学甲：</a:t>
            </a:r>
            <a:endParaRPr lang="en-US" altLang="zh-CN" dirty="0"/>
          </a:p>
          <a:p>
            <a:pPr lvl="1"/>
            <a:r>
              <a:rPr lang="zh-CN" altLang="en-US" dirty="0"/>
              <a:t>老师！您瞅一下嘛！我这个推对了没有嘛？</a:t>
            </a:r>
            <a:endParaRPr lang="en-US" altLang="zh-CN" dirty="0"/>
          </a:p>
          <a:p>
            <a:pPr lvl="1"/>
            <a:r>
              <a:rPr lang="zh-CN" altLang="en-US" dirty="0"/>
              <a:t>眼巴巴望着老师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同学乙：</a:t>
            </a:r>
            <a:endParaRPr lang="en-US" altLang="zh-CN" dirty="0"/>
          </a:p>
          <a:p>
            <a:pPr lvl="1"/>
            <a:r>
              <a:rPr lang="zh-CN" altLang="en-US" dirty="0"/>
              <a:t>老师！您等下，我这个好像还没推对。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51" y="1123163"/>
            <a:ext cx="3050986" cy="291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703270"/>
            <a:ext cx="978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                动笔推！要主动！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判断力</a:t>
            </a:r>
            <a:r>
              <a:rPr lang="en-US" altLang="zh-CN" sz="2400" dirty="0">
                <a:solidFill>
                  <a:srgbClr val="FF0000"/>
                </a:solidFill>
              </a:rPr>
              <a:t>—— </a:t>
            </a:r>
            <a:r>
              <a:rPr lang="zh-CN" altLang="en-US" sz="2400" dirty="0">
                <a:solidFill>
                  <a:srgbClr val="FF0000"/>
                </a:solidFill>
              </a:rPr>
              <a:t>你的训练目标！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Peng\AppData\Local\Microsoft\Windows\INetCache\IE\YWAJESJJ\1196px-Facebook_like_thumb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04112" y="3966216"/>
            <a:ext cx="576064" cy="55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穿着白色衣服的男人&#10;&#10;描述已自动生成">
            <a:extLst>
              <a:ext uri="{FF2B5EF4-FFF2-40B4-BE49-F238E27FC236}">
                <a16:creationId xmlns:a16="http://schemas.microsoft.com/office/drawing/2014/main" id="{ED25AA0D-CC30-87D9-FE06-040CC9FB4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248935"/>
            <a:ext cx="3823072" cy="23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0060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Pages>0</Pages>
  <Words>790</Words>
  <Characters>0</Characters>
  <Application>Microsoft Macintosh PowerPoint</Application>
  <DocSecurity>0</DocSecurity>
  <PresentationFormat>宽屏</PresentationFormat>
  <Lines>0</Lines>
  <Paragraphs>101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STXingkai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1_默认设计模板</vt:lpstr>
      <vt:lpstr>《力学》课程及《专题》讲座</vt:lpstr>
      <vt:lpstr>PowerPoint 演示文稿</vt:lpstr>
      <vt:lpstr>两门课分工协作</vt:lpstr>
      <vt:lpstr>PowerPoint 演示文稿</vt:lpstr>
      <vt:lpstr>学习阶段</vt:lpstr>
      <vt:lpstr>《力学》计分项目和规则</vt:lpstr>
      <vt:lpstr>注意事项</vt:lpstr>
      <vt:lpstr>教学周</vt:lpstr>
      <vt:lpstr>学习态度是关键</vt:lpstr>
      <vt:lpstr>笔头要勤快</vt:lpstr>
      <vt:lpstr>尽快适应大学</vt:lpstr>
      <vt:lpstr>PowerPoint 演示文稿</vt:lpstr>
      <vt:lpstr>结束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0-课程说明2017</dc:title>
  <dc:creator>Peng Li</dc:creator>
  <cp:lastModifiedBy>菲菲 任</cp:lastModifiedBy>
  <cp:revision>1103</cp:revision>
  <dcterms:created xsi:type="dcterms:W3CDTF">2015-06-12T05:30:38Z</dcterms:created>
  <dcterms:modified xsi:type="dcterms:W3CDTF">2024-09-17T09:19:42Z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