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42352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66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941" y="897890"/>
            <a:ext cx="7817644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2941" y="2881630"/>
            <a:ext cx="7817644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A3A-621F-4013-AF9F-A4C64DA6D96B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0C17-182A-4A9B-85A1-650620A23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A3A-621F-4013-AF9F-A4C64DA6D96B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0C17-182A-4A9B-85A1-650620A23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0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9335" y="292100"/>
            <a:ext cx="2247573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6617" y="292100"/>
            <a:ext cx="6612424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A3A-621F-4013-AF9F-A4C64DA6D96B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0C17-182A-4A9B-85A1-650620A23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14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A3A-621F-4013-AF9F-A4C64DA6D96B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0C17-182A-4A9B-85A1-650620A23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9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89" y="1367791"/>
            <a:ext cx="899029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89" y="3671571"/>
            <a:ext cx="899029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A3A-621F-4013-AF9F-A4C64DA6D96B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0C17-182A-4A9B-85A1-650620A23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3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617" y="1460500"/>
            <a:ext cx="4429998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910" y="1460500"/>
            <a:ext cx="4429998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A3A-621F-4013-AF9F-A4C64DA6D96B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0C17-182A-4A9B-85A1-650620A23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3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75" y="292101"/>
            <a:ext cx="899029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976" y="1344930"/>
            <a:ext cx="440963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976" y="2004060"/>
            <a:ext cx="4409639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6909" y="1344930"/>
            <a:ext cx="443135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76909" y="2004060"/>
            <a:ext cx="4431356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A3A-621F-4013-AF9F-A4C64DA6D96B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0C17-182A-4A9B-85A1-650620A23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38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A3A-621F-4013-AF9F-A4C64DA6D96B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0C17-182A-4A9B-85A1-650620A23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A3A-621F-4013-AF9F-A4C64DA6D96B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0C17-182A-4A9B-85A1-650620A23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6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75" y="365760"/>
            <a:ext cx="3361858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356" y="789940"/>
            <a:ext cx="527691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975" y="1645920"/>
            <a:ext cx="3361858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A3A-621F-4013-AF9F-A4C64DA6D96B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0C17-182A-4A9B-85A1-650620A23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67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75" y="365760"/>
            <a:ext cx="3361858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1356" y="789940"/>
            <a:ext cx="527691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975" y="1645920"/>
            <a:ext cx="3361858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4A3A-621F-4013-AF9F-A4C64DA6D96B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F0C17-182A-4A9B-85A1-650620A23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6618" y="292101"/>
            <a:ext cx="899029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618" y="1460500"/>
            <a:ext cx="899029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617" y="5085080"/>
            <a:ext cx="2345293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4A3A-621F-4013-AF9F-A4C64DA6D96B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2793" y="5085080"/>
            <a:ext cx="35179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61615" y="5085080"/>
            <a:ext cx="2345293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0C17-182A-4A9B-85A1-650620A23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972B2E-371F-5D08-AA48-9A294FA4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3" y="-1"/>
            <a:ext cx="10287000" cy="548640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91E777D-7DF9-BC1C-1B98-49405F21DA3B}"/>
              </a:ext>
            </a:extLst>
          </p:cNvPr>
          <p:cNvGrpSpPr/>
          <p:nvPr/>
        </p:nvGrpSpPr>
        <p:grpSpPr>
          <a:xfrm>
            <a:off x="1116334" y="552232"/>
            <a:ext cx="3301152" cy="974945"/>
            <a:chOff x="1263650" y="552230"/>
            <a:chExt cx="3301152" cy="97494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D747169-67AA-6B20-E408-37263AB8D54F}"/>
                </a:ext>
              </a:extLst>
            </p:cNvPr>
            <p:cNvSpPr/>
            <p:nvPr/>
          </p:nvSpPr>
          <p:spPr>
            <a:xfrm>
              <a:off x="1375304" y="552230"/>
              <a:ext cx="3025246" cy="974945"/>
            </a:xfrm>
            <a:prstGeom prst="roundRect">
              <a:avLst/>
            </a:prstGeom>
            <a:solidFill>
              <a:schemeClr val="tx2">
                <a:lumMod val="20000"/>
                <a:lumOff val="80000"/>
                <a:alpha val="60000"/>
              </a:schemeClr>
            </a:solidFill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96358B0-93AA-C566-BA16-ED3DBDB12B92}"/>
                </a:ext>
              </a:extLst>
            </p:cNvPr>
            <p:cNvSpPr txBox="1"/>
            <p:nvPr/>
          </p:nvSpPr>
          <p:spPr>
            <a:xfrm>
              <a:off x="3419686" y="1131323"/>
              <a:ext cx="1062990" cy="38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Garamond" panose="02020404030301010803" pitchFamily="18" charset="0"/>
                </a:rPr>
                <a:t>&gt; 0</a:t>
              </a:r>
              <a:endParaRPr lang="zh-CN" altLang="en-US" b="1" dirty="0">
                <a:latin typeface="Garamond" panose="02020404030301010803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0D9EE0-74D6-8E4E-96BE-2C0C9E3D5224}"/>
                </a:ext>
              </a:extLst>
            </p:cNvPr>
            <p:cNvSpPr/>
            <p:nvPr/>
          </p:nvSpPr>
          <p:spPr>
            <a:xfrm>
              <a:off x="2910627" y="1194648"/>
              <a:ext cx="730260" cy="247546"/>
            </a:xfrm>
            <a:prstGeom prst="rect">
              <a:avLst/>
            </a:prstGeom>
            <a:solidFill>
              <a:srgbClr val="131AF6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6DE5265-DA9C-5CF9-0FA6-5FB6D1EAFC32}"/>
                </a:ext>
              </a:extLst>
            </p:cNvPr>
            <p:cNvSpPr/>
            <p:nvPr/>
          </p:nvSpPr>
          <p:spPr>
            <a:xfrm>
              <a:off x="2180368" y="1194447"/>
              <a:ext cx="730259" cy="247546"/>
            </a:xfrm>
            <a:prstGeom prst="rect">
              <a:avLst/>
            </a:prstGeom>
            <a:solidFill>
              <a:srgbClr val="FC1817"/>
            </a:solidFill>
            <a:ln w="254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92684D6-B55A-E987-57EB-9532E5EDC0DF}"/>
                </a:ext>
              </a:extLst>
            </p:cNvPr>
            <p:cNvSpPr txBox="1"/>
            <p:nvPr/>
          </p:nvSpPr>
          <p:spPr>
            <a:xfrm>
              <a:off x="1263650" y="554775"/>
              <a:ext cx="3301152" cy="668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Garamond" panose="02020404030301010803" pitchFamily="18" charset="0"/>
                </a:rPr>
                <a:t>Difference of Proportion(%) Q4</a:t>
              </a:r>
              <a:r>
                <a:rPr lang="en-US" altLang="zh-CN" b="1" baseline="30000" dirty="0">
                  <a:latin typeface="Garamond" panose="02020404030301010803" pitchFamily="18" charset="0"/>
                </a:rPr>
                <a:t>+</a:t>
              </a:r>
              <a:r>
                <a:rPr lang="en-US" altLang="zh-CN" b="1" dirty="0">
                  <a:latin typeface="Garamond" panose="02020404030301010803" pitchFamily="18" charset="0"/>
                </a:rPr>
                <a:t> - Q1</a:t>
              </a:r>
              <a:r>
                <a:rPr lang="en-US" altLang="zh-CN" b="1" baseline="30000" dirty="0">
                  <a:latin typeface="Garamond" panose="02020404030301010803" pitchFamily="18" charset="0"/>
                </a:rPr>
                <a:t>-</a:t>
              </a:r>
              <a:endParaRPr lang="zh-CN" altLang="en-US" b="1" baseline="30000" dirty="0">
                <a:latin typeface="Garamond" panose="02020404030301010803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9373734-7076-AFAA-6DBB-F57E9F5C5CA3}"/>
                </a:ext>
              </a:extLst>
            </p:cNvPr>
            <p:cNvSpPr txBox="1"/>
            <p:nvPr/>
          </p:nvSpPr>
          <p:spPr>
            <a:xfrm>
              <a:off x="1373086" y="1122952"/>
              <a:ext cx="1062990" cy="382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Garamond" panose="02020404030301010803" pitchFamily="18" charset="0"/>
                </a:rPr>
                <a:t>&lt; 0</a:t>
              </a:r>
              <a:endParaRPr lang="zh-CN" altLang="en-US" b="1" dirty="0">
                <a:latin typeface="Garamond" panose="020204040303010108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5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</TotalTime>
  <Words>12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Shengqi Zhu</dc:creator>
  <cp:lastModifiedBy>Shengqi Zhu</cp:lastModifiedBy>
  <cp:revision>4</cp:revision>
  <dcterms:created xsi:type="dcterms:W3CDTF">2024-06-13T05:39:18Z</dcterms:created>
  <dcterms:modified xsi:type="dcterms:W3CDTF">2025-02-09T03:04:08Z</dcterms:modified>
</cp:coreProperties>
</file>