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7" r:id="rId10"/>
    <p:sldId id="30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57A"/>
    <a:srgbClr val="4AACB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5D95-5FB2-4915-AAD2-FC5BB1D6024F}" type="datetimeFigureOut">
              <a:rPr lang="ko-KR" altLang="en-US" smtClean="0"/>
              <a:pPr/>
              <a:t>2013-08-27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0A18-826B-4158-92F3-85DDDBF055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993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8" descr="Large grid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7620000" cy="2076450"/>
          </a:xfrm>
        </p:spPr>
        <p:txBody>
          <a:bodyPr/>
          <a:lstStyle>
            <a:lvl1pPr algn="l">
              <a:defRPr sz="60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733800"/>
            <a:ext cx="7620000" cy="1752600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10D32F7-BD19-4936-88DC-9C049A3B13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371600" y="0"/>
            <a:ext cx="7772400" cy="990600"/>
          </a:xfrm>
          <a:prstGeom prst="flowChart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AutoShape 9" descr="Large grid"/>
          <p:cNvSpPr>
            <a:spLocks noChangeArrowheads="1"/>
          </p:cNvSpPr>
          <p:nvPr/>
        </p:nvSpPr>
        <p:spPr bwMode="auto">
          <a:xfrm>
            <a:off x="0" y="0"/>
            <a:ext cx="3352800" cy="9906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85E8E-6931-4972-A3E1-C002C391E30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0BD8-A95E-4686-9C06-2DB0B4226A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F1E0-9E25-4AF4-90CF-9B536344C6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0CA21-5ABE-4EA0-AE13-F50F59F445E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00EAF-423D-4093-B531-0635AB86C8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24559-7C99-4A52-83C3-58C378F6764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F6941-C9A8-44F9-A68F-CF68CA0BD4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3B007-3E49-4954-B96B-EA06DC2D81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C4D1-ED8F-4865-8D8F-BC38FD5E0F6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77586-EDB3-4585-BB3E-8E38F60326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 descr="Large grid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AutoShape 8" descr="Large grid"/>
          <p:cNvSpPr>
            <a:spLocks noChangeArrowheads="1"/>
          </p:cNvSpPr>
          <p:nvPr/>
        </p:nvSpPr>
        <p:spPr bwMode="auto">
          <a:xfrm>
            <a:off x="0" y="0"/>
            <a:ext cx="3352800" cy="1447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371600" y="0"/>
            <a:ext cx="7772400" cy="1447800"/>
          </a:xfrm>
          <a:prstGeom prst="flowChartProcess">
            <a:avLst/>
          </a:prstGeom>
          <a:solidFill>
            <a:schemeClr val="accent1">
              <a:alpha val="4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31B84740-7BA0-4328-AC66-6B019F825C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32757A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32757A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32757A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32757A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552" y="1556792"/>
            <a:ext cx="7620000" cy="2076450"/>
          </a:xfrm>
        </p:spPr>
        <p:txBody>
          <a:bodyPr/>
          <a:lstStyle/>
          <a:p>
            <a:pPr algn="ctr"/>
            <a:r>
              <a:rPr lang="ko-KR" altLang="en-US" sz="5400" dirty="0" smtClean="0">
                <a:ea typeface="굴림" charset="-127"/>
              </a:rPr>
              <a:t>제</a:t>
            </a:r>
            <a:r>
              <a:rPr lang="en-US" altLang="ko-KR" sz="5400" dirty="0">
                <a:ea typeface="굴림" charset="-127"/>
              </a:rPr>
              <a:t>3</a:t>
            </a:r>
            <a:r>
              <a:rPr lang="ko-KR" altLang="en-US" sz="5400" dirty="0" smtClean="0">
                <a:ea typeface="굴림" charset="-127"/>
              </a:rPr>
              <a:t>장 </a:t>
            </a:r>
            <a:r>
              <a:rPr lang="en-US" altLang="ko-KR" sz="5400" dirty="0" smtClean="0">
                <a:ea typeface="굴림" charset="-127"/>
              </a:rPr>
              <a:t/>
            </a:r>
            <a:br>
              <a:rPr lang="en-US" altLang="ko-KR" sz="5400" dirty="0" smtClean="0">
                <a:ea typeface="굴림" charset="-127"/>
              </a:rPr>
            </a:br>
            <a:r>
              <a:rPr lang="ko-KR" altLang="en-US" sz="5400" dirty="0"/>
              <a:t>기억장치 관리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3568" y="4581128"/>
            <a:ext cx="7620000" cy="905272"/>
          </a:xfrm>
        </p:spPr>
        <p:txBody>
          <a:bodyPr/>
          <a:lstStyle/>
          <a:p>
            <a:pPr algn="ctr"/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분할 기억장치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주기억장치를 효율적으로 나누어 사용</a:t>
            </a:r>
          </a:p>
          <a:p>
            <a:r>
              <a:rPr lang="ko-KR" altLang="en-US" dirty="0"/>
              <a:t>다중 프로그래밍을 위하여 여러 개의 작업이 동시에 컴퓨터의 주기억장치 내에 </a:t>
            </a:r>
            <a:r>
              <a:rPr lang="ko-KR" altLang="en-US" dirty="0" smtClean="0"/>
              <a:t>존재 해야 함                                  주기억장치를 </a:t>
            </a:r>
            <a:r>
              <a:rPr lang="ko-KR" altLang="en-US" dirty="0"/>
              <a:t>일정 수의 고정된 크기들로 분할하여 실행 중인 여러 프로세스에게 할당</a:t>
            </a:r>
          </a:p>
          <a:p>
            <a:r>
              <a:rPr lang="ko-KR" altLang="en-US" dirty="0"/>
              <a:t>절대 번역 및 </a:t>
            </a:r>
            <a:r>
              <a:rPr lang="ko-KR" altLang="en-US" dirty="0" smtClean="0"/>
              <a:t>로딩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지정된 분할에만 적재됨</a:t>
            </a:r>
            <a:endParaRPr lang="ko-KR" altLang="en-US" dirty="0"/>
          </a:p>
          <a:p>
            <a:r>
              <a:rPr lang="ko-KR" altLang="en-US" dirty="0"/>
              <a:t>재배치 가능 번역 및 </a:t>
            </a:r>
            <a:r>
              <a:rPr lang="ko-KR" altLang="en-US" dirty="0" smtClean="0"/>
              <a:t>로딩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프로그램이 수행될 시점에 이르러 수행에 충분한 크기의 분할을 선택하여 적재함</a:t>
            </a:r>
            <a:endParaRPr lang="ko-KR" altLang="en-US" dirty="0"/>
          </a:p>
          <a:p>
            <a:r>
              <a:rPr lang="ko-KR" altLang="en-US" dirty="0"/>
              <a:t>시스템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기억장치의 공유 시 한 분할에 있는 정보를 다른 분할에 있는 </a:t>
            </a:r>
            <a:r>
              <a:rPr lang="ko-KR" altLang="en-US" dirty="0" smtClean="0"/>
              <a:t>정보로부터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다수의 </a:t>
            </a:r>
            <a:r>
              <a:rPr lang="ko-KR" altLang="en-US" dirty="0"/>
              <a:t>경계 레지스터</a:t>
            </a:r>
            <a:r>
              <a:rPr lang="en-US" altLang="ko-KR" dirty="0"/>
              <a:t>(boundary register)</a:t>
            </a:r>
            <a:r>
              <a:rPr lang="ko-KR" altLang="en-US" dirty="0"/>
              <a:t>를 이용</a:t>
            </a:r>
          </a:p>
          <a:p>
            <a:pPr lvl="2"/>
            <a:endParaRPr lang="ko-KR" altLang="en-US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8522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분할 기억장치 할당</a:t>
            </a:r>
          </a:p>
        </p:txBody>
      </p:sp>
      <p:pic>
        <p:nvPicPr>
          <p:cNvPr id="7170" name="Picture 2" descr="C:\Users\Administrator\Desktop\운영체제교재\운영체제 그림\3장\3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91370"/>
            <a:ext cx="3144998" cy="4320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87624" y="6036341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/>
              <a:t>그림 </a:t>
            </a:r>
            <a:r>
              <a:rPr lang="en-US" altLang="ko-KR" dirty="0"/>
              <a:t>3-6 </a:t>
            </a:r>
            <a:r>
              <a:rPr lang="ko-KR" altLang="en-US" dirty="0"/>
              <a:t>다중 프로그래밍 시스템에서의 프로그램 및 데이터 보호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751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분할 기억장치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분할 공간의 크기와 단편화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수행 과정에서 기억장치 </a:t>
            </a:r>
            <a:r>
              <a:rPr lang="ko-KR" altLang="en-US" dirty="0"/>
              <a:t>단편화</a:t>
            </a:r>
            <a:r>
              <a:rPr lang="en-US" altLang="ko-KR" dirty="0"/>
              <a:t>(fragmentation) </a:t>
            </a:r>
            <a:r>
              <a:rPr lang="ko-KR" altLang="en-US" dirty="0"/>
              <a:t>현상이 </a:t>
            </a:r>
            <a:r>
              <a:rPr lang="ko-KR" altLang="en-US" dirty="0" smtClean="0"/>
              <a:t>발생함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 작업의 크기가 분할에 정확히 맞지 않거나</a:t>
            </a:r>
            <a:r>
              <a:rPr lang="en-US" altLang="ko-KR" dirty="0"/>
              <a:t>, </a:t>
            </a:r>
            <a:r>
              <a:rPr lang="ko-KR" altLang="en-US" dirty="0"/>
              <a:t>또는 분할이 너무 작아서 대기 중인 어떤 작업도 이 분할에 적재될 수 없는 경우에 발생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내부 단편화</a:t>
            </a:r>
            <a:r>
              <a:rPr lang="en-US" altLang="ko-KR" dirty="0"/>
              <a:t>(internal fragmentation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비 사용부분 발생 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외부 단편화</a:t>
            </a:r>
            <a:r>
              <a:rPr lang="en-US" altLang="ko-KR" dirty="0"/>
              <a:t>(external fragmentation)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어떤 분할이 사용되지 않고 이용 </a:t>
            </a:r>
            <a:r>
              <a:rPr lang="ko-KR" altLang="en-US" dirty="0" smtClean="0"/>
              <a:t>가능하지만 대기 </a:t>
            </a:r>
            <a:r>
              <a:rPr lang="ko-KR" altLang="en-US" dirty="0"/>
              <a:t>중인 작업에게는 너무 작아서 사용할 수 없을 때 발생하는 현상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5275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분할 기억장치 할당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87824" y="616530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3-7 </a:t>
            </a:r>
            <a:r>
              <a:rPr lang="en-US" altLang="ko-KR" dirty="0" err="1">
                <a:solidFill>
                  <a:srgbClr val="32757A"/>
                </a:solidFill>
              </a:rPr>
              <a:t>기억장치의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단편화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현상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5184576" cy="471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0581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작업들이 필요로 하는 만큼의 공간을 </a:t>
            </a:r>
            <a:r>
              <a:rPr lang="ko-KR" altLang="en-US" dirty="0" smtClean="0"/>
              <a:t>동적으로 </a:t>
            </a:r>
            <a:r>
              <a:rPr lang="ko-KR" altLang="en-US" dirty="0"/>
              <a:t>할당</a:t>
            </a:r>
          </a:p>
          <a:p>
            <a:r>
              <a:rPr lang="ko-KR" altLang="en-US" dirty="0"/>
              <a:t>기억 공간의 효율화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8780" y="6119659"/>
            <a:ext cx="6513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3-8 </a:t>
            </a:r>
            <a:r>
              <a:rPr lang="ko-KR" altLang="en-US" dirty="0">
                <a:solidFill>
                  <a:srgbClr val="32757A"/>
                </a:solidFill>
              </a:rPr>
              <a:t>가변 분할 다중 프로그래밍에서의 초기의 분할 할당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2896"/>
            <a:ext cx="4259872" cy="367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2052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할당</a:t>
            </a:r>
          </a:p>
        </p:txBody>
      </p:sp>
      <p:pic>
        <p:nvPicPr>
          <p:cNvPr id="11266" name="Picture 2" descr="C:\Users\Administrator\Desktop\운영체제교재\운영체제 그림\3장\3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746679" cy="35878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3" y="5696565"/>
            <a:ext cx="5778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3-9 </a:t>
            </a:r>
            <a:r>
              <a:rPr lang="ko-KR" altLang="en-US" dirty="0">
                <a:solidFill>
                  <a:srgbClr val="32757A"/>
                </a:solidFill>
              </a:rPr>
              <a:t>가변 분할 다중 프로그래밍에서의 단편화 현상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7711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/>
          <a:lstStyle/>
          <a:p>
            <a:r>
              <a:rPr lang="ko-KR" altLang="en-US" dirty="0"/>
              <a:t>공백의 합병</a:t>
            </a:r>
            <a:r>
              <a:rPr lang="en-US" altLang="ko-KR" dirty="0"/>
              <a:t>(coalescing holes)</a:t>
            </a:r>
          </a:p>
          <a:p>
            <a:pPr lvl="1"/>
            <a:r>
              <a:rPr lang="ko-KR" altLang="en-US" dirty="0"/>
              <a:t>인접한 공백들을 결합하여 하나의 큰 기억 공간으로 만드는 과정</a:t>
            </a:r>
          </a:p>
          <a:p>
            <a:pPr lvl="1"/>
            <a:endParaRPr lang="ko-KR" altLang="en-US" dirty="0"/>
          </a:p>
        </p:txBody>
      </p:sp>
      <p:pic>
        <p:nvPicPr>
          <p:cNvPr id="12290" name="Picture 2" descr="C:\Users\Administrator\Desktop\운영체제교재\운영체제 그림\3장\3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17" y="2708920"/>
            <a:ext cx="5400675" cy="3057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5951111"/>
            <a:ext cx="5922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3-10 </a:t>
            </a:r>
            <a:r>
              <a:rPr lang="en-US" altLang="ko-KR" dirty="0" err="1">
                <a:solidFill>
                  <a:srgbClr val="32757A"/>
                </a:solidFill>
              </a:rPr>
              <a:t>가변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분할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다중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프로그래밍에서의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공백의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합병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6501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기억장소의 집약</a:t>
            </a:r>
            <a:r>
              <a:rPr lang="en-US" altLang="ko-KR" dirty="0"/>
              <a:t>(compaction)</a:t>
            </a:r>
            <a:endParaRPr lang="ko-KR" altLang="en-US" dirty="0"/>
          </a:p>
          <a:p>
            <a:pPr lvl="1"/>
            <a:r>
              <a:rPr lang="ko-KR" altLang="en-US" dirty="0"/>
              <a:t>존재하는 여러 개의 작은 공백들을 하나의 커다란 기억 공간으로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 lvl="1"/>
            <a:r>
              <a:rPr lang="ko-KR" altLang="en-US" dirty="0"/>
              <a:t>일반적으로 쓰레기 수집</a:t>
            </a:r>
            <a:r>
              <a:rPr lang="en-US" altLang="ko-KR" dirty="0"/>
              <a:t>(garbage collection)</a:t>
            </a:r>
            <a:r>
              <a:rPr lang="ko-KR" altLang="en-US" dirty="0"/>
              <a:t>이라고 </a:t>
            </a:r>
            <a:r>
              <a:rPr lang="ko-KR" altLang="en-US" dirty="0" smtClean="0"/>
              <a:t>부르기도 </a:t>
            </a:r>
            <a:r>
              <a:rPr lang="ko-KR" altLang="en-US" dirty="0"/>
              <a:t>함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3315" name="Picture 3" descr="C:\Users\Administrator\Desktop\운영체제교재\운영체제 그림\3장\3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3816424" cy="28337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75856" y="6246213"/>
            <a:ext cx="2899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그림 </a:t>
            </a:r>
            <a:r>
              <a:rPr lang="en-US" altLang="ko-KR" dirty="0"/>
              <a:t>3-11 </a:t>
            </a:r>
            <a:r>
              <a:rPr lang="ko-KR" altLang="en-US" dirty="0"/>
              <a:t>기억장소의 집약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9862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할당</a:t>
            </a:r>
          </a:p>
        </p:txBody>
      </p:sp>
      <p:pic>
        <p:nvPicPr>
          <p:cNvPr id="14338" name="Picture 2" descr="C:\Users\Administrator\Desktop\운영체제교재\운영체제 그림\3장\3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923809" cy="3980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57838" y="5888294"/>
            <a:ext cx="531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/>
              <a:t>그림 </a:t>
            </a:r>
            <a:r>
              <a:rPr lang="en-US" altLang="ko-KR" dirty="0"/>
              <a:t>3-12 </a:t>
            </a:r>
            <a:r>
              <a:rPr lang="ko-KR" altLang="en-US" dirty="0"/>
              <a:t>기억장소의 집약 방법에 따른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6133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기억장치 배치 전략</a:t>
            </a:r>
            <a:r>
              <a:rPr lang="en-US" altLang="ko-KR" dirty="0"/>
              <a:t>(memory placement strategy)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최초 적합 기법</a:t>
            </a:r>
            <a:r>
              <a:rPr lang="en-US" altLang="ko-KR" dirty="0"/>
              <a:t>(first-fit strategy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주기억장치의 첫 번째 유용한 공백을 우선적으로 선택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널리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최적 적합 기법</a:t>
            </a:r>
            <a:r>
              <a:rPr lang="en-US" altLang="ko-KR" dirty="0"/>
              <a:t>(best-fit strategy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가장 적합한 공간을 </a:t>
            </a:r>
            <a:r>
              <a:rPr lang="ko-KR" altLang="en-US" dirty="0" smtClean="0"/>
              <a:t>선택                                                                   기억장치의 </a:t>
            </a:r>
            <a:r>
              <a:rPr lang="ko-KR" altLang="en-US" dirty="0"/>
              <a:t>단편화를 최소로 하는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최악 적합 기법</a:t>
            </a:r>
            <a:r>
              <a:rPr lang="en-US" altLang="ko-KR" dirty="0"/>
              <a:t>(worst-fit strategy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가장 큰 공백에 배치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553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/>
          <a:lstStyle/>
          <a:p>
            <a:pPr lvl="1"/>
            <a:endParaRPr lang="ko-KR" altLang="en-US" dirty="0"/>
          </a:p>
          <a:p>
            <a:pPr lvl="1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960822" y="5775251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3-1 </a:t>
            </a:r>
            <a:r>
              <a:rPr lang="en-US" altLang="ko-KR" dirty="0" err="1">
                <a:solidFill>
                  <a:srgbClr val="32757A"/>
                </a:solidFill>
              </a:rPr>
              <a:t>기억장치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관리의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발전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7848872" cy="244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185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할당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83560" y="5589240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 err="1"/>
              <a:t>그림</a:t>
            </a:r>
            <a:r>
              <a:rPr lang="en-US" altLang="ko-KR" dirty="0"/>
              <a:t> 3-13 </a:t>
            </a:r>
            <a:r>
              <a:rPr lang="en-US" altLang="ko-KR" dirty="0" err="1"/>
              <a:t>최초</a:t>
            </a:r>
            <a:r>
              <a:rPr lang="en-US" altLang="ko-KR" dirty="0"/>
              <a:t> </a:t>
            </a:r>
            <a:r>
              <a:rPr lang="en-US" altLang="ko-KR" dirty="0" err="1"/>
              <a:t>적합</a:t>
            </a:r>
            <a:r>
              <a:rPr lang="en-US" altLang="ko-KR" dirty="0"/>
              <a:t>, </a:t>
            </a:r>
            <a:r>
              <a:rPr lang="en-US" altLang="ko-KR" dirty="0" err="1"/>
              <a:t>최적</a:t>
            </a:r>
            <a:r>
              <a:rPr lang="en-US" altLang="ko-KR" dirty="0"/>
              <a:t> </a:t>
            </a:r>
            <a:r>
              <a:rPr lang="en-US" altLang="ko-KR" dirty="0" err="1"/>
              <a:t>적합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algn="ctr" latinLnBrk="1"/>
            <a:r>
              <a:rPr lang="en-US" altLang="ko-KR" dirty="0" err="1" smtClean="0"/>
              <a:t>최악</a:t>
            </a:r>
            <a:r>
              <a:rPr lang="en-US" altLang="ko-KR" dirty="0" smtClean="0"/>
              <a:t> </a:t>
            </a:r>
            <a:r>
              <a:rPr lang="en-US" altLang="ko-KR" dirty="0" err="1"/>
              <a:t>적합</a:t>
            </a:r>
            <a:r>
              <a:rPr lang="en-US" altLang="ko-KR" dirty="0"/>
              <a:t> </a:t>
            </a:r>
            <a:r>
              <a:rPr lang="en-US" altLang="ko-KR" dirty="0" err="1"/>
              <a:t>기억장치</a:t>
            </a:r>
            <a:r>
              <a:rPr lang="en-US" altLang="ko-KR" dirty="0"/>
              <a:t> </a:t>
            </a:r>
            <a:r>
              <a:rPr lang="en-US" altLang="ko-KR" dirty="0" err="1"/>
              <a:t>배치</a:t>
            </a:r>
            <a:r>
              <a:rPr lang="en-US" altLang="ko-KR" dirty="0"/>
              <a:t> </a:t>
            </a:r>
            <a:r>
              <a:rPr lang="en-US" altLang="ko-KR" dirty="0" err="1"/>
              <a:t>기법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3888432" cy="54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0440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분할 기억장치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/>
          <a:lstStyle/>
          <a:p>
            <a:r>
              <a:rPr lang="en-US" altLang="ko-KR" dirty="0" err="1"/>
              <a:t>기억장치</a:t>
            </a:r>
            <a:r>
              <a:rPr lang="en-US" altLang="ko-KR" dirty="0"/>
              <a:t> </a:t>
            </a:r>
            <a:r>
              <a:rPr lang="en-US" altLang="ko-KR" dirty="0" err="1"/>
              <a:t>교체</a:t>
            </a:r>
            <a:r>
              <a:rPr lang="en-US" altLang="ko-KR" dirty="0"/>
              <a:t>(swapping)</a:t>
            </a:r>
          </a:p>
          <a:p>
            <a:pPr lvl="1"/>
            <a:r>
              <a:rPr lang="ko-KR" altLang="en-US" dirty="0"/>
              <a:t>하나의 작업이 전체 기억장치를 사용한 후</a:t>
            </a:r>
            <a:r>
              <a:rPr lang="en-US" altLang="ko-KR" dirty="0"/>
              <a:t>, </a:t>
            </a:r>
            <a:r>
              <a:rPr lang="ko-KR" altLang="en-US" dirty="0"/>
              <a:t>필요에 따라 그 작업은 제거</a:t>
            </a:r>
            <a:r>
              <a:rPr lang="en-US" altLang="ko-KR" dirty="0"/>
              <a:t>(swap out)</a:t>
            </a:r>
            <a:r>
              <a:rPr lang="ko-KR" altLang="en-US" dirty="0"/>
              <a:t>되고 다시 다음 </a:t>
            </a:r>
            <a:r>
              <a:rPr lang="ko-KR" altLang="en-US" dirty="0" smtClean="0"/>
              <a:t>작업을 </a:t>
            </a:r>
            <a:r>
              <a:rPr lang="ko-KR" altLang="en-US" dirty="0"/>
              <a:t>적재</a:t>
            </a:r>
            <a:r>
              <a:rPr lang="en-US" altLang="ko-KR" dirty="0"/>
              <a:t>(swap in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오늘날 일반적으로 사용되는 </a:t>
            </a:r>
            <a:r>
              <a:rPr lang="ko-KR" altLang="en-US" dirty="0" err="1"/>
              <a:t>페이징</a:t>
            </a:r>
            <a:r>
              <a:rPr lang="ko-KR" altLang="en-US" dirty="0"/>
              <a:t> 시스템</a:t>
            </a:r>
            <a:r>
              <a:rPr lang="en-US" altLang="ko-KR" dirty="0"/>
              <a:t>(paging system)</a:t>
            </a:r>
            <a:r>
              <a:rPr lang="ko-KR" altLang="en-US" dirty="0"/>
              <a:t>의 </a:t>
            </a:r>
            <a:r>
              <a:rPr lang="ko-KR" altLang="en-US" dirty="0" smtClean="0"/>
              <a:t>기초가 됨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6386" name="Picture 2" descr="C:\Users\Administrator\Desktop\운영체제교재\운영체제 그림\3장\3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5880653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594928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3-14 </a:t>
            </a:r>
            <a:r>
              <a:rPr lang="en-US" altLang="ko-KR" dirty="0" err="1">
                <a:solidFill>
                  <a:srgbClr val="32757A"/>
                </a:solidFill>
              </a:rPr>
              <a:t>다중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프로그래밍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시스템에서의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 smtClean="0">
                <a:solidFill>
                  <a:srgbClr val="32757A"/>
                </a:solidFill>
              </a:rPr>
              <a:t>기억장</a:t>
            </a:r>
            <a:r>
              <a:rPr lang="ko-KR" altLang="en-US" dirty="0" smtClean="0">
                <a:solidFill>
                  <a:srgbClr val="32757A"/>
                </a:solidFill>
              </a:rPr>
              <a:t>치 교체</a:t>
            </a:r>
            <a:r>
              <a:rPr lang="en-US" altLang="ko-KR" dirty="0" smtClean="0">
                <a:solidFill>
                  <a:srgbClr val="32757A"/>
                </a:solidFill>
              </a:rPr>
              <a:t>      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48264" y="5949280"/>
            <a:ext cx="1728192" cy="531704"/>
          </a:xfrm>
        </p:spPr>
        <p:txBody>
          <a:bodyPr/>
          <a:lstStyle/>
          <a:p>
            <a:fld id="{9A66F1E0-9E25-4AF4-90CF-9B536344C623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789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56792"/>
            <a:ext cx="8892480" cy="5301208"/>
          </a:xfrm>
        </p:spPr>
        <p:txBody>
          <a:bodyPr/>
          <a:lstStyle/>
          <a:p>
            <a:pPr>
              <a:buNone/>
            </a:pPr>
            <a:r>
              <a:rPr lang="ko-KR" altLang="en-US" sz="2000" dirty="0" smtClean="0"/>
              <a:t>●</a:t>
            </a:r>
            <a:r>
              <a:rPr lang="en-US" altLang="ko-KR" sz="2000" dirty="0" smtClean="0"/>
              <a:t> SSD(Solid State Drive); </a:t>
            </a:r>
            <a:r>
              <a:rPr lang="ko-KR" altLang="en-US" sz="2000" dirty="0" smtClean="0"/>
              <a:t>반도체 메모리 내장함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처리속도 빠르고 소음이 없고 전력소모량이 적은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플래시 메모리 기반의 모델</a:t>
            </a:r>
            <a:endParaRPr lang="en-US" altLang="ko-KR" sz="2000" dirty="0" smtClean="0"/>
          </a:p>
          <a:p>
            <a:pPr>
              <a:buNone/>
            </a:pPr>
            <a:endParaRPr lang="ko-KR" altLang="en-US" sz="2000" dirty="0" smtClean="0"/>
          </a:p>
          <a:p>
            <a:pPr>
              <a:buNone/>
            </a:pPr>
            <a:r>
              <a:rPr lang="ko-KR" altLang="en-US" dirty="0" smtClean="0"/>
              <a:t>주소 </a:t>
            </a:r>
            <a:r>
              <a:rPr lang="ko-KR" altLang="en-US" dirty="0"/>
              <a:t>바인딩</a:t>
            </a:r>
            <a:r>
              <a:rPr lang="en-US" altLang="ko-KR" dirty="0"/>
              <a:t>(address binding)</a:t>
            </a:r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논리적 </a:t>
            </a:r>
            <a:r>
              <a:rPr lang="ko-KR" altLang="en-US" dirty="0"/>
              <a:t>주소</a:t>
            </a:r>
            <a:r>
              <a:rPr lang="en-US" altLang="ko-KR" dirty="0"/>
              <a:t>(logical address)</a:t>
            </a:r>
            <a:r>
              <a:rPr lang="ko-KR" altLang="en-US" dirty="0"/>
              <a:t>라고 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실행되기 </a:t>
            </a:r>
            <a:r>
              <a:rPr lang="ko-KR" altLang="en-US" dirty="0" smtClean="0"/>
              <a:t>위해 </a:t>
            </a:r>
            <a:r>
              <a:rPr lang="ko-KR" altLang="en-US" dirty="0"/>
              <a:t>물리적 주소로 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(mapping) </a:t>
            </a:r>
            <a:r>
              <a:rPr lang="ko-KR" altLang="en-US" dirty="0" smtClean="0"/>
              <a:t>됨을 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바인딩 시점에 따라 구분됨</a:t>
            </a:r>
            <a:endParaRPr lang="ko-KR" altLang="en-US" dirty="0"/>
          </a:p>
          <a:p>
            <a:pPr lvl="1"/>
            <a:r>
              <a:rPr lang="ko-KR" altLang="en-US" dirty="0"/>
              <a:t>컴파일 시간</a:t>
            </a:r>
            <a:r>
              <a:rPr lang="en-US" altLang="ko-KR" dirty="0"/>
              <a:t>(compile time)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실행</a:t>
            </a:r>
            <a:r>
              <a:rPr lang="en-US" altLang="ko-KR" dirty="0" smtClean="0"/>
              <a:t> </a:t>
            </a:r>
            <a:r>
              <a:rPr lang="en-US" altLang="ko-KR" dirty="0"/>
              <a:t>시 </a:t>
            </a:r>
            <a:r>
              <a:rPr lang="en-US" altLang="ko-KR" dirty="0" err="1" smtClean="0"/>
              <a:t>위치가</a:t>
            </a:r>
            <a:r>
              <a:rPr lang="en-US" altLang="ko-KR" dirty="0" smtClean="0"/>
              <a:t>  </a:t>
            </a:r>
            <a:r>
              <a:rPr lang="en-US" altLang="ko-KR" dirty="0" err="1"/>
              <a:t>바뀌면</a:t>
            </a:r>
            <a:r>
              <a:rPr lang="en-US" altLang="ko-KR" dirty="0"/>
              <a:t> </a:t>
            </a:r>
            <a:r>
              <a:rPr lang="en-US" altLang="ko-KR" dirty="0" err="1"/>
              <a:t>다시</a:t>
            </a:r>
            <a:r>
              <a:rPr lang="en-US" altLang="ko-KR" dirty="0"/>
              <a:t> </a:t>
            </a:r>
            <a:r>
              <a:rPr lang="en-US" altLang="ko-KR" dirty="0" err="1" smtClean="0"/>
              <a:t>컴파일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경우의 바인딩</a:t>
            </a:r>
            <a:endParaRPr lang="en-US" altLang="ko-KR" dirty="0"/>
          </a:p>
          <a:p>
            <a:pPr lvl="1"/>
            <a:r>
              <a:rPr lang="ko-KR" altLang="en-US" dirty="0" smtClean="0"/>
              <a:t>적재 </a:t>
            </a:r>
            <a:r>
              <a:rPr lang="ko-KR" altLang="en-US" dirty="0"/>
              <a:t>시간</a:t>
            </a:r>
            <a:r>
              <a:rPr lang="en-US" altLang="ko-KR" dirty="0"/>
              <a:t>(load time)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</a:t>
            </a:r>
            <a:r>
              <a:rPr lang="ko-KR" altLang="en-US" dirty="0"/>
              <a:t>기억장치에 적재되는 시간에 적재기</a:t>
            </a:r>
            <a:r>
              <a:rPr lang="en-US" altLang="ko-KR" dirty="0"/>
              <a:t>(loader)</a:t>
            </a:r>
            <a:r>
              <a:rPr lang="ko-KR" altLang="en-US" dirty="0"/>
              <a:t>에 </a:t>
            </a:r>
            <a:r>
              <a:rPr lang="ko-KR" altLang="en-US" dirty="0" smtClean="0"/>
              <a:t>의해 이루어    지는 경우의 바인딩</a:t>
            </a:r>
            <a:endParaRPr lang="en-US" altLang="ko-KR" dirty="0" smtClean="0"/>
          </a:p>
          <a:p>
            <a:pPr lvl="1"/>
            <a:r>
              <a:rPr lang="ko-KR" altLang="en-US" dirty="0"/>
              <a:t>실행 시간</a:t>
            </a:r>
            <a:r>
              <a:rPr lang="en-US" altLang="ko-KR" dirty="0"/>
              <a:t>(execution time)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2"/>
            <a:r>
              <a:rPr lang="ko-KR" altLang="en-US" dirty="0"/>
              <a:t>실행되는 동안에 기억장치의 한 세그먼트에서 다른 세그먼트로 옮겨질 </a:t>
            </a:r>
            <a:r>
              <a:rPr lang="ko-KR" altLang="en-US" dirty="0" smtClean="0"/>
              <a:t>경우와 같이  실행시간에 이루어지게 되는 경우의 바인딩  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2394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논리적 주소와 </a:t>
            </a:r>
            <a:r>
              <a:rPr lang="ko-KR" altLang="en-US" dirty="0"/>
              <a:t>물리적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r>
              <a:rPr lang="ko-KR" altLang="en-US" dirty="0" smtClean="0"/>
              <a:t>논리적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가상주소</a:t>
            </a:r>
            <a:r>
              <a:rPr lang="en-US" altLang="ko-KR" dirty="0"/>
              <a:t>(virtual address</a:t>
            </a:r>
            <a:r>
              <a:rPr lang="en-US" altLang="ko-KR" dirty="0" smtClean="0"/>
              <a:t>) :</a:t>
            </a:r>
            <a:r>
              <a:rPr lang="ko-KR" altLang="en-US" dirty="0" smtClean="0"/>
              <a:t>공간상의 주소</a:t>
            </a:r>
            <a:endParaRPr lang="en-US" altLang="ko-KR" dirty="0" smtClean="0"/>
          </a:p>
          <a:p>
            <a:pPr lvl="2"/>
            <a:r>
              <a:rPr lang="ko-KR" altLang="en-US" dirty="0"/>
              <a:t>중앙처리장치가 </a:t>
            </a:r>
            <a:r>
              <a:rPr lang="ko-KR" altLang="en-US" dirty="0" smtClean="0"/>
              <a:t> 생성함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물리적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메모리의 실제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/>
              <a:t>기억장치가 취급하는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기억장치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관리기</a:t>
            </a:r>
            <a:r>
              <a:rPr lang="en-US" altLang="ko-KR" dirty="0"/>
              <a:t>(MMU : Memory Management Unit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논리적 주소를 물리적 주소로 변환</a:t>
            </a: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0300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3074" name="Picture 2" descr="C:\Users\Administrator\Desktop\운영체제교재\운영체제 그림\3장\3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608454" cy="3887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67744" y="5733256"/>
            <a:ext cx="515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3-2 </a:t>
            </a:r>
            <a:r>
              <a:rPr lang="ko-KR" altLang="en-US" dirty="0">
                <a:solidFill>
                  <a:srgbClr val="32757A"/>
                </a:solidFill>
              </a:rPr>
              <a:t>재배치 레지스터를 이용한 주소변환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9869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기억장치의 계층 구조 및 관리 </a:t>
            </a:r>
            <a:r>
              <a:rPr lang="ko-KR" altLang="en-US" sz="4000" dirty="0" smtClean="0"/>
              <a:t>기법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프로그램과 데이터가 실행되거나 참조되기 위해서는 주기억장치에 있어야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1745" y="6237312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3-3 </a:t>
            </a:r>
            <a:r>
              <a:rPr lang="ko-KR" altLang="en-US" dirty="0">
                <a:solidFill>
                  <a:srgbClr val="32757A"/>
                </a:solidFill>
              </a:rPr>
              <a:t>기억장치의 </a:t>
            </a:r>
            <a:r>
              <a:rPr lang="ko-KR" altLang="en-US" dirty="0" smtClean="0">
                <a:solidFill>
                  <a:srgbClr val="32757A"/>
                </a:solidFill>
              </a:rPr>
              <a:t>계층 </a:t>
            </a:r>
            <a:r>
              <a:rPr lang="ko-KR" altLang="en-US" dirty="0">
                <a:solidFill>
                  <a:srgbClr val="32757A"/>
                </a:solidFill>
              </a:rPr>
              <a:t>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92896"/>
            <a:ext cx="4873612" cy="36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922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기억장치의 계층 구조 및 관리 </a:t>
            </a:r>
            <a:r>
              <a:rPr lang="ko-KR" altLang="en-US" sz="4000" dirty="0" smtClean="0"/>
              <a:t>기법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기억장치 관리 기법</a:t>
            </a:r>
          </a:p>
          <a:p>
            <a:pPr lvl="1"/>
            <a:r>
              <a:rPr lang="ko-KR" altLang="en-US" dirty="0"/>
              <a:t>인출</a:t>
            </a:r>
            <a:r>
              <a:rPr lang="en-US" altLang="ko-KR" dirty="0"/>
              <a:t>(fetch)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/>
              <a:t>주기억장치에 적재할 다음 프로그램이나 데이터를 언제 가져올 것인가를 </a:t>
            </a:r>
            <a:r>
              <a:rPr lang="ko-KR" altLang="en-US" dirty="0" smtClean="0"/>
              <a:t>결정함</a:t>
            </a:r>
            <a:endParaRPr lang="ko-KR" altLang="en-US" dirty="0"/>
          </a:p>
          <a:p>
            <a:pPr lvl="2"/>
            <a:r>
              <a:rPr lang="ko-KR" altLang="en-US" dirty="0" smtClean="0"/>
              <a:t>요구 </a:t>
            </a:r>
            <a:r>
              <a:rPr lang="ko-KR" altLang="en-US" dirty="0"/>
              <a:t>인출</a:t>
            </a:r>
            <a:r>
              <a:rPr lang="en-US" altLang="ko-KR" dirty="0"/>
              <a:t>(demand fetch) </a:t>
            </a:r>
            <a:r>
              <a:rPr lang="ko-KR" altLang="en-US" dirty="0"/>
              <a:t>기법</a:t>
            </a:r>
          </a:p>
          <a:p>
            <a:pPr lvl="2"/>
            <a:r>
              <a:rPr lang="ko-KR" altLang="en-US" dirty="0" smtClean="0"/>
              <a:t>예상 </a:t>
            </a:r>
            <a:r>
              <a:rPr lang="ko-KR" altLang="en-US" dirty="0"/>
              <a:t>인출</a:t>
            </a:r>
            <a:r>
              <a:rPr lang="en-US" altLang="ko-KR" dirty="0"/>
              <a:t>(anticipatory fetch) </a:t>
            </a:r>
            <a:r>
              <a:rPr lang="ko-KR" altLang="en-US" dirty="0"/>
              <a:t>기법</a:t>
            </a:r>
          </a:p>
          <a:p>
            <a:pPr lvl="1"/>
            <a:r>
              <a:rPr lang="ko-KR" altLang="en-US" dirty="0" smtClean="0"/>
              <a:t>배치</a:t>
            </a:r>
            <a:r>
              <a:rPr lang="en-US" altLang="ko-KR" dirty="0"/>
              <a:t>(placement)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en-US" altLang="ko-KR" dirty="0" err="1"/>
              <a:t>새로</a:t>
            </a:r>
            <a:r>
              <a:rPr lang="en-US" altLang="ko-KR" dirty="0"/>
              <a:t> </a:t>
            </a:r>
            <a:r>
              <a:rPr lang="en-US" altLang="ko-KR" dirty="0" err="1"/>
              <a:t>인출된</a:t>
            </a:r>
            <a:r>
              <a:rPr lang="en-US" altLang="ko-KR" dirty="0"/>
              <a:t> </a:t>
            </a:r>
            <a:r>
              <a:rPr lang="en-US" altLang="ko-KR" dirty="0" err="1"/>
              <a:t>데이터나</a:t>
            </a:r>
            <a:r>
              <a:rPr lang="en-US" altLang="ko-KR" dirty="0"/>
              <a:t> </a:t>
            </a:r>
            <a:r>
              <a:rPr lang="en-US" altLang="ko-KR" dirty="0" err="1"/>
              <a:t>프로그램을</a:t>
            </a:r>
            <a:r>
              <a:rPr lang="en-US" altLang="ko-KR" dirty="0"/>
              <a:t> </a:t>
            </a:r>
            <a:r>
              <a:rPr lang="en-US" altLang="ko-KR" dirty="0" err="1"/>
              <a:t>주기억장치의</a:t>
            </a:r>
            <a:r>
              <a:rPr lang="en-US" altLang="ko-KR" dirty="0"/>
              <a:t> </a:t>
            </a:r>
            <a:r>
              <a:rPr lang="en-US" altLang="ko-KR" dirty="0" err="1"/>
              <a:t>어디에</a:t>
            </a:r>
            <a:r>
              <a:rPr lang="en-US" altLang="ko-KR" dirty="0"/>
              <a:t> </a:t>
            </a:r>
            <a:r>
              <a:rPr lang="en-US" altLang="ko-KR" dirty="0" err="1"/>
              <a:t>위치시킬</a:t>
            </a:r>
            <a:r>
              <a:rPr lang="en-US" altLang="ko-KR" dirty="0"/>
              <a:t> </a:t>
            </a:r>
            <a:r>
              <a:rPr lang="en-US" altLang="ko-KR" dirty="0" err="1"/>
              <a:t>것인가를</a:t>
            </a:r>
            <a:r>
              <a:rPr lang="en-US" altLang="ko-KR" dirty="0"/>
              <a:t> </a:t>
            </a:r>
            <a:r>
              <a:rPr lang="en-US" altLang="ko-KR" dirty="0" err="1"/>
              <a:t>결정하는</a:t>
            </a:r>
            <a:r>
              <a:rPr lang="en-US" altLang="ko-KR" dirty="0"/>
              <a:t> </a:t>
            </a:r>
            <a:r>
              <a:rPr lang="en-US" altLang="ko-KR" dirty="0" err="1"/>
              <a:t>기법</a:t>
            </a:r>
            <a:endParaRPr lang="en-US" altLang="ko-KR" dirty="0"/>
          </a:p>
          <a:p>
            <a:pPr lvl="2"/>
            <a:r>
              <a:rPr lang="en-US" altLang="ko-KR" dirty="0" err="1"/>
              <a:t>최초</a:t>
            </a:r>
            <a:r>
              <a:rPr lang="en-US" altLang="ko-KR" dirty="0"/>
              <a:t> </a:t>
            </a:r>
            <a:r>
              <a:rPr lang="en-US" altLang="ko-KR" dirty="0" err="1"/>
              <a:t>적합</a:t>
            </a:r>
            <a:r>
              <a:rPr lang="en-US" altLang="ko-KR" dirty="0"/>
              <a:t>(first-fit), </a:t>
            </a:r>
            <a:r>
              <a:rPr lang="en-US" altLang="ko-KR" dirty="0" err="1"/>
              <a:t>최적</a:t>
            </a:r>
            <a:r>
              <a:rPr lang="en-US" altLang="ko-KR" dirty="0"/>
              <a:t> </a:t>
            </a:r>
            <a:r>
              <a:rPr lang="en-US" altLang="ko-KR" dirty="0" err="1"/>
              <a:t>적합</a:t>
            </a:r>
            <a:r>
              <a:rPr lang="en-US" altLang="ko-KR" dirty="0"/>
              <a:t>(best-fit) 및 </a:t>
            </a:r>
            <a:r>
              <a:rPr lang="en-US" altLang="ko-KR" dirty="0" err="1"/>
              <a:t>최악</a:t>
            </a:r>
            <a:r>
              <a:rPr lang="en-US" altLang="ko-KR" dirty="0"/>
              <a:t> </a:t>
            </a:r>
            <a:r>
              <a:rPr lang="en-US" altLang="ko-KR" dirty="0" err="1"/>
              <a:t>적합</a:t>
            </a:r>
            <a:r>
              <a:rPr lang="en-US" altLang="ko-KR" dirty="0"/>
              <a:t>(worst-fit) </a:t>
            </a:r>
            <a:endParaRPr lang="ko-KR" altLang="en-US" dirty="0"/>
          </a:p>
          <a:p>
            <a:pPr lvl="1"/>
            <a:r>
              <a:rPr lang="ko-KR" altLang="en-US" dirty="0" smtClean="0"/>
              <a:t>교체</a:t>
            </a:r>
            <a:r>
              <a:rPr lang="en-US" altLang="ko-KR" dirty="0"/>
              <a:t>(replacement)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/>
              <a:t>새로 들어온 프로그램이 들어갈 장소를 마련하기 위해서 어떤 프로그램 및 어떤 데이터를 제거할 것인가를 결정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5719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사용자 연속 기억장치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단일 사용자 연속 기억장치 할당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초기의 컴퓨터 시스템에서는 임의의 시간에 한 사용자만이 시스템을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오버레이</a:t>
            </a:r>
            <a:r>
              <a:rPr lang="en-US" altLang="ko-KR" dirty="0"/>
              <a:t>(overlay) </a:t>
            </a:r>
            <a:r>
              <a:rPr lang="ko-KR" altLang="en-US" dirty="0"/>
              <a:t>기법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주기억장치보다 더 큰 프로그램의 실행이 가능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중앙처리장치 내에 하나의 경계 레지스터</a:t>
            </a:r>
            <a:r>
              <a:rPr lang="en-US" altLang="ko-KR" dirty="0"/>
              <a:t>(boundary register)</a:t>
            </a:r>
            <a:r>
              <a:rPr lang="ko-KR" altLang="en-US" dirty="0"/>
              <a:t>를 </a:t>
            </a:r>
            <a:r>
              <a:rPr lang="ko-KR" altLang="en-US" dirty="0" smtClean="0"/>
              <a:t> 이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         </a:t>
            </a:r>
            <a:r>
              <a:rPr lang="ko-KR" altLang="en-US" dirty="0" err="1" smtClean="0"/>
              <a:t>슈퍼바이저</a:t>
            </a:r>
            <a:r>
              <a:rPr lang="ko-KR" altLang="en-US" dirty="0" smtClean="0"/>
              <a:t> </a:t>
            </a:r>
            <a:r>
              <a:rPr lang="ko-KR" altLang="en-US" dirty="0"/>
              <a:t>호출</a:t>
            </a:r>
            <a:r>
              <a:rPr lang="en-US" altLang="ko-KR" dirty="0"/>
              <a:t>(SVC : Super Visor Call) </a:t>
            </a:r>
            <a:r>
              <a:rPr lang="ko-KR" altLang="en-US" dirty="0"/>
              <a:t>명령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사용자가 운영체제에 서비스를 </a:t>
            </a:r>
            <a:r>
              <a:rPr lang="ko-KR" altLang="en-US" dirty="0" smtClean="0"/>
              <a:t>요청 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endParaRPr lang="ko-KR" altLang="en-US" dirty="0"/>
          </a:p>
          <a:p>
            <a:pPr lvl="2"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880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사용자 연속 기억장치 할당</a:t>
            </a:r>
          </a:p>
        </p:txBody>
      </p:sp>
      <p:pic>
        <p:nvPicPr>
          <p:cNvPr id="4" name="Picture 2" descr="C:\Users\Administrator\Desktop\운영체제교재\운영체제 그림\3장\3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484785"/>
            <a:ext cx="218249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877272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 smtClean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3-4 </a:t>
            </a:r>
            <a:r>
              <a:rPr lang="ko-KR" altLang="en-US" dirty="0">
                <a:solidFill>
                  <a:srgbClr val="32757A"/>
                </a:solidFill>
              </a:rPr>
              <a:t>단일 사용자 연속 기억장치 </a:t>
            </a:r>
            <a:r>
              <a:rPr lang="ko-KR" altLang="en-US" dirty="0" smtClean="0">
                <a:solidFill>
                  <a:srgbClr val="32757A"/>
                </a:solidFill>
              </a:rPr>
              <a:t>할당</a:t>
            </a:r>
            <a:endParaRPr lang="ko-KR" altLang="en-US" dirty="0">
              <a:solidFill>
                <a:srgbClr val="32757A"/>
              </a:solidFill>
            </a:endParaRPr>
          </a:p>
        </p:txBody>
      </p:sp>
      <p:pic>
        <p:nvPicPr>
          <p:cNvPr id="6146" name="Picture 2" descr="C:\Users\Administrator\Desktop\운영체제교재\운영체제 그림\3장\3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10" y="1490049"/>
            <a:ext cx="4253721" cy="41711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32040" y="5805264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 smtClean="0">
                <a:solidFill>
                  <a:srgbClr val="32757A"/>
                </a:solidFill>
              </a:rPr>
              <a:t>그림 </a:t>
            </a:r>
            <a:r>
              <a:rPr lang="en-US" altLang="ko-KR" dirty="0" smtClean="0">
                <a:solidFill>
                  <a:srgbClr val="32757A"/>
                </a:solidFill>
              </a:rPr>
              <a:t>3-5 </a:t>
            </a:r>
            <a:r>
              <a:rPr lang="ko-KR" altLang="en-US" dirty="0" smtClean="0">
                <a:solidFill>
                  <a:srgbClr val="32757A"/>
                </a:solidFill>
              </a:rPr>
              <a:t>단일 사용자 </a:t>
            </a:r>
            <a:r>
              <a:rPr lang="ko-KR" altLang="en-US" dirty="0">
                <a:solidFill>
                  <a:srgbClr val="32757A"/>
                </a:solidFill>
              </a:rPr>
              <a:t>연속 기억장치 할당에서 기억장치의 보호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2757A"/>
                </a:solidFill>
              </a:rPr>
              <a:t> </a:t>
            </a:r>
            <a:fld id="{9A66F1E0-9E25-4AF4-90CF-9B536344C623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82420719"/>
      </p:ext>
    </p:extLst>
  </p:cSld>
  <p:clrMapOvr>
    <a:masterClrMapping/>
  </p:clrMapOvr>
</p:sld>
</file>

<file path=ppt/theme/theme1.xml><?xml version="1.0" encoding="utf-8"?>
<a:theme xmlns:a="http://schemas.openxmlformats.org/drawingml/2006/main" name="TealCheckClean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TealCheckClean</Template>
  <TotalTime>1706</TotalTime>
  <Words>782</Words>
  <Application>Microsoft Office PowerPoint</Application>
  <PresentationFormat>화면 슬라이드 쇼(4:3)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TealCheckClean</vt:lpstr>
      <vt:lpstr>제3장  기억장치 관리</vt:lpstr>
      <vt:lpstr>개요</vt:lpstr>
      <vt:lpstr>개요</vt:lpstr>
      <vt:lpstr>개요</vt:lpstr>
      <vt:lpstr>개요</vt:lpstr>
      <vt:lpstr>기억장치의 계층 구조 및 관리 기법</vt:lpstr>
      <vt:lpstr>기억장치의 계층 구조 및 관리 기법</vt:lpstr>
      <vt:lpstr>단일 사용자 연속 기억장치 할당</vt:lpstr>
      <vt:lpstr>단일 사용자 연속 기억장치 할당</vt:lpstr>
      <vt:lpstr>고정 분할 기억장치 할당</vt:lpstr>
      <vt:lpstr>고정 분할 기억장치 할당</vt:lpstr>
      <vt:lpstr>고정 분할 기억장치 할당</vt:lpstr>
      <vt:lpstr>고정 분할 기억장치 할당</vt:lpstr>
      <vt:lpstr>가변 분할 기억장치 할당</vt:lpstr>
      <vt:lpstr>가변 분할 기억장치 할당</vt:lpstr>
      <vt:lpstr>가변 분할 기억장치 할당</vt:lpstr>
      <vt:lpstr>가변 분할 기억장치 할당</vt:lpstr>
      <vt:lpstr>가변 분할 기억장치 할당</vt:lpstr>
      <vt:lpstr>가변 분할 기억장치 할당</vt:lpstr>
      <vt:lpstr>가변 분할 기억장치 할당</vt:lpstr>
      <vt:lpstr>가변 분할 기억장치 할당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컴퓨팅 개요</dc:title>
  <dc:creator>Windows XP</dc:creator>
  <cp:lastModifiedBy>PC-ETC</cp:lastModifiedBy>
  <cp:revision>111</cp:revision>
  <dcterms:created xsi:type="dcterms:W3CDTF">2011-03-14T03:40:51Z</dcterms:created>
  <dcterms:modified xsi:type="dcterms:W3CDTF">2013-08-27T00:07:11Z</dcterms:modified>
</cp:coreProperties>
</file>