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57A"/>
    <a:srgbClr val="4AACB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F9FA6-73DE-42FF-8393-DC794DD239D5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057C-14F5-4A44-9FBE-7F64EC8702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508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8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7620000" cy="2076450"/>
          </a:xfrm>
        </p:spPr>
        <p:txBody>
          <a:bodyPr/>
          <a:lstStyle>
            <a:lvl1pPr algn="l">
              <a:defRPr sz="60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733800"/>
            <a:ext cx="7620000" cy="1752600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10D32F7-BD19-4936-88DC-9C049A3B13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9906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AutoShape 9" descr="Large grid"/>
          <p:cNvSpPr>
            <a:spLocks noChangeArrowheads="1"/>
          </p:cNvSpPr>
          <p:nvPr/>
        </p:nvSpPr>
        <p:spPr bwMode="auto">
          <a:xfrm>
            <a:off x="0" y="0"/>
            <a:ext cx="3352800" cy="9906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85E8E-6931-4972-A3E1-C002C391E30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0BD8-A95E-4686-9C06-2DB0B4226A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F1E0-9E25-4AF4-90CF-9B536344C6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0CA21-5ABE-4EA0-AE13-F50F59F445E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00EAF-423D-4093-B531-0635AB86C8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4559-7C99-4A52-83C3-58C378F676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F6941-C9A8-44F9-A68F-CF68CA0BD4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B007-3E49-4954-B96B-EA06DC2D81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C4D1-ED8F-4865-8D8F-BC38FD5E0F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77586-EDB3-4585-BB3E-8E38F60326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AutoShape 8" descr="Large grid"/>
          <p:cNvSpPr>
            <a:spLocks noChangeArrowheads="1"/>
          </p:cNvSpPr>
          <p:nvPr/>
        </p:nvSpPr>
        <p:spPr bwMode="auto">
          <a:xfrm>
            <a:off x="0" y="0"/>
            <a:ext cx="3352800" cy="1447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1447800"/>
          </a:xfrm>
          <a:prstGeom prst="flowChartProcess">
            <a:avLst/>
          </a:prstGeom>
          <a:solidFill>
            <a:schemeClr val="accent1">
              <a:alpha val="4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31B84740-7BA0-4328-AC66-6B019F825C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32757A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32757A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32757A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32757A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7620000" cy="2076450"/>
          </a:xfrm>
        </p:spPr>
        <p:txBody>
          <a:bodyPr/>
          <a:lstStyle/>
          <a:p>
            <a:pPr algn="ctr"/>
            <a:r>
              <a:rPr lang="ko-KR" altLang="en-US" dirty="0" smtClean="0">
                <a:ea typeface="굴림" charset="-127"/>
              </a:rPr>
              <a:t>제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장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ko-KR" altLang="en-US" dirty="0" smtClean="0">
                <a:ea typeface="굴림" charset="-127"/>
              </a:rPr>
              <a:t>소 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581128"/>
            <a:ext cx="7620000" cy="905272"/>
          </a:xfrm>
        </p:spPr>
        <p:txBody>
          <a:bodyPr/>
          <a:lstStyle/>
          <a:p>
            <a:pPr algn="ctr"/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464496"/>
          </a:xfrm>
        </p:spPr>
        <p:txBody>
          <a:bodyPr/>
          <a:lstStyle/>
          <a:p>
            <a:r>
              <a:rPr lang="ko-KR" altLang="en-US" dirty="0"/>
              <a:t>멀티미디어 시스템</a:t>
            </a:r>
            <a:r>
              <a:rPr lang="en-US" altLang="ko-KR" dirty="0"/>
              <a:t>(multimedia system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/>
              <a:t>미디어를 이용하여 멀티미디어 </a:t>
            </a:r>
            <a:r>
              <a:rPr lang="ko-KR" altLang="en-US" dirty="0" err="1"/>
              <a:t>콘텐츠를</a:t>
            </a:r>
            <a:r>
              <a:rPr lang="ko-KR" altLang="en-US" dirty="0"/>
              <a:t> 제작하기 위해 필요한 하드웨어와 소프트웨어로 구성</a:t>
            </a:r>
          </a:p>
          <a:p>
            <a:pPr lvl="1"/>
            <a:r>
              <a:rPr lang="ko-KR" altLang="en-US" dirty="0" smtClean="0"/>
              <a:t>멀티미디어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제작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</a:t>
            </a:r>
            <a:r>
              <a:rPr lang="ko-KR" altLang="en-US" dirty="0"/>
              <a:t>저작도구</a:t>
            </a:r>
            <a:r>
              <a:rPr lang="en-US" altLang="ko-KR" dirty="0"/>
              <a:t>(authoring tool</a:t>
            </a:r>
            <a:r>
              <a:rPr lang="en-US" altLang="ko-KR" dirty="0" smtClean="0"/>
              <a:t>)</a:t>
            </a:r>
            <a:r>
              <a:rPr lang="ko-KR" altLang="en-US" dirty="0" smtClean="0"/>
              <a:t>필요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1835696" y="5877272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32757A"/>
                </a:solidFill>
              </a:rPr>
              <a:t>   그림 </a:t>
            </a:r>
            <a:r>
              <a:rPr lang="en-US" altLang="ko-KR" dirty="0">
                <a:solidFill>
                  <a:srgbClr val="32757A"/>
                </a:solidFill>
              </a:rPr>
              <a:t>1-5 </a:t>
            </a:r>
            <a:r>
              <a:rPr lang="en-US" altLang="ko-KR" dirty="0" smtClean="0">
                <a:solidFill>
                  <a:srgbClr val="32757A"/>
                </a:solidFill>
              </a:rPr>
              <a:t> </a:t>
            </a:r>
            <a:r>
              <a:rPr lang="ko-KR" altLang="en-US" dirty="0" smtClean="0">
                <a:solidFill>
                  <a:srgbClr val="32757A"/>
                </a:solidFill>
              </a:rPr>
              <a:t>멀티미디어 </a:t>
            </a:r>
            <a:r>
              <a:rPr lang="ko-KR" altLang="en-US" dirty="0">
                <a:solidFill>
                  <a:srgbClr val="32757A"/>
                </a:solidFill>
              </a:rPr>
              <a:t>시스템의 </a:t>
            </a:r>
            <a:r>
              <a:rPr lang="ko-KR" altLang="en-US" dirty="0" smtClean="0">
                <a:solidFill>
                  <a:srgbClr val="32757A"/>
                </a:solidFill>
              </a:rPr>
              <a:t>계층구조</a:t>
            </a:r>
            <a:endParaRPr lang="ko-KR" altLang="en-US" dirty="0">
              <a:solidFill>
                <a:srgbClr val="32757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3779912" y="6093296"/>
            <a:ext cx="5112568" cy="43204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2757A"/>
                </a:solidFill>
              </a:rPr>
              <a:t>10</a:t>
            </a:r>
            <a:endParaRPr lang="en-US" altLang="ko-KR" dirty="0">
              <a:solidFill>
                <a:srgbClr val="32757A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80928"/>
            <a:ext cx="5328592" cy="31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91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시스템</a:t>
            </a:r>
            <a:r>
              <a:rPr lang="en-US" altLang="ko-KR" dirty="0"/>
              <a:t>(embedded system)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/>
              <a:t>마이크로프로세서 또는 </a:t>
            </a:r>
            <a:r>
              <a:rPr lang="ko-KR" altLang="en-US" dirty="0" err="1"/>
              <a:t>마이크로컨트롤러를</a:t>
            </a:r>
            <a:r>
              <a:rPr lang="ko-KR" altLang="en-US" dirty="0"/>
              <a:t> 내장하여 시스템 제작자가 </a:t>
            </a:r>
            <a:r>
              <a:rPr lang="ko-KR" altLang="en-US" dirty="0" smtClean="0"/>
              <a:t> 의도한 </a:t>
            </a:r>
            <a:r>
              <a:rPr lang="ko-KR" altLang="en-US" dirty="0"/>
              <a:t>몇 가지 혹은 특수한 기능만을 수행하도록 제작된 시스템</a:t>
            </a:r>
          </a:p>
          <a:p>
            <a:pPr lvl="1"/>
            <a:r>
              <a:rPr lang="ko-KR" altLang="en-US" dirty="0" err="1"/>
              <a:t>임베디드</a:t>
            </a:r>
            <a:r>
              <a:rPr lang="ko-KR" altLang="en-US" dirty="0"/>
              <a:t> 운영체제의 강점</a:t>
            </a:r>
          </a:p>
          <a:p>
            <a:pPr lvl="2"/>
            <a:r>
              <a:rPr lang="ko-KR" altLang="en-US" dirty="0" err="1"/>
              <a:t>임베디드</a:t>
            </a:r>
            <a:r>
              <a:rPr lang="ko-KR" altLang="en-US" dirty="0"/>
              <a:t> 시스템과 그 한정된 자원들의 능력에 맞게 </a:t>
            </a:r>
            <a:r>
              <a:rPr lang="ko-KR" altLang="en-US" dirty="0" smtClean="0"/>
              <a:t>최적화 가능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774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운영체제에 대한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/>
          <a:lstStyle/>
          <a:p>
            <a:r>
              <a:rPr lang="ko-KR" altLang="en-US" dirty="0"/>
              <a:t>자원 관리자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자원에 대한 수행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자원의 </a:t>
            </a:r>
            <a:r>
              <a:rPr lang="ko-KR" altLang="en-US" dirty="0"/>
              <a:t>상태를 추적</a:t>
            </a:r>
            <a:r>
              <a:rPr lang="en-US" altLang="ko-KR" dirty="0"/>
              <a:t>·</a:t>
            </a:r>
            <a:r>
              <a:rPr lang="ko-KR" altLang="en-US" dirty="0"/>
              <a:t>저장</a:t>
            </a:r>
          </a:p>
          <a:p>
            <a:pPr lvl="2"/>
            <a:r>
              <a:rPr lang="ko-KR" altLang="en-US" dirty="0" smtClean="0"/>
              <a:t>어떤 </a:t>
            </a:r>
            <a:r>
              <a:rPr lang="ko-KR" altLang="en-US" dirty="0"/>
              <a:t>프로세스가 언제 어떤 자원을 얼마나 사용할 것인지를 결정하기 위한 정책 수립</a:t>
            </a:r>
          </a:p>
          <a:p>
            <a:pPr lvl="2"/>
            <a:r>
              <a:rPr lang="ko-KR" altLang="en-US" dirty="0" smtClean="0"/>
              <a:t>자원의 </a:t>
            </a:r>
            <a:r>
              <a:rPr lang="ko-KR" altLang="en-US" dirty="0"/>
              <a:t>할당</a:t>
            </a:r>
          </a:p>
          <a:p>
            <a:pPr lvl="2"/>
            <a:r>
              <a:rPr lang="ko-KR" altLang="en-US" dirty="0" smtClean="0"/>
              <a:t>자원의 회수</a:t>
            </a:r>
            <a:endParaRPr lang="en-US" altLang="ko-KR" dirty="0" smtClean="0"/>
          </a:p>
          <a:p>
            <a:pPr lvl="1"/>
            <a:r>
              <a:rPr lang="ko-KR" altLang="en-US" dirty="0"/>
              <a:t>프로세스 관리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/>
              <a:t>중앙처리장치와 프로세스</a:t>
            </a:r>
            <a:r>
              <a:rPr lang="en-US" altLang="ko-KR" dirty="0"/>
              <a:t>(process)</a:t>
            </a:r>
            <a:r>
              <a:rPr lang="ko-KR" altLang="en-US" dirty="0"/>
              <a:t>의 상태를 추적</a:t>
            </a:r>
            <a:r>
              <a:rPr lang="en-US" altLang="ko-KR" dirty="0"/>
              <a:t>·</a:t>
            </a:r>
            <a:r>
              <a:rPr lang="ko-KR" altLang="en-US" dirty="0" smtClean="0"/>
              <a:t>저장하며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수행하는 프로그램</a:t>
            </a:r>
            <a:r>
              <a:rPr lang="en-US" altLang="ko-KR" dirty="0" smtClean="0">
                <a:sym typeface="Wingdings" pitchFamily="2" charset="2"/>
              </a:rPr>
              <a:t>=&gt;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제어기</a:t>
            </a:r>
            <a:r>
              <a:rPr lang="en-US" altLang="ko-KR" dirty="0" smtClean="0"/>
              <a:t>(traffic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작업에게 프로세서 할당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작업 스케줄러</a:t>
            </a:r>
            <a:r>
              <a:rPr lang="en-US" altLang="ko-KR" dirty="0" smtClean="0"/>
              <a:t>(job scheduler)</a:t>
            </a:r>
          </a:p>
          <a:p>
            <a:pPr lvl="2"/>
            <a:r>
              <a:rPr lang="ko-KR" altLang="en-US" dirty="0" smtClean="0"/>
              <a:t>프로세스에게 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할당</a:t>
            </a:r>
            <a:r>
              <a:rPr lang="en-US" altLang="ko-KR" dirty="0" smtClean="0">
                <a:sym typeface="Wingdings" pitchFamily="2" charset="2"/>
              </a:rPr>
              <a:t>=&gt;</a:t>
            </a:r>
            <a:r>
              <a:rPr lang="ko-KR" altLang="en-US" dirty="0" smtClean="0">
                <a:sym typeface="Wingdings" pitchFamily="2" charset="2"/>
              </a:rPr>
              <a:t>프로세스 스케줄러</a:t>
            </a:r>
            <a:r>
              <a:rPr lang="en-US" altLang="ko-KR" dirty="0" smtClean="0">
                <a:sym typeface="Wingdings" pitchFamily="2" charset="2"/>
              </a:rPr>
              <a:t>(process scheduler)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기억장치</a:t>
            </a:r>
            <a:r>
              <a:rPr lang="en-US" altLang="ko-KR" dirty="0" smtClean="0"/>
              <a:t> </a:t>
            </a:r>
            <a:r>
              <a:rPr lang="en-US" altLang="ko-KR" dirty="0" err="1"/>
              <a:t>관리</a:t>
            </a:r>
            <a:r>
              <a:rPr lang="en-US" altLang="ko-KR" dirty="0"/>
              <a:t> </a:t>
            </a:r>
            <a:r>
              <a:rPr lang="en-US" altLang="ko-KR" dirty="0" err="1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/>
              <a:t>기억장치의 상태를 추적</a:t>
            </a:r>
            <a:r>
              <a:rPr lang="en-US" altLang="ko-KR" dirty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할당</a:t>
            </a:r>
            <a:r>
              <a:rPr lang="en-US" altLang="ko-KR" dirty="0" smtClean="0"/>
              <a:t> ·</a:t>
            </a:r>
            <a:r>
              <a:rPr lang="ko-KR" altLang="en-US" dirty="0" smtClean="0"/>
              <a:t>회수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12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87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운영체제에 대한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 관리자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</a:t>
            </a:r>
            <a:r>
              <a:rPr lang="en-US" altLang="ko-KR" dirty="0"/>
              <a:t>(device) </a:t>
            </a:r>
            <a:r>
              <a:rPr lang="ko-KR" altLang="en-US" dirty="0"/>
              <a:t>관리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/>
              <a:t>채널 등의 제어장치 및 입출력장치와 같은 각종 장치의 상태를 추적</a:t>
            </a:r>
            <a:r>
              <a:rPr lang="en-US" altLang="ko-KR" dirty="0"/>
              <a:t>·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==&gt; </a:t>
            </a:r>
            <a:r>
              <a:rPr lang="en-US" altLang="ko-KR" dirty="0" err="1" smtClean="0"/>
              <a:t>입출력</a:t>
            </a:r>
            <a:r>
              <a:rPr lang="en-US" altLang="ko-KR" dirty="0" smtClean="0"/>
              <a:t> </a:t>
            </a:r>
            <a:r>
              <a:rPr lang="en-US" altLang="ko-KR" dirty="0" err="1"/>
              <a:t>트래픽</a:t>
            </a:r>
            <a:r>
              <a:rPr lang="en-US" altLang="ko-KR" dirty="0"/>
              <a:t> </a:t>
            </a:r>
            <a:r>
              <a:rPr lang="en-US" altLang="ko-KR" dirty="0" err="1"/>
              <a:t>제어기</a:t>
            </a:r>
            <a:r>
              <a:rPr lang="en-US" altLang="ko-KR" dirty="0"/>
              <a:t>(I/O traffic controller)</a:t>
            </a:r>
          </a:p>
          <a:p>
            <a:pPr lvl="2"/>
            <a:r>
              <a:rPr lang="ko-KR" altLang="en-US" dirty="0" err="1" smtClean="0"/>
              <a:t>어떤프로세스가</a:t>
            </a:r>
            <a:r>
              <a:rPr lang="ko-KR" altLang="en-US" dirty="0" smtClean="0"/>
              <a:t>  얼마나 사용할지를 결정                                          </a:t>
            </a:r>
            <a:r>
              <a:rPr lang="en-US" altLang="ko-KR" dirty="0" smtClean="0"/>
              <a:t>==&gt; </a:t>
            </a:r>
            <a:r>
              <a:rPr lang="ko-KR" altLang="en-US" dirty="0" smtClean="0"/>
              <a:t>입출력 스케줄링</a:t>
            </a:r>
            <a:r>
              <a:rPr lang="en-US" altLang="ko-KR" dirty="0"/>
              <a:t>(I/O scheduling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endParaRPr lang="ko-KR" altLang="en-US" dirty="0"/>
          </a:p>
          <a:p>
            <a:pPr lvl="1"/>
            <a:r>
              <a:rPr lang="ko-KR" altLang="en-US" dirty="0"/>
              <a:t>정보 관리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정보의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사용 여부 및 상태 등을 추적</a:t>
            </a:r>
            <a:r>
              <a:rPr lang="en-US" altLang="ko-KR" dirty="0"/>
              <a:t>·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==&gt;</a:t>
            </a:r>
            <a:r>
              <a:rPr lang="ko-KR" altLang="en-US" dirty="0" err="1" smtClean="0"/>
              <a:t>파일시</a:t>
            </a:r>
            <a:r>
              <a:rPr lang="ko-KR" altLang="en-US" dirty="0" smtClean="0"/>
              <a:t> </a:t>
            </a:r>
            <a:r>
              <a:rPr lang="ko-KR" altLang="en-US" dirty="0" err="1"/>
              <a:t>스템</a:t>
            </a:r>
            <a:r>
              <a:rPr lang="en-US" altLang="ko-KR" dirty="0"/>
              <a:t>(file 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정보 자원할당</a:t>
            </a:r>
            <a:r>
              <a:rPr lang="en-US" altLang="ko-KR" dirty="0" smtClean="0"/>
              <a:t> ·</a:t>
            </a:r>
            <a:r>
              <a:rPr lang="ko-KR" altLang="en-US" dirty="0" smtClean="0"/>
              <a:t>회수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62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운영체제에 대한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관점</a:t>
            </a:r>
          </a:p>
          <a:p>
            <a:pPr lvl="1"/>
            <a:r>
              <a:rPr lang="ko-KR" altLang="en-US" dirty="0"/>
              <a:t>하나의 작업이 제시되어 완료될 때까지 하나의 프로세스에 대하여 그 상태를 변환시키고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5373216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1-6 </a:t>
            </a:r>
            <a:r>
              <a:rPr lang="en-US" altLang="ko-KR" dirty="0" err="1">
                <a:solidFill>
                  <a:srgbClr val="32757A"/>
                </a:solidFill>
              </a:rPr>
              <a:t>다중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프로그래밍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시스템에서의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복수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프로세스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14</a:t>
            </a:fld>
            <a:endParaRPr lang="en-US" altLang="ko-KR">
              <a:solidFill>
                <a:srgbClr val="32757A"/>
              </a:solidFill>
            </a:endParaRPr>
          </a:p>
        </p:txBody>
      </p:sp>
      <p:pic>
        <p:nvPicPr>
          <p:cNvPr id="6" name="그림 5" descr="1-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356992"/>
            <a:ext cx="2160240" cy="17681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76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운영체제에 대한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 구조 관점</a:t>
            </a:r>
          </a:p>
          <a:p>
            <a:pPr lvl="1"/>
            <a:r>
              <a:rPr lang="ko-KR" altLang="en-US" dirty="0"/>
              <a:t>자원 관리 루틴이 어떻게 수행되고</a:t>
            </a:r>
            <a:r>
              <a:rPr lang="en-US" altLang="ko-KR" dirty="0"/>
              <a:t>, </a:t>
            </a:r>
            <a:r>
              <a:rPr lang="ko-KR" altLang="en-US" dirty="0"/>
              <a:t>이 루틴들이 상호간에 어디에 논리적으로 위치하는가</a:t>
            </a:r>
          </a:p>
          <a:p>
            <a:pPr lvl="1"/>
            <a:r>
              <a:rPr lang="ko-KR" altLang="en-US" dirty="0"/>
              <a:t>모듈화 된 자원 관리 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60049" y="6277775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1-7 </a:t>
            </a:r>
            <a:r>
              <a:rPr lang="en-US" altLang="ko-KR" dirty="0" err="1">
                <a:solidFill>
                  <a:srgbClr val="32757A"/>
                </a:solidFill>
              </a:rPr>
              <a:t>계층적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기계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개념의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구성도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15</a:t>
            </a:fld>
            <a:endParaRPr lang="en-US" altLang="ko-KR">
              <a:solidFill>
                <a:srgbClr val="32757A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140968"/>
            <a:ext cx="5472608" cy="313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813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r>
              <a:rPr lang="ko-KR" altLang="en-US" dirty="0" smtClean="0"/>
              <a:t>운영체제에 대한 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060848"/>
            <a:ext cx="8219256" cy="4065315"/>
          </a:xfrm>
        </p:spPr>
        <p:txBody>
          <a:bodyPr/>
          <a:lstStyle/>
          <a:p>
            <a:r>
              <a:rPr lang="ko-KR" altLang="en-US" dirty="0" err="1" smtClean="0"/>
              <a:t>커널의</a:t>
            </a:r>
            <a:r>
              <a:rPr lang="ko-KR" altLang="en-US" dirty="0" smtClean="0"/>
              <a:t> 구성 레벨 및 </a:t>
            </a:r>
            <a:r>
              <a:rPr lang="ko-KR" altLang="en-US" dirty="0" err="1" smtClean="0"/>
              <a:t>레벨별</a:t>
            </a:r>
            <a:r>
              <a:rPr lang="ko-KR" altLang="en-US" dirty="0" smtClean="0"/>
              <a:t> 해당모듈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--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프로세서 관리 하위모듈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</a:t>
            </a:r>
            <a:r>
              <a:rPr lang="ko-KR" altLang="en-US" dirty="0" err="1" smtClean="0"/>
              <a:t>프리미티브</a:t>
            </a:r>
            <a:r>
              <a:rPr lang="en-US" altLang="ko-KR" dirty="0" smtClean="0"/>
              <a:t>,    </a:t>
            </a:r>
            <a:r>
              <a:rPr lang="ko-KR" altLang="en-US" dirty="0" smtClean="0"/>
              <a:t>프로세스  스케줄러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--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기억장치 관리</a:t>
            </a:r>
            <a:r>
              <a:rPr lang="en-US" altLang="ko-KR" dirty="0" smtClean="0"/>
              <a:t>( </a:t>
            </a:r>
            <a:r>
              <a:rPr lang="ko-KR" altLang="en-US" dirty="0" smtClean="0"/>
              <a:t>메모리 할당 및 회수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--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3: </a:t>
            </a:r>
            <a:r>
              <a:rPr lang="ko-KR" altLang="en-US" dirty="0" smtClean="0"/>
              <a:t>프로세서 관리 상위 모듈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프로세스의 생성 및 제거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--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4: </a:t>
            </a:r>
            <a:r>
              <a:rPr lang="ko-KR" altLang="en-US" dirty="0" smtClean="0"/>
              <a:t>장치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제어기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--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정보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시스템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대부분의 컴퓨터에 있어서 입출력은 중앙처리장치와 </a:t>
            </a:r>
            <a:r>
              <a:rPr lang="ko-KR" altLang="en-US" sz="2000" dirty="0" smtClean="0"/>
              <a:t> 비동기적</a:t>
            </a:r>
            <a:r>
              <a:rPr lang="en-US" altLang="ko-KR" sz="2000" dirty="0"/>
              <a:t>(asynchronous)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시간관계 규정 없이 병행적으로 수행됨</a:t>
            </a:r>
            <a:endParaRPr lang="ko-KR" altLang="en-US" sz="2000" dirty="0"/>
          </a:p>
          <a:p>
            <a:r>
              <a:rPr lang="en-US" altLang="ko-KR" dirty="0"/>
              <a:t>BIOS (basic input/output system) </a:t>
            </a:r>
            <a:r>
              <a:rPr lang="en-US" altLang="ko-KR" dirty="0" smtClean="0"/>
              <a:t>                                   </a:t>
            </a:r>
            <a:r>
              <a:rPr lang="ko-KR" altLang="en-US" sz="2000" dirty="0" smtClean="0"/>
              <a:t>전원이 켜지면 메인보드와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에 파워가 준비되었다는 신호 보내게되고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컴퓨터는 다음 수행할 명령</a:t>
            </a:r>
            <a:r>
              <a:rPr lang="en-US" altLang="ko-KR" sz="2000" dirty="0" smtClean="0"/>
              <a:t>(commands)</a:t>
            </a:r>
            <a:r>
              <a:rPr lang="ko-KR" altLang="en-US" sz="2000" dirty="0" smtClean="0"/>
              <a:t>과 코드</a:t>
            </a:r>
            <a:r>
              <a:rPr lang="en-US" altLang="ko-KR" sz="2000" dirty="0" smtClean="0"/>
              <a:t>(code)</a:t>
            </a:r>
            <a:r>
              <a:rPr lang="ko-KR" altLang="en-US" sz="2000" dirty="0" smtClean="0"/>
              <a:t>를 언제라도 접근할 수 있어야 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ko-KR" altLang="en-US" sz="2000" dirty="0" smtClean="0">
                <a:sym typeface="Wingdings" pitchFamily="2" charset="2"/>
              </a:rPr>
              <a:t>이 정보는 </a:t>
            </a:r>
            <a:r>
              <a:rPr lang="en-US" altLang="ko-KR" sz="2000" dirty="0" smtClean="0">
                <a:sym typeface="Wingdings" pitchFamily="2" charset="2"/>
              </a:rPr>
              <a:t>ROM</a:t>
            </a:r>
            <a:r>
              <a:rPr lang="ko-KR" altLang="en-US" sz="2000" dirty="0" smtClean="0">
                <a:sym typeface="Wingdings" pitchFamily="2" charset="2"/>
              </a:rPr>
              <a:t>칩에 저장되어 있어야 한다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  <a:endParaRPr lang="en-US" altLang="ko-KR" sz="2000" dirty="0"/>
          </a:p>
          <a:p>
            <a:pPr lvl="1"/>
            <a:r>
              <a:rPr lang="en-US" altLang="ko-KR" dirty="0" err="1"/>
              <a:t>ROM에서</a:t>
            </a:r>
            <a:r>
              <a:rPr lang="en-US" altLang="ko-KR" dirty="0"/>
              <a:t> </a:t>
            </a:r>
            <a:r>
              <a:rPr lang="en-US" altLang="ko-KR" dirty="0" err="1"/>
              <a:t>얻어낸</a:t>
            </a:r>
            <a:r>
              <a:rPr lang="en-US" altLang="ko-KR" dirty="0"/>
              <a:t> </a:t>
            </a:r>
            <a:r>
              <a:rPr lang="en-US" altLang="ko-KR" dirty="0" err="1" smtClean="0"/>
              <a:t>정보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en-US" altLang="ko-KR" dirty="0" smtClean="0"/>
              <a:t>BIOS </a:t>
            </a:r>
          </a:p>
          <a:p>
            <a:pPr lvl="1"/>
            <a:r>
              <a:rPr lang="en-US" altLang="ko-KR" dirty="0" smtClean="0"/>
              <a:t>BIOS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부트 </a:t>
            </a:r>
            <a:r>
              <a:rPr lang="ko-KR" altLang="en-US" dirty="0"/>
              <a:t>프로세스를 실행시키는 </a:t>
            </a:r>
            <a:r>
              <a:rPr lang="ko-KR" altLang="en-US" dirty="0" smtClean="0"/>
              <a:t>명령어들을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칩에 </a:t>
            </a:r>
            <a:r>
              <a:rPr lang="ko-KR" altLang="en-US" dirty="0"/>
              <a:t>저장된 </a:t>
            </a:r>
            <a:r>
              <a:rPr lang="ko-KR" altLang="en-US" dirty="0" smtClean="0"/>
              <a:t>명령어들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펌웨어</a:t>
            </a:r>
            <a:r>
              <a:rPr lang="en-US" altLang="ko-KR" dirty="0"/>
              <a:t>(firmware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en-US" altLang="ko-KR" dirty="0" smtClean="0">
                <a:sym typeface="Wingdings" pitchFamily="2" charset="2"/>
              </a:rPr>
              <a:t>Linux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en-US" altLang="ko-KR" dirty="0" smtClean="0">
                <a:sym typeface="Wingdings" pitchFamily="2" charset="2"/>
              </a:rPr>
              <a:t>Mac</a:t>
            </a:r>
            <a:r>
              <a:rPr lang="ko-KR" altLang="en-US" dirty="0" smtClean="0">
                <a:sym typeface="Wingdings" pitchFamily="2" charset="2"/>
              </a:rPr>
              <a:t>이 개방 펌웨어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개방 </a:t>
            </a:r>
            <a:r>
              <a:rPr lang="en-US" altLang="ko-KR" dirty="0" smtClean="0">
                <a:sym typeface="Wingdings" pitchFamily="2" charset="2"/>
              </a:rPr>
              <a:t>BIOS </a:t>
            </a:r>
            <a:r>
              <a:rPr lang="ko-KR" altLang="en-US" dirty="0" smtClean="0">
                <a:sym typeface="Wingdings" pitchFamily="2" charset="2"/>
              </a:rPr>
              <a:t>등의 </a:t>
            </a:r>
            <a:r>
              <a:rPr lang="en-US" altLang="ko-KR" dirty="0" smtClean="0"/>
              <a:t>BIOS</a:t>
            </a:r>
            <a:r>
              <a:rPr lang="ko-KR" altLang="en-US" dirty="0"/>
              <a:t>를 뛰어넘는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(EFI: extensible firmware interface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개발함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17</a:t>
            </a:fld>
            <a:endParaRPr lang="en-US" altLang="ko-KR" dirty="0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부트 진행과정</a:t>
            </a:r>
            <a:r>
              <a:rPr lang="en-US" altLang="ko-KR" dirty="0"/>
              <a:t>(boot process)</a:t>
            </a:r>
          </a:p>
          <a:p>
            <a:pPr lvl="1"/>
            <a:r>
              <a:rPr lang="ko-KR" altLang="en-US" sz="1800" dirty="0" smtClean="0"/>
              <a:t>컴퓨터 </a:t>
            </a:r>
            <a:r>
              <a:rPr lang="ko-KR" altLang="en-US" sz="1800" dirty="0"/>
              <a:t>가동을 위해 파워버튼을 누르면 부트 </a:t>
            </a:r>
            <a:r>
              <a:rPr lang="ko-KR" altLang="en-US" sz="1800" dirty="0" err="1" smtClean="0"/>
              <a:t>로더가</a:t>
            </a:r>
            <a:r>
              <a:rPr lang="ko-KR" altLang="en-US" sz="1800" dirty="0" smtClean="0"/>
              <a:t> 초기화 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POST(Power-On </a:t>
            </a:r>
            <a:r>
              <a:rPr lang="en-US" altLang="ko-KR" sz="1800" dirty="0"/>
              <a:t>Self-Test) </a:t>
            </a:r>
            <a:r>
              <a:rPr lang="ko-KR" altLang="en-US" sz="1800" dirty="0" smtClean="0"/>
              <a:t>수행 시작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ko-KR" altLang="en-US" sz="1800" dirty="0"/>
              <a:t>다른 </a:t>
            </a:r>
            <a:r>
              <a:rPr lang="en-US" altLang="ko-KR" sz="1800" dirty="0"/>
              <a:t>BIOS</a:t>
            </a:r>
            <a:r>
              <a:rPr lang="ko-KR" altLang="en-US" sz="1800" dirty="0"/>
              <a:t>들이 </a:t>
            </a:r>
            <a:r>
              <a:rPr lang="ko-KR" altLang="en-US" sz="1800" dirty="0" smtClean="0"/>
              <a:t>가동을 위해 초기화 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ko-KR" altLang="en-US" sz="1800" dirty="0" smtClean="0"/>
              <a:t>유저는 필요에 따라 </a:t>
            </a:r>
            <a:r>
              <a:rPr lang="en-US" altLang="ko-KR" sz="1800" dirty="0" smtClean="0"/>
              <a:t>BIOS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접근을 </a:t>
            </a:r>
            <a:r>
              <a:rPr lang="ko-KR" altLang="en-US" sz="1800" dirty="0" smtClean="0"/>
              <a:t>위한 비밀키 입력을 요구 받음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ko-KR" altLang="en-US" sz="1800" dirty="0" smtClean="0"/>
              <a:t>간단한 </a:t>
            </a:r>
            <a:r>
              <a:rPr lang="ko-KR" altLang="en-US" sz="1800" dirty="0"/>
              <a:t>메모리 테스트가 수행되고 여러 </a:t>
            </a:r>
            <a:r>
              <a:rPr lang="ko-KR" altLang="en-US" sz="1800" dirty="0" err="1" smtClean="0"/>
              <a:t>파라메타들이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세트 </a:t>
            </a:r>
            <a:r>
              <a:rPr lang="ko-KR" altLang="en-US" sz="1800" dirty="0" smtClean="0"/>
              <a:t>됨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ko-KR" altLang="en-US" sz="1800" dirty="0"/>
              <a:t>플러그와 플레이 </a:t>
            </a:r>
            <a:r>
              <a:rPr lang="ko-KR" altLang="en-US" sz="1800" dirty="0" smtClean="0"/>
              <a:t>디바이스들이 초기화 됨 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en-US" altLang="ko-KR" sz="1800" dirty="0"/>
              <a:t>DMA(Direct Memory Access)</a:t>
            </a:r>
            <a:r>
              <a:rPr lang="ko-KR" altLang="en-US" sz="1800" dirty="0"/>
              <a:t>채널을 </a:t>
            </a:r>
            <a:r>
              <a:rPr lang="ko-KR" altLang="en-US" sz="1800" dirty="0" smtClean="0"/>
              <a:t>위한 </a:t>
            </a:r>
            <a:r>
              <a:rPr lang="ko-KR" altLang="en-US" sz="1800" dirty="0"/>
              <a:t>자원들과 </a:t>
            </a:r>
            <a:r>
              <a:rPr lang="en-US" altLang="ko-KR" sz="1800" dirty="0" smtClean="0"/>
              <a:t>IRQ(Interrupt Request)</a:t>
            </a:r>
            <a:r>
              <a:rPr lang="ko-KR" altLang="en-US" sz="1800" dirty="0" smtClean="0"/>
              <a:t>가 할당됨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ko-KR" altLang="en-US" sz="1800" dirty="0"/>
              <a:t>부트 디바이스들이 정해지고 </a:t>
            </a:r>
            <a:r>
              <a:rPr lang="ko-KR" altLang="en-US" sz="1800" dirty="0" smtClean="0"/>
              <a:t>초기화 됨 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 </a:t>
            </a:r>
            <a:r>
              <a:rPr lang="en-US" altLang="ko-KR" sz="1800" dirty="0"/>
              <a:t>OS</a:t>
            </a:r>
            <a:r>
              <a:rPr lang="ko-KR" altLang="en-US" sz="1800" dirty="0" smtClean="0"/>
              <a:t>가 초기화 됨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18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2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 (power on self test)</a:t>
            </a:r>
          </a:p>
          <a:p>
            <a:pPr lvl="1"/>
            <a:r>
              <a:rPr lang="ko-KR" altLang="en-US" dirty="0"/>
              <a:t>성공적인 부팅 및 적정 수행의 확인을 위해 </a:t>
            </a:r>
            <a:r>
              <a:rPr lang="ko-KR" altLang="en-US" dirty="0" smtClean="0"/>
              <a:t>필요 하드웨어에 </a:t>
            </a:r>
            <a:r>
              <a:rPr lang="ko-KR" altLang="en-US" dirty="0"/>
              <a:t>대해 행하는 테스트</a:t>
            </a:r>
          </a:p>
          <a:p>
            <a:pPr lvl="1"/>
            <a:r>
              <a:rPr lang="ko-KR" altLang="en-US" dirty="0" smtClean="0"/>
              <a:t>수행하는 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BIOS</a:t>
            </a:r>
            <a:r>
              <a:rPr lang="ko-KR" altLang="en-US" dirty="0"/>
              <a:t>의 완벽한 보전 확인</a:t>
            </a:r>
          </a:p>
          <a:p>
            <a:pPr lvl="2"/>
            <a:r>
              <a:rPr lang="ko-KR" altLang="en-US" dirty="0" smtClean="0"/>
              <a:t>주기억장치의  위치결정</a:t>
            </a:r>
            <a:r>
              <a:rPr lang="en-US" altLang="ko-KR" dirty="0" smtClean="0"/>
              <a:t>, </a:t>
            </a:r>
            <a:r>
              <a:rPr lang="ko-KR" altLang="en-US" dirty="0"/>
              <a:t>확인 및 그 크기</a:t>
            </a:r>
            <a:r>
              <a:rPr lang="en-US" altLang="ko-KR" dirty="0"/>
              <a:t>(size)</a:t>
            </a:r>
            <a:r>
              <a:rPr lang="ko-KR" altLang="en-US" dirty="0"/>
              <a:t>의 결정</a:t>
            </a:r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버스</a:t>
            </a:r>
            <a:r>
              <a:rPr lang="en-US" altLang="ko-KR" dirty="0"/>
              <a:t>(buses)</a:t>
            </a:r>
            <a:r>
              <a:rPr lang="ko-KR" altLang="en-US" dirty="0"/>
              <a:t>와 시스템디바이스의 </a:t>
            </a:r>
            <a:r>
              <a:rPr lang="ko-KR" altLang="en-US" dirty="0" smtClean="0"/>
              <a:t>결정 </a:t>
            </a:r>
            <a:r>
              <a:rPr lang="ko-KR" altLang="en-US" dirty="0"/>
              <a:t>및 시작 </a:t>
            </a:r>
          </a:p>
          <a:p>
            <a:pPr lvl="2"/>
            <a:r>
              <a:rPr lang="ko-KR" altLang="en-US" dirty="0" smtClean="0"/>
              <a:t>요구되는 다른 </a:t>
            </a:r>
            <a:r>
              <a:rPr lang="en-US" altLang="ko-KR" dirty="0"/>
              <a:t>BIOS</a:t>
            </a:r>
            <a:r>
              <a:rPr lang="ko-KR" altLang="en-US" dirty="0"/>
              <a:t>들의 시작허용 </a:t>
            </a:r>
            <a:r>
              <a:rPr lang="en-US" altLang="ko-KR" dirty="0"/>
              <a:t>(</a:t>
            </a:r>
            <a:r>
              <a:rPr lang="ko-KR" altLang="en-US" dirty="0"/>
              <a:t>비디오 또는 그래픽카드 등</a:t>
            </a:r>
            <a:r>
              <a:rPr lang="en-US" altLang="ko-KR" dirty="0"/>
              <a:t>) </a:t>
            </a:r>
            <a:endParaRPr lang="ko-KR" altLang="en-US" dirty="0"/>
          </a:p>
          <a:p>
            <a:pPr lvl="2"/>
            <a:r>
              <a:rPr lang="ko-KR" altLang="en-US" dirty="0" smtClean="0"/>
              <a:t>사용자에게 </a:t>
            </a:r>
            <a:r>
              <a:rPr lang="en-US" altLang="ko-KR" dirty="0"/>
              <a:t>BIOS</a:t>
            </a:r>
            <a:r>
              <a:rPr lang="ko-KR" altLang="en-US" dirty="0"/>
              <a:t>시스템 구성 페이지에 접근할 수 있는 권한부여 </a:t>
            </a:r>
          </a:p>
          <a:p>
            <a:pPr lvl="2"/>
            <a:r>
              <a:rPr lang="ko-KR" altLang="en-US" dirty="0" smtClean="0"/>
              <a:t>부트 디바이스 위치 및 </a:t>
            </a:r>
            <a:r>
              <a:rPr lang="ko-KR" altLang="en-US" dirty="0"/>
              <a:t>부트 파일을 가진 디바이스 찾기 </a:t>
            </a:r>
          </a:p>
          <a:p>
            <a:pPr lvl="2"/>
            <a:r>
              <a:rPr lang="ko-KR" altLang="en-US" dirty="0" smtClean="0"/>
              <a:t>운영체제에 </a:t>
            </a:r>
            <a:r>
              <a:rPr lang="ko-KR" altLang="en-US" dirty="0"/>
              <a:t>의해 요구되는 그 외 </a:t>
            </a:r>
            <a:r>
              <a:rPr lang="ko-KR" altLang="en-US" dirty="0" smtClean="0"/>
              <a:t>작동준비</a:t>
            </a:r>
            <a:r>
              <a:rPr lang="en-US" altLang="ko-KR" dirty="0" smtClean="0"/>
              <a:t>(setup)</a:t>
            </a:r>
            <a:r>
              <a:rPr lang="ko-KR" altLang="en-US" dirty="0" smtClean="0"/>
              <a:t>관련 작업들의 </a:t>
            </a:r>
            <a:r>
              <a:rPr lang="ko-KR" altLang="en-US" dirty="0"/>
              <a:t>수행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19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6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운영체제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컴퓨터 하드웨어와 컴퓨터 사용자 간의 매개체 역할을 하는 시스템 </a:t>
            </a:r>
            <a:r>
              <a:rPr lang="ko-KR" altLang="en-US" sz="2000" dirty="0" smtClean="0"/>
              <a:t>소프트웨어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목적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컴퓨터 시스템을 편리하게 이용</a:t>
            </a:r>
          </a:p>
          <a:p>
            <a:pPr lvl="1"/>
            <a:r>
              <a:rPr lang="ko-KR" altLang="en-US" sz="2000" dirty="0"/>
              <a:t>컴퓨터 하드웨어를 효율적으로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/>
              <a:t>운영체제의 관점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자원 할당자라고도 함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입출력장치와 사용자 프로그램의 통제자</a:t>
            </a:r>
          </a:p>
          <a:p>
            <a:pPr lvl="1"/>
            <a:endParaRPr lang="ko-KR" altLang="en-US" sz="2400" dirty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18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버퍼링</a:t>
            </a:r>
            <a:r>
              <a:rPr lang="en-US" altLang="ko-KR" dirty="0"/>
              <a:t>(buffering)</a:t>
            </a:r>
          </a:p>
          <a:p>
            <a:pPr lvl="1"/>
            <a:r>
              <a:rPr lang="en-US" altLang="ko-KR" dirty="0" err="1"/>
              <a:t>입출력장치의</a:t>
            </a:r>
            <a:r>
              <a:rPr lang="en-US" altLang="ko-KR" dirty="0"/>
              <a:t> </a:t>
            </a:r>
            <a:r>
              <a:rPr lang="en-US" altLang="ko-KR" dirty="0" err="1"/>
              <a:t>느린</a:t>
            </a:r>
            <a:r>
              <a:rPr lang="en-US" altLang="ko-KR" dirty="0"/>
              <a:t> </a:t>
            </a:r>
            <a:r>
              <a:rPr lang="en-US" altLang="ko-KR" dirty="0" err="1"/>
              <a:t>속도를</a:t>
            </a:r>
            <a:r>
              <a:rPr lang="en-US" altLang="ko-KR" dirty="0"/>
              <a:t> </a:t>
            </a:r>
            <a:r>
              <a:rPr lang="en-US" altLang="ko-KR" dirty="0" err="1"/>
              <a:t>보완하는</a:t>
            </a:r>
            <a:r>
              <a:rPr lang="en-US" altLang="ko-KR" dirty="0"/>
              <a:t> 한 </a:t>
            </a:r>
            <a:r>
              <a:rPr lang="en-US" altLang="ko-KR" dirty="0" err="1"/>
              <a:t>가지</a:t>
            </a:r>
            <a:r>
              <a:rPr lang="en-US" altLang="ko-KR" dirty="0"/>
              <a:t> </a:t>
            </a:r>
            <a:r>
              <a:rPr lang="en-US" altLang="ko-KR" dirty="0" err="1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중앙처리장치와 입출력장치 간의 시간적 불균형을 </a:t>
            </a:r>
            <a:r>
              <a:rPr lang="ko-KR" altLang="en-US" dirty="0" smtClean="0"/>
              <a:t>극복</a:t>
            </a:r>
            <a:endParaRPr lang="en-US" altLang="ko-KR" dirty="0"/>
          </a:p>
          <a:p>
            <a:pPr lvl="1"/>
            <a:r>
              <a:rPr lang="ko-KR" altLang="en-US" dirty="0"/>
              <a:t>미리 읽혀진 레코드들이 존재하는 곳은 주기억장치의 일부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592004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1-8 </a:t>
            </a:r>
            <a:r>
              <a:rPr lang="en-US" altLang="ko-KR" dirty="0" err="1">
                <a:solidFill>
                  <a:srgbClr val="32757A"/>
                </a:solidFill>
              </a:rPr>
              <a:t>버퍼를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이용한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출력의</a:t>
            </a:r>
            <a:r>
              <a:rPr lang="en-US" altLang="ko-KR" dirty="0">
                <a:solidFill>
                  <a:srgbClr val="32757A"/>
                </a:solidFill>
              </a:rPr>
              <a:t> 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20</a:t>
            </a:fld>
            <a:endParaRPr lang="en-US" altLang="ko-KR">
              <a:solidFill>
                <a:srgbClr val="32757A"/>
              </a:solidFill>
            </a:endParaRPr>
          </a:p>
        </p:txBody>
      </p:sp>
      <p:pic>
        <p:nvPicPr>
          <p:cNvPr id="6" name="그림 5" descr="1-8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284984"/>
            <a:ext cx="5400675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61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버퍼링</a:t>
            </a:r>
            <a:r>
              <a:rPr lang="en-US" altLang="ko-KR" dirty="0"/>
              <a:t>(buffering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입출력 장치는 채널</a:t>
            </a:r>
            <a:r>
              <a:rPr lang="en-US" altLang="ko-KR" dirty="0" smtClean="0"/>
              <a:t>(channel)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연결되어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1-8&gt;</a:t>
            </a:r>
            <a:r>
              <a:rPr lang="ko-KR" altLang="en-US" dirty="0" smtClean="0"/>
              <a:t>과 같이 채널이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데이터를 주고받아 입출력은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와는 무관하게 비동기적으로 수행된다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146526" y="5620598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1-9 </a:t>
            </a:r>
            <a:r>
              <a:rPr lang="en-US" altLang="ko-KR" dirty="0" err="1">
                <a:solidFill>
                  <a:srgbClr val="32757A"/>
                </a:solidFill>
              </a:rPr>
              <a:t>이중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버퍼링의</a:t>
            </a:r>
            <a:r>
              <a:rPr lang="en-US" altLang="ko-KR" dirty="0">
                <a:solidFill>
                  <a:srgbClr val="32757A"/>
                </a:solidFill>
              </a:rPr>
              <a:t> 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21</a:t>
            </a:fld>
            <a:endParaRPr lang="en-US" altLang="ko-KR">
              <a:solidFill>
                <a:srgbClr val="32757A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6984776" cy="23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76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스풀링</a:t>
            </a:r>
            <a:r>
              <a:rPr lang="en-US" altLang="ko-KR" dirty="0"/>
              <a:t>(</a:t>
            </a:r>
            <a:r>
              <a:rPr lang="en-US" altLang="ko-KR" dirty="0" err="1"/>
              <a:t>SPOOLing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디스크</a:t>
            </a:r>
            <a:r>
              <a:rPr lang="en-US" altLang="ko-KR" dirty="0"/>
              <a:t>(disk)</a:t>
            </a:r>
            <a:r>
              <a:rPr lang="ko-KR" altLang="en-US" dirty="0"/>
              <a:t>를 매우 큰 버퍼처럼 사용하는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122" name="Picture 2" descr="C:\Users\Administrator\Desktop\운영체제교재\운영체제 그림\1장\1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400675" cy="288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35896" y="569329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1-10 </a:t>
            </a:r>
            <a:r>
              <a:rPr lang="en-US" altLang="ko-KR" dirty="0" err="1">
                <a:solidFill>
                  <a:srgbClr val="32757A"/>
                </a:solidFill>
              </a:rPr>
              <a:t>스풀링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22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9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(channel)</a:t>
            </a:r>
          </a:p>
          <a:p>
            <a:pPr lvl="1"/>
            <a:r>
              <a:rPr lang="ko-KR" altLang="en-US" dirty="0"/>
              <a:t>출력장치와 중앙처리장치 사이에 입출력 전담 처리기</a:t>
            </a:r>
          </a:p>
          <a:p>
            <a:pPr lvl="1"/>
            <a:endParaRPr lang="ko-KR" altLang="en-US" dirty="0"/>
          </a:p>
        </p:txBody>
      </p:sp>
      <p:pic>
        <p:nvPicPr>
          <p:cNvPr id="6146" name="Picture 2" descr="C:\Users\Administrator\Desktop\운영체제교재\운영체제 그림\1장\1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51" y="2708920"/>
            <a:ext cx="4864646" cy="31609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13451" y="6091114"/>
            <a:ext cx="5265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1-11 </a:t>
            </a:r>
            <a:r>
              <a:rPr lang="en-US" altLang="ko-KR" dirty="0" err="1">
                <a:solidFill>
                  <a:srgbClr val="32757A"/>
                </a:solidFill>
              </a:rPr>
              <a:t>입출력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채널을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갖는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컴퓨터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시스템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23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43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(channel)</a:t>
            </a:r>
          </a:p>
          <a:p>
            <a:pPr lvl="1"/>
            <a:r>
              <a:rPr lang="ko-KR" altLang="en-US" dirty="0"/>
              <a:t>선택 채널</a:t>
            </a:r>
            <a:r>
              <a:rPr lang="en-US" altLang="ko-KR" dirty="0"/>
              <a:t>(select channel)</a:t>
            </a:r>
          </a:p>
          <a:p>
            <a:pPr lvl="2"/>
            <a:r>
              <a:rPr lang="ko-KR" altLang="en-US" dirty="0"/>
              <a:t>여러 개의 입출력장치가 연결되어 있다 하더라도 한 번에 단 하나의 입출력장치만을 선택적으로 지원</a:t>
            </a:r>
          </a:p>
          <a:p>
            <a:pPr lvl="2"/>
            <a:r>
              <a:rPr lang="ko-KR" altLang="en-US" dirty="0"/>
              <a:t>비교적 전송 속도가 빠른 입출력장치인 디스크나 </a:t>
            </a:r>
            <a:r>
              <a:rPr lang="en-US" altLang="ko-KR" dirty="0"/>
              <a:t>CD-ROM </a:t>
            </a:r>
            <a:r>
              <a:rPr lang="ko-KR" altLang="en-US" dirty="0"/>
              <a:t>등의 입출력을 제어</a:t>
            </a:r>
          </a:p>
          <a:p>
            <a:pPr lvl="1"/>
            <a:r>
              <a:rPr lang="ko-KR" altLang="en-US" dirty="0" err="1"/>
              <a:t>멀티플렉서</a:t>
            </a:r>
            <a:r>
              <a:rPr lang="ko-KR" altLang="en-US" dirty="0"/>
              <a:t> 채널</a:t>
            </a:r>
            <a:r>
              <a:rPr lang="en-US" altLang="ko-KR" dirty="0"/>
              <a:t>(multiplexer channel)</a:t>
            </a:r>
          </a:p>
          <a:p>
            <a:pPr lvl="2"/>
            <a:r>
              <a:rPr lang="ko-KR" altLang="en-US" dirty="0"/>
              <a:t>다수의 저속도 입출력장치가 채널의 단일한 데이터 경로를 공유하면서 데이터를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/>
              <a:t>여러 개의 저속도 입출력장치가 </a:t>
            </a:r>
            <a:r>
              <a:rPr lang="ko-KR" altLang="en-US" dirty="0" err="1"/>
              <a:t>멀티플렉서</a:t>
            </a:r>
            <a:r>
              <a:rPr lang="ko-KR" altLang="en-US" dirty="0"/>
              <a:t> 채널에 연결되어 시분할</a:t>
            </a:r>
            <a:r>
              <a:rPr lang="en-US" altLang="ko-KR" dirty="0"/>
              <a:t>(time­sharing) </a:t>
            </a:r>
            <a:r>
              <a:rPr lang="ko-KR" altLang="en-US" dirty="0"/>
              <a:t>형태로 </a:t>
            </a:r>
            <a:r>
              <a:rPr lang="ko-KR" altLang="en-US" dirty="0" smtClean="0"/>
              <a:t>제어</a:t>
            </a:r>
            <a:endParaRPr lang="ko-KR" altLang="en-US" dirty="0"/>
          </a:p>
          <a:p>
            <a:pPr lvl="1"/>
            <a:r>
              <a:rPr lang="ko-KR" altLang="en-US" dirty="0" smtClean="0"/>
              <a:t>채널과 </a:t>
            </a:r>
            <a:r>
              <a:rPr lang="ko-KR" altLang="en-US" dirty="0"/>
              <a:t>중앙처리장치 간의 통신은 일반적으로 인터럽트</a:t>
            </a:r>
            <a:r>
              <a:rPr lang="en-US" altLang="ko-KR" dirty="0"/>
              <a:t>(interrupt)</a:t>
            </a:r>
            <a:endParaRPr lang="ko-KR" altLang="en-US" dirty="0"/>
          </a:p>
          <a:p>
            <a:pPr lvl="1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에 의하여 이루어 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24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5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(channel)</a:t>
            </a:r>
          </a:p>
          <a:p>
            <a:endParaRPr lang="ko-KR" altLang="en-US" dirty="0"/>
          </a:p>
        </p:txBody>
      </p:sp>
      <p:pic>
        <p:nvPicPr>
          <p:cNvPr id="7170" name="Picture 2" descr="C:\Users\Administrator\Desktop\운영체제교재\운영체제 그림\1장\1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12" y="2060848"/>
            <a:ext cx="5400675" cy="3705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41442" y="6093296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1-12 </a:t>
            </a:r>
            <a:r>
              <a:rPr lang="ko-KR" altLang="en-US" dirty="0">
                <a:solidFill>
                  <a:srgbClr val="32757A"/>
                </a:solidFill>
              </a:rPr>
              <a:t>다양한 형태의 채널 연결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25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83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인터럽트</a:t>
            </a:r>
            <a:r>
              <a:rPr lang="en-US" altLang="ko-KR" dirty="0"/>
              <a:t>(interrupt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시스템에 </a:t>
            </a:r>
            <a:r>
              <a:rPr lang="ko-KR" altLang="en-US" dirty="0"/>
              <a:t>예기치 않은 상황이 발생하였을 때</a:t>
            </a:r>
            <a:r>
              <a:rPr lang="en-US" altLang="ko-KR" dirty="0"/>
              <a:t>, </a:t>
            </a:r>
            <a:r>
              <a:rPr lang="ko-KR" altLang="en-US" dirty="0"/>
              <a:t>그것을 운영체제에 알리기 위한 </a:t>
            </a:r>
            <a:r>
              <a:rPr lang="ko-KR" altLang="en-US" dirty="0" smtClean="0"/>
              <a:t>메커니즘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종류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입출력</a:t>
            </a:r>
            <a:r>
              <a:rPr lang="en-US" altLang="ko-KR" dirty="0"/>
              <a:t>(I/O) </a:t>
            </a:r>
            <a:r>
              <a:rPr lang="ko-KR" altLang="en-US" dirty="0"/>
              <a:t>인터럽트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외부</a:t>
            </a:r>
            <a:r>
              <a:rPr lang="en-US" altLang="ko-KR" dirty="0"/>
              <a:t>(external) </a:t>
            </a:r>
            <a:r>
              <a:rPr lang="ko-KR" altLang="en-US" dirty="0"/>
              <a:t>인터럽트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SVC(</a:t>
            </a:r>
            <a:r>
              <a:rPr lang="en-US" altLang="ko-KR" dirty="0" err="1"/>
              <a:t>SuperVisor</a:t>
            </a:r>
            <a:r>
              <a:rPr lang="en-US" altLang="ko-KR" dirty="0"/>
              <a:t> Call) </a:t>
            </a:r>
            <a:r>
              <a:rPr lang="ko-KR" altLang="en-US" dirty="0"/>
              <a:t>인터럽트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기계 검사</a:t>
            </a:r>
            <a:r>
              <a:rPr lang="en-US" altLang="ko-KR" dirty="0"/>
              <a:t>(machine check) </a:t>
            </a:r>
            <a:r>
              <a:rPr lang="ko-KR" altLang="en-US" dirty="0"/>
              <a:t>인터럽트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에러</a:t>
            </a:r>
            <a:r>
              <a:rPr lang="en-US" altLang="ko-KR" dirty="0"/>
              <a:t>(program error) </a:t>
            </a:r>
            <a:r>
              <a:rPr lang="ko-KR" altLang="en-US" dirty="0"/>
              <a:t>인터럽트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재시작</a:t>
            </a:r>
            <a:r>
              <a:rPr lang="en-US" altLang="ko-KR" dirty="0"/>
              <a:t>(restart) </a:t>
            </a:r>
            <a:r>
              <a:rPr lang="ko-KR" altLang="en-US" dirty="0"/>
              <a:t>인터럽트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26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3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 및 처리</a:t>
            </a:r>
          </a:p>
          <a:p>
            <a:endParaRPr lang="ko-KR" altLang="en-US" dirty="0"/>
          </a:p>
        </p:txBody>
      </p:sp>
      <p:pic>
        <p:nvPicPr>
          <p:cNvPr id="9218" name="Picture 2" descr="C:\Users\Administrator\Desktop\운영체제교재\운영체제 그림\1장\1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166026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5877272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1-13 </a:t>
            </a:r>
            <a:r>
              <a:rPr lang="ko-KR" altLang="en-US" dirty="0">
                <a:solidFill>
                  <a:srgbClr val="32757A"/>
                </a:solidFill>
              </a:rPr>
              <a:t>인터럽트 처리 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7138" y="5877272"/>
            <a:ext cx="4826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1-14 </a:t>
            </a:r>
            <a:r>
              <a:rPr lang="en-US" altLang="ko-KR" dirty="0" err="1">
                <a:solidFill>
                  <a:srgbClr val="32757A"/>
                </a:solidFill>
              </a:rPr>
              <a:t>인터럽트의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처리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과정</a:t>
            </a:r>
            <a:r>
              <a:rPr lang="en-US" altLang="ko-KR" dirty="0">
                <a:solidFill>
                  <a:srgbClr val="32757A"/>
                </a:solidFill>
              </a:rPr>
              <a:t> 및 PSW </a:t>
            </a:r>
            <a:r>
              <a:rPr lang="en-US" altLang="ko-KR" dirty="0" err="1">
                <a:solidFill>
                  <a:srgbClr val="32757A"/>
                </a:solidFill>
              </a:rPr>
              <a:t>위치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27</a:t>
            </a:fld>
            <a:endParaRPr lang="en-US" altLang="ko-KR">
              <a:solidFill>
                <a:srgbClr val="32757A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204864"/>
            <a:ext cx="4881033" cy="35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22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5661248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 smtClean="0"/>
              <a:t>      </a:t>
            </a:r>
            <a:r>
              <a:rPr lang="ko-KR" altLang="en-US" dirty="0" smtClean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1-1 </a:t>
            </a:r>
            <a:r>
              <a:rPr lang="ko-KR" altLang="en-US" dirty="0">
                <a:solidFill>
                  <a:srgbClr val="32757A"/>
                </a:solidFill>
              </a:rPr>
              <a:t>컴퓨터 시스템의 구성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272808" cy="3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1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일괄 처리 시스템</a:t>
            </a:r>
            <a:r>
              <a:rPr lang="en-US" altLang="ko-KR" dirty="0"/>
              <a:t>(batch processing </a:t>
            </a:r>
            <a:r>
              <a:rPr lang="en-US" altLang="ko-KR" dirty="0" smtClean="0"/>
              <a:t>system                    </a:t>
            </a:r>
            <a:r>
              <a:rPr lang="en-US" altLang="ko-KR" dirty="0" err="1" smtClean="0"/>
              <a:t>유휴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상태의</a:t>
            </a:r>
            <a:r>
              <a:rPr lang="en-US" altLang="ko-KR" dirty="0" smtClean="0"/>
              <a:t> </a:t>
            </a:r>
            <a:r>
              <a:rPr lang="en-US" altLang="ko-KR" dirty="0" err="1"/>
              <a:t>시간을</a:t>
            </a:r>
            <a:r>
              <a:rPr lang="en-US" altLang="ko-KR" dirty="0"/>
              <a:t> </a:t>
            </a:r>
            <a:r>
              <a:rPr lang="en-US" altLang="ko-KR" dirty="0" err="1"/>
              <a:t>없애기</a:t>
            </a:r>
            <a:r>
              <a:rPr lang="en-US" altLang="ko-KR" dirty="0"/>
              <a:t> </a:t>
            </a:r>
            <a:r>
              <a:rPr lang="en-US" altLang="ko-KR" dirty="0" smtClean="0"/>
              <a:t>위</a:t>
            </a:r>
            <a:r>
              <a:rPr lang="ko-KR" altLang="en-US" dirty="0" smtClean="0"/>
              <a:t>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작업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순서의</a:t>
            </a:r>
            <a:r>
              <a:rPr lang="en-US" altLang="ko-KR" dirty="0" smtClean="0"/>
              <a:t> </a:t>
            </a:r>
            <a:r>
              <a:rPr lang="en-US" altLang="ko-KR" dirty="0" err="1"/>
              <a:t>자동화</a:t>
            </a:r>
            <a:r>
              <a:rPr lang="en-US" altLang="ko-KR" dirty="0"/>
              <a:t>(automatic job </a:t>
            </a:r>
            <a:r>
              <a:rPr lang="en-US" altLang="ko-KR" dirty="0" smtClean="0"/>
              <a:t>sequencing</a:t>
            </a:r>
            <a:r>
              <a:rPr lang="en-US" altLang="ko-KR" dirty="0"/>
              <a:t>) </a:t>
            </a:r>
            <a:r>
              <a:rPr lang="en-US" altLang="ko-KR" dirty="0" err="1" smtClean="0"/>
              <a:t>개념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도입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상주 </a:t>
            </a:r>
            <a:r>
              <a:rPr lang="ko-KR" altLang="en-US" dirty="0"/>
              <a:t>모니터</a:t>
            </a:r>
            <a:r>
              <a:rPr lang="en-US" altLang="ko-KR" dirty="0"/>
              <a:t>(resident monitor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작업의 </a:t>
            </a:r>
            <a:r>
              <a:rPr lang="ko-KR" altLang="en-US" dirty="0"/>
              <a:t>준비 및 실행 순서를 자동화함으로써 시스템의 성능을 </a:t>
            </a:r>
            <a:r>
              <a:rPr lang="ko-KR" altLang="en-US" dirty="0" smtClean="0"/>
              <a:t>증진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/>
              <a:t>다중 프로그래밍 시스템</a:t>
            </a:r>
            <a:r>
              <a:rPr lang="en-US" altLang="ko-KR" dirty="0"/>
              <a:t>(multiprogramming system)</a:t>
            </a:r>
          </a:p>
          <a:p>
            <a:pPr lvl="1"/>
            <a:r>
              <a:rPr lang="ko-KR" altLang="en-US" dirty="0"/>
              <a:t>중앙처리장치가 항상 수행되도록 하여 그 이용도를 높이기 위한 방안</a:t>
            </a:r>
          </a:p>
          <a:p>
            <a:pPr lvl="1"/>
            <a:r>
              <a:rPr lang="ko-KR" altLang="en-US" dirty="0"/>
              <a:t>주기억장치 내에 여러 프로그램들이 </a:t>
            </a:r>
            <a:r>
              <a:rPr lang="ko-KR" altLang="en-US" dirty="0" smtClean="0"/>
              <a:t>존재하도록 함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401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75856" y="5733256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1-2 </a:t>
            </a:r>
            <a:r>
              <a:rPr lang="en-US" altLang="ko-KR" dirty="0" err="1">
                <a:solidFill>
                  <a:srgbClr val="32757A"/>
                </a:solidFill>
              </a:rPr>
              <a:t>다중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프로그래밍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88224" y="6093296"/>
            <a:ext cx="2133600" cy="476250"/>
          </a:xfrm>
        </p:spPr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5</a:t>
            </a:fld>
            <a:endParaRPr lang="en-US" altLang="ko-KR" dirty="0">
              <a:solidFill>
                <a:srgbClr val="32757A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52230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94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/>
          <a:lstStyle/>
          <a:p>
            <a:r>
              <a:rPr lang="ko-KR" altLang="en-US" dirty="0"/>
              <a:t>시분할 시스템</a:t>
            </a:r>
            <a:r>
              <a:rPr lang="en-US" altLang="ko-KR" dirty="0"/>
              <a:t>(time-sharing system)</a:t>
            </a:r>
          </a:p>
          <a:p>
            <a:pPr lvl="1"/>
            <a:r>
              <a:rPr lang="ko-KR" altLang="en-US" sz="1800" dirty="0"/>
              <a:t>여러 사용자들이 컴퓨터 자원에 대한 짧은 시간 단위의 공유</a:t>
            </a:r>
            <a:r>
              <a:rPr lang="en-US" altLang="ko-KR" sz="1800" dirty="0"/>
              <a:t>(sharing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/>
              <a:t>사용자는 대화식</a:t>
            </a:r>
            <a:r>
              <a:rPr lang="en-US" altLang="ko-KR" sz="1800" dirty="0"/>
              <a:t>(interactive) </a:t>
            </a:r>
            <a:r>
              <a:rPr lang="ko-KR" altLang="en-US" sz="1800" dirty="0"/>
              <a:t>단말장치를 이용하여 시분할 시스템과 인터페이스 </a:t>
            </a:r>
            <a:r>
              <a:rPr lang="ko-KR" altLang="en-US" sz="1800" dirty="0" smtClean="0"/>
              <a:t> 수행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실시간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시스템</a:t>
            </a:r>
            <a:r>
              <a:rPr lang="en-US" altLang="ko-KR" sz="2000" dirty="0"/>
              <a:t>(real-time system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err="1"/>
              <a:t>매우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엄격하게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정의되어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있는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시간제약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등과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같은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사건들의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제시된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상황을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분석</a:t>
            </a:r>
            <a:endParaRPr lang="en-US" altLang="ko-KR" sz="1800" dirty="0"/>
          </a:p>
          <a:p>
            <a:pPr lvl="1"/>
            <a:r>
              <a:rPr lang="ko-KR" altLang="en-US" sz="1800" dirty="0"/>
              <a:t>사전에 정의된 제약 내에서 </a:t>
            </a:r>
            <a:r>
              <a:rPr lang="ko-KR" altLang="en-US" sz="1800" dirty="0" smtClean="0"/>
              <a:t>수행되어야 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vl="1"/>
            <a:endParaRPr lang="en-US" altLang="ko-KR" sz="1800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4140497" cy="17160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12160" y="4365104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/>
              <a:t>그림</a:t>
            </a:r>
            <a:r>
              <a:rPr lang="en-US" altLang="ko-KR" dirty="0"/>
              <a:t> 1-3 </a:t>
            </a:r>
            <a:r>
              <a:rPr lang="en-US" altLang="ko-KR" dirty="0" err="1"/>
              <a:t>시분할</a:t>
            </a:r>
            <a:r>
              <a:rPr lang="en-US" altLang="ko-KR" dirty="0"/>
              <a:t> </a:t>
            </a:r>
            <a:r>
              <a:rPr lang="en-US" altLang="ko-KR" dirty="0" err="1"/>
              <a:t>시스템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38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464496"/>
          </a:xfrm>
        </p:spPr>
        <p:txBody>
          <a:bodyPr/>
          <a:lstStyle/>
          <a:p>
            <a:r>
              <a:rPr lang="ko-KR" altLang="en-US" dirty="0"/>
              <a:t>다중 처리 시스템</a:t>
            </a:r>
            <a:r>
              <a:rPr lang="en-US" altLang="ko-KR" dirty="0"/>
              <a:t>(multiprocessing system</a:t>
            </a:r>
            <a:r>
              <a:rPr lang="en-US" altLang="ko-KR" dirty="0" smtClean="0"/>
              <a:t>)</a:t>
            </a:r>
          </a:p>
          <a:p>
            <a:pPr marL="342900" lvl="1" indent="-342900">
              <a:buNone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--</a:t>
            </a:r>
            <a:r>
              <a:rPr lang="ko-KR" altLang="en-US" dirty="0" smtClean="0"/>
              <a:t>  공유기억장치</a:t>
            </a:r>
            <a:r>
              <a:rPr lang="en-US" altLang="ko-KR" dirty="0" smtClean="0"/>
              <a:t>(common memory)</a:t>
            </a:r>
            <a:r>
              <a:rPr lang="ko-KR" altLang="en-US" dirty="0" smtClean="0"/>
              <a:t>를 통하여 하나로 연결된 다중     처리기 </a:t>
            </a:r>
            <a:r>
              <a:rPr lang="en-US" altLang="ko-KR" dirty="0" smtClean="0"/>
              <a:t>(multi­processor)</a:t>
            </a:r>
            <a:r>
              <a:rPr lang="ko-KR" altLang="en-US" dirty="0" smtClean="0"/>
              <a:t>의 제어 및 공유를 위한 시스템</a:t>
            </a:r>
            <a:endParaRPr lang="en-US" altLang="ko-KR" dirty="0" smtClean="0"/>
          </a:p>
          <a:p>
            <a:pPr marL="342900" lvl="1" indent="-34290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매우 밀접하게 동기화된 밀착된 </a:t>
            </a:r>
            <a:r>
              <a:rPr lang="ko-KR" altLang="en-US" dirty="0"/>
              <a:t>결합</a:t>
            </a:r>
            <a:r>
              <a:rPr lang="en-US" altLang="ko-KR" dirty="0"/>
              <a:t>(tightly coupled) </a:t>
            </a:r>
            <a:r>
              <a:rPr lang="ko-KR" altLang="en-US" dirty="0" smtClean="0"/>
              <a:t>시스템과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동기화가 엄격 하지 않고 높은 작업 처리율을 제공하는데 목적을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두는 느슨한 결합</a:t>
            </a:r>
            <a:r>
              <a:rPr lang="en-US" altLang="ko-KR" dirty="0" smtClean="0"/>
              <a:t>(loosely coupled)</a:t>
            </a:r>
            <a:r>
              <a:rPr lang="ko-KR" altLang="en-US" dirty="0" smtClean="0"/>
              <a:t>시스템으로 나뉜다   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37112"/>
            <a:ext cx="5960366" cy="14401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832" y="6093296"/>
            <a:ext cx="283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1-4 </a:t>
            </a:r>
            <a:r>
              <a:rPr lang="en-US" altLang="ko-KR" dirty="0" err="1">
                <a:solidFill>
                  <a:srgbClr val="32757A"/>
                </a:solidFill>
              </a:rPr>
              <a:t>다중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처리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시스템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749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 컴퓨터 시스템</a:t>
            </a:r>
          </a:p>
          <a:p>
            <a:pPr lvl="1"/>
            <a:r>
              <a:rPr lang="ko-KR" altLang="en-US" dirty="0"/>
              <a:t>중앙처리장치와 주변장치 이용률을 최대화시키려는 노력 대신에 편리성과 </a:t>
            </a:r>
            <a:r>
              <a:rPr lang="ko-KR" altLang="en-US" dirty="0" err="1"/>
              <a:t>응답성을</a:t>
            </a:r>
            <a:r>
              <a:rPr lang="ko-KR" altLang="en-US" dirty="0"/>
              <a:t> 더 </a:t>
            </a:r>
            <a:r>
              <a:rPr lang="ko-KR" altLang="en-US" dirty="0" smtClean="0"/>
              <a:t>중요시 함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분산처리 시스템</a:t>
            </a:r>
            <a:r>
              <a:rPr lang="en-US" altLang="ko-KR" dirty="0"/>
              <a:t>(distributed processing system)</a:t>
            </a:r>
          </a:p>
          <a:p>
            <a:pPr lvl="1"/>
            <a:r>
              <a:rPr lang="ko-KR" altLang="en-US" dirty="0"/>
              <a:t>느슨한 결합</a:t>
            </a:r>
            <a:r>
              <a:rPr lang="en-US" altLang="ko-KR" dirty="0"/>
              <a:t>(loosely coupled) </a:t>
            </a:r>
            <a:r>
              <a:rPr lang="ko-KR" altLang="en-US" dirty="0" smtClean="0"/>
              <a:t>시스템이라고도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프로세서들이 기억장치와 </a:t>
            </a:r>
            <a:r>
              <a:rPr lang="ko-KR" altLang="en-US" dirty="0" err="1"/>
              <a:t>클럭을</a:t>
            </a:r>
            <a:r>
              <a:rPr lang="ko-KR" altLang="en-US" dirty="0"/>
              <a:t> 공유하지 않으며 각 프로세서들은 자신의 지역</a:t>
            </a:r>
            <a:r>
              <a:rPr lang="en-US" altLang="ko-KR" dirty="0"/>
              <a:t>(local) </a:t>
            </a:r>
            <a:r>
              <a:rPr lang="ko-KR" altLang="en-US" dirty="0" smtClean="0"/>
              <a:t>기억장치 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프로세서들은 </a:t>
            </a:r>
            <a:r>
              <a:rPr lang="ko-KR" altLang="en-US" dirty="0"/>
              <a:t>고속의 버스</a:t>
            </a:r>
            <a:r>
              <a:rPr lang="en-US" altLang="ko-KR" dirty="0"/>
              <a:t>(bus)</a:t>
            </a:r>
            <a:r>
              <a:rPr lang="ko-KR" altLang="en-US" dirty="0"/>
              <a:t>나 전화선과 같은 다양한 통신 라인을 통해 서로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/>
              <a:t>자원을 가지고 있는 사이트는 서버</a:t>
            </a:r>
            <a:r>
              <a:rPr lang="en-US" altLang="ko-KR" dirty="0"/>
              <a:t>(server)</a:t>
            </a:r>
            <a:r>
              <a:rPr lang="ko-KR" altLang="en-US" dirty="0"/>
              <a:t>가 되며</a:t>
            </a:r>
            <a:r>
              <a:rPr lang="en-US" altLang="ko-KR" dirty="0"/>
              <a:t>, </a:t>
            </a:r>
            <a:r>
              <a:rPr lang="ko-KR" altLang="en-US" dirty="0"/>
              <a:t>반면 다른 사이트에서의 클라이언트</a:t>
            </a:r>
            <a:r>
              <a:rPr lang="en-US" altLang="ko-KR" dirty="0"/>
              <a:t>(client)</a:t>
            </a:r>
            <a:r>
              <a:rPr lang="ko-KR" altLang="en-US" dirty="0"/>
              <a:t>나 사용자는 그 자원을 사용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139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/>
          <a:lstStyle/>
          <a:p>
            <a:r>
              <a:rPr lang="ko-KR" altLang="en-US" dirty="0"/>
              <a:t>분산처리 시스템</a:t>
            </a:r>
            <a:r>
              <a:rPr lang="en-US" altLang="ko-KR" dirty="0"/>
              <a:t>(distributed processing 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두 </a:t>
            </a:r>
            <a:r>
              <a:rPr lang="en-US" altLang="ko-KR" dirty="0" err="1" smtClean="0"/>
              <a:t>가지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기법</a:t>
            </a:r>
            <a:endParaRPr lang="en-US" altLang="ko-KR" dirty="0"/>
          </a:p>
          <a:p>
            <a:pPr lvl="2"/>
            <a:r>
              <a:rPr lang="ko-KR" altLang="en-US" dirty="0" smtClean="0"/>
              <a:t>네트워크 운영체제</a:t>
            </a:r>
            <a:endParaRPr lang="en-US" altLang="ko-KR" dirty="0" smtClean="0"/>
          </a:p>
          <a:p>
            <a:pPr lvl="3"/>
            <a:r>
              <a:rPr lang="ko-KR" altLang="en-US" sz="1800" dirty="0" err="1"/>
              <a:t>노드</a:t>
            </a:r>
            <a:r>
              <a:rPr lang="ko-KR" altLang="en-US" sz="1800" dirty="0"/>
              <a:t> 간 기종의 차이가 심하고 대규모 네트워크 시스템에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 통신기능은 기존 운영체제 위에 존재함</a:t>
            </a:r>
            <a:endParaRPr lang="en-US" altLang="ko-KR" sz="1800" dirty="0" smtClean="0"/>
          </a:p>
          <a:p>
            <a:pPr lvl="3"/>
            <a:r>
              <a:rPr lang="en-US" altLang="ko-KR" sz="1800" dirty="0" smtClean="0"/>
              <a:t> </a:t>
            </a:r>
            <a:r>
              <a:rPr lang="ko-KR" altLang="en-US" sz="1800" dirty="0"/>
              <a:t>각 </a:t>
            </a:r>
            <a:r>
              <a:rPr lang="ko-KR" altLang="en-US" sz="1800" dirty="0" err="1"/>
              <a:t>노드들은</a:t>
            </a:r>
            <a:r>
              <a:rPr lang="ko-KR" altLang="en-US" sz="1800" dirty="0"/>
              <a:t> 독자적인 </a:t>
            </a:r>
            <a:r>
              <a:rPr lang="ko-KR" altLang="en-US" sz="1800" dirty="0" smtClean="0"/>
              <a:t>운영체제를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지님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자원 공유가 곤란함 </a:t>
            </a:r>
            <a:endParaRPr lang="ko-KR" altLang="en-US" sz="1800" dirty="0"/>
          </a:p>
          <a:p>
            <a:pPr lvl="2"/>
            <a:r>
              <a:rPr lang="ko-KR" altLang="en-US" dirty="0"/>
              <a:t>분산 운영체제 </a:t>
            </a:r>
            <a:endParaRPr lang="en-US" altLang="ko-KR" dirty="0"/>
          </a:p>
          <a:p>
            <a:pPr lvl="3"/>
            <a:r>
              <a:rPr lang="ko-KR" altLang="en-US" sz="1800" dirty="0"/>
              <a:t>각 </a:t>
            </a:r>
            <a:r>
              <a:rPr lang="ko-KR" altLang="en-US" sz="1800" dirty="0" err="1" smtClean="0"/>
              <a:t>노드들</a:t>
            </a:r>
            <a:r>
              <a:rPr lang="ko-KR" altLang="en-US" sz="1800" dirty="0" err="1"/>
              <a:t>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하나의 운영체제로 </a:t>
            </a:r>
            <a:r>
              <a:rPr lang="ko-KR" altLang="en-US" sz="1800" dirty="0" smtClean="0"/>
              <a:t>운영</a:t>
            </a:r>
            <a:endParaRPr lang="en-US" altLang="ko-KR" sz="1800" dirty="0" smtClean="0"/>
          </a:p>
          <a:p>
            <a:pPr lvl="3"/>
            <a:r>
              <a:rPr lang="en-US" altLang="ko-KR" sz="1800" dirty="0" smtClean="0"/>
              <a:t> </a:t>
            </a:r>
            <a:r>
              <a:rPr lang="ko-KR" altLang="en-US" sz="1800" dirty="0" smtClean="0"/>
              <a:t>통신기능은 운영체제 설계 시 고려됨</a:t>
            </a:r>
            <a:endParaRPr lang="en-US" altLang="ko-KR" sz="1800" dirty="0" smtClean="0"/>
          </a:p>
          <a:p>
            <a:pPr lvl="3"/>
            <a:r>
              <a:rPr lang="en-US" altLang="ko-KR" sz="1800" dirty="0" smtClean="0"/>
              <a:t> </a:t>
            </a:r>
            <a:r>
              <a:rPr lang="ko-KR" altLang="en-US" sz="1800" dirty="0" smtClean="0"/>
              <a:t>자원 공유가 용이함  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자원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공유</a:t>
            </a:r>
            <a:r>
              <a:rPr lang="en-US" altLang="ko-KR" dirty="0" smtClean="0"/>
              <a:t>             • </a:t>
            </a:r>
            <a:r>
              <a:rPr lang="en-US" altLang="ko-KR" dirty="0" err="1" smtClean="0"/>
              <a:t>연산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속도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향상</a:t>
            </a:r>
            <a:r>
              <a:rPr lang="en-US" altLang="ko-KR" dirty="0" smtClean="0"/>
              <a:t>            </a:t>
            </a:r>
          </a:p>
          <a:p>
            <a:pPr lvl="2"/>
            <a:r>
              <a:rPr lang="en-US" altLang="ko-KR" dirty="0" err="1" smtClean="0"/>
              <a:t>신뢰성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향상</a:t>
            </a:r>
            <a:r>
              <a:rPr lang="en-US" altLang="ko-KR" dirty="0" smtClean="0"/>
              <a:t>         • </a:t>
            </a:r>
            <a:r>
              <a:rPr lang="en-US" altLang="ko-KR" dirty="0" err="1" smtClean="0"/>
              <a:t>통신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2"/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>
                <a:solidFill>
                  <a:srgbClr val="32757A"/>
                </a:solidFill>
              </a:rPr>
              <a:pPr/>
              <a:t>9</a:t>
            </a:fld>
            <a:endParaRPr lang="en-US" altLang="ko-KR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8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lCheckClean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TealCheckClean</Template>
  <TotalTime>1636</TotalTime>
  <Words>1327</Words>
  <Application>Microsoft Office PowerPoint</Application>
  <PresentationFormat>화면 슬라이드 쇼(4:3)</PresentationFormat>
  <Paragraphs>232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TealCheckClean</vt:lpstr>
      <vt:lpstr>제1장  소 개</vt:lpstr>
      <vt:lpstr>개요</vt:lpstr>
      <vt:lpstr>개요</vt:lpstr>
      <vt:lpstr>운영체제의 유형</vt:lpstr>
      <vt:lpstr>운영체제의 유형</vt:lpstr>
      <vt:lpstr>운영체제의 유형</vt:lpstr>
      <vt:lpstr>운영체제의 유형</vt:lpstr>
      <vt:lpstr>운영체제의 유형</vt:lpstr>
      <vt:lpstr>운영체제의 유형</vt:lpstr>
      <vt:lpstr>운영체제의 유형</vt:lpstr>
      <vt:lpstr>운영체제의 유형</vt:lpstr>
      <vt:lpstr>운영체제에 대한 관점</vt:lpstr>
      <vt:lpstr>운영체제에 대한 관점</vt:lpstr>
      <vt:lpstr>운영체제에 대한 관점</vt:lpstr>
      <vt:lpstr>운영체제에 대한 관점</vt:lpstr>
      <vt:lpstr>운영체제에 대한 관점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  <vt:lpstr>입출력 프로그래밍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컴퓨팅 개요</dc:title>
  <dc:creator>Windows XP</dc:creator>
  <cp:lastModifiedBy>PC-ETC</cp:lastModifiedBy>
  <cp:revision>140</cp:revision>
  <dcterms:created xsi:type="dcterms:W3CDTF">2011-03-14T03:40:51Z</dcterms:created>
  <dcterms:modified xsi:type="dcterms:W3CDTF">2013-08-27T00:00:08Z</dcterms:modified>
</cp:coreProperties>
</file>