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257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6" r:id="rId16"/>
    <p:sldId id="300" r:id="rId17"/>
    <p:sldId id="297" r:id="rId18"/>
    <p:sldId id="301" r:id="rId19"/>
    <p:sldId id="298" r:id="rId20"/>
    <p:sldId id="302" r:id="rId21"/>
    <p:sldId id="303" r:id="rId22"/>
    <p:sldId id="304" r:id="rId23"/>
    <p:sldId id="309" r:id="rId24"/>
    <p:sldId id="317" r:id="rId25"/>
    <p:sldId id="305" r:id="rId26"/>
    <p:sldId id="306" r:id="rId27"/>
    <p:sldId id="310" r:id="rId28"/>
    <p:sldId id="311" r:id="rId29"/>
    <p:sldId id="312" r:id="rId30"/>
    <p:sldId id="313" r:id="rId31"/>
    <p:sldId id="314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57A"/>
    <a:srgbClr val="4AA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8:16:16.443"/>
    </inkml:context>
    <inkml:brush xml:id="br0">
      <inkml:brushProperty name="width" value="0.02646" units="cm"/>
      <inkml:brushProperty name="height" value="0.02646" units="cm"/>
    </inkml:brush>
  </inkml:definitions>
  <inkml:trace contextRef="#ctx0" brushRef="#br0">33 81 11762,'-32'-80'0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8:12:23.681"/>
    </inkml:context>
    <inkml:brush xml:id="br0">
      <inkml:brushProperty name="width" value="0.04536" units="cm"/>
      <inkml:brushProperty name="height" value="0.04536" units="cm"/>
      <inkml:brushProperty name="color" value="#1F80FE"/>
    </inkml:brush>
  </inkml:definitions>
  <inkml:trace contextRef="#ctx0" brushRef="#br0">3757-5880 16139,'0'3'-4,"-2"24"-39,2 1 0,0-6-1006,0-3 433,0-1 1,0-11-1,2-5-143,3-6 0,-3-8 143,3 1 0,-3-3-289,-2-2 0,0 0 190,0 0 0,0 0 0,0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8:12:23.667"/>
    </inkml:context>
    <inkml:brush xml:id="br0">
      <inkml:brushProperty name="width" value="0.04536" units="cm"/>
      <inkml:brushProperty name="height" value="0.04536" units="cm"/>
      <inkml:brushProperty name="color" value="#1F80FE"/>
    </inkml:brush>
  </inkml:definitions>
  <inkml:trace contextRef="#ctx0" brushRef="#br0">9064 1765 12984,'5'24'29,"-5"-21"-26</inkml:trace>
  <inkml:trace contextRef="#ctx0" brushRef="#br0" timeOffset="1">9043 1792 12466,'1'-13'-12,"1"-1"-5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8:12:23.648"/>
    </inkml:context>
    <inkml:brush xml:id="br0">
      <inkml:brushProperty name="width" value="0.04536" units="cm"/>
      <inkml:brushProperty name="height" value="0.04536" units="cm"/>
      <inkml:brushProperty name="color" value="#ED331F"/>
    </inkml:brush>
    <inkml:brush xml:id="br1">
      <inkml:brushProperty name="width" value="0.04536" units="cm"/>
      <inkml:brushProperty name="height" value="0.04536" units="cm"/>
      <inkml:brushProperty name="color" value="#1F80FE"/>
    </inkml:brush>
  </inkml:definitions>
  <inkml:trace contextRef="#ctx0" brushRef="#br0">3466 1154 9241,'1'0'-54,"10"0"-810,0 0 1,-8-7 0,4-2 0</inkml:trace>
  <inkml:trace contextRef="#ctx0" brushRef="#br1" timeOffset="11">-27 1773 12553,'-2'4'29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7:50:43.194"/>
    </inkml:context>
    <inkml:brush xml:id="br0">
      <inkml:brushProperty name="width" value="0.03024" units="cm"/>
      <inkml:brushProperty name="height" value="0.03024" units="cm"/>
    </inkml:brush>
    <inkml:brush xml:id="br1">
      <inkml:brushProperty name="width" value="0.02646" units="cm"/>
      <inkml:brushProperty name="height" value="0.02646" units="cm"/>
    </inkml:brush>
    <inkml:brush xml:id="br2">
      <inkml:brushProperty name="width" value="0.04536" units="cm"/>
      <inkml:brushProperty name="height" value="0.04536" units="cm"/>
    </inkml:brush>
  </inkml:definitions>
  <inkml:trace contextRef="#ctx0" brushRef="#br0">32 1 8355,'-14'7'0,"3"4"-656,6 3 1,3 2 0,2 0 0</inkml:trace>
  <inkml:trace contextRef="#ctx0" brushRef="#br1" timeOffset="169611">496-2636 5734,'-96'-16'0</inkml:trace>
  <inkml:trace contextRef="#ctx0" brushRef="#br2" timeOffset="169805">160-2700 8355,'-9'-21'-470,"4"-1"1,3-4 0,2 4-1,0 1 1,0 0 488,0-1 1,2 1 0,1 5 0,5 0 9,0 0 0,-4 5 1,3 3-97,0 0 1,-7-2-1,0 3 6,-9-2 1,-12-9 0,-4-7 0</inkml:trace>
</inkml:ink>
</file>

<file path=ppt/ink/ink6.xml><?xml version="1.0" encoding="utf-8"?>
<inkml:ink xmlns:inkml="http://www.w3.org/2003/InkML">
  <inkml:definitions/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1T08:02:50.154"/>
    </inkml:context>
    <inkml:brush xml:id="br0">
      <inkml:brushProperty name="width" value="0.04536" units="cm"/>
      <inkml:brushProperty name="height" value="0.04536" units="cm"/>
    </inkml:brush>
  </inkml:definitions>
  <inkml:trace contextRef="#ctx0" brushRef="#br0">33 80 8397,'-7'-9'138,"3"2"512,-7 7 291,8 0-516,-4 0 1,14 0-1,3 0-99,5 0 0,1 0 0,0 0 0,1 0-170,5 0 1,2-5-1,8-2 1,-1-1-380,-5 1 0,3-3 0,-8 4 0,-2 3-273,-1 1 0,-2 2-1708,0 0 852,0 0 1,-5 0 1149,-1 0 0,1-7 0,5-2 1</inkml:trace>
  <inkml:trace contextRef="#ctx0" brushRef="#br0" timeOffset="387">847-271 8355,'0'-9'1618,"-1"16"-1382,-5 14 1,3 7-1,-6 4-159,2 0 0,1 0 1,5 0-1,-3 0 1,-1 0-178,1 0 0,2-2 0,2-3 1,0-4-1178,0 0 1,0-11-505,0 4 1630,0-10 1,0 1-1,0-7 1</inkml:trace>
  <inkml:trace contextRef="#ctx0" brushRef="#br0" timeOffset="1152">991-303 8355,'9'-8'604,"-2"7"0,-2-3 0,1 13-355,-3 7 0,4 5 0,-1 1 0,-3 4-41,-1 4 0,-2 2 0,0 0 0,0 0-183,0 0 0,0-5 0,0-2 1,0-2-221,0-4 0,-5-1 0,-2-2 0,-2-2-393,-4-3 1,-1 1 0,-2-6 271,0-3 0,0-1 1,2-4-1,2-1 236,1-3 1,2-6-1,-3 1 1,3-3-1,2-2 1,3 0 0,2 0-1,4 0 1,3 0 387,6 0 1,3 7 0,2 2-489,0 0 0,0 4 1,0-6-1,0 2-224,0 3 1,0-3-1,0 2 1,0-1 185,0-1 1,-2 4 217,-3-8 0,3 0 0,-5-5 0</inkml:trace>
  <inkml:trace contextRef="#ctx0" brushRef="#br0" timeOffset="1153">1311-335 8411,'0'-9'726,"0"0"388,0 4-546,0 3 1,0-4-374,0 12 0,0-3 0,0 8 0,0 1 36,0 3 0,0 1 1,0 1-1,0 5-10,0 4 1,-2 4 0,-2 4-152,-1 3 1,0-3 0,5 3 0,0-3-170,0-2 0,0-5 0,0-2 1,0-2-1,0-4-386,0-1 1,-2-2 0,-2 0-1069,-1 0-358,0 0 1374,5 0 0,0-14 0,0-8 139,0-6 0,1-4 0,3 0 375,1 0 0,1-7 0,-6-2 1</inkml:trace>
  <inkml:trace contextRef="#ctx0" brushRef="#br0" timeOffset="1433">1710-303 8355,'-5'-16'792,"-1"0"1,1 5 0,3 2-481,-3 2 0,-4 9 0,-7 8 1,0 6-57,0 6 1,0 3-1,0 5-385,0-4 1,0 5-1,0-7 1,0 3-434,0 0 0,6-6 0,-1 4 0,0-2 0,1-4-444,-1-1 1,6-4 0,-4-1 835,2-3 1,1-6 0,6 3 0</inkml:trace>
  <inkml:trace contextRef="#ctx0" brushRef="#br0" timeOffset="3335">1470-32 8863,'11'-16'0,"-2"0"0,0 0 0,0 2 0,1 2 0,1 3 1690,0 2-1237,-8-6 1,11 13-250,-3 0 0,-4 7 1,0 9-1,-2 0-276,1 0 0,-1 0 0,-5 0 0,0 0-230,0 0 0,0 0 0,0 0-2148,0 0 1822,0 0 0,0-9 560,0-7 1,0-7 0,0-9 241,0 0 0,2 0 0,1 0 0,5 0 209,0 0 1,1 0 0,4 0-129,-3 0 0,1 6 0,5-1 1,2-3-1,1-4-89,3-3 1,4-1 0,-4 6 0,-3 0-167,-1 0 0,-2 6 0,0-1 0,0 1 101,0 1 0,0 2-3,0 7 0,-7 1 1,-4 6 38,-3 9 0,-2 0 0,-2 7 0,-2 1-27,-1 2 0,-6-1 0,4 2 0,0-1-181,0-1 1,-4 3-1,4-6 1,0-3 78,0-1 0,-4-2-2383,6 0 762,-7 0 874,10-7 1,-5-9-1,7-11 616,0-3 0,-2 0 123,-3 3 0,-4 4 46,-7 7 0,2 2 0,1 3 0,4 6 254,2 3 0,-3 2 1,4 0-1,3 0 488,1 0 0,0 0 0,-1 0 1,-3 0-571,3 0 0,3-6 0,3 1 1,4 0-1,2-2 0,4-4 1,1-3-1,2-2 0,0 0 1,2 0-1,1-2 0,2-2 1,-1-3-1427,-2-2 0,-2 4 1,0-6 496,0-1 0,0 3 0,-2-1 306,-4-3 0,5-8 0,-6-4 0</inkml:trace>
  <inkml:trace contextRef="#ctx0" brushRef="#br0" timeOffset="3336">2013-176 8477,'-8'-16'1185,"1"0"-716,7 0 0,1 6 0,5-1 1,4 0-250,4 3 1,2-5-1,0 8 1,2 0-248,3-3 0,-3 7 1,4-5-1,-5 3-211,-1-3 1,0 5-1,0-5 1,0 5-61,0 1 0,-5 1 0,-2 5 1,-2 4 93,-4 5 0,-1 1 0,-2-1 0,0 3 279,0 4 0,-7-3 0,-2 6 0,-2 0-26,1 0 1,-1-4 0,-5 4 0,2 0-27,3-1 1,-3-4-1,5 1-839,0-3 0,-3-7-261,7-1 0,-6-8 941,6-2 1,5-7 0,5-9 272,-1 0 0,3 5 0,0 1 0,0-3 0,2 1 614,0 1 0,1-1-13,6 7 0,0-1 0,0 8 105,0 3 1,-5-1 0,-2 6-780,-2 3 1,3 1 0,-2 2-1142,0 0 306,-4 0 0,5-5-752,-4-1 0,-1-8 1167,6-2 0,-6-2 1,1-8-1,-3-3 439,-2-1 1,-2 0 0,-1 1 66,-3 3 1,-1 1-1,4-4 506,-3 3 0,1 5 0,5-6 0,2 0-125,3 2 0,2-5 0,6 3 0,-1-3-236,6-2 1,-2 0-1,5 0-262,-3 0 1,3 0 0,0 0 0,-1 0 0,-2 0-10,-2 1 1,0 0 0,0 3 0,0 3-173,0 2 1,-6-4 0,1 6 0,1 1-1,1 4 1,-3 6 0,-4 4 0,-4 6 589,-2 6 0,-8 2 0,0 8 1,-3 0-280,0 0 1,6-5-1,-4 0 1,2-1-446,3-1 1,-3-2 0,2-7 0,1 0-823,3 0 0,1-5-1998,0-1 1650,0-6 1452,0 3 0,0-14 0,0-2 0</inkml:trace>
  <inkml:trace contextRef="#ctx0" brushRef="#br0" timeOffset="3337">2509 64 8355,'-7'16'0,"-2"0"2068,0 0-1756,2 0 1,5 2 0,-2 1-1,-1 2 1,2-1 0,1-2-1,2-2 1,0 0 0,0 0-1929,0 0 1195,0-7 1,0-9 0,0-11 287,0-3 1,5 3 0,0 0 0,-1-1 316,-2-2 0,3-2 0,2 0 202,2 0 0,-4 2 0,6 1 0,0 3 12,-2-3 0,5 4 0,-2-1 0,6-1-216,3 2 1,1-3 0,-6 5-184,-1-2 0,1 5 1,0-3-100,0 0 0,-1 7 1,-5 0 8,-4 9 1,-5 5 0,-1 2 0,-1 0 33,-5 0 0,3 2 1,-8 1-1,-1 2 85,-3-1 1,5 3 0,-1-2 0,-1-1 136,-2-2 0,3-2 0,2 0 1,2 0 228,3 0 1,3 0-274,1 0 1,7-8 0,3-2 0,5-5-83,0-1 0,1-5 1,0-2-1,0 0-118,0 0 1,0-6-212,0 3 1,-1 1-1,-3 0-860,-1 2 0,-6 2-370,6 5 1,-10 0 697,-1 0 0,-7-7 0,-9-2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1484-F9AD-4FB7-8BCF-6F553CEC9982}" type="datetimeFigureOut">
              <a:rPr lang="ko-KR" altLang="en-US" smtClean="0"/>
              <a:pPr/>
              <a:t>2016. 9. 11.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FEC8-B841-434A-89DA-2F3872BB1F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8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7620000" cy="2076450"/>
          </a:xfrm>
        </p:spPr>
        <p:txBody>
          <a:bodyPr/>
          <a:lstStyle>
            <a:lvl1pPr algn="l">
              <a:defRPr sz="60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733800"/>
            <a:ext cx="7620000" cy="1752600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10D32F7-BD19-4936-88DC-9C049A3B13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9906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AutoShape 9" descr="Large grid"/>
          <p:cNvSpPr>
            <a:spLocks noChangeArrowheads="1"/>
          </p:cNvSpPr>
          <p:nvPr/>
        </p:nvSpPr>
        <p:spPr bwMode="auto">
          <a:xfrm>
            <a:off x="0" y="0"/>
            <a:ext cx="3352800" cy="9906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85E8E-6931-4972-A3E1-C002C391E30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C0BD8-A95E-4686-9C06-2DB0B4226A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F1E0-9E25-4AF4-90CF-9B536344C6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0CA21-5ABE-4EA0-AE13-F50F59F445E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00EAF-423D-4093-B531-0635AB86C8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4559-7C99-4A52-83C3-58C378F676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F6941-C9A8-44F9-A68F-CF68CA0BD4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B007-3E49-4954-B96B-EA06DC2D81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C4D1-ED8F-4865-8D8F-BC38FD5E0F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77586-EDB3-4585-BB3E-8E38F60326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 descr="Large grid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AutoShape 8" descr="Large grid"/>
          <p:cNvSpPr>
            <a:spLocks noChangeArrowheads="1"/>
          </p:cNvSpPr>
          <p:nvPr/>
        </p:nvSpPr>
        <p:spPr bwMode="auto">
          <a:xfrm>
            <a:off x="0" y="0"/>
            <a:ext cx="3352800" cy="1447800"/>
          </a:xfrm>
          <a:prstGeom prst="flowChartProcess">
            <a:avLst/>
          </a:prstGeom>
          <a:pattFill prst="lgGrid">
            <a:fgClr>
              <a:schemeClr val="accent1">
                <a:alpha val="52000"/>
              </a:schemeClr>
            </a:fgClr>
            <a:bgClr>
              <a:schemeClr val="bg1">
                <a:alpha val="52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371600" y="0"/>
            <a:ext cx="7772400" cy="1447800"/>
          </a:xfrm>
          <a:prstGeom prst="flowChartProcess">
            <a:avLst/>
          </a:prstGeom>
          <a:solidFill>
            <a:schemeClr val="accent1">
              <a:alpha val="4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31B84740-7BA0-4328-AC66-6B019F825C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32757A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32757A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32757A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32757A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32757A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32757A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5" Type="http://schemas.openxmlformats.org/officeDocument/2006/relationships/customXml" Target="../ink/ink3.xml"/><Relationship Id="rId6" Type="http://schemas.openxmlformats.org/officeDocument/2006/relationships/image" Target="../media/image5.png"/><Relationship Id="rId7" Type="http://schemas.openxmlformats.org/officeDocument/2006/relationships/customXml" Target="../ink/ink4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7544" y="1700808"/>
            <a:ext cx="7620000" cy="2076450"/>
          </a:xfrm>
        </p:spPr>
        <p:txBody>
          <a:bodyPr/>
          <a:lstStyle/>
          <a:p>
            <a:pPr algn="ctr"/>
            <a:r>
              <a:rPr lang="ko-KR" altLang="en-US" sz="5400" dirty="0" smtClean="0">
                <a:ea typeface="굴림" charset="-127"/>
              </a:rPr>
              <a:t>제</a:t>
            </a:r>
            <a:r>
              <a:rPr lang="en-US" altLang="ko-KR" sz="5400" dirty="0">
                <a:ea typeface="굴림" charset="-127"/>
              </a:rPr>
              <a:t>2</a:t>
            </a:r>
            <a:r>
              <a:rPr lang="ko-KR" altLang="en-US" sz="5400" dirty="0" smtClean="0">
                <a:ea typeface="굴림" charset="-127"/>
              </a:rPr>
              <a:t>장 </a:t>
            </a:r>
            <a:r>
              <a:rPr lang="en-US" altLang="ko-KR" sz="5400" dirty="0" smtClean="0">
                <a:ea typeface="굴림" charset="-127"/>
              </a:rPr>
              <a:t/>
            </a:r>
            <a:br>
              <a:rPr lang="en-US" altLang="ko-KR" sz="5400" dirty="0" smtClean="0">
                <a:ea typeface="굴림" charset="-127"/>
              </a:rPr>
            </a:br>
            <a:r>
              <a:rPr lang="ko-KR" altLang="en-US" sz="5400" dirty="0" smtClean="0"/>
              <a:t>프로세스와 </a:t>
            </a:r>
            <a:r>
              <a:rPr lang="ko-KR" altLang="en-US" sz="5400" dirty="0" err="1"/>
              <a:t>스</a:t>
            </a:r>
            <a:r>
              <a:rPr lang="ko-KR" altLang="en-US" sz="5400" dirty="0" err="1" smtClean="0"/>
              <a:t>레드</a:t>
            </a:r>
            <a:r>
              <a:rPr lang="ko-KR" altLang="en-US" sz="5400" dirty="0" smtClean="0"/>
              <a:t> </a:t>
            </a:r>
            <a:r>
              <a:rPr lang="ko-KR" altLang="en-US" sz="5400" dirty="0"/>
              <a:t>관리</a:t>
            </a:r>
          </a:p>
        </p:txBody>
      </p:sp>
      <p:cxnSp>
        <p:nvCxnSpPr>
          <p:cNvPr id="2060" name="직선 연결선[R] 2059"/>
          <p:cNvCxnSpPr/>
          <p:nvPr/>
        </p:nvCxnSpPr>
        <p:spPr>
          <a:xfrm rot="5400000">
            <a:off x="3568140" y="4066020"/>
            <a:ext cx="12600" cy="0"/>
          </a:xfrm>
          <a:prstGeom prst="line">
            <a:avLst/>
          </a:prstGeom>
          <a:ln w="16329">
            <a:solidFill>
              <a:srgbClr val="0CAC38"/>
            </a:solidFill>
          </a:ln>
        </p:spPr>
      </p:cxnSp>
      <p:sp>
        <p:nvSpPr>
          <p:cNvPr id="2066" name="타원[O] 2065"/>
          <p:cNvSpPr/>
          <p:nvPr/>
        </p:nvSpPr>
        <p:spPr>
          <a:xfrm>
            <a:off x="4523040" y="5536800"/>
            <a:ext cx="7920" cy="41760"/>
          </a:xfrm>
          <a:prstGeom prst="ellipse">
            <a:avLst/>
          </a:prstGeom>
          <a:solidFill>
            <a:srgbClr val="0CAC38">
              <a:alpha val="75000"/>
            </a:srgbClr>
          </a:solidFill>
          <a:ln w="16329">
            <a:solidFill>
              <a:srgbClr val="0CAC38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prstClr val="white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82" name="잉크 2081"/>
              <p14:cNvContentPartPr/>
              <p14:nvPr/>
            </p14:nvContentPartPr>
            <p14:xfrm>
              <a:off x="627538" y="-46414"/>
              <a:ext cx="11880" cy="29160"/>
            </p14:xfrm>
          </p:contentPart>
        </mc:Choice>
        <mc:Fallback>
          <p:pic>
            <p:nvPicPr>
              <p:cNvPr id="2082" name="잉크 208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58" y="-50734"/>
                <a:ext cx="2088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스케줄링의 목적</a:t>
            </a:r>
          </a:p>
          <a:p>
            <a:pPr lvl="1"/>
            <a:r>
              <a:rPr lang="ko-KR" altLang="en-US" sz="1800" dirty="0"/>
              <a:t>공정성</a:t>
            </a:r>
          </a:p>
          <a:p>
            <a:pPr lvl="1"/>
            <a:r>
              <a:rPr lang="ko-KR" altLang="en-US" sz="1800" dirty="0"/>
              <a:t>공정성</a:t>
            </a:r>
          </a:p>
          <a:p>
            <a:pPr lvl="1"/>
            <a:r>
              <a:rPr lang="ko-KR" altLang="en-US" sz="1800" dirty="0"/>
              <a:t>응답 시간의 최소화 </a:t>
            </a:r>
          </a:p>
          <a:p>
            <a:pPr lvl="1"/>
            <a:r>
              <a:rPr lang="ko-KR" altLang="en-US" sz="1800" dirty="0"/>
              <a:t>예측 가능</a:t>
            </a:r>
          </a:p>
          <a:p>
            <a:pPr lvl="1"/>
            <a:r>
              <a:rPr lang="ko-KR" altLang="en-US" sz="1800" dirty="0"/>
              <a:t>오버헤드</a:t>
            </a:r>
            <a:r>
              <a:rPr lang="en-US" altLang="ko-KR" sz="1800" dirty="0"/>
              <a:t>(overhead)</a:t>
            </a:r>
            <a:r>
              <a:rPr lang="ko-KR" altLang="en-US" sz="1800" dirty="0"/>
              <a:t>의 최소화 </a:t>
            </a:r>
          </a:p>
          <a:p>
            <a:pPr lvl="1"/>
            <a:r>
              <a:rPr lang="ko-KR" altLang="en-US" sz="1800" dirty="0"/>
              <a:t>자원 사용의 균형유지</a:t>
            </a:r>
          </a:p>
          <a:p>
            <a:pPr lvl="1"/>
            <a:r>
              <a:rPr lang="ko-KR" altLang="en-US" sz="1800" dirty="0"/>
              <a:t>응답과 이용 간의 균형 유지 </a:t>
            </a:r>
          </a:p>
          <a:p>
            <a:pPr lvl="1"/>
            <a:r>
              <a:rPr lang="en-US" altLang="ko-KR" sz="1800" dirty="0" err="1" smtClean="0"/>
              <a:t>실행의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무한지연을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피할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것 : </a:t>
            </a:r>
            <a:r>
              <a:rPr lang="ko-KR" altLang="en-US" sz="1800" dirty="0" err="1" smtClean="0"/>
              <a:t>에이징</a:t>
            </a:r>
            <a:r>
              <a:rPr lang="en-US" altLang="ko-KR" sz="1800" dirty="0" smtClean="0"/>
              <a:t>(aging)</a:t>
            </a:r>
            <a:r>
              <a:rPr lang="ko-KR" altLang="en-US" sz="1800" dirty="0" smtClean="0"/>
              <a:t>기법</a:t>
            </a:r>
            <a:endParaRPr lang="en-US" altLang="ko-KR" sz="1800" dirty="0"/>
          </a:p>
          <a:p>
            <a:pPr lvl="1"/>
            <a:r>
              <a:rPr lang="ko-KR" altLang="en-US" sz="1800" dirty="0"/>
              <a:t>우선순위제의 실시</a:t>
            </a:r>
          </a:p>
          <a:p>
            <a:pPr lvl="1"/>
            <a:r>
              <a:rPr lang="ko-KR" altLang="en-US" sz="1800" dirty="0"/>
              <a:t>주요 자원들을 차지하고 있는 프로세스에게 </a:t>
            </a:r>
            <a:r>
              <a:rPr lang="ko-KR" altLang="en-US" sz="1800" dirty="0" smtClean="0"/>
              <a:t>우선권을 부여 </a:t>
            </a:r>
            <a:endParaRPr lang="ko-KR" altLang="en-US" sz="1800" dirty="0"/>
          </a:p>
          <a:p>
            <a:pPr lvl="1"/>
            <a:r>
              <a:rPr lang="ko-KR" altLang="en-US" sz="1800" dirty="0"/>
              <a:t>좀 더 바람직한 동작을 보이는 프로세스에게 더 좋은 서비스를 제공</a:t>
            </a:r>
          </a:p>
          <a:p>
            <a:pPr lvl="1"/>
            <a:r>
              <a:rPr lang="ko-KR" altLang="en-US" sz="1800" dirty="0" smtClean="0"/>
              <a:t>과중한 </a:t>
            </a:r>
            <a:r>
              <a:rPr lang="ko-KR" altLang="en-US" sz="1800" dirty="0"/>
              <a:t>부하를 감소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525963"/>
          </a:xfrm>
        </p:spPr>
        <p:txBody>
          <a:bodyPr/>
          <a:lstStyle/>
          <a:p>
            <a:r>
              <a:rPr lang="ko-KR" altLang="en-US" dirty="0" smtClean="0"/>
              <a:t>스케줄링 기법의 고려</a:t>
            </a:r>
            <a:r>
              <a:rPr lang="en-US" altLang="ko-KR" dirty="0" err="1" smtClean="0"/>
              <a:t>기준</a:t>
            </a:r>
            <a:endParaRPr lang="en-US" altLang="ko-KR" dirty="0"/>
          </a:p>
          <a:p>
            <a:pPr lvl="1"/>
            <a:r>
              <a:rPr lang="ko-KR" altLang="en-US" dirty="0"/>
              <a:t>입출력 위주의 프로세스인가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/>
              <a:t>연산 위주의 프로세스인가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프로세스가 일괄 </a:t>
            </a:r>
            <a:r>
              <a:rPr lang="ko-KR" altLang="en-US" dirty="0" err="1" smtClean="0"/>
              <a:t>처리형인가</a:t>
            </a:r>
            <a:r>
              <a:rPr lang="ko-KR" altLang="en-US" dirty="0" smtClean="0"/>
              <a:t> </a:t>
            </a:r>
            <a:r>
              <a:rPr lang="ko-KR" altLang="en-US" dirty="0"/>
              <a:t>대화형인가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긴급한 응답이 요구되는가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en-US" altLang="ko-KR" dirty="0" err="1"/>
              <a:t>프로세스의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프로세스가 페이지 부재를 얼마나 자주 발생시키는가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작업세트    확보</a:t>
            </a:r>
            <a:endParaRPr lang="ko-KR" altLang="en-US" dirty="0"/>
          </a:p>
          <a:p>
            <a:pPr lvl="1"/>
            <a:r>
              <a:rPr lang="ko-KR" altLang="en-US" dirty="0"/>
              <a:t>높은 우선순위를 지니는 프로세스에 의해서 얼마나 자주 프로세스가 </a:t>
            </a:r>
            <a:r>
              <a:rPr lang="ko-KR" altLang="en-US" dirty="0" smtClean="0"/>
              <a:t>선점</a:t>
            </a:r>
            <a:r>
              <a:rPr lang="en-US" altLang="ko-KR" dirty="0" smtClean="0"/>
              <a:t>(</a:t>
            </a:r>
            <a:r>
              <a:rPr lang="en-US" altLang="ko-KR" dirty="0"/>
              <a:t>preempted) </a:t>
            </a:r>
            <a:r>
              <a:rPr lang="ko-KR" altLang="en-US" dirty="0"/>
              <a:t>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/>
              <a:t>프로세스가 받은 실행 시간은 얼마나 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프로세스가 완전히 처리되는 데 필요한 시간은 얼마나 더 요구되는가</a:t>
            </a:r>
            <a:r>
              <a:rPr lang="en-US" altLang="ko-KR" dirty="0"/>
              <a:t>?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5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단계별</a:t>
            </a:r>
            <a:r>
              <a:rPr lang="en-US" altLang="ko-KR" dirty="0"/>
              <a:t> </a:t>
            </a:r>
            <a:r>
              <a:rPr lang="en-US" altLang="ko-KR" dirty="0" err="1"/>
              <a:t>분류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상위</a:t>
            </a:r>
            <a:r>
              <a:rPr lang="en-US" altLang="ko-KR" dirty="0" smtClean="0"/>
              <a:t> </a:t>
            </a:r>
            <a:r>
              <a:rPr lang="en-US" altLang="ko-KR" dirty="0" err="1"/>
              <a:t>단계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(</a:t>
            </a:r>
            <a:r>
              <a:rPr lang="en-US" altLang="ko-KR" dirty="0" err="1"/>
              <a:t>high­level</a:t>
            </a:r>
            <a:r>
              <a:rPr lang="en-US" altLang="ko-KR" dirty="0"/>
              <a:t> scheduling)</a:t>
            </a:r>
          </a:p>
          <a:p>
            <a:pPr lvl="2"/>
            <a:r>
              <a:rPr lang="en-US" altLang="ko-KR" dirty="0" err="1"/>
              <a:t>작업</a:t>
            </a:r>
            <a:r>
              <a:rPr lang="en-US" altLang="ko-KR" dirty="0"/>
              <a:t>(job) </a:t>
            </a:r>
            <a:r>
              <a:rPr lang="en-US" altLang="ko-KR" dirty="0" err="1"/>
              <a:t>스케줄링이라고도</a:t>
            </a:r>
            <a:r>
              <a:rPr lang="en-US" altLang="ko-KR" dirty="0"/>
              <a:t> </a:t>
            </a:r>
            <a:r>
              <a:rPr lang="en-US" altLang="ko-KR" dirty="0" smtClean="0"/>
              <a:t>불</a:t>
            </a:r>
            <a:r>
              <a:rPr lang="ko-KR" altLang="en-US" dirty="0" err="1" smtClean="0"/>
              <a:t>림</a:t>
            </a:r>
            <a:endParaRPr lang="en-US" altLang="ko-KR" dirty="0"/>
          </a:p>
          <a:p>
            <a:pPr lvl="2"/>
            <a:r>
              <a:rPr lang="ko-KR" altLang="en-US" dirty="0"/>
              <a:t>어떤 작업에게 시스템의 자원들을 차지할 수 있도록 할 것인가를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중간 단계 스케줄링</a:t>
            </a:r>
            <a:r>
              <a:rPr lang="en-US" altLang="ko-KR" dirty="0"/>
              <a:t>(intermediate level scheduling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시스템 전체의 성능향상을 위하여 허용되는 시스템부하 내에서 짧은 </a:t>
            </a:r>
            <a:r>
              <a:rPr lang="ko-KR" altLang="en-US" dirty="0"/>
              <a:t>순간에 프로세스들에 대한 일시적인 활동의 중단 및 재개를 수행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하위</a:t>
            </a:r>
            <a:r>
              <a:rPr lang="en-US" altLang="ko-KR" dirty="0"/>
              <a:t> </a:t>
            </a:r>
            <a:r>
              <a:rPr lang="en-US" altLang="ko-KR" dirty="0" err="1"/>
              <a:t>단계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(low level scheduling)</a:t>
            </a:r>
          </a:p>
          <a:p>
            <a:pPr lvl="2"/>
            <a:r>
              <a:rPr lang="ko-KR" altLang="en-US" dirty="0"/>
              <a:t>어떤 준비완료 프로세스</a:t>
            </a:r>
            <a:r>
              <a:rPr lang="en-US" altLang="ko-KR" dirty="0"/>
              <a:t>(ready process)</a:t>
            </a:r>
            <a:r>
              <a:rPr lang="ko-KR" altLang="en-US" dirty="0"/>
              <a:t>에게 중앙처리장치를 할당할 것인가를 결정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5229200"/>
            <a:ext cx="528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2-6 </a:t>
            </a:r>
            <a:r>
              <a:rPr lang="en-US" altLang="ko-KR" dirty="0" err="1">
                <a:solidFill>
                  <a:srgbClr val="32757A"/>
                </a:solidFill>
              </a:rPr>
              <a:t>큐를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이용하여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재구성한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스케줄링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단계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7776864" cy="243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1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·</a:t>
            </a:r>
            <a:r>
              <a:rPr lang="ko-KR" altLang="en-US" dirty="0" err="1"/>
              <a:t>환경별</a:t>
            </a:r>
            <a:r>
              <a:rPr lang="ko-KR" altLang="en-US" dirty="0"/>
              <a:t>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선점</a:t>
            </a:r>
            <a:r>
              <a:rPr lang="en-US" altLang="ko-KR" dirty="0"/>
              <a:t>/</a:t>
            </a:r>
            <a:r>
              <a:rPr lang="ko-KR" altLang="en-US" dirty="0"/>
              <a:t>비 선점</a:t>
            </a:r>
            <a:r>
              <a:rPr lang="en-US" altLang="ko-KR" dirty="0"/>
              <a:t>(preemptive/</a:t>
            </a:r>
            <a:r>
              <a:rPr lang="en-US" altLang="ko-KR" dirty="0" err="1"/>
              <a:t>non­preemptive</a:t>
            </a:r>
            <a:r>
              <a:rPr lang="en-US" altLang="ko-KR" dirty="0"/>
              <a:t>) </a:t>
            </a:r>
            <a:r>
              <a:rPr lang="ko-KR" altLang="en-US" dirty="0"/>
              <a:t>스케줄링</a:t>
            </a:r>
          </a:p>
          <a:p>
            <a:pPr lvl="2"/>
            <a:r>
              <a:rPr lang="ko-KR" altLang="en-US" dirty="0"/>
              <a:t>비 </a:t>
            </a:r>
            <a:r>
              <a:rPr lang="ko-KR" altLang="en-US" dirty="0" smtClean="0"/>
              <a:t>선점스케줄링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하나의 </a:t>
            </a:r>
            <a:r>
              <a:rPr lang="ko-KR" altLang="en-US" dirty="0"/>
              <a:t>프로세스에 중앙처리장치가 할당되면 그 프로세스의 수행이 끝날 때까지 중앙처리장치는 그 프로세스로부터 빠져나올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r>
              <a:rPr lang="ko-KR" altLang="en-US" dirty="0"/>
              <a:t>선점스케줄링</a:t>
            </a:r>
            <a:endParaRPr lang="en-US" altLang="ko-KR" dirty="0"/>
          </a:p>
          <a:p>
            <a:pPr lvl="3"/>
            <a:r>
              <a:rPr lang="ko-KR" altLang="en-US" dirty="0"/>
              <a:t>하나의 프로세스가 중앙처리장치를 차지하고 있을 때 다른 프로세스가 현재 수행 중인 프로세스를 중지시키고 자신이 중앙처리장치를 차지할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/>
              <a:t>시분할 시스템에서는 선점 스케줄링으로 빠른 응답 시간을 보장해 주는 것이 </a:t>
            </a:r>
            <a:r>
              <a:rPr lang="ko-KR" altLang="en-US" dirty="0" smtClean="0"/>
              <a:t>중요함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6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·</a:t>
            </a:r>
            <a:r>
              <a:rPr lang="ko-KR" altLang="en-US" dirty="0" err="1"/>
              <a:t>환경별</a:t>
            </a:r>
            <a:r>
              <a:rPr lang="ko-KR" altLang="en-US" dirty="0"/>
              <a:t> 분류</a:t>
            </a:r>
            <a:endParaRPr lang="en-US" altLang="ko-KR" dirty="0" smtClean="0"/>
          </a:p>
          <a:p>
            <a:pPr lvl="1"/>
            <a:r>
              <a:rPr lang="ko-KR" altLang="en-US" dirty="0"/>
              <a:t>우선순위</a:t>
            </a:r>
            <a:r>
              <a:rPr lang="en-US" altLang="ko-KR" dirty="0"/>
              <a:t>(priority)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2"/>
            <a:r>
              <a:rPr lang="en-US" altLang="ko-KR" dirty="0"/>
              <a:t>각 </a:t>
            </a:r>
            <a:r>
              <a:rPr lang="en-US" altLang="ko-KR" dirty="0" err="1" smtClean="0"/>
              <a:t>프로세스에게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우선순위를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부여하여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우선순위가</a:t>
            </a:r>
            <a:r>
              <a:rPr lang="en-US" altLang="ko-KR" dirty="0" smtClean="0"/>
              <a:t>  </a:t>
            </a:r>
            <a:r>
              <a:rPr lang="en-US" altLang="ko-KR" dirty="0" err="1"/>
              <a:t>높은</a:t>
            </a:r>
            <a:r>
              <a:rPr lang="en-US" altLang="ko-KR" dirty="0"/>
              <a:t> </a:t>
            </a:r>
            <a:r>
              <a:rPr lang="en-US" altLang="ko-KR" dirty="0" err="1"/>
              <a:t>순서대로</a:t>
            </a:r>
            <a:r>
              <a:rPr lang="en-US" altLang="ko-KR" dirty="0"/>
              <a:t> </a:t>
            </a:r>
            <a:r>
              <a:rPr lang="en-US" altLang="ko-KR" dirty="0" err="1" smtClean="0"/>
              <a:t>처리하는</a:t>
            </a:r>
            <a:r>
              <a:rPr lang="en-US" altLang="ko-KR" dirty="0" smtClean="0"/>
              <a:t> 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/>
              <a:t>정적 우선순위</a:t>
            </a:r>
            <a:r>
              <a:rPr lang="en-US" altLang="ko-KR" dirty="0"/>
              <a:t>(static priority) </a:t>
            </a:r>
            <a:r>
              <a:rPr lang="ko-KR" altLang="en-US" dirty="0"/>
              <a:t>기법</a:t>
            </a:r>
          </a:p>
          <a:p>
            <a:pPr lvl="3"/>
            <a:r>
              <a:rPr lang="ko-KR" altLang="en-US" dirty="0"/>
              <a:t>상대적으로 오버헤드는 적으나</a:t>
            </a:r>
            <a:r>
              <a:rPr lang="en-US" altLang="ko-KR" dirty="0"/>
              <a:t>, </a:t>
            </a:r>
            <a:r>
              <a:rPr lang="ko-KR" altLang="en-US" dirty="0"/>
              <a:t>주위 여건의 변화에 적응하지 않고 우선순위를 바꾸지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r>
              <a:rPr lang="ko-KR" altLang="en-US" dirty="0"/>
              <a:t>동적 우선순위</a:t>
            </a:r>
            <a:r>
              <a:rPr lang="en-US" altLang="ko-KR" dirty="0"/>
              <a:t>(dynamic priority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기법</a:t>
            </a:r>
            <a:endParaRPr lang="en-US" altLang="ko-KR" dirty="0"/>
          </a:p>
          <a:p>
            <a:pPr lvl="3"/>
            <a:r>
              <a:rPr lang="ko-KR" altLang="en-US" dirty="0" smtClean="0"/>
              <a:t>필요에 따라 우선순위 재구성</a:t>
            </a:r>
            <a:endParaRPr lang="ko-KR" altLang="en-US" dirty="0"/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147248" cy="4896544"/>
          </a:xfrm>
        </p:spPr>
        <p:txBody>
          <a:bodyPr/>
          <a:lstStyle/>
          <a:p>
            <a:pPr lvl="1"/>
            <a:r>
              <a:rPr lang="ko-KR" altLang="en-US" dirty="0"/>
              <a:t>기한부</a:t>
            </a:r>
            <a:r>
              <a:rPr lang="en-US" altLang="ko-KR" dirty="0"/>
              <a:t>(deadline) </a:t>
            </a:r>
            <a:r>
              <a:rPr lang="ko-KR" altLang="en-US" dirty="0"/>
              <a:t>스케줄링</a:t>
            </a:r>
          </a:p>
          <a:p>
            <a:pPr lvl="2"/>
            <a:r>
              <a:rPr lang="ko-KR" altLang="en-US" sz="1600" dirty="0" smtClean="0"/>
              <a:t>작업들이 </a:t>
            </a:r>
            <a:r>
              <a:rPr lang="ko-KR" altLang="en-US" sz="1600" dirty="0"/>
              <a:t>명시된 시간이나 기한 내에 완료되도록 </a:t>
            </a:r>
            <a:r>
              <a:rPr lang="ko-KR" altLang="en-US" sz="1600" dirty="0" smtClean="0"/>
              <a:t>계획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  <a:p>
            <a:pPr lvl="2"/>
            <a:r>
              <a:rPr lang="ko-KR" altLang="en-US" sz="1600" dirty="0"/>
              <a:t>실시간 시스템에는 두 가지 종류</a:t>
            </a:r>
          </a:p>
          <a:p>
            <a:pPr lvl="3"/>
            <a:r>
              <a:rPr lang="ko-KR" altLang="en-US" sz="1800" dirty="0" smtClean="0"/>
              <a:t>경성 실시간 시스템</a:t>
            </a:r>
            <a:r>
              <a:rPr lang="en-US" altLang="ko-KR" sz="1800" dirty="0"/>
              <a:t>(hard real-time system)</a:t>
            </a:r>
          </a:p>
          <a:p>
            <a:pPr lvl="4">
              <a:buNone/>
            </a:pPr>
            <a:r>
              <a:rPr lang="ko-KR" altLang="en-US" sz="1600" dirty="0" smtClean="0"/>
              <a:t>정한 시간 </a:t>
            </a:r>
            <a:r>
              <a:rPr lang="ko-KR" altLang="en-US" sz="1600" dirty="0"/>
              <a:t>내에 완료할 수 있도록 해주는 </a:t>
            </a:r>
            <a:r>
              <a:rPr lang="ko-KR" altLang="en-US" sz="1600" dirty="0" smtClean="0"/>
              <a:t>강한 형태의 </a:t>
            </a:r>
            <a:r>
              <a:rPr lang="ko-KR" altLang="en-US" sz="1600" dirty="0"/>
              <a:t>실시간 </a:t>
            </a:r>
            <a:r>
              <a:rPr lang="ko-KR" altLang="en-US" sz="1600" dirty="0" smtClean="0"/>
              <a:t>시스템</a:t>
            </a:r>
            <a:endParaRPr lang="ko-KR" altLang="en-US" sz="1600" dirty="0"/>
          </a:p>
          <a:p>
            <a:pPr lvl="3"/>
            <a:r>
              <a:rPr lang="ko-KR" altLang="en-US" sz="1800" dirty="0" smtClean="0"/>
              <a:t>연성 실시간 시스템</a:t>
            </a:r>
            <a:r>
              <a:rPr lang="en-US" altLang="ko-KR" sz="1800" dirty="0"/>
              <a:t>(soft real time system)</a:t>
            </a:r>
          </a:p>
          <a:p>
            <a:pPr lvl="4">
              <a:buNone/>
            </a:pPr>
            <a:r>
              <a:rPr lang="ko-KR" altLang="en-US" sz="1600" dirty="0"/>
              <a:t>시간적 제한이 다소 약한 형태의 </a:t>
            </a:r>
            <a:r>
              <a:rPr lang="ko-KR" altLang="en-US" sz="1600" dirty="0" smtClean="0"/>
              <a:t>실시간 시스템</a:t>
            </a:r>
            <a:endParaRPr lang="en-US" altLang="ko-KR" sz="1600" dirty="0" smtClean="0"/>
          </a:p>
          <a:p>
            <a:pPr lvl="3"/>
            <a:r>
              <a:rPr lang="ko-KR" altLang="en-US" sz="1600" dirty="0"/>
              <a:t>정적</a:t>
            </a:r>
            <a:r>
              <a:rPr lang="en-US" altLang="ko-KR" sz="1600" dirty="0"/>
              <a:t>(static)</a:t>
            </a:r>
            <a:r>
              <a:rPr lang="ko-KR" altLang="en-US" sz="1600" dirty="0"/>
              <a:t>스케줄링 방식</a:t>
            </a:r>
          </a:p>
          <a:p>
            <a:pPr lvl="4">
              <a:buNone/>
            </a:pPr>
            <a:r>
              <a:rPr lang="ko-KR" altLang="en-US" sz="1600" dirty="0"/>
              <a:t>시스템에 의해 실행되는 태스크집합이 미리 </a:t>
            </a:r>
            <a:r>
              <a:rPr lang="ko-KR" altLang="en-US" sz="1600" dirty="0" smtClean="0"/>
              <a:t>정의되어 있는 경우</a:t>
            </a:r>
            <a:endParaRPr lang="en-US" altLang="ko-KR" sz="1600" dirty="0" smtClean="0"/>
          </a:p>
          <a:p>
            <a:pPr lvl="4">
              <a:buNone/>
            </a:pPr>
            <a:r>
              <a:rPr lang="ko-KR" altLang="en-US" sz="1600" dirty="0"/>
              <a:t>주기적인 연성 실시간 태스크 집합에 </a:t>
            </a:r>
            <a:r>
              <a:rPr lang="ko-KR" altLang="en-US" sz="1600" dirty="0" smtClean="0"/>
              <a:t>유용</a:t>
            </a:r>
            <a:endParaRPr lang="en-US" altLang="ko-KR" sz="1600" dirty="0"/>
          </a:p>
          <a:p>
            <a:pPr lvl="3"/>
            <a:r>
              <a:rPr lang="ko-KR" altLang="en-US" sz="1800" dirty="0"/>
              <a:t>동적</a:t>
            </a:r>
            <a:r>
              <a:rPr lang="en-US" altLang="ko-KR" sz="1800" dirty="0"/>
              <a:t>(dynamic)</a:t>
            </a:r>
            <a:r>
              <a:rPr lang="ko-KR" altLang="en-US" sz="1800" dirty="0"/>
              <a:t>스케줄링 </a:t>
            </a:r>
            <a:r>
              <a:rPr lang="ko-KR" altLang="en-US" sz="1800" dirty="0" smtClean="0"/>
              <a:t>방식</a:t>
            </a:r>
            <a:endParaRPr lang="en-US" altLang="ko-KR" sz="1800" dirty="0"/>
          </a:p>
          <a:p>
            <a:pPr lvl="4">
              <a:buNone/>
            </a:pPr>
            <a:r>
              <a:rPr lang="ko-KR" altLang="en-US" sz="1800" dirty="0"/>
              <a:t>태스크의 발생 시간이나 특성을 미리 예측할 수 없을 경우에 </a:t>
            </a:r>
            <a:r>
              <a:rPr lang="ko-KR" altLang="en-US" sz="1800" dirty="0" smtClean="0"/>
              <a:t>유용</a:t>
            </a:r>
            <a:endParaRPr lang="en-US" altLang="ko-KR" sz="1800" dirty="0" smtClean="0"/>
          </a:p>
          <a:p>
            <a:pPr lvl="4">
              <a:buNone/>
            </a:pPr>
            <a:r>
              <a:rPr lang="ko-KR" altLang="en-US" sz="1800" dirty="0"/>
              <a:t>보장된 주기의 시간 내에 서비스를 보장받기 위해서는 </a:t>
            </a:r>
            <a:r>
              <a:rPr lang="ko-KR" altLang="en-US" sz="1800" dirty="0" smtClean="0"/>
              <a:t>경성 실시간 스케줄링이 요구됨</a:t>
            </a:r>
            <a:endParaRPr lang="ko-KR" altLang="en-US" sz="1800" dirty="0"/>
          </a:p>
          <a:p>
            <a:pPr lvl="3"/>
            <a:endParaRPr lang="en-US" altLang="ko-KR" sz="1600" dirty="0" smtClean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5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기한부</a:t>
            </a:r>
            <a:r>
              <a:rPr lang="en-US" altLang="ko-KR" dirty="0"/>
              <a:t>(deadline)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RM(Rate </a:t>
            </a:r>
            <a:r>
              <a:rPr lang="en-US" altLang="ko-KR" sz="1600" dirty="0"/>
              <a:t>Monotonic)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대표적인 정적 스케줄링 방식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주기가 짧을수록 더 높은 우선순위를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EDF(Earliest-Deadline First)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대표적인</a:t>
            </a:r>
            <a:r>
              <a:rPr lang="en-US" altLang="ko-KR" dirty="0"/>
              <a:t> </a:t>
            </a:r>
            <a:r>
              <a:rPr lang="en-US" altLang="ko-KR" dirty="0" err="1"/>
              <a:t>동적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/>
              <a:t>방식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임계 시간이 가장 근접한 태스크를 가장 먼저 수행하는 방식</a:t>
            </a:r>
          </a:p>
          <a:p>
            <a:pPr lvl="3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  <a:p>
            <a:pPr lvl="3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다중 프로세서</a:t>
            </a:r>
            <a:r>
              <a:rPr lang="en-US" altLang="ko-KR" dirty="0"/>
              <a:t>(Multiple Processor) </a:t>
            </a:r>
            <a:r>
              <a:rPr lang="ko-KR" altLang="en-US" dirty="0"/>
              <a:t>스케줄링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프로세서들의 형태는 동질 시스템 또는 이질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이질</a:t>
            </a:r>
            <a:r>
              <a:rPr lang="en-US" altLang="ko-KR" dirty="0"/>
              <a:t> </a:t>
            </a:r>
            <a:r>
              <a:rPr lang="en-US" altLang="ko-KR" dirty="0" err="1"/>
              <a:t>시스템의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r>
              <a:rPr lang="en-US" altLang="ko-KR" dirty="0"/>
              <a:t> 각 </a:t>
            </a:r>
            <a:r>
              <a:rPr lang="en-US" altLang="ko-KR" dirty="0" err="1"/>
              <a:t>프로세서는</a:t>
            </a:r>
            <a:r>
              <a:rPr lang="en-US" altLang="ko-KR" dirty="0"/>
              <a:t> </a:t>
            </a:r>
            <a:r>
              <a:rPr lang="en-US" altLang="ko-KR" dirty="0" err="1"/>
              <a:t>자신의</a:t>
            </a:r>
            <a:r>
              <a:rPr lang="en-US" altLang="ko-KR" dirty="0"/>
              <a:t> </a:t>
            </a:r>
            <a:r>
              <a:rPr lang="en-US" altLang="ko-KR" dirty="0" err="1"/>
              <a:t>큐가</a:t>
            </a:r>
            <a:r>
              <a:rPr lang="en-US" altLang="ko-KR" dirty="0"/>
              <a:t> </a:t>
            </a:r>
            <a:r>
              <a:rPr lang="en-US" altLang="ko-KR" dirty="0" err="1"/>
              <a:t>있으며</a:t>
            </a:r>
            <a:r>
              <a:rPr lang="en-US" altLang="ko-KR" dirty="0"/>
              <a:t> </a:t>
            </a:r>
            <a:r>
              <a:rPr lang="en-US" altLang="ko-KR" dirty="0" err="1"/>
              <a:t>자신의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r>
              <a:rPr lang="ko-KR" altLang="en-US" dirty="0" smtClean="0"/>
              <a:t>을 가진다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프로세서들이</a:t>
            </a:r>
            <a:r>
              <a:rPr lang="en-US" altLang="ko-KR" dirty="0"/>
              <a:t> </a:t>
            </a:r>
            <a:r>
              <a:rPr lang="en-US" altLang="ko-KR" dirty="0" err="1"/>
              <a:t>동질일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r>
              <a:rPr lang="en-US" altLang="ko-KR" dirty="0"/>
              <a:t> </a:t>
            </a:r>
            <a:r>
              <a:rPr lang="en-US" altLang="ko-KR" dirty="0" err="1"/>
              <a:t>부하</a:t>
            </a:r>
            <a:r>
              <a:rPr lang="en-US" altLang="ko-KR" dirty="0"/>
              <a:t> </a:t>
            </a:r>
            <a:r>
              <a:rPr lang="en-US" altLang="ko-KR" dirty="0" err="1"/>
              <a:t>공유</a:t>
            </a:r>
            <a:r>
              <a:rPr lang="en-US" altLang="ko-KR" dirty="0"/>
              <a:t>(load sharing)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두 </a:t>
            </a:r>
            <a:r>
              <a:rPr lang="en-US" altLang="ko-KR" dirty="0" err="1"/>
              <a:t>가지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/>
              <a:t>방식</a:t>
            </a:r>
            <a:r>
              <a:rPr lang="en-US" altLang="ko-KR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각 </a:t>
            </a:r>
            <a:r>
              <a:rPr lang="en-US" altLang="ko-KR" dirty="0" err="1"/>
              <a:t>프로세서가</a:t>
            </a:r>
            <a:r>
              <a:rPr lang="en-US" altLang="ko-KR" dirty="0"/>
              <a:t> </a:t>
            </a:r>
            <a:r>
              <a:rPr lang="en-US" altLang="ko-KR" dirty="0" err="1"/>
              <a:t>스스로</a:t>
            </a:r>
            <a:r>
              <a:rPr lang="en-US" altLang="ko-KR" dirty="0"/>
              <a:t> </a:t>
            </a:r>
            <a:r>
              <a:rPr lang="en-US" altLang="ko-KR" dirty="0" err="1"/>
              <a:t>스케줄링하며</a:t>
            </a:r>
            <a:r>
              <a:rPr lang="en-US" altLang="ko-KR" dirty="0"/>
              <a:t>, </a:t>
            </a:r>
            <a:r>
              <a:rPr lang="en-US" altLang="ko-KR" dirty="0" err="1"/>
              <a:t>공동</a:t>
            </a:r>
            <a:r>
              <a:rPr lang="en-US" altLang="ko-KR" dirty="0"/>
              <a:t> </a:t>
            </a:r>
            <a:r>
              <a:rPr lang="en-US" altLang="ko-KR" dirty="0" err="1"/>
              <a:t>준비</a:t>
            </a:r>
            <a:r>
              <a:rPr lang="en-US" altLang="ko-KR" dirty="0"/>
              <a:t> </a:t>
            </a:r>
            <a:r>
              <a:rPr lang="en-US" altLang="ko-KR" dirty="0" err="1"/>
              <a:t>큐를</a:t>
            </a:r>
            <a:r>
              <a:rPr lang="en-US" altLang="ko-KR" dirty="0"/>
              <a:t> </a:t>
            </a:r>
            <a:r>
              <a:rPr lang="en-US" altLang="ko-KR" dirty="0" err="1"/>
              <a:t>조사하여</a:t>
            </a:r>
            <a:r>
              <a:rPr lang="en-US" altLang="ko-KR" dirty="0"/>
              <a:t> </a:t>
            </a:r>
            <a:r>
              <a:rPr lang="en-US" altLang="ko-KR" dirty="0" err="1"/>
              <a:t>실행할</a:t>
            </a:r>
            <a:r>
              <a:rPr lang="en-US" altLang="ko-KR" dirty="0"/>
              <a:t> </a:t>
            </a:r>
            <a:r>
              <a:rPr lang="en-US" altLang="ko-KR" dirty="0" err="1"/>
              <a:t>프로세스를</a:t>
            </a:r>
            <a:r>
              <a:rPr lang="en-US" altLang="ko-KR" dirty="0"/>
              <a:t> </a:t>
            </a:r>
            <a:r>
              <a:rPr lang="en-US" altLang="ko-KR" dirty="0" err="1"/>
              <a:t>선택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한 프로세서가 다른 프로세서를 위한 스케줄러로서 지정되어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­</a:t>
            </a:r>
            <a:r>
              <a:rPr lang="ko-KR" altLang="en-US" dirty="0"/>
              <a:t>종 구조</a:t>
            </a:r>
            <a:r>
              <a:rPr lang="en-US" altLang="ko-KR" dirty="0"/>
              <a:t>(</a:t>
            </a:r>
            <a:r>
              <a:rPr lang="en-US" altLang="ko-KR" dirty="0" err="1" smtClean="0"/>
              <a:t>master­slave</a:t>
            </a:r>
            <a:r>
              <a:rPr lang="en-US" altLang="ko-KR" dirty="0" smtClean="0"/>
              <a:t> </a:t>
            </a:r>
            <a:r>
              <a:rPr lang="en-US" altLang="ko-KR" dirty="0"/>
              <a:t>structure)</a:t>
            </a:r>
            <a:r>
              <a:rPr lang="ko-KR" altLang="en-US" dirty="0"/>
              <a:t>를 구성</a:t>
            </a:r>
          </a:p>
          <a:p>
            <a:pPr lvl="3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230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FCFS(First Come First Served) </a:t>
            </a:r>
            <a:r>
              <a:rPr lang="en-US" altLang="ko-KR" dirty="0" err="1"/>
              <a:t>스케줄링</a:t>
            </a:r>
            <a:endParaRPr lang="en-US" altLang="ko-KR" dirty="0"/>
          </a:p>
          <a:p>
            <a:pPr lvl="1"/>
            <a:r>
              <a:rPr lang="en-US" altLang="ko-KR" dirty="0" err="1"/>
              <a:t>가장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간단한</a:t>
            </a:r>
            <a:r>
              <a:rPr lang="en-US" altLang="ko-KR" dirty="0" smtClean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/>
              <a:t>방식</a:t>
            </a:r>
            <a:endParaRPr lang="en-US" altLang="ko-KR" dirty="0"/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  <a:r>
              <a:rPr lang="ko-KR" altLang="en-US" dirty="0"/>
              <a:t>스케줄링방법</a:t>
            </a:r>
          </a:p>
          <a:p>
            <a:pPr lvl="1"/>
            <a:r>
              <a:rPr lang="ko-KR" altLang="en-US" dirty="0"/>
              <a:t>프로세스들은 대기 큐에 도착한 순서에 따라 중앙처리장치를 할당</a:t>
            </a:r>
          </a:p>
          <a:p>
            <a:pPr lvl="1"/>
            <a:r>
              <a:rPr lang="ko-KR" altLang="en-US" dirty="0"/>
              <a:t>호위 효과</a:t>
            </a:r>
            <a:r>
              <a:rPr lang="en-US" altLang="ko-KR" dirty="0"/>
              <a:t>(convoy effect)</a:t>
            </a:r>
          </a:p>
          <a:p>
            <a:pPr lvl="2"/>
            <a:r>
              <a:rPr lang="ko-KR" altLang="en-US" dirty="0"/>
              <a:t>첫 번째 프로세스가 끝날 때까지 매우 긴 시간을 기다리게 </a:t>
            </a:r>
            <a:r>
              <a:rPr lang="ko-KR" altLang="en-US" dirty="0" smtClean="0"/>
              <a:t>되는 것</a:t>
            </a:r>
            <a:endParaRPr lang="ko-KR" altLang="en-US" dirty="0"/>
          </a:p>
          <a:p>
            <a:pPr lvl="2">
              <a:buNone/>
            </a:pPr>
            <a:r>
              <a:rPr lang="en-US" altLang="ko-KR" dirty="0" smtClean="0">
                <a:sym typeface="Wingdings" pitchFamily="2" charset="2"/>
              </a:rPr>
              <a:t>CPU</a:t>
            </a:r>
            <a:r>
              <a:rPr lang="ko-KR" altLang="en-US" dirty="0" smtClean="0">
                <a:sym typeface="Wingdings" pitchFamily="2" charset="2"/>
              </a:rPr>
              <a:t>와  장치 이용률이 낮아진다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39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중앙처리장치</a:t>
            </a:r>
            <a:r>
              <a:rPr lang="en-US" altLang="ko-KR" dirty="0"/>
              <a:t>(CPU)</a:t>
            </a:r>
            <a:r>
              <a:rPr lang="ko-KR" altLang="en-US" dirty="0"/>
              <a:t>는 컴퓨터 자원 중 가장 중요한 자원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중앙처리장치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스케줄링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사용자로부터 </a:t>
            </a:r>
            <a:r>
              <a:rPr lang="ko-KR" altLang="en-US" dirty="0" err="1"/>
              <a:t>의뢰받은</a:t>
            </a:r>
            <a:r>
              <a:rPr lang="ko-KR" altLang="en-US" dirty="0"/>
              <a:t> 작업을 처리하기 </a:t>
            </a:r>
            <a:r>
              <a:rPr lang="ko-KR" altLang="en-US" dirty="0" smtClean="0"/>
              <a:t>위해 </a:t>
            </a:r>
            <a:r>
              <a:rPr lang="ko-KR" altLang="en-US" dirty="0"/>
              <a:t>프로세스들에게 중앙처리장치 또는 프로세서들을 할당하기 위한 정책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중앙처리장치 </a:t>
            </a:r>
            <a:r>
              <a:rPr lang="ko-KR" altLang="en-US" dirty="0"/>
              <a:t>효율 및 처리율</a:t>
            </a:r>
            <a:r>
              <a:rPr lang="en-US" altLang="ko-KR" dirty="0"/>
              <a:t>(throughput)</a:t>
            </a:r>
            <a:r>
              <a:rPr lang="ko-KR" altLang="en-US" dirty="0"/>
              <a:t>의 최대화와 </a:t>
            </a:r>
            <a:r>
              <a:rPr lang="ko-KR" altLang="en-US" dirty="0" smtClean="0"/>
              <a:t>반환시간</a:t>
            </a:r>
            <a:r>
              <a:rPr lang="en-US" altLang="ko-KR" dirty="0" smtClean="0"/>
              <a:t>(</a:t>
            </a:r>
            <a:r>
              <a:rPr lang="en-US" altLang="ko-KR" dirty="0"/>
              <a:t>turnaround time)</a:t>
            </a:r>
            <a:r>
              <a:rPr lang="ko-KR" altLang="en-US" dirty="0"/>
              <a:t>의 </a:t>
            </a:r>
            <a:r>
              <a:rPr lang="ko-KR" altLang="en-US" dirty="0" smtClean="0"/>
              <a:t>최소화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13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SJF(Shortest Job First)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프로세스 중에서 수행시간이 가장 짧은 것을 먼저 수행하는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 방식                                                                              긴 프로세스보다 짧은 프로세스에게 더 유리하다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문제점</a:t>
            </a:r>
          </a:p>
          <a:p>
            <a:pPr lvl="2"/>
            <a:r>
              <a:rPr lang="ko-KR" altLang="en-US" dirty="0"/>
              <a:t>수행될 프로세스나 프로세스가 얼마나 긴 것인가를 정확히 알아야 하는데</a:t>
            </a:r>
            <a:r>
              <a:rPr lang="en-US" altLang="ko-KR" dirty="0"/>
              <a:t>, </a:t>
            </a:r>
            <a:r>
              <a:rPr lang="ko-KR" altLang="en-US" dirty="0"/>
              <a:t>이 정보를 얻기가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시분할방식의  시스템 상황에서는 적당하지 못하다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 smtClean="0"/>
              <a:t>FCFS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SJF </a:t>
            </a:r>
            <a:r>
              <a:rPr lang="ko-KR" altLang="en-US" dirty="0" smtClean="0"/>
              <a:t>방식의 평균 반환시간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6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  <a:r>
              <a:rPr lang="en-US" altLang="ko-KR" dirty="0"/>
              <a:t>(Priority)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각 프로세스에게 주어지며</a:t>
            </a:r>
            <a:r>
              <a:rPr lang="en-US" altLang="ko-KR" dirty="0"/>
              <a:t>, </a:t>
            </a:r>
            <a:r>
              <a:rPr lang="ko-KR" altLang="en-US" dirty="0"/>
              <a:t>중앙처리장치는 가장 높은 우선순위를 가진 프로세스로 할당</a:t>
            </a:r>
          </a:p>
          <a:p>
            <a:pPr lvl="1"/>
            <a:r>
              <a:rPr lang="ko-KR" altLang="en-US" dirty="0"/>
              <a:t>주요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무한 </a:t>
            </a:r>
            <a:r>
              <a:rPr lang="ko-KR" altLang="en-US" dirty="0"/>
              <a:t>대기</a:t>
            </a:r>
            <a:r>
              <a:rPr lang="en-US" altLang="ko-KR" dirty="0"/>
              <a:t>(indefinite blocking) </a:t>
            </a:r>
            <a:r>
              <a:rPr lang="ko-KR" altLang="en-US" dirty="0"/>
              <a:t>또는 기아 현상</a:t>
            </a:r>
            <a:r>
              <a:rPr lang="en-US" altLang="ko-KR" dirty="0"/>
              <a:t>(starvation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/>
              <a:t>낮은</a:t>
            </a:r>
            <a:r>
              <a:rPr lang="en-US" altLang="ko-KR" dirty="0"/>
              <a:t> </a:t>
            </a:r>
            <a:r>
              <a:rPr lang="en-US" altLang="ko-KR" dirty="0" err="1"/>
              <a:t>우선순위의</a:t>
            </a:r>
            <a:r>
              <a:rPr lang="en-US" altLang="ko-KR" dirty="0"/>
              <a:t> </a:t>
            </a:r>
            <a:r>
              <a:rPr lang="en-US" altLang="ko-KR" dirty="0" err="1"/>
              <a:t>프로세스들이</a:t>
            </a:r>
            <a:r>
              <a:rPr lang="en-US" altLang="ko-KR" dirty="0"/>
              <a:t> </a:t>
            </a:r>
            <a:r>
              <a:rPr lang="en-US" altLang="ko-KR" dirty="0" err="1"/>
              <a:t>중앙처리장치를</a:t>
            </a:r>
            <a:r>
              <a:rPr lang="en-US" altLang="ko-KR" dirty="0"/>
              <a:t> </a:t>
            </a:r>
            <a:r>
              <a:rPr lang="en-US" altLang="ko-KR" dirty="0" err="1"/>
              <a:t>무한히</a:t>
            </a:r>
            <a:r>
              <a:rPr lang="en-US" altLang="ko-KR" dirty="0"/>
              <a:t> </a:t>
            </a:r>
            <a:r>
              <a:rPr lang="en-US" altLang="ko-KR" dirty="0" err="1"/>
              <a:t>대기하게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endParaRPr lang="en-US" altLang="ko-KR" dirty="0"/>
          </a:p>
          <a:p>
            <a:pPr lvl="1"/>
            <a:r>
              <a:rPr lang="ko-KR" altLang="en-US" dirty="0"/>
              <a:t>낮은 우선순위의 프로세스들의 무한 대기 문제에 대한 </a:t>
            </a:r>
            <a:r>
              <a:rPr lang="ko-KR" altLang="en-US" dirty="0" smtClean="0"/>
              <a:t>해결책  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ko-KR" altLang="en-US" dirty="0" err="1"/>
              <a:t>에이징</a:t>
            </a:r>
            <a:r>
              <a:rPr lang="en-US" altLang="ko-KR" dirty="0"/>
              <a:t>(aging)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70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라운드</a:t>
            </a:r>
            <a:r>
              <a:rPr lang="en-US" altLang="ko-KR" dirty="0"/>
              <a:t> </a:t>
            </a:r>
            <a:r>
              <a:rPr lang="en-US" altLang="ko-KR" dirty="0" err="1"/>
              <a:t>로빈</a:t>
            </a:r>
            <a:r>
              <a:rPr lang="en-US" altLang="ko-KR" dirty="0"/>
              <a:t>(Round-Robin) </a:t>
            </a:r>
            <a:r>
              <a:rPr lang="en-US" altLang="ko-KR" dirty="0" err="1" smtClean="0"/>
              <a:t>스케줄링</a:t>
            </a:r>
            <a:endParaRPr lang="en-US" altLang="ko-KR" dirty="0" smtClean="0"/>
          </a:p>
          <a:p>
            <a:pPr lvl="1"/>
            <a:r>
              <a:rPr lang="ko-KR" altLang="en-US" dirty="0"/>
              <a:t>시분할 시스템을 위하여 고안된 선점 스케줄링 방식</a:t>
            </a:r>
          </a:p>
          <a:p>
            <a:pPr lvl="1"/>
            <a:r>
              <a:rPr lang="ko-KR" altLang="en-US" dirty="0"/>
              <a:t>각 프로세스는 같은 크기의 </a:t>
            </a:r>
            <a:r>
              <a:rPr lang="ko-KR" altLang="en-US" dirty="0" smtClean="0"/>
              <a:t>중앙처리장치 시간을 할당 받음</a:t>
            </a:r>
            <a:endParaRPr lang="ko-KR" altLang="en-US" dirty="0"/>
          </a:p>
          <a:p>
            <a:pPr lvl="1"/>
            <a:r>
              <a:rPr lang="ko-KR" altLang="en-US" dirty="0"/>
              <a:t>할당시간</a:t>
            </a:r>
            <a:r>
              <a:rPr lang="en-US" altLang="ko-KR" dirty="0"/>
              <a:t>(time quantum)</a:t>
            </a:r>
            <a:r>
              <a:rPr lang="ko-KR" altLang="en-US" dirty="0"/>
              <a:t>의 크기는 보통 </a:t>
            </a:r>
            <a:r>
              <a:rPr lang="en-US" altLang="ko-KR" dirty="0"/>
              <a:t>10</a:t>
            </a:r>
            <a:r>
              <a:rPr lang="ko-KR" altLang="en-US" dirty="0"/>
              <a:t>에서 </a:t>
            </a:r>
            <a:r>
              <a:rPr lang="en-US" altLang="ko-KR" dirty="0"/>
              <a:t>100ms </a:t>
            </a:r>
            <a:r>
              <a:rPr lang="ko-KR" altLang="en-US" dirty="0"/>
              <a:t>사이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1026" name="Picture 2" descr="C:\Users\Administrator\Desktop\운영체제교재\운영체제 그림\2장\2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35" y="3861048"/>
            <a:ext cx="6365129" cy="14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5136" y="5589240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2-7 </a:t>
            </a:r>
            <a:r>
              <a:rPr lang="en-US" altLang="ko-KR" dirty="0" err="1">
                <a:solidFill>
                  <a:srgbClr val="32757A"/>
                </a:solidFill>
              </a:rPr>
              <a:t>라운드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로빈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스케줄링</a:t>
            </a:r>
            <a:endParaRPr lang="en-US" altLang="ko-KR" dirty="0">
              <a:solidFill>
                <a:srgbClr val="3275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0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라운드</a:t>
            </a:r>
            <a:r>
              <a:rPr lang="en-US" altLang="ko-KR" dirty="0"/>
              <a:t> </a:t>
            </a:r>
            <a:r>
              <a:rPr lang="en-US" altLang="ko-KR" dirty="0" err="1"/>
              <a:t>로빈</a:t>
            </a:r>
            <a:r>
              <a:rPr lang="en-US" altLang="ko-KR" dirty="0"/>
              <a:t>(Round-Robin) </a:t>
            </a:r>
            <a:r>
              <a:rPr lang="en-US" altLang="ko-KR" dirty="0" err="1" smtClean="0"/>
              <a:t>스케줄링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555776" y="558924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2-8 </a:t>
            </a:r>
            <a:r>
              <a:rPr lang="en-US" altLang="ko-KR" dirty="0" err="1">
                <a:solidFill>
                  <a:srgbClr val="32757A"/>
                </a:solidFill>
              </a:rPr>
              <a:t>할당시간에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따른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문맥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교환의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횟수</a:t>
            </a:r>
            <a:endParaRPr lang="en-US" altLang="ko-KR" dirty="0">
              <a:solidFill>
                <a:srgbClr val="32757A"/>
              </a:solidFill>
            </a:endParaRPr>
          </a:p>
        </p:txBody>
      </p:sp>
      <p:pic>
        <p:nvPicPr>
          <p:cNvPr id="2050" name="Picture 2" descr="C:\Users\Administrator\Desktop\운영체제교재\운영체제 그림\2장\2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624564" cy="24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스케쥴링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941-C9A8-44F9-A68F-CF68CA0BD4B9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74824"/>
              </p:ext>
            </p:extLst>
          </p:nvPr>
        </p:nvGraphicFramePr>
        <p:xfrm>
          <a:off x="508000" y="2352893"/>
          <a:ext cx="2782920" cy="157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60"/>
                <a:gridCol w="1391460"/>
              </a:tblGrid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버스트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999" y="1562100"/>
            <a:ext cx="808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개의 프로세스가 아래 표와 같이 순서대로 도착했을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FCFS, SJF, Round-Robin</a:t>
            </a:r>
            <a:r>
              <a:rPr kumimoji="1" lang="ko-KR" altLang="en-US" dirty="0" smtClean="0"/>
              <a:t> 스케쥴링의 평균 대기시간을 구하시오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잉크 20"/>
              <p14:cNvContentPartPr/>
              <p14:nvPr/>
            </p14:nvContentPartPr>
            <p14:xfrm>
              <a:off x="1018252" y="-282001"/>
              <a:ext cx="178560" cy="111060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852" y="-289921"/>
                <a:ext cx="18864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" name="잉크 19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94" name="잉크 193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3635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SRT(Shortest </a:t>
            </a:r>
            <a:r>
              <a:rPr lang="en-US" altLang="ko-KR" dirty="0" smtClean="0"/>
              <a:t>Remaining </a:t>
            </a:r>
            <a:r>
              <a:rPr lang="en-US" altLang="ko-KR" dirty="0"/>
              <a:t>Time) </a:t>
            </a:r>
            <a:r>
              <a:rPr lang="en-US" altLang="ko-KR" dirty="0" err="1"/>
              <a:t>스케줄링</a:t>
            </a:r>
            <a:endParaRPr lang="en-US" altLang="ko-KR" dirty="0"/>
          </a:p>
          <a:p>
            <a:pPr lvl="1"/>
            <a:r>
              <a:rPr lang="en-US" altLang="ko-KR" dirty="0"/>
              <a:t>SJF </a:t>
            </a:r>
            <a:r>
              <a:rPr lang="en-US" altLang="ko-KR" dirty="0" err="1"/>
              <a:t>기법에</a:t>
            </a:r>
            <a:r>
              <a:rPr lang="en-US" altLang="ko-KR" dirty="0"/>
              <a:t> </a:t>
            </a:r>
            <a:r>
              <a:rPr lang="en-US" altLang="ko-KR" dirty="0" err="1"/>
              <a:t>선점</a:t>
            </a:r>
            <a:r>
              <a:rPr lang="en-US" altLang="ko-KR" dirty="0"/>
              <a:t> </a:t>
            </a:r>
            <a:r>
              <a:rPr lang="en-US" altLang="ko-KR" dirty="0" err="1"/>
              <a:t>방식을</a:t>
            </a:r>
            <a:r>
              <a:rPr lang="en-US" altLang="ko-KR" dirty="0"/>
              <a:t> </a:t>
            </a:r>
            <a:r>
              <a:rPr lang="en-US" altLang="ko-KR" dirty="0" err="1"/>
              <a:t>도입한</a:t>
            </a:r>
            <a:r>
              <a:rPr lang="en-US" altLang="ko-KR" dirty="0"/>
              <a:t> </a:t>
            </a:r>
            <a:r>
              <a:rPr lang="en-US" altLang="ko-KR" dirty="0" err="1" smtClean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시분할 시스템에서 유용</a:t>
            </a:r>
          </a:p>
          <a:p>
            <a:pPr lvl="1"/>
            <a:r>
              <a:rPr lang="ko-KR" altLang="en-US" dirty="0"/>
              <a:t>새로 도착한 프로세스를 포함하여 처리가 완료되는 데 가장 짧은 시간이 소요된다고 판단되는 프로세스를 먼저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SRT </a:t>
            </a:r>
            <a:r>
              <a:rPr lang="ko-KR" altLang="en-US" dirty="0" smtClean="0"/>
              <a:t>방식으로 평균 반환시간과 평균 대기시간 구하기  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04164"/>
              </p:ext>
            </p:extLst>
          </p:nvPr>
        </p:nvGraphicFramePr>
        <p:xfrm>
          <a:off x="1313129" y="4032169"/>
          <a:ext cx="4426311" cy="197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37"/>
                <a:gridCol w="1475437"/>
                <a:gridCol w="1475437"/>
              </a:tblGrid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버스트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도착시간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9000" y="4032169"/>
            <a:ext cx="2622909" cy="64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* 선점에 </a:t>
            </a:r>
            <a:r>
              <a:rPr kumimoji="1" lang="ko-KR" altLang="en-US" dirty="0" smtClean="0"/>
              <a:t>따른 오버헤드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임계치 부여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다단계</a:t>
            </a:r>
            <a:r>
              <a:rPr lang="en-US" altLang="ko-KR" dirty="0"/>
              <a:t> 큐(Multilevel Queue) </a:t>
            </a:r>
            <a:r>
              <a:rPr lang="en-US" altLang="ko-KR" dirty="0" err="1" smtClean="0"/>
              <a:t>스케줄링</a:t>
            </a:r>
            <a:endParaRPr lang="en-US" altLang="ko-KR" dirty="0" smtClean="0"/>
          </a:p>
          <a:p>
            <a:pPr lvl="1"/>
            <a:r>
              <a:rPr lang="ko-KR" altLang="en-US" dirty="0"/>
              <a:t>작업들을 여러 그룹으로 나누어 여러 개의 큐를 이용하는 기법</a:t>
            </a:r>
          </a:p>
          <a:p>
            <a:pPr lvl="1"/>
            <a:r>
              <a:rPr lang="en-US" altLang="ko-KR" dirty="0" err="1"/>
              <a:t>전면작업</a:t>
            </a:r>
            <a:r>
              <a:rPr lang="en-US" altLang="ko-KR" dirty="0"/>
              <a:t> </a:t>
            </a:r>
            <a:r>
              <a:rPr lang="en-US" altLang="ko-KR" dirty="0" err="1"/>
              <a:t>프로세스들은</a:t>
            </a:r>
            <a:r>
              <a:rPr lang="en-US" altLang="ko-KR" dirty="0"/>
              <a:t> </a:t>
            </a:r>
            <a:r>
              <a:rPr lang="en-US" altLang="ko-KR" dirty="0" err="1"/>
              <a:t>후면작업</a:t>
            </a:r>
            <a:r>
              <a:rPr lang="en-US" altLang="ko-KR" dirty="0"/>
              <a:t> </a:t>
            </a:r>
            <a:r>
              <a:rPr lang="en-US" altLang="ko-KR" dirty="0" err="1" smtClean="0"/>
              <a:t>프로세스들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보다도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높은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우선순위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부여됨 </a:t>
            </a:r>
            <a:endParaRPr lang="en-US" altLang="ko-KR" dirty="0"/>
          </a:p>
          <a:p>
            <a:pPr lvl="1"/>
            <a:r>
              <a:rPr lang="ko-KR" altLang="en-US" dirty="0"/>
              <a:t>후면작업 큐가 선입선출 알고리즘에 의해 스케줄 되는 반면 전면작업 큐는 라운드 로빈 알고리즘에 의해 </a:t>
            </a:r>
            <a:r>
              <a:rPr lang="ko-KR" altLang="en-US" dirty="0" smtClean="0"/>
              <a:t>스케줄 됨</a:t>
            </a:r>
            <a:endParaRPr lang="ko-KR" altLang="en-US" dirty="0"/>
          </a:p>
          <a:p>
            <a:pPr lvl="1"/>
            <a:r>
              <a:rPr lang="en-US" altLang="ko-KR" dirty="0" err="1"/>
              <a:t>큐별로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전면작업 큐에는 자신의 프로세스들 사이에서 라운드 로빈 스케줄링을 위해 중앙처리장치 시간의 </a:t>
            </a:r>
            <a:r>
              <a:rPr lang="en-US" altLang="ko-KR" dirty="0"/>
              <a:t>80%</a:t>
            </a:r>
            <a:endParaRPr lang="ko-KR" altLang="en-US" dirty="0"/>
          </a:p>
          <a:p>
            <a:pPr lvl="1">
              <a:buNone/>
            </a:pPr>
            <a:r>
              <a:rPr lang="ko-KR" altLang="en-US" dirty="0" smtClean="0"/>
              <a:t>    후면작업 </a:t>
            </a:r>
            <a:r>
              <a:rPr lang="ko-KR" altLang="en-US" dirty="0"/>
              <a:t>큐는 자신의 프로세스들을 선입 선 처리 방식으로 중앙처리장치 시간의 </a:t>
            </a:r>
            <a:r>
              <a:rPr lang="en-US" altLang="ko-KR" dirty="0"/>
              <a:t>20</a:t>
            </a:r>
            <a:r>
              <a:rPr lang="en-US" altLang="ko-KR" dirty="0" smtClean="0"/>
              <a:t>% </a:t>
            </a:r>
            <a:r>
              <a:rPr lang="ko-KR" altLang="en-US" dirty="0" smtClean="0"/>
              <a:t>등의 방법으로 처리</a:t>
            </a:r>
            <a:endParaRPr lang="ko-KR" altLang="en-US" dirty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6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다단계 피드백 큐</a:t>
            </a:r>
            <a:r>
              <a:rPr lang="en-US" altLang="ko-KR" dirty="0"/>
              <a:t>(Multilevel Feedback Queue)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r>
              <a:rPr lang="ko-KR" altLang="en-US" dirty="0"/>
              <a:t>대부분의 다단계 피드백 체계에서는 프로세스가 하위 단계의 큐로 옮겨갈수록 주어진 할당시간은 점차 크게 설정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3074" name="Picture 2" descr="C:\Users\Administrator\Desktop\운영체제교재\운영체제 그림\2장\2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15" y="2852936"/>
            <a:ext cx="5400675" cy="31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54017" y="6083821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그림 </a:t>
            </a:r>
            <a:r>
              <a:rPr lang="en-US" altLang="ko-KR" dirty="0"/>
              <a:t>2-9 </a:t>
            </a:r>
            <a:r>
              <a:rPr lang="ko-KR" altLang="en-US" dirty="0"/>
              <a:t>다단계 피드백 큐</a:t>
            </a:r>
          </a:p>
        </p:txBody>
      </p:sp>
    </p:spTree>
    <p:extLst>
      <p:ext uri="{BB962C8B-B14F-4D97-AF65-F5344CB8AC3E}">
        <p14:creationId xmlns:p14="http://schemas.microsoft.com/office/powerpoint/2010/main" val="2646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스케줄링</a:t>
            </a:r>
            <a:r>
              <a:rPr lang="en-US" altLang="ko-KR" dirty="0"/>
              <a:t> </a:t>
            </a:r>
            <a:r>
              <a:rPr lang="en-US" altLang="ko-KR" dirty="0" err="1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HRN(High Response ratio Next) </a:t>
            </a:r>
            <a:r>
              <a:rPr lang="ko-KR" altLang="en-US" dirty="0"/>
              <a:t>스케줄링</a:t>
            </a:r>
          </a:p>
          <a:p>
            <a:pPr lvl="1"/>
            <a:r>
              <a:rPr lang="en-US" altLang="ko-KR" dirty="0"/>
              <a:t>SJF</a:t>
            </a:r>
            <a:r>
              <a:rPr lang="ko-KR" altLang="en-US" dirty="0"/>
              <a:t>의 약점</a:t>
            </a:r>
            <a:r>
              <a:rPr lang="en-US" altLang="ko-KR" dirty="0"/>
              <a:t>, </a:t>
            </a:r>
            <a:r>
              <a:rPr lang="ko-KR" altLang="en-US" dirty="0"/>
              <a:t>특히 긴 작업과 짧은 작업간의 지나친 불평등을 어느 정도 보완한 기법</a:t>
            </a:r>
          </a:p>
          <a:p>
            <a:pPr lvl="1"/>
            <a:r>
              <a:rPr lang="en-US" altLang="ko-KR" dirty="0" err="1"/>
              <a:t>일단</a:t>
            </a:r>
            <a:r>
              <a:rPr lang="en-US" altLang="ko-KR" dirty="0"/>
              <a:t> 한 </a:t>
            </a:r>
            <a:r>
              <a:rPr lang="en-US" altLang="ko-KR" dirty="0" err="1"/>
              <a:t>작업이</a:t>
            </a:r>
            <a:r>
              <a:rPr lang="en-US" altLang="ko-KR" dirty="0"/>
              <a:t> </a:t>
            </a:r>
            <a:r>
              <a:rPr lang="en-US" altLang="ko-KR" dirty="0" err="1"/>
              <a:t>중앙처리장치를</a:t>
            </a:r>
            <a:r>
              <a:rPr lang="en-US" altLang="ko-KR" dirty="0"/>
              <a:t> </a:t>
            </a:r>
            <a:r>
              <a:rPr lang="en-US" altLang="ko-KR" dirty="0" err="1"/>
              <a:t>차지하면</a:t>
            </a:r>
            <a:r>
              <a:rPr lang="en-US" altLang="ko-KR" dirty="0"/>
              <a:t> 그 </a:t>
            </a:r>
            <a:r>
              <a:rPr lang="en-US" altLang="ko-KR" dirty="0" err="1"/>
              <a:t>작업은</a:t>
            </a:r>
            <a:r>
              <a:rPr lang="en-US" altLang="ko-KR" dirty="0"/>
              <a:t> </a:t>
            </a:r>
            <a:r>
              <a:rPr lang="en-US" altLang="ko-KR" dirty="0" err="1"/>
              <a:t>완성될</a:t>
            </a:r>
            <a:r>
              <a:rPr lang="en-US" altLang="ko-KR" dirty="0"/>
              <a:t> </a:t>
            </a:r>
            <a:r>
              <a:rPr lang="en-US" altLang="ko-KR" dirty="0" err="1"/>
              <a:t>때까지</a:t>
            </a:r>
            <a:r>
              <a:rPr lang="en-US" altLang="ko-KR" dirty="0"/>
              <a:t> </a:t>
            </a:r>
            <a:r>
              <a:rPr lang="en-US" altLang="ko-KR" dirty="0" err="1"/>
              <a:t>실행하며</a:t>
            </a:r>
            <a:r>
              <a:rPr lang="en-US" altLang="ko-KR" dirty="0"/>
              <a:t>, </a:t>
            </a:r>
            <a:r>
              <a:rPr lang="en-US" altLang="ko-KR" dirty="0" err="1"/>
              <a:t>대기시간이</a:t>
            </a:r>
            <a:r>
              <a:rPr lang="en-US" altLang="ko-KR" dirty="0"/>
              <a:t> </a:t>
            </a:r>
            <a:r>
              <a:rPr lang="en-US" altLang="ko-KR" dirty="0" err="1"/>
              <a:t>고려되어</a:t>
            </a:r>
            <a:r>
              <a:rPr lang="en-US" altLang="ko-KR" dirty="0"/>
              <a:t> 긴 </a:t>
            </a:r>
            <a:r>
              <a:rPr lang="en-US" altLang="ko-KR" dirty="0" err="1"/>
              <a:t>작업과</a:t>
            </a:r>
            <a:r>
              <a:rPr lang="en-US" altLang="ko-KR" dirty="0"/>
              <a:t> </a:t>
            </a:r>
            <a:r>
              <a:rPr lang="en-US" altLang="ko-KR" dirty="0" err="1"/>
              <a:t>짧은</a:t>
            </a:r>
            <a:r>
              <a:rPr lang="en-US" altLang="ko-KR" dirty="0"/>
              <a:t> </a:t>
            </a:r>
            <a:r>
              <a:rPr lang="en-US" altLang="ko-KR" dirty="0" err="1"/>
              <a:t>작업</a:t>
            </a:r>
            <a:r>
              <a:rPr lang="en-US" altLang="ko-KR" dirty="0"/>
              <a:t> </a:t>
            </a:r>
            <a:r>
              <a:rPr lang="en-US" altLang="ko-KR" dirty="0" err="1"/>
              <a:t>간의</a:t>
            </a:r>
            <a:r>
              <a:rPr lang="en-US" altLang="ko-KR" dirty="0"/>
              <a:t> </a:t>
            </a:r>
            <a:r>
              <a:rPr lang="en-US" altLang="ko-KR" dirty="0" err="1"/>
              <a:t>불평등을</a:t>
            </a:r>
            <a:r>
              <a:rPr lang="en-US" altLang="ko-KR" dirty="0"/>
              <a:t> </a:t>
            </a:r>
            <a:r>
              <a:rPr lang="en-US" altLang="ko-KR" dirty="0" err="1"/>
              <a:t>어느</a:t>
            </a:r>
            <a:r>
              <a:rPr lang="en-US" altLang="ko-KR" dirty="0"/>
              <a:t> </a:t>
            </a:r>
            <a:r>
              <a:rPr lang="en-US" altLang="ko-KR" dirty="0" err="1"/>
              <a:t>정도</a:t>
            </a:r>
            <a:r>
              <a:rPr lang="en-US" altLang="ko-KR" dirty="0"/>
              <a:t> </a:t>
            </a:r>
            <a:r>
              <a:rPr lang="en-US" altLang="ko-KR" dirty="0" err="1" smtClean="0"/>
              <a:t>완화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28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/>
              <p14:cNvContentPartPr/>
              <p14:nvPr/>
            </p14:nvContentPartPr>
            <p14:xfrm>
              <a:off x="6705365" y="1697006"/>
              <a:ext cx="1009440" cy="27000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445" y="1689086"/>
                <a:ext cx="1025280" cy="285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3571"/>
              </p:ext>
            </p:extLst>
          </p:nvPr>
        </p:nvGraphicFramePr>
        <p:xfrm>
          <a:off x="1412258" y="4512865"/>
          <a:ext cx="4426311" cy="197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37"/>
                <a:gridCol w="1475437"/>
                <a:gridCol w="1475437"/>
              </a:tblGrid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대기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버스트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39273" y="3846529"/>
            <a:ext cx="666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우선순위 </a:t>
            </a:r>
            <a:r>
              <a:rPr kumimoji="1" lang="en-US" altLang="ko-KR" sz="2000" b="1" dirty="0" smtClean="0"/>
              <a:t>=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(</a:t>
            </a:r>
            <a:r>
              <a:rPr kumimoji="1" lang="ko-KR" altLang="en-US" sz="2000" b="1" dirty="0" smtClean="0"/>
              <a:t>대기시간</a:t>
            </a:r>
            <a:r>
              <a:rPr kumimoji="1" lang="en-US" altLang="ko-KR" sz="2000" b="1" dirty="0" smtClean="0"/>
              <a:t>+</a:t>
            </a:r>
            <a:r>
              <a:rPr kumimoji="1" lang="ko-KR" altLang="en-US" sz="2000" b="1" dirty="0" smtClean="0"/>
              <a:t>서비스시간</a:t>
            </a:r>
            <a:r>
              <a:rPr kumimoji="1" lang="en-US" altLang="ko-KR" sz="2000" b="1" dirty="0" smtClean="0"/>
              <a:t>)/</a:t>
            </a:r>
            <a:r>
              <a:rPr kumimoji="1" lang="ko-KR" altLang="en-US" sz="2000" b="1" dirty="0" smtClean="0"/>
              <a:t>서비스시간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6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ko-KR" altLang="en-US" sz="2000" dirty="0"/>
              <a:t>다중 </a:t>
            </a:r>
            <a:r>
              <a:rPr lang="ko-KR" altLang="en-US" sz="2000" dirty="0" err="1"/>
              <a:t>스</a:t>
            </a:r>
            <a:r>
              <a:rPr lang="ko-KR" altLang="en-US" sz="2000" dirty="0" err="1" smtClean="0"/>
              <a:t>레드를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사용하는 유닉스의 경우</a:t>
            </a:r>
          </a:p>
          <a:p>
            <a:pPr lvl="1"/>
            <a:r>
              <a:rPr lang="ko-KR" altLang="en-US" sz="1800" dirty="0" err="1" smtClean="0"/>
              <a:t>스</a:t>
            </a:r>
            <a:r>
              <a:rPr lang="en-US" altLang="ko-KR" sz="1800" dirty="0" err="1" smtClean="0"/>
              <a:t>레드는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각각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독립적으로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실행할</a:t>
            </a:r>
            <a:r>
              <a:rPr lang="en-US" altLang="ko-KR" sz="1800" dirty="0"/>
              <a:t> 수 </a:t>
            </a:r>
            <a:r>
              <a:rPr lang="en-US" altLang="ko-KR" sz="1800" dirty="0" err="1"/>
              <a:t>있고</a:t>
            </a:r>
            <a:r>
              <a:rPr lang="en-US" altLang="ko-KR" sz="1800" dirty="0"/>
              <a:t>, 각 </a:t>
            </a:r>
            <a:r>
              <a:rPr lang="en-US" altLang="ko-KR" sz="1800" dirty="0" err="1"/>
              <a:t>쓰레드의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실행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순서는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시그널이나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동기화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방법을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통해서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제어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특성</a:t>
            </a:r>
          </a:p>
          <a:p>
            <a:pPr lvl="1"/>
            <a:r>
              <a:rPr lang="ko-KR" altLang="en-US" sz="1800" dirty="0"/>
              <a:t>각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서로 </a:t>
            </a:r>
            <a:r>
              <a:rPr lang="ko-KR" altLang="en-US" sz="1800" dirty="0" smtClean="0"/>
              <a:t>독립적 </a:t>
            </a:r>
            <a:endParaRPr lang="ko-KR" altLang="en-US" sz="1800" dirty="0"/>
          </a:p>
          <a:p>
            <a:pPr lvl="1"/>
            <a:r>
              <a:rPr lang="ko-KR" altLang="en-US" sz="1800" dirty="0" err="1" smtClean="0"/>
              <a:t>스레드의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실행</a:t>
            </a:r>
            <a:r>
              <a:rPr lang="en-US" altLang="ko-KR" sz="1800" dirty="0"/>
              <a:t>/</a:t>
            </a:r>
            <a:r>
              <a:rPr lang="ko-KR" altLang="en-US" sz="1800" dirty="0"/>
              <a:t>종료 순서는 예측할 수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  <a:p>
            <a:pPr lvl="1"/>
            <a:r>
              <a:rPr lang="ko-KR" altLang="en-US" sz="1800" dirty="0" err="1" smtClean="0"/>
              <a:t>스레드들은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수행을 위해 스케줄 되고 결과들은 프로세스에게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  <a:p>
            <a:pPr lvl="1"/>
            <a:r>
              <a:rPr lang="ko-KR" altLang="en-US" sz="1800" dirty="0" smtClean="0"/>
              <a:t>프로그램에 </a:t>
            </a:r>
            <a:r>
              <a:rPr lang="ko-KR" altLang="en-US" sz="1800" dirty="0"/>
              <a:t>있는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수는 다른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레드에게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알려지지 </a:t>
            </a:r>
            <a:r>
              <a:rPr lang="ko-KR" altLang="en-US" sz="1800" dirty="0" smtClean="0"/>
              <a:t>않음</a:t>
            </a:r>
            <a:endParaRPr lang="ko-KR" altLang="en-US" sz="1800" dirty="0"/>
          </a:p>
          <a:p>
            <a:pPr lvl="1"/>
            <a:r>
              <a:rPr lang="ko-KR" altLang="en-US" sz="1800" dirty="0" err="1" smtClean="0"/>
              <a:t>스레드는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프로그램의 외부에서는 보이지 </a:t>
            </a:r>
            <a:r>
              <a:rPr lang="ko-KR" altLang="en-US" sz="1800" dirty="0" smtClean="0"/>
              <a:t>않음</a:t>
            </a:r>
            <a:endParaRPr lang="ko-KR" altLang="en-US" sz="1800" dirty="0"/>
          </a:p>
          <a:p>
            <a:pPr lvl="1"/>
            <a:r>
              <a:rPr lang="ko-KR" altLang="en-US" sz="1800" dirty="0" err="1" smtClean="0"/>
              <a:t>스레드는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서로 독립적이지만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취한 행동은 프로세스에 있는 다른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영향을 </a:t>
            </a:r>
            <a:r>
              <a:rPr lang="ko-KR" altLang="en-US" sz="1800" dirty="0" smtClean="0"/>
              <a:t>미침</a:t>
            </a:r>
            <a:endParaRPr lang="ko-KR" altLang="en-US" sz="1800" dirty="0"/>
          </a:p>
          <a:p>
            <a:pPr lvl="1"/>
            <a:r>
              <a:rPr lang="ko-KR" altLang="en-US" sz="1800" dirty="0" err="1" smtClean="0"/>
              <a:t>스레드는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프로세스의 일부분이기 때문에 프로세스의 자원들을 공유하지만 </a:t>
            </a:r>
            <a:r>
              <a:rPr lang="ko-KR" altLang="en-US" sz="1800" dirty="0" err="1"/>
              <a:t>그자신의</a:t>
            </a:r>
            <a:r>
              <a:rPr lang="ko-KR" altLang="en-US" sz="1800" dirty="0"/>
              <a:t> 처리시간과 </a:t>
            </a:r>
            <a:r>
              <a:rPr lang="ko-KR" altLang="en-US" sz="1800" dirty="0" err="1"/>
              <a:t>스택</a:t>
            </a:r>
            <a:r>
              <a:rPr lang="en-US" altLang="ko-KR" sz="1800" dirty="0"/>
              <a:t>, </a:t>
            </a:r>
            <a:r>
              <a:rPr lang="ko-KR" altLang="en-US" sz="1800" dirty="0"/>
              <a:t>레지스터들이 </a:t>
            </a:r>
            <a:r>
              <a:rPr lang="ko-KR" altLang="en-US" sz="1800" dirty="0" smtClean="0"/>
              <a:t>할당</a:t>
            </a:r>
            <a:endParaRPr lang="ko-KR" altLang="en-US" sz="1800" dirty="0"/>
          </a:p>
          <a:p>
            <a:pPr lvl="1"/>
            <a:r>
              <a:rPr lang="ko-KR" altLang="en-US" sz="1800" dirty="0" smtClean="0"/>
              <a:t>한 </a:t>
            </a:r>
            <a:r>
              <a:rPr lang="ko-KR" altLang="en-US" sz="1800" dirty="0"/>
              <a:t>프로세스가 </a:t>
            </a:r>
            <a:r>
              <a:rPr lang="en-US" altLang="ko-KR" sz="1800" dirty="0"/>
              <a:t>exit( ) </a:t>
            </a:r>
            <a:r>
              <a:rPr lang="ko-KR" altLang="en-US" sz="1800" dirty="0"/>
              <a:t>시스템 콜을 통해 종료되면</a:t>
            </a:r>
            <a:r>
              <a:rPr lang="en-US" altLang="ko-KR" sz="1800" dirty="0"/>
              <a:t>,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레드들도</a:t>
            </a:r>
            <a:r>
              <a:rPr lang="ko-KR" altLang="en-US" sz="1800" dirty="0" smtClean="0"/>
              <a:t> 종료</a:t>
            </a:r>
            <a:endParaRPr lang="ko-KR" altLang="en-US" sz="18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1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프로세스의 정의</a:t>
            </a:r>
            <a:endParaRPr lang="ko-KR" altLang="en-US" sz="2800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(executing, running) </a:t>
            </a:r>
            <a:r>
              <a:rPr lang="ko-KR" altLang="en-US" dirty="0"/>
              <a:t>중인 프로그램</a:t>
            </a:r>
          </a:p>
          <a:p>
            <a:pPr lvl="1"/>
            <a:r>
              <a:rPr lang="en-US" altLang="ko-KR" dirty="0" smtClean="0"/>
              <a:t>PCB(process </a:t>
            </a:r>
            <a:r>
              <a:rPr lang="en-US" altLang="ko-KR" dirty="0"/>
              <a:t>control block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지닌 프로그램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카운터</a:t>
            </a:r>
            <a:r>
              <a:rPr lang="en-US" altLang="ko-KR" dirty="0"/>
              <a:t>(program counter)</a:t>
            </a:r>
            <a:r>
              <a:rPr lang="ko-KR" altLang="en-US" dirty="0"/>
              <a:t>를 지닌 프로그램</a:t>
            </a:r>
          </a:p>
          <a:p>
            <a:pPr lvl="1"/>
            <a:r>
              <a:rPr lang="ko-KR" altLang="en-US" dirty="0" smtClean="0"/>
              <a:t>능동적 </a:t>
            </a:r>
            <a:r>
              <a:rPr lang="ko-KR" altLang="en-US" dirty="0"/>
              <a:t>개체</a:t>
            </a:r>
            <a:r>
              <a:rPr lang="en-US" altLang="ko-KR" dirty="0"/>
              <a:t>(entity)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순차적으로 수행하는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 관리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프로세스와 시스템 프로세스의 생성과 삭제</a:t>
            </a:r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일시 중지와 재 수행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동기화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간 통신</a:t>
            </a:r>
          </a:p>
          <a:p>
            <a:pPr lvl="1"/>
            <a:r>
              <a:rPr lang="ko-KR" altLang="en-US" dirty="0" smtClean="0"/>
              <a:t>교착상태 </a:t>
            </a:r>
            <a:r>
              <a:rPr lang="ko-KR" altLang="en-US" dirty="0"/>
              <a:t>처리</a:t>
            </a:r>
          </a:p>
          <a:p>
            <a:pPr lvl="1"/>
            <a:endParaRPr lang="ko-KR" altLang="en-US" dirty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419872" y="562989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32757A"/>
                </a:solidFill>
              </a:rPr>
              <a:t>그림 </a:t>
            </a:r>
            <a:r>
              <a:rPr lang="en-US" altLang="ko-KR" dirty="0">
                <a:solidFill>
                  <a:srgbClr val="32757A"/>
                </a:solidFill>
              </a:rPr>
              <a:t>2-10 </a:t>
            </a:r>
            <a:r>
              <a:rPr lang="ko-KR" altLang="en-US" dirty="0" err="1" smtClean="0">
                <a:solidFill>
                  <a:srgbClr val="32757A"/>
                </a:solidFill>
              </a:rPr>
              <a:t>스레드와</a:t>
            </a:r>
            <a:r>
              <a:rPr lang="ko-KR" altLang="en-US" dirty="0" smtClean="0">
                <a:solidFill>
                  <a:srgbClr val="32757A"/>
                </a:solidFill>
              </a:rPr>
              <a:t> </a:t>
            </a:r>
            <a:r>
              <a:rPr lang="ko-KR" altLang="en-US" dirty="0">
                <a:solidFill>
                  <a:srgbClr val="32757A"/>
                </a:solidFill>
              </a:rPr>
              <a:t>프로세스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6408712" cy="360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4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582099" y="5669565"/>
            <a:ext cx="418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2-11 </a:t>
            </a:r>
            <a:r>
              <a:rPr lang="ko-KR" altLang="en-US" dirty="0" err="1" smtClean="0">
                <a:solidFill>
                  <a:srgbClr val="32757A"/>
                </a:solidFill>
              </a:rPr>
              <a:t>스</a:t>
            </a:r>
            <a:r>
              <a:rPr lang="en-US" altLang="ko-KR" dirty="0" err="1" smtClean="0">
                <a:solidFill>
                  <a:srgbClr val="32757A"/>
                </a:solidFill>
              </a:rPr>
              <a:t>레드와</a:t>
            </a:r>
            <a:r>
              <a:rPr lang="en-US" altLang="ko-KR" dirty="0" smtClean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프로세스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포함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정보</a:t>
            </a:r>
            <a:endParaRPr lang="en-US" altLang="ko-KR" dirty="0">
              <a:solidFill>
                <a:srgbClr val="32757A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6048672" cy="349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4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483768" y="5733256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2-12 </a:t>
            </a:r>
            <a:r>
              <a:rPr lang="en-US" altLang="ko-KR" dirty="0" err="1">
                <a:solidFill>
                  <a:srgbClr val="32757A"/>
                </a:solidFill>
              </a:rPr>
              <a:t>프로세스와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 smtClean="0">
                <a:solidFill>
                  <a:srgbClr val="32757A"/>
                </a:solidFill>
              </a:rPr>
              <a:t>다중</a:t>
            </a:r>
            <a:r>
              <a:rPr lang="en-US" altLang="ko-KR" dirty="0" smtClean="0">
                <a:solidFill>
                  <a:srgbClr val="32757A"/>
                </a:solidFill>
              </a:rPr>
              <a:t> </a:t>
            </a:r>
            <a:r>
              <a:rPr lang="ko-KR" altLang="en-US" dirty="0" err="1" smtClean="0">
                <a:solidFill>
                  <a:srgbClr val="32757A"/>
                </a:solidFill>
              </a:rPr>
              <a:t>스</a:t>
            </a:r>
            <a:r>
              <a:rPr lang="en-US" altLang="ko-KR" dirty="0" err="1" smtClean="0">
                <a:solidFill>
                  <a:srgbClr val="32757A"/>
                </a:solidFill>
              </a:rPr>
              <a:t>레드</a:t>
            </a:r>
            <a:endParaRPr lang="en-US" altLang="ko-KR" dirty="0">
              <a:solidFill>
                <a:srgbClr val="32757A"/>
              </a:solidFill>
            </a:endParaRPr>
          </a:p>
        </p:txBody>
      </p:sp>
      <p:pic>
        <p:nvPicPr>
          <p:cNvPr id="8" name="Picture 2" descr="C:\Users\Administrator\Desktop\운영체제교재\운영체제 그림\2장\2-1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5616" y="2132856"/>
            <a:ext cx="7638014" cy="30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</a:t>
            </a:r>
            <a:r>
              <a:rPr lang="ko-KR" altLang="en-US" dirty="0" err="1" smtClean="0"/>
              <a:t>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다중 </a:t>
            </a:r>
            <a:r>
              <a:rPr lang="ko-KR" altLang="en-US" sz="2000" dirty="0" err="1" smtClean="0"/>
              <a:t>스레딩</a:t>
            </a:r>
            <a:endParaRPr lang="ko-KR" altLang="en-US" sz="2000" dirty="0"/>
          </a:p>
          <a:p>
            <a:pPr lvl="1"/>
            <a:r>
              <a:rPr lang="ko-KR" altLang="en-US" sz="1800" dirty="0"/>
              <a:t>다수의 </a:t>
            </a:r>
            <a:r>
              <a:rPr lang="ko-KR" altLang="en-US" sz="1800" dirty="0" err="1"/>
              <a:t>스</a:t>
            </a:r>
            <a:r>
              <a:rPr lang="ko-KR" altLang="en-US" sz="1800" dirty="0" err="1" smtClean="0"/>
              <a:t>레드를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이용하여 하나의 프로그램을 동시에 처리하는 것</a:t>
            </a:r>
          </a:p>
          <a:p>
            <a:pPr lvl="1"/>
            <a:r>
              <a:rPr lang="ko-KR" altLang="en-US" sz="1800" dirty="0"/>
              <a:t>하나의 프로세스 자체에 다수의 실행 단위들이 존재하여 작업의 수행에 필요한 자원들을 공유하기 때문에 자원의 생성 및 관리가 중복되는 것을 최소화</a:t>
            </a:r>
          </a:p>
          <a:p>
            <a:pPr lvl="1"/>
            <a:r>
              <a:rPr lang="ko-KR" altLang="en-US" sz="1800" dirty="0"/>
              <a:t>중량 프로세스</a:t>
            </a:r>
            <a:r>
              <a:rPr lang="en-US" altLang="ko-KR" sz="1800" dirty="0"/>
              <a:t>(HWP : Heavy Weight Process)</a:t>
            </a:r>
            <a:r>
              <a:rPr lang="ko-KR" altLang="en-US" sz="1800" dirty="0"/>
              <a:t>는 하나의 스</a:t>
            </a:r>
            <a:r>
              <a:rPr lang="ko-KR" altLang="en-US" sz="1800" dirty="0" smtClean="0"/>
              <a:t>레드를 </a:t>
            </a:r>
            <a:r>
              <a:rPr lang="ko-KR" altLang="en-US" sz="1800" dirty="0"/>
              <a:t>가진 프로세스</a:t>
            </a:r>
          </a:p>
          <a:p>
            <a:pPr lvl="1"/>
            <a:r>
              <a:rPr lang="ko-KR" altLang="en-US" sz="1800" dirty="0"/>
              <a:t>경량 프로세스</a:t>
            </a:r>
            <a:r>
              <a:rPr lang="en-US" altLang="ko-KR" sz="1800" dirty="0"/>
              <a:t>(LWP : Light Weight Process)</a:t>
            </a:r>
            <a:r>
              <a:rPr lang="ko-KR" altLang="en-US" sz="1800" dirty="0"/>
              <a:t>는 프로세스 내에 두 개 이상의 </a:t>
            </a:r>
            <a:r>
              <a:rPr lang="ko-KR" altLang="en-US" sz="1800" dirty="0" smtClean="0"/>
              <a:t> 스레드를 </a:t>
            </a:r>
            <a:r>
              <a:rPr lang="ko-KR" altLang="en-US" sz="1800" dirty="0"/>
              <a:t>포함하고 있을 경우 </a:t>
            </a:r>
          </a:p>
          <a:p>
            <a:pPr lvl="1"/>
            <a:r>
              <a:rPr lang="en-US" altLang="ko-KR" sz="1800" dirty="0"/>
              <a:t>KLT(Kernel-level threads)</a:t>
            </a:r>
            <a:r>
              <a:rPr lang="en-US" altLang="ko-KR" sz="1800" dirty="0" err="1" smtClean="0"/>
              <a:t>방법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Mach, OS2, Linux, Unix, Windows </a:t>
            </a:r>
            <a:r>
              <a:rPr lang="ko-KR" altLang="en-US" sz="1600" dirty="0"/>
              <a:t>등에서는 </a:t>
            </a:r>
            <a:r>
              <a:rPr lang="ko-KR" altLang="en-US" sz="1600" dirty="0" err="1"/>
              <a:t>스</a:t>
            </a:r>
            <a:r>
              <a:rPr lang="ko-KR" altLang="en-US" sz="1600" dirty="0" err="1" smtClean="0"/>
              <a:t>레드들이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커널에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의하여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pPr lvl="1"/>
            <a:r>
              <a:rPr lang="en-US" altLang="ko-KR" sz="1800" dirty="0"/>
              <a:t>ULT(User-level threads)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POSIX(Portable OS Interface)</a:t>
            </a:r>
            <a:r>
              <a:rPr lang="ko-KR" altLang="en-US" sz="1600" dirty="0"/>
              <a:t>는 사용자 수준에서 라이브러리 호출 집합을 통하여 </a:t>
            </a:r>
            <a:r>
              <a:rPr lang="ko-KR" altLang="en-US" sz="1600" dirty="0" err="1"/>
              <a:t>커널의</a:t>
            </a:r>
            <a:r>
              <a:rPr lang="ko-KR" altLang="en-US" sz="1600" dirty="0"/>
              <a:t> 상위 수준에서 지원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4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구성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프로세스의 저장 영역</a:t>
            </a:r>
            <a:endParaRPr lang="en-US" altLang="ko-KR" dirty="0" smtClean="0"/>
          </a:p>
          <a:p>
            <a:pPr lvl="1"/>
            <a:r>
              <a:rPr lang="en-US" altLang="ko-KR" dirty="0" err="1"/>
              <a:t>코드</a:t>
            </a:r>
            <a:r>
              <a:rPr lang="en-US" altLang="ko-KR" dirty="0"/>
              <a:t>(code) </a:t>
            </a:r>
            <a:r>
              <a:rPr lang="en-US" altLang="ko-KR" dirty="0" err="1" smtClean="0"/>
              <a:t>영역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프로그램의 코드 </a:t>
            </a:r>
            <a:r>
              <a:rPr lang="ko-KR" altLang="en-US" dirty="0" smtClean="0"/>
              <a:t>자체가 바이너리 코드로 저장되는 공간</a:t>
            </a:r>
            <a:endParaRPr lang="ko-KR" altLang="en-US" dirty="0"/>
          </a:p>
          <a:p>
            <a:pPr lvl="1"/>
            <a:r>
              <a:rPr lang="ko-KR" altLang="en-US" dirty="0"/>
              <a:t>데이터 영역</a:t>
            </a:r>
          </a:p>
          <a:p>
            <a:pPr lvl="2"/>
            <a:r>
              <a:rPr lang="ko-KR" altLang="en-US" dirty="0"/>
              <a:t>프로그램의 전역 변수</a:t>
            </a:r>
            <a:r>
              <a:rPr lang="en-US" altLang="ko-KR" dirty="0"/>
              <a:t>(global variable)</a:t>
            </a:r>
            <a:r>
              <a:rPr lang="ko-KR" altLang="en-US" dirty="0"/>
              <a:t>나 정적 변수</a:t>
            </a:r>
            <a:r>
              <a:rPr lang="en-US" altLang="ko-KR" dirty="0"/>
              <a:t>(static variable)</a:t>
            </a:r>
            <a:r>
              <a:rPr lang="ko-KR" altLang="en-US" dirty="0"/>
              <a:t>의 </a:t>
            </a:r>
            <a:r>
              <a:rPr lang="ko-KR" altLang="en-US" dirty="0" smtClean="0"/>
              <a:t>할당을 위한 공간</a:t>
            </a:r>
            <a:endParaRPr lang="ko-KR" altLang="en-US" dirty="0"/>
          </a:p>
          <a:p>
            <a:pPr lvl="1"/>
            <a:r>
              <a:rPr lang="ko-KR" altLang="en-US" dirty="0" err="1"/>
              <a:t>스택</a:t>
            </a:r>
            <a:r>
              <a:rPr lang="en-US" altLang="ko-KR" dirty="0"/>
              <a:t>(stack) </a:t>
            </a:r>
            <a:r>
              <a:rPr lang="ko-KR" altLang="en-US" dirty="0"/>
              <a:t>영역</a:t>
            </a:r>
          </a:p>
          <a:p>
            <a:pPr lvl="2"/>
            <a:r>
              <a:rPr lang="ko-KR" altLang="en-US" dirty="0"/>
              <a:t>지역 변수</a:t>
            </a:r>
            <a:r>
              <a:rPr lang="en-US" altLang="ko-KR" dirty="0"/>
              <a:t>(local variable) </a:t>
            </a:r>
            <a:r>
              <a:rPr lang="ko-KR" altLang="en-US" dirty="0"/>
              <a:t>할당과 함수 호출 시 전달되는 인수</a:t>
            </a:r>
            <a:r>
              <a:rPr lang="en-US" altLang="ko-KR" dirty="0"/>
              <a:t>(argument) </a:t>
            </a:r>
            <a:r>
              <a:rPr lang="ko-KR" altLang="en-US" dirty="0" smtClean="0"/>
              <a:t>값의 저장공간</a:t>
            </a:r>
            <a:endParaRPr lang="ko-KR" altLang="en-US" dirty="0"/>
          </a:p>
          <a:p>
            <a:pPr lvl="1"/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  <a:p>
            <a:pPr lvl="2"/>
            <a:r>
              <a:rPr lang="ko-KR" altLang="en-US" dirty="0"/>
              <a:t>동적 </a:t>
            </a:r>
            <a:r>
              <a:rPr lang="ko-KR" altLang="en-US" dirty="0" smtClean="0"/>
              <a:t>할당을 위한 저장공간</a:t>
            </a: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2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구성 요소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7864" y="5927697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2-1 </a:t>
            </a:r>
            <a:r>
              <a:rPr lang="en-US" altLang="ko-KR" dirty="0" err="1">
                <a:solidFill>
                  <a:srgbClr val="32757A"/>
                </a:solidFill>
              </a:rPr>
              <a:t>프로세스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구성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요소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120791"/>
            <a:ext cx="4392488" cy="365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프로세스의</a:t>
            </a:r>
            <a:r>
              <a:rPr lang="en-US" altLang="ko-KR" dirty="0"/>
              <a:t> </a:t>
            </a:r>
            <a:r>
              <a:rPr lang="en-US" altLang="ko-KR" dirty="0" err="1"/>
              <a:t>상태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실행 상태</a:t>
            </a:r>
            <a:r>
              <a:rPr lang="en-US" altLang="ko-KR" dirty="0"/>
              <a:t>(running)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프로세스가 중앙처리장치를 차지하고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준비완료 </a:t>
            </a:r>
            <a:r>
              <a:rPr lang="ko-KR" altLang="en-US" dirty="0"/>
              <a:t>상태</a:t>
            </a:r>
            <a:r>
              <a:rPr lang="en-US" altLang="ko-KR" dirty="0"/>
              <a:t>(ready)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중앙처리장치가 사용 가능하게 될 때 그것을 </a:t>
            </a:r>
            <a:r>
              <a:rPr lang="ko-KR" altLang="en-US" dirty="0" smtClean="0"/>
              <a:t>할당 받을 </a:t>
            </a:r>
            <a:r>
              <a:rPr lang="ko-KR" altLang="en-US" dirty="0"/>
              <a:t>수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대기 </a:t>
            </a:r>
            <a:r>
              <a:rPr lang="ko-KR" altLang="en-US" dirty="0"/>
              <a:t>상태</a:t>
            </a:r>
            <a:r>
              <a:rPr lang="en-US" altLang="ko-KR" dirty="0"/>
              <a:t>(block)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중앙처리장치를 차지하고 처리하다가 입출력 처리 등을 하게 되면 중앙처리장치를 양도하고 입출력 처리가 완료될 때까지 대기하고 있는 상태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3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프로세스의</a:t>
            </a:r>
            <a:r>
              <a:rPr lang="en-US" altLang="ko-KR" dirty="0"/>
              <a:t> </a:t>
            </a:r>
            <a:r>
              <a:rPr lang="en-US" altLang="ko-KR" dirty="0" err="1"/>
              <a:t>상태</a:t>
            </a:r>
            <a:endParaRPr lang="ko-KR" altLang="en-US" dirty="0"/>
          </a:p>
        </p:txBody>
      </p:sp>
      <p:pic>
        <p:nvPicPr>
          <p:cNvPr id="3074" name="Picture 2" descr="C:\Users\Administrator\Desktop\운영체제교재\운영체제 그림\2장\2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55517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03848" y="57955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2-2 </a:t>
            </a:r>
            <a:r>
              <a:rPr lang="en-US" altLang="ko-KR" dirty="0" err="1">
                <a:solidFill>
                  <a:srgbClr val="32757A"/>
                </a:solidFill>
              </a:rPr>
              <a:t>프로세스의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상태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ko-KR" altLang="en-US" dirty="0" smtClean="0">
                <a:solidFill>
                  <a:srgbClr val="32757A"/>
                </a:solidFill>
              </a:rPr>
              <a:t>전</a:t>
            </a:r>
            <a:r>
              <a:rPr lang="en-US" altLang="ko-KR" dirty="0" smtClean="0">
                <a:solidFill>
                  <a:srgbClr val="32757A"/>
                </a:solidFill>
              </a:rPr>
              <a:t>이</a:t>
            </a:r>
            <a:endParaRPr lang="en-US" altLang="ko-KR" dirty="0">
              <a:solidFill>
                <a:srgbClr val="32757A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2476" y="2332548"/>
            <a:ext cx="4555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 </a:t>
            </a:r>
            <a:r>
              <a:rPr lang="ko-KR" altLang="en-US" sz="1400" dirty="0" err="1"/>
              <a:t>디스패치</a:t>
            </a:r>
            <a:r>
              <a:rPr lang="en-US" altLang="ko-KR" sz="1400" dirty="0"/>
              <a:t>(dispatch)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준비완료 상태 → 실행 상태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timer </a:t>
            </a:r>
            <a:r>
              <a:rPr lang="en-US" altLang="ko-KR" sz="1400" dirty="0" err="1"/>
              <a:t>runout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실행 상태 → 준비완료 상태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block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실행 상태 → 대기 상태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wake­up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대기 상태 → 준비완료 상태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7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49" name="잉크 3148"/>
              <p14:cNvContentPartPr/>
              <p14:nvPr/>
            </p14:nvContentPartPr>
            <p14:xfrm>
              <a:off x="8476565" y="3626966"/>
              <a:ext cx="5760" cy="45360"/>
            </p14:xfrm>
          </p:contentPart>
        </mc:Choice>
        <mc:Fallback>
          <p:pic>
            <p:nvPicPr>
              <p:cNvPr id="3149" name="잉크 31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9111" y="3619046"/>
                <a:ext cx="20668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48" name="잉크 3147"/>
              <p14:cNvContentPartPr/>
              <p14:nvPr/>
            </p14:nvContentPartPr>
            <p14:xfrm>
              <a:off x="5711045" y="5178206"/>
              <a:ext cx="9720" cy="10080"/>
            </p14:xfrm>
          </p:contentPart>
        </mc:Choice>
        <mc:Fallback>
          <p:pic>
            <p:nvPicPr>
              <p:cNvPr id="3148" name="잉크 314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2765" y="5170286"/>
                <a:ext cx="25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47" name="잉크 3146"/>
              <p14:cNvContentPartPr/>
              <p14:nvPr/>
            </p14:nvContentPartPr>
            <p14:xfrm>
              <a:off x="7114325" y="6153446"/>
              <a:ext cx="1270440" cy="230400"/>
            </p14:xfrm>
          </p:contentPart>
        </mc:Choice>
        <mc:Fallback>
          <p:pic>
            <p:nvPicPr>
              <p:cNvPr id="3147" name="잉크 314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6405" y="6145166"/>
                <a:ext cx="128664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3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제어 블록</a:t>
            </a:r>
            <a:r>
              <a:rPr lang="en-US" altLang="ko-KR" dirty="0"/>
              <a:t>(PCB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프로세스에 관한 모든 정보를 가지고 있는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PCB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/>
              <a:t>프로세스의 현재 상태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준비완료</a:t>
            </a:r>
            <a:r>
              <a:rPr lang="en-US" altLang="ko-KR" dirty="0"/>
              <a:t>, </a:t>
            </a:r>
            <a:r>
              <a:rPr lang="ko-KR" altLang="en-US" dirty="0"/>
              <a:t>대기 등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고유 이름</a:t>
            </a:r>
            <a:r>
              <a:rPr lang="en-US" altLang="ko-KR" dirty="0"/>
              <a:t>(identifier)</a:t>
            </a:r>
            <a:endParaRPr lang="ko-KR" altLang="en-US" dirty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우선순위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적재된 기억장치의 주소를 가지는 포인터</a:t>
            </a:r>
          </a:p>
          <a:p>
            <a:pPr lvl="1"/>
            <a:r>
              <a:rPr lang="ko-KR" altLang="en-US" dirty="0" smtClean="0"/>
              <a:t>할당된 </a:t>
            </a:r>
            <a:r>
              <a:rPr lang="ko-KR" altLang="en-US" dirty="0"/>
              <a:t>자원</a:t>
            </a:r>
            <a:r>
              <a:rPr lang="en-US" altLang="ko-KR" dirty="0"/>
              <a:t>(</a:t>
            </a:r>
            <a:r>
              <a:rPr lang="ko-KR" altLang="en-US" dirty="0"/>
              <a:t>장치 등</a:t>
            </a:r>
            <a:r>
              <a:rPr lang="en-US" altLang="ko-KR" dirty="0"/>
              <a:t>)</a:t>
            </a:r>
            <a:r>
              <a:rPr lang="ko-KR" altLang="en-US" dirty="0"/>
              <a:t>을 가리키는 포인터</a:t>
            </a:r>
          </a:p>
          <a:p>
            <a:pPr lvl="1"/>
            <a:r>
              <a:rPr lang="ko-KR" altLang="en-US" dirty="0" smtClean="0"/>
              <a:t>중앙처리장치의 </a:t>
            </a:r>
            <a:r>
              <a:rPr lang="ko-KR" altLang="en-US" dirty="0"/>
              <a:t>각종 레지스터 상태를 저장하기 위한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프로세스는</a:t>
            </a:r>
            <a:r>
              <a:rPr lang="en-US" altLang="ko-KR" dirty="0"/>
              <a:t> </a:t>
            </a:r>
            <a:r>
              <a:rPr lang="en-US" altLang="ko-KR" dirty="0" err="1"/>
              <a:t>각기</a:t>
            </a:r>
            <a:r>
              <a:rPr lang="en-US" altLang="ko-KR" dirty="0"/>
              <a:t> </a:t>
            </a:r>
            <a:r>
              <a:rPr lang="en-US" altLang="ko-KR" dirty="0" err="1"/>
              <a:t>고유의</a:t>
            </a:r>
            <a:r>
              <a:rPr lang="en-US" altLang="ko-KR" dirty="0"/>
              <a:t> </a:t>
            </a:r>
            <a:r>
              <a:rPr lang="en-US" altLang="ko-KR" dirty="0" smtClean="0"/>
              <a:t>PCB</a:t>
            </a:r>
            <a:r>
              <a:rPr lang="en-US" altLang="ko-KR" dirty="0"/>
              <a:t> </a:t>
            </a:r>
            <a:r>
              <a:rPr lang="ko-KR" altLang="en-US" dirty="0" smtClean="0"/>
              <a:t>지님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5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제어 블록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5805264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solidFill>
                  <a:srgbClr val="32757A"/>
                </a:solidFill>
              </a:rPr>
              <a:t>그림</a:t>
            </a:r>
            <a:r>
              <a:rPr lang="en-US" altLang="ko-KR" dirty="0">
                <a:solidFill>
                  <a:srgbClr val="32757A"/>
                </a:solidFill>
              </a:rPr>
              <a:t> 2-3 </a:t>
            </a:r>
            <a:r>
              <a:rPr lang="en-US" altLang="ko-KR" dirty="0" err="1">
                <a:solidFill>
                  <a:srgbClr val="32757A"/>
                </a:solidFill>
              </a:rPr>
              <a:t>프로세스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제어</a:t>
            </a:r>
            <a:r>
              <a:rPr lang="en-US" altLang="ko-KR" dirty="0">
                <a:solidFill>
                  <a:srgbClr val="32757A"/>
                </a:solidFill>
              </a:rPr>
              <a:t> </a:t>
            </a:r>
            <a:r>
              <a:rPr lang="en-US" altLang="ko-KR" dirty="0" err="1">
                <a:solidFill>
                  <a:srgbClr val="32757A"/>
                </a:solidFill>
              </a:rPr>
              <a:t>블럭</a:t>
            </a:r>
            <a:r>
              <a:rPr lang="en-US" altLang="ko-KR" dirty="0">
                <a:solidFill>
                  <a:srgbClr val="32757A"/>
                </a:solidFill>
              </a:rPr>
              <a:t>(PCB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1E0-9E25-4AF4-90CF-9B536344C623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1696"/>
            <a:ext cx="4104456" cy="36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5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lCheckClean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TealCheckClean</Template>
  <TotalTime>1202</TotalTime>
  <Words>1576</Words>
  <Application>Microsoft Macintosh PowerPoint</Application>
  <PresentationFormat>화면 슬라이드 쇼(4:3)</PresentationFormat>
  <Paragraphs>281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Wingdings</vt:lpstr>
      <vt:lpstr>Arial</vt:lpstr>
      <vt:lpstr>굴림</vt:lpstr>
      <vt:lpstr>TealCheckClean</vt:lpstr>
      <vt:lpstr>제2장  프로세스와 스레드 관리</vt:lpstr>
      <vt:lpstr>개요</vt:lpstr>
      <vt:lpstr>프로세스 관리</vt:lpstr>
      <vt:lpstr>프로세스 구성 요소</vt:lpstr>
      <vt:lpstr>프로세스 구성 요소</vt:lpstr>
      <vt:lpstr>프로세스의 상태</vt:lpstr>
      <vt:lpstr>프로세스의 상태</vt:lpstr>
      <vt:lpstr>프로세스 제어 블록(PCB)</vt:lpstr>
      <vt:lpstr>프로세스 제어 블록(PCB)</vt:lpstr>
      <vt:lpstr>프로세스 스케줄링</vt:lpstr>
      <vt:lpstr>프로세스 스케줄링</vt:lpstr>
      <vt:lpstr>프로세스 스케줄링</vt:lpstr>
      <vt:lpstr>프로세스 스케줄링</vt:lpstr>
      <vt:lpstr>프로세스 스케줄링</vt:lpstr>
      <vt:lpstr>프로세스 스케줄링</vt:lpstr>
      <vt:lpstr>프로세스 스케줄링</vt:lpstr>
      <vt:lpstr>프로세스 스케줄링</vt:lpstr>
      <vt:lpstr>프로세스 스케줄링</vt:lpstr>
      <vt:lpstr>프로세스 스케줄링 알고리즘</vt:lpstr>
      <vt:lpstr>프로세스 스케줄링 알고리즘</vt:lpstr>
      <vt:lpstr>프로세스 스케줄링 알고리즘</vt:lpstr>
      <vt:lpstr>프로세스 스케줄링 알고리즘</vt:lpstr>
      <vt:lpstr>프로세스 스케줄링 알고리즘</vt:lpstr>
      <vt:lpstr>스케쥴링 예제</vt:lpstr>
      <vt:lpstr>프로세스 스케줄링 알고리즘</vt:lpstr>
      <vt:lpstr>프로세스 스케줄링 알고리즘</vt:lpstr>
      <vt:lpstr>프로세스 스케줄링 알고리즘</vt:lpstr>
      <vt:lpstr>프로세스 스케줄링 알고리즘</vt:lpstr>
      <vt:lpstr>스레드(Thread)</vt:lpstr>
      <vt:lpstr>스레드(Thread)</vt:lpstr>
      <vt:lpstr>스레드(Thread)</vt:lpstr>
      <vt:lpstr>스레드(Thread)</vt:lpstr>
      <vt:lpstr>스레드(Thread)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컴퓨팅 개요</dc:title>
  <dc:creator>Windows XP</dc:creator>
  <cp:lastModifiedBy>park의 iPad</cp:lastModifiedBy>
  <cp:revision>161</cp:revision>
  <dcterms:created xsi:type="dcterms:W3CDTF">2011-03-14T03:40:51Z</dcterms:created>
  <dcterms:modified xsi:type="dcterms:W3CDTF">2016-09-11T08:20:02Z</dcterms:modified>
</cp:coreProperties>
</file>