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5" r:id="rId2"/>
    <p:sldId id="258" r:id="rId3"/>
    <p:sldId id="261" r:id="rId4"/>
    <p:sldId id="262" r:id="rId5"/>
    <p:sldId id="294" r:id="rId6"/>
    <p:sldId id="268" r:id="rId7"/>
    <p:sldId id="291" r:id="rId8"/>
    <p:sldId id="270" r:id="rId9"/>
    <p:sldId id="273" r:id="rId10"/>
    <p:sldId id="274" r:id="rId11"/>
    <p:sldId id="279" r:id="rId12"/>
    <p:sldId id="282" r:id="rId13"/>
    <p:sldId id="283" r:id="rId14"/>
    <p:sldId id="28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13080-614B-40DE-9683-A75F1D821D70}" type="datetimeFigureOut">
              <a:rPr lang="zh-CN" altLang="en-US" smtClean="0"/>
              <a:pPr/>
              <a:t>2020/3/23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348206-A19B-453C-8722-ABF330B05FB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0348206-A19B-453C-8722-ABF330B05FBF}"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20497-9F4B-49E9-8B56-3C407D7E912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9F9932-5223-4B40-B861-8B3913E82096}" type="datetimeFigureOut">
              <a:rPr lang="zh-CN" altLang="en-US" smtClean="0"/>
              <a:pPr/>
              <a:t>2020/3/23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BB220497-9F4B-49E9-8B56-3C407D7E9125}"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9F9932-5223-4B40-B861-8B3913E82096}" type="datetimeFigureOut">
              <a:rPr lang="zh-CN" altLang="en-US" smtClean="0"/>
              <a:pPr/>
              <a:t>2020/3/23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220497-9F4B-49E9-8B56-3C407D7E9125}"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268760"/>
            <a:ext cx="8229600" cy="1143000"/>
          </a:xfrm>
        </p:spPr>
        <p:txBody>
          <a:bodyPr/>
          <a:lstStyle/>
          <a:p>
            <a:r>
              <a:rPr lang="en-US" altLang="zh-CN" dirty="0" smtClean="0"/>
              <a:t>7.1 </a:t>
            </a:r>
            <a:r>
              <a:rPr lang="zh-CN" altLang="en-US" dirty="0" smtClean="0"/>
              <a:t>系统平台与模式设计</a:t>
            </a:r>
            <a:endParaRPr lang="zh-CN" altLang="en-US" dirty="0"/>
          </a:p>
        </p:txBody>
      </p:sp>
      <p:sp>
        <p:nvSpPr>
          <p:cNvPr id="3" name="内容占位符 2"/>
          <p:cNvSpPr>
            <a:spLocks noGrp="1"/>
          </p:cNvSpPr>
          <p:nvPr>
            <p:ph idx="1"/>
          </p:nvPr>
        </p:nvSpPr>
        <p:spPr>
          <a:xfrm>
            <a:off x="3347864" y="3068960"/>
            <a:ext cx="5328592" cy="2105075"/>
          </a:xfrm>
        </p:spPr>
        <p:txBody>
          <a:bodyPr>
            <a:normAutofit fontScale="77500" lnSpcReduction="20000"/>
          </a:bodyPr>
          <a:lstStyle/>
          <a:p>
            <a:pPr marL="533400" indent="-355600">
              <a:lnSpc>
                <a:spcPct val="150000"/>
              </a:lnSpc>
              <a:buNone/>
            </a:pPr>
            <a:r>
              <a:rPr lang="en-US" altLang="zh-CN" dirty="0" smtClean="0"/>
              <a:t>1  </a:t>
            </a:r>
            <a:r>
              <a:rPr lang="zh-CN" altLang="en-US" dirty="0" smtClean="0"/>
              <a:t>系统平台</a:t>
            </a:r>
            <a:endParaRPr lang="en-US" altLang="zh-CN" sz="2800" dirty="0" smtClean="0">
              <a:ea typeface="宋体"/>
              <a:cs typeface="宋体"/>
            </a:endParaRPr>
          </a:p>
          <a:p>
            <a:pPr marL="692150" indent="-514350">
              <a:lnSpc>
                <a:spcPct val="150000"/>
              </a:lnSpc>
              <a:buNone/>
            </a:pPr>
            <a:r>
              <a:rPr lang="en-US" altLang="zh-CN" sz="2800" dirty="0" smtClean="0">
                <a:ea typeface="宋体"/>
                <a:cs typeface="宋体"/>
              </a:rPr>
              <a:t>2 </a:t>
            </a:r>
            <a:r>
              <a:rPr lang="zh-CN" altLang="en-US" sz="2800" dirty="0" smtClean="0">
                <a:ea typeface="宋体"/>
                <a:cs typeface="宋体"/>
              </a:rPr>
              <a:t>软件平台的设计</a:t>
            </a:r>
            <a:endParaRPr lang="en-US" altLang="zh-CN" sz="2800" dirty="0" smtClean="0">
              <a:ea typeface="宋体"/>
              <a:cs typeface="宋体"/>
            </a:endParaRPr>
          </a:p>
          <a:p>
            <a:pPr marL="692150" indent="-514350">
              <a:lnSpc>
                <a:spcPct val="150000"/>
              </a:lnSpc>
              <a:buNone/>
            </a:pPr>
            <a:r>
              <a:rPr lang="en-US" altLang="zh-CN" sz="2800" dirty="0" smtClean="0">
                <a:ea typeface="宋体"/>
                <a:cs typeface="宋体"/>
              </a:rPr>
              <a:t>3 </a:t>
            </a:r>
            <a:r>
              <a:rPr lang="zh-CN" altLang="en-US" sz="2800" dirty="0" smtClean="0">
                <a:ea typeface="宋体"/>
                <a:cs typeface="宋体"/>
              </a:rPr>
              <a:t>软件计算模式的设计</a:t>
            </a:r>
            <a:endParaRPr lang="en-US" altLang="zh-CN" sz="2800" dirty="0" smtClean="0">
              <a:ea typeface="宋体"/>
              <a:cs typeface="宋体"/>
            </a:endParaRPr>
          </a:p>
          <a:p>
            <a:pPr marL="692150" indent="-514350">
              <a:lnSpc>
                <a:spcPct val="150000"/>
              </a:lnSpc>
              <a:buNone/>
            </a:pPr>
            <a:r>
              <a:rPr lang="en-US" altLang="zh-CN" sz="2800" dirty="0" smtClean="0">
                <a:ea typeface="宋体"/>
                <a:cs typeface="宋体"/>
              </a:rPr>
              <a:t>4 </a:t>
            </a:r>
            <a:r>
              <a:rPr lang="zh-CN" altLang="en-US" sz="2800" dirty="0" smtClean="0">
                <a:ea typeface="宋体"/>
                <a:cs typeface="宋体"/>
              </a:rPr>
              <a:t>软件结构的设计</a:t>
            </a:r>
            <a:endParaRPr lang="en-US" altLang="zh-CN" sz="2800" dirty="0" smtClean="0">
              <a:ea typeface="宋体"/>
              <a:cs typeface="宋体"/>
            </a:endParaRPr>
          </a:p>
          <a:p>
            <a:pPr marL="533400" indent="-355600">
              <a:lnSpc>
                <a:spcPct val="150000"/>
              </a:lnSpc>
            </a:pPr>
            <a:endParaRPr lang="zh-CN" altLang="en-US" sz="2800" dirty="0" smtClean="0">
              <a:ea typeface="宋体"/>
              <a:cs typeface="宋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196611"/>
          <p:cNvSpPr txBox="1"/>
          <p:nvPr/>
        </p:nvSpPr>
        <p:spPr>
          <a:xfrm>
            <a:off x="611560" y="836712"/>
            <a:ext cx="7488832" cy="523220"/>
          </a:xfrm>
          <a:prstGeom prst="rect">
            <a:avLst/>
          </a:prstGeom>
          <a:noFill/>
          <a:ln w="9525">
            <a:noFill/>
          </a:ln>
        </p:spPr>
        <p:txBody>
          <a:bodyPr wrap="square" anchor="t">
            <a:spAutoFit/>
          </a:bodyPr>
          <a:lstStyle/>
          <a:p>
            <a:pPr lvl="0">
              <a:spcBef>
                <a:spcPct val="50000"/>
              </a:spcBef>
            </a:pPr>
            <a:r>
              <a:rPr lang="zh-CN" altLang="en-US" sz="2800" dirty="0" smtClean="0">
                <a:latin typeface="Times New Roman" panose="02020603050405020304" pitchFamily="18" charset="0"/>
                <a:ea typeface="宋体" panose="02010600030101010101" pitchFamily="2" charset="-122"/>
              </a:rPr>
              <a:t>案例：</a:t>
            </a:r>
            <a:r>
              <a:rPr lang="zh-CN" altLang="en-US" sz="2800" dirty="0" smtClean="0">
                <a:latin typeface="Times New Roman" panose="02020603050405020304" pitchFamily="18" charset="0"/>
                <a:ea typeface="宋体" panose="02010600030101010101" pitchFamily="2" charset="-122"/>
              </a:rPr>
              <a:t>书店</a:t>
            </a:r>
            <a:r>
              <a:rPr lang="zh-CN" altLang="en-US" sz="2800" dirty="0" smtClean="0">
                <a:latin typeface="Times New Roman" panose="02020603050405020304" pitchFamily="18" charset="0"/>
                <a:ea typeface="宋体" panose="02010600030101010101" pitchFamily="2" charset="-122"/>
              </a:rPr>
              <a:t>分析模型和设计</a:t>
            </a:r>
            <a:r>
              <a:rPr lang="zh-CN" altLang="en-US" sz="2800" dirty="0" smtClean="0">
                <a:latin typeface="Times New Roman" panose="02020603050405020304" pitchFamily="18" charset="0"/>
                <a:ea typeface="宋体" panose="02010600030101010101" pitchFamily="2" charset="-122"/>
              </a:rPr>
              <a:t>模型</a:t>
            </a:r>
            <a:endParaRPr lang="zh-CN" altLang="en-US" sz="2800" dirty="0">
              <a:latin typeface="Times New Roman" panose="02020603050405020304" pitchFamily="18" charset="0"/>
              <a:ea typeface="宋体" panose="02010600030101010101" pitchFamily="2" charset="-122"/>
            </a:endParaRPr>
          </a:p>
        </p:txBody>
      </p:sp>
      <p:sp>
        <p:nvSpPr>
          <p:cNvPr id="31746" name="矩形 196613"/>
          <p:cNvSpPr/>
          <p:nvPr/>
        </p:nvSpPr>
        <p:spPr>
          <a:xfrm>
            <a:off x="2716213" y="2614613"/>
            <a:ext cx="9144000" cy="0"/>
          </a:xfrm>
          <a:prstGeom prst="rect">
            <a:avLst/>
          </a:prstGeom>
          <a:noFill/>
          <a:ln w="9525">
            <a:noFill/>
          </a:ln>
        </p:spPr>
        <p:txBody>
          <a:bodyPr anchor="t"/>
          <a:lstStyle/>
          <a:p>
            <a:pPr lvl="0"/>
            <a:endParaRPr lang="zh-CN" altLang="en-US">
              <a:latin typeface="Times New Roman" panose="02020603050405020304" pitchFamily="18" charset="0"/>
              <a:ea typeface="宋体" panose="02010600030101010101" pitchFamily="2" charset="-122"/>
            </a:endParaRPr>
          </a:p>
        </p:txBody>
      </p:sp>
      <p:graphicFrame>
        <p:nvGraphicFramePr>
          <p:cNvPr id="31747" name="对象 196612"/>
          <p:cNvGraphicFramePr>
            <a:graphicFrameLocks noChangeAspect="1"/>
          </p:cNvGraphicFramePr>
          <p:nvPr/>
        </p:nvGraphicFramePr>
        <p:xfrm>
          <a:off x="539552" y="2420888"/>
          <a:ext cx="8229600" cy="3614738"/>
        </p:xfrm>
        <a:graphic>
          <a:graphicData uri="http://schemas.openxmlformats.org/presentationml/2006/ole">
            <p:oleObj spid="_x0000_s5122" r:id="rId3" imgW="3378179" imgH="1487119" progId="">
              <p:embed/>
            </p:oleObj>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占位符 342018"/>
          <p:cNvSpPr>
            <a:spLocks noGrp="1"/>
          </p:cNvSpPr>
          <p:nvPr>
            <p:ph idx="1"/>
          </p:nvPr>
        </p:nvSpPr>
        <p:spPr>
          <a:xfrm>
            <a:off x="611560" y="692696"/>
            <a:ext cx="8153400" cy="5638800"/>
          </a:xfrm>
        </p:spPr>
        <p:txBody>
          <a:bodyPr anchor="t">
            <a:normAutofit lnSpcReduction="10000"/>
          </a:bodyPr>
          <a:lstStyle/>
          <a:p>
            <a:pPr>
              <a:buNone/>
            </a:pPr>
            <a:r>
              <a:rPr lang="en-US" altLang="zh-CN" b="1" dirty="0">
                <a:solidFill>
                  <a:srgbClr val="FF0000"/>
                </a:solidFill>
                <a:latin typeface="宋体" panose="02010600030101010101" pitchFamily="2" charset="-122"/>
              </a:rPr>
              <a:t> </a:t>
            </a:r>
            <a:r>
              <a:rPr lang="zh-CN" altLang="en-US" b="1" dirty="0" smtClean="0">
                <a:solidFill>
                  <a:srgbClr val="FF0000"/>
                </a:solidFill>
                <a:latin typeface="宋体" panose="02010600030101010101" pitchFamily="2" charset="-122"/>
              </a:rPr>
              <a:t>案例：</a:t>
            </a:r>
            <a:r>
              <a:rPr lang="en-US" altLang="zh-CN" dirty="0" smtClean="0"/>
              <a:t> </a:t>
            </a:r>
            <a:r>
              <a:rPr lang="en-US" altLang="zh-CN" dirty="0"/>
              <a:t>“</a:t>
            </a:r>
            <a:r>
              <a:rPr lang="zh-CN" altLang="en-US" dirty="0"/>
              <a:t>售书处理”应用子系统的优化：</a:t>
            </a:r>
          </a:p>
          <a:p>
            <a:pPr>
              <a:buNone/>
            </a:pPr>
            <a:r>
              <a:rPr lang="zh-CN" altLang="en-US" dirty="0"/>
              <a:t>           </a:t>
            </a:r>
            <a:r>
              <a:rPr lang="en-US" altLang="zh-CN" dirty="0">
                <a:solidFill>
                  <a:srgbClr val="996600"/>
                </a:solidFill>
                <a:ea typeface="BatangChe" panose="02030609000101010101" pitchFamily="49" charset="-127"/>
              </a:rPr>
              <a:t>◆</a:t>
            </a:r>
            <a:r>
              <a:rPr lang="zh-CN" altLang="en-US" dirty="0"/>
              <a:t>第一，规模分析。</a:t>
            </a:r>
            <a:r>
              <a:rPr lang="zh-CN" altLang="en-US" dirty="0">
                <a:latin typeface="宋体" panose="02010600030101010101" pitchFamily="2" charset="-122"/>
              </a:rPr>
              <a:t>“售书处理”分析包对应着“售书处理”一个用例，但由于该分析包规模过于复杂，所以需要进行分解以减少其复杂性。可以分解成为四个应用子系统，“售书处理”、“开书单”、“收书款”和“出售图书”</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buNone/>
            </a:pPr>
            <a:endParaRPr lang="zh-CN" altLang="en-US" dirty="0">
              <a:latin typeface="宋体" panose="02010600030101010101" pitchFamily="2" charset="-122"/>
            </a:endParaRPr>
          </a:p>
          <a:p>
            <a:pPr>
              <a:buNone/>
            </a:pPr>
            <a:r>
              <a:rPr lang="zh-CN" altLang="en-US" dirty="0">
                <a:solidFill>
                  <a:srgbClr val="996600"/>
                </a:solidFill>
                <a:ea typeface="BatangChe" panose="02030609000101010101" pitchFamily="49" charset="-127"/>
              </a:rPr>
              <a:t>          </a:t>
            </a:r>
            <a:r>
              <a:rPr lang="en-US" altLang="zh-CN" dirty="0">
                <a:solidFill>
                  <a:srgbClr val="996600"/>
                </a:solidFill>
                <a:ea typeface="BatangChe" panose="02030609000101010101" pitchFamily="49" charset="-127"/>
              </a:rPr>
              <a:t>◆</a:t>
            </a:r>
            <a:r>
              <a:rPr lang="zh-CN" altLang="en-US" dirty="0">
                <a:latin typeface="宋体" panose="02010600030101010101" pitchFamily="2" charset="-122"/>
              </a:rPr>
              <a:t>第二，应用分析。“售书处理”、“开书单”、“收书款”和“出售图书”四个</a:t>
            </a:r>
            <a:r>
              <a:rPr lang="zh-CN" altLang="en-US" dirty="0" smtClean="0">
                <a:latin typeface="宋体" panose="02010600030101010101" pitchFamily="2" charset="-122"/>
              </a:rPr>
              <a:t>子系统均要</a:t>
            </a:r>
            <a:r>
              <a:rPr lang="zh-CN" altLang="en-US" dirty="0">
                <a:latin typeface="宋体" panose="02010600030101010101" pitchFamily="2" charset="-122"/>
              </a:rPr>
              <a:t>访问“书目”、“架存图书”、“售出图书”和“职工”四个数据表，</a:t>
            </a:r>
            <a:r>
              <a:rPr lang="zh-CN" altLang="en-US" dirty="0"/>
              <a:t> </a:t>
            </a:r>
            <a:r>
              <a:rPr lang="en-US" altLang="zh-CN" dirty="0" smtClean="0">
                <a:latin typeface="宋体" panose="02010600030101010101" pitchFamily="2" charset="-122"/>
              </a:rPr>
              <a:t> </a:t>
            </a:r>
            <a:r>
              <a:rPr lang="zh-CN" altLang="en-US" dirty="0" smtClean="0">
                <a:latin typeface="宋体" panose="02010600030101010101" pitchFamily="2" charset="-122"/>
              </a:rPr>
              <a:t>因此</a:t>
            </a:r>
            <a:r>
              <a:rPr lang="zh-CN" altLang="en-US" dirty="0" smtClean="0">
                <a:latin typeface="宋体" panose="02010600030101010101" pitchFamily="2" charset="-122"/>
              </a:rPr>
              <a:t>，可以再</a:t>
            </a:r>
            <a:r>
              <a:rPr lang="zh-CN" altLang="en-US" dirty="0" smtClean="0">
                <a:latin typeface="宋体" panose="02010600030101010101" pitchFamily="2" charset="-122"/>
              </a:rPr>
              <a:t>设置“书目管理”、“架存图书管理”、“售出图书管理”和“职工管理”四个</a:t>
            </a:r>
            <a:r>
              <a:rPr lang="zh-CN" altLang="en-US" dirty="0" smtClean="0">
                <a:latin typeface="宋体" panose="02010600030101010101" pitchFamily="2" charset="-122"/>
              </a:rPr>
              <a:t>子系统。</a:t>
            </a:r>
            <a:endParaRPr lang="en-US" altLang="zh-CN" dirty="0" smtClean="0">
              <a:latin typeface="宋体" panose="02010600030101010101" pitchFamily="2" charset="-122"/>
            </a:endParaRPr>
          </a:p>
          <a:p>
            <a:pPr>
              <a:buNone/>
            </a:pPr>
            <a:r>
              <a:rPr lang="zh-CN" altLang="en-US" dirty="0" smtClean="0">
                <a:latin typeface="宋体" panose="02010600030101010101" pitchFamily="2" charset="-122"/>
              </a:rPr>
              <a:t>    </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206850"/>
          <p:cNvSpPr>
            <a:spLocks noGrp="1"/>
          </p:cNvSpPr>
          <p:nvPr>
            <p:ph idx="1"/>
          </p:nvPr>
        </p:nvSpPr>
        <p:spPr>
          <a:xfrm>
            <a:off x="539552" y="1295400"/>
            <a:ext cx="7772400" cy="5562600"/>
          </a:xfrm>
        </p:spPr>
        <p:txBody>
          <a:bodyPr anchor="t"/>
          <a:lstStyle/>
          <a:p>
            <a:pPr algn="just">
              <a:buNone/>
            </a:pPr>
            <a:r>
              <a:rPr lang="zh-CN" altLang="en-US" dirty="0" smtClean="0"/>
              <a:t>（</a:t>
            </a:r>
            <a:r>
              <a:rPr lang="en-US" altLang="zh-CN" sz="2400" b="1" dirty="0" smtClean="0"/>
              <a:t> 3 </a:t>
            </a:r>
            <a:r>
              <a:rPr lang="zh-CN" altLang="en-US" dirty="0" smtClean="0"/>
              <a:t>）</a:t>
            </a:r>
            <a:r>
              <a:rPr lang="en-US" altLang="zh-CN" sz="2800" b="1" dirty="0" smtClean="0"/>
              <a:t>  </a:t>
            </a:r>
            <a:r>
              <a:rPr lang="zh-CN" altLang="en-US" sz="2800" b="1" dirty="0">
                <a:solidFill>
                  <a:schemeClr val="accent2"/>
                </a:solidFill>
              </a:rPr>
              <a:t>确定子系统间的接口</a:t>
            </a:r>
          </a:p>
          <a:p>
            <a:pPr algn="just">
              <a:buNone/>
            </a:pPr>
            <a:r>
              <a:rPr lang="zh-CN" altLang="en-US" dirty="0"/>
              <a:t>            当子系统之间存在依赖关系时，子系统之间就存在确定接口。子系统接口定义了外部子系统对本子系统可进行的访问操作集。这些操作由子系统内部的类来提供，或着由子系统中的其它子系统提供。</a:t>
            </a:r>
          </a:p>
          <a:p>
            <a:pPr algn="just">
              <a:buNone/>
            </a:pPr>
            <a:r>
              <a:rPr lang="zh-CN" altLang="en-US" dirty="0"/>
              <a:t>            可以通过子系统之间存在的关系来发现子系统之间的接口。如果子系统</a:t>
            </a:r>
            <a:r>
              <a:rPr lang="en-US" altLang="zh-CN" dirty="0"/>
              <a:t>A</a:t>
            </a:r>
            <a:r>
              <a:rPr lang="zh-CN" altLang="en-US" dirty="0"/>
              <a:t>依赖子系统</a:t>
            </a:r>
            <a:r>
              <a:rPr lang="en-US" altLang="zh-CN" dirty="0"/>
              <a:t>B</a:t>
            </a:r>
            <a:r>
              <a:rPr lang="zh-CN" altLang="en-US" dirty="0"/>
              <a:t>，则子系统</a:t>
            </a:r>
            <a:r>
              <a:rPr lang="en-US" altLang="zh-CN" dirty="0"/>
              <a:t>B</a:t>
            </a:r>
            <a:r>
              <a:rPr lang="zh-CN" altLang="en-US" dirty="0"/>
              <a:t>应该向子系统</a:t>
            </a:r>
            <a:r>
              <a:rPr lang="en-US" altLang="zh-CN" dirty="0"/>
              <a:t>A</a:t>
            </a:r>
            <a:r>
              <a:rPr lang="zh-CN" altLang="en-US" dirty="0"/>
              <a:t>提供接口</a:t>
            </a:r>
            <a:r>
              <a:rPr lang="zh-CN" altLang="en-US" dirty="0" smtClean="0"/>
              <a:t>。</a:t>
            </a:r>
            <a:endParaRPr lang="zh-CN" altLang="en-US" dirty="0"/>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207875"/>
          <p:cNvSpPr txBox="1"/>
          <p:nvPr/>
        </p:nvSpPr>
        <p:spPr>
          <a:xfrm>
            <a:off x="3275856" y="5486400"/>
            <a:ext cx="4496544" cy="369332"/>
          </a:xfrm>
          <a:prstGeom prst="rect">
            <a:avLst/>
          </a:prstGeom>
          <a:noFill/>
          <a:ln w="9525">
            <a:noFill/>
          </a:ln>
        </p:spPr>
        <p:txBody>
          <a:bodyPr wrap="square" anchor="t">
            <a:spAutoFit/>
          </a:bodyPr>
          <a:lstStyle/>
          <a:p>
            <a:pPr lvl="0" algn="just">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根据依赖关系确定接口</a:t>
            </a:r>
          </a:p>
        </p:txBody>
      </p:sp>
      <p:sp>
        <p:nvSpPr>
          <p:cNvPr id="40962" name="矩形 207877"/>
          <p:cNvSpPr/>
          <p:nvPr/>
        </p:nvSpPr>
        <p:spPr>
          <a:xfrm>
            <a:off x="3524250" y="2663825"/>
            <a:ext cx="9144000" cy="0"/>
          </a:xfrm>
          <a:prstGeom prst="rect">
            <a:avLst/>
          </a:prstGeom>
          <a:noFill/>
          <a:ln w="9525">
            <a:noFill/>
          </a:ln>
        </p:spPr>
        <p:txBody>
          <a:bodyPr anchor="t"/>
          <a:lstStyle/>
          <a:p>
            <a:pPr lvl="0"/>
            <a:endParaRPr lang="zh-CN" altLang="en-US">
              <a:latin typeface="Times New Roman" panose="02020603050405020304" pitchFamily="18" charset="0"/>
              <a:ea typeface="宋体" panose="02010600030101010101" pitchFamily="2" charset="-122"/>
            </a:endParaRPr>
          </a:p>
        </p:txBody>
      </p:sp>
      <p:graphicFrame>
        <p:nvGraphicFramePr>
          <p:cNvPr id="40963" name="对象 207876"/>
          <p:cNvGraphicFramePr>
            <a:graphicFrameLocks noChangeAspect="1"/>
          </p:cNvGraphicFramePr>
          <p:nvPr/>
        </p:nvGraphicFramePr>
        <p:xfrm>
          <a:off x="1600200" y="914400"/>
          <a:ext cx="5715000" cy="4178300"/>
        </p:xfrm>
        <a:graphic>
          <a:graphicData uri="http://schemas.openxmlformats.org/presentationml/2006/ole">
            <p:oleObj spid="_x0000_s8194" r:id="rId3" imgW="2097719" imgH="1530626" progId="">
              <p:embed/>
            </p:oleObj>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208899"/>
          <p:cNvSpPr txBox="1"/>
          <p:nvPr/>
        </p:nvSpPr>
        <p:spPr>
          <a:xfrm>
            <a:off x="2915816" y="5661248"/>
            <a:ext cx="3312368" cy="369332"/>
          </a:xfrm>
          <a:prstGeom prst="rect">
            <a:avLst/>
          </a:prstGeom>
          <a:noFill/>
          <a:ln w="9525">
            <a:noFill/>
          </a:ln>
        </p:spPr>
        <p:txBody>
          <a:bodyPr wrap="square" anchor="t">
            <a:spAutoFit/>
          </a:bodyPr>
          <a:lstStyle/>
          <a:p>
            <a:pPr lvl="0" algn="just">
              <a:spcBef>
                <a:spcPct val="50000"/>
              </a:spcBef>
            </a:pPr>
            <a:r>
              <a:rPr lang="en-US" altLang="zh-CN" dirty="0">
                <a:latin typeface="Times New Roman" panose="02020603050405020304" pitchFamily="18" charset="0"/>
                <a:ea typeface="宋体" panose="02010600030101010101" pitchFamily="2" charset="-122"/>
              </a:rPr>
              <a:t>  </a:t>
            </a:r>
            <a:r>
              <a:rPr lang="zh-CN" altLang="en-US" dirty="0" smtClean="0">
                <a:latin typeface="Times New Roman" panose="02020603050405020304" pitchFamily="18" charset="0"/>
                <a:ea typeface="宋体" panose="02010600030101010101" pitchFamily="2" charset="-122"/>
              </a:rPr>
              <a:t>书店销售子系统的软件结构图</a:t>
            </a:r>
            <a:endParaRPr lang="zh-CN" altLang="en-US" dirty="0">
              <a:latin typeface="Times New Roman" panose="02020603050405020304" pitchFamily="18" charset="0"/>
              <a:ea typeface="宋体" panose="02010600030101010101" pitchFamily="2" charset="-122"/>
            </a:endParaRPr>
          </a:p>
        </p:txBody>
      </p:sp>
      <p:pic>
        <p:nvPicPr>
          <p:cNvPr id="41986" name="图片 208900" descr="E:\素材\小图标\ARROW\0064.GIF">
            <a:hlinkClick r:id="rId2" action="ppaction://hlinksldjump"/>
          </p:cNvPr>
          <p:cNvPicPr>
            <a:picLocks noChangeAspect="1"/>
          </p:cNvPicPr>
          <p:nvPr/>
        </p:nvPicPr>
        <p:blipFill>
          <a:blip r:embed="rId3" cstate="print"/>
          <a:stretch>
            <a:fillRect/>
          </a:stretch>
        </p:blipFill>
        <p:spPr>
          <a:xfrm>
            <a:off x="7696200" y="6096000"/>
            <a:ext cx="990600" cy="350838"/>
          </a:xfrm>
          <a:prstGeom prst="rect">
            <a:avLst/>
          </a:prstGeom>
          <a:noFill/>
          <a:ln w="9525">
            <a:noFill/>
          </a:ln>
        </p:spPr>
      </p:pic>
      <p:sp>
        <p:nvSpPr>
          <p:cNvPr id="41987" name="矩形 208902"/>
          <p:cNvSpPr/>
          <p:nvPr/>
        </p:nvSpPr>
        <p:spPr>
          <a:xfrm>
            <a:off x="2636838" y="2462213"/>
            <a:ext cx="9144000" cy="0"/>
          </a:xfrm>
          <a:prstGeom prst="rect">
            <a:avLst/>
          </a:prstGeom>
          <a:noFill/>
          <a:ln w="9525">
            <a:noFill/>
          </a:ln>
        </p:spPr>
        <p:txBody>
          <a:bodyPr anchor="t"/>
          <a:lstStyle/>
          <a:p>
            <a:pPr lvl="0"/>
            <a:endParaRPr lang="zh-CN" altLang="en-US">
              <a:latin typeface="Times New Roman" panose="02020603050405020304" pitchFamily="18" charset="0"/>
              <a:ea typeface="宋体" panose="02010600030101010101" pitchFamily="2" charset="-122"/>
            </a:endParaRPr>
          </a:p>
        </p:txBody>
      </p:sp>
      <p:pic>
        <p:nvPicPr>
          <p:cNvPr id="9219" name="Picture 3"/>
          <p:cNvPicPr>
            <a:picLocks noChangeAspect="1" noChangeArrowheads="1"/>
          </p:cNvPicPr>
          <p:nvPr/>
        </p:nvPicPr>
        <p:blipFill>
          <a:blip r:embed="rId4" cstate="print"/>
          <a:srcRect/>
          <a:stretch>
            <a:fillRect/>
          </a:stretch>
        </p:blipFill>
        <p:spPr bwMode="auto">
          <a:xfrm>
            <a:off x="1109663" y="1243013"/>
            <a:ext cx="6924675" cy="437197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占位符 147458"/>
          <p:cNvSpPr>
            <a:spLocks noGrp="1"/>
          </p:cNvSpPr>
          <p:nvPr>
            <p:ph idx="1"/>
          </p:nvPr>
        </p:nvSpPr>
        <p:spPr>
          <a:xfrm>
            <a:off x="827584" y="1219200"/>
            <a:ext cx="7772400" cy="5638800"/>
          </a:xfrm>
        </p:spPr>
        <p:txBody>
          <a:bodyPr anchor="t">
            <a:normAutofit/>
          </a:bodyPr>
          <a:lstStyle/>
          <a:p>
            <a:pPr algn="just">
              <a:buNone/>
            </a:pPr>
            <a:r>
              <a:rPr lang="en-US" altLang="zh-CN" sz="2800" b="1" dirty="0" smtClean="0"/>
              <a:t> </a:t>
            </a:r>
            <a:endParaRPr lang="zh-CN" altLang="en-US" sz="2800" b="1" dirty="0" smtClean="0">
              <a:solidFill>
                <a:schemeClr val="accent2"/>
              </a:solidFill>
            </a:endParaRPr>
          </a:p>
          <a:p>
            <a:pPr algn="just">
              <a:buNone/>
            </a:pPr>
            <a:r>
              <a:rPr lang="zh-CN" altLang="en-US" dirty="0" smtClean="0"/>
              <a:t>           </a:t>
            </a:r>
            <a:r>
              <a:rPr lang="zh-CN" altLang="en-US" dirty="0" smtClean="0"/>
              <a:t>系统</a:t>
            </a:r>
            <a:r>
              <a:rPr lang="zh-CN" altLang="en-US" dirty="0" smtClean="0"/>
              <a:t>平台是系统开发和运行的环境，包括网络、计算机、相关设备、支撑软件和系统软件等。平台设计需要根据系统设计要求，通过对技术和市场的综合分析，确定出网络结构、设备选型和软件平台方案。</a:t>
            </a:r>
          </a:p>
          <a:p>
            <a:pPr algn="just">
              <a:buNone/>
            </a:pPr>
            <a:r>
              <a:rPr lang="zh-CN" altLang="en-US" dirty="0" smtClean="0"/>
              <a:t>           </a:t>
            </a:r>
            <a:endParaRPr lang="zh-CN" altLang="en-US" dirty="0"/>
          </a:p>
        </p:txBody>
      </p:sp>
      <p:sp>
        <p:nvSpPr>
          <p:cNvPr id="3" name="标题 337921"/>
          <p:cNvSpPr>
            <a:spLocks noGrp="1"/>
          </p:cNvSpPr>
          <p:nvPr>
            <p:ph type="title"/>
          </p:nvPr>
        </p:nvSpPr>
        <p:spPr>
          <a:xfrm>
            <a:off x="395536" y="908720"/>
            <a:ext cx="5040560" cy="762000"/>
          </a:xfrm>
        </p:spPr>
        <p:txBody>
          <a:bodyPr anchor="ctr">
            <a:normAutofit fontScale="90000"/>
          </a:bodyPr>
          <a:lstStyle/>
          <a:p>
            <a:r>
              <a:rPr lang="en-US" altLang="zh-CN" dirty="0" smtClean="0"/>
              <a:t>1   </a:t>
            </a:r>
            <a:r>
              <a:rPr lang="zh-CN" altLang="en-US" dirty="0" smtClean="0"/>
              <a:t>系统平台</a:t>
            </a:r>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占位符 179202"/>
          <p:cNvSpPr>
            <a:spLocks noGrp="1"/>
          </p:cNvSpPr>
          <p:nvPr>
            <p:ph idx="1"/>
          </p:nvPr>
        </p:nvSpPr>
        <p:spPr>
          <a:xfrm>
            <a:off x="611560" y="908720"/>
            <a:ext cx="7772400" cy="5562600"/>
          </a:xfrm>
        </p:spPr>
        <p:txBody>
          <a:bodyPr anchor="t"/>
          <a:lstStyle/>
          <a:p>
            <a:pPr>
              <a:lnSpc>
                <a:spcPct val="120000"/>
              </a:lnSpc>
              <a:spcBef>
                <a:spcPct val="0"/>
              </a:spcBef>
              <a:buNone/>
            </a:pPr>
            <a:r>
              <a:rPr lang="en-US" altLang="zh-CN" sz="4500" dirty="0">
                <a:solidFill>
                  <a:schemeClr val="tx2"/>
                </a:solidFill>
                <a:latin typeface="+mj-lt"/>
                <a:ea typeface="+mj-ea"/>
                <a:cs typeface="+mj-cs"/>
              </a:rPr>
              <a:t>   </a:t>
            </a:r>
            <a:r>
              <a:rPr lang="en-US" altLang="zh-CN" sz="4500" dirty="0" smtClean="0">
                <a:solidFill>
                  <a:schemeClr val="tx2"/>
                </a:solidFill>
                <a:latin typeface="+mj-lt"/>
                <a:ea typeface="+mj-ea"/>
                <a:cs typeface="+mj-cs"/>
              </a:rPr>
              <a:t>2  </a:t>
            </a:r>
            <a:r>
              <a:rPr lang="zh-CN" altLang="en-US" sz="4500" dirty="0" smtClean="0">
                <a:solidFill>
                  <a:schemeClr val="tx2"/>
                </a:solidFill>
                <a:latin typeface="+mj-lt"/>
                <a:ea typeface="+mj-ea"/>
                <a:cs typeface="+mj-cs"/>
              </a:rPr>
              <a:t>软件</a:t>
            </a:r>
            <a:r>
              <a:rPr lang="zh-CN" altLang="en-US" sz="4500" dirty="0">
                <a:solidFill>
                  <a:schemeClr val="tx2"/>
                </a:solidFill>
                <a:latin typeface="+mj-lt"/>
                <a:ea typeface="+mj-ea"/>
                <a:cs typeface="+mj-cs"/>
              </a:rPr>
              <a:t>平台设计</a:t>
            </a:r>
          </a:p>
          <a:p>
            <a:pPr algn="just">
              <a:lnSpc>
                <a:spcPct val="120000"/>
              </a:lnSpc>
              <a:buNone/>
            </a:pPr>
            <a:r>
              <a:rPr lang="zh-CN" altLang="en-US" dirty="0"/>
              <a:t>            软件平台</a:t>
            </a:r>
            <a:r>
              <a:rPr lang="zh-CN" altLang="en-US" dirty="0" smtClean="0"/>
              <a:t>是系统开发</a:t>
            </a:r>
            <a:r>
              <a:rPr lang="zh-CN" altLang="en-US" dirty="0"/>
              <a:t>和运行所需的集成软件系统。设计和选择高效、实用、方便、功能齐全的软件平台，</a:t>
            </a:r>
            <a:r>
              <a:rPr lang="zh-CN" altLang="en-US" dirty="0" smtClean="0"/>
              <a:t>对系统开发</a:t>
            </a:r>
            <a:r>
              <a:rPr lang="zh-CN" altLang="en-US" dirty="0"/>
              <a:t>有着十分重要的意义。</a:t>
            </a:r>
          </a:p>
          <a:p>
            <a:pPr algn="just">
              <a:lnSpc>
                <a:spcPct val="120000"/>
              </a:lnSpc>
              <a:buNone/>
            </a:pPr>
            <a:r>
              <a:rPr lang="zh-CN" altLang="en-US" dirty="0"/>
              <a:t>           </a:t>
            </a:r>
            <a:r>
              <a:rPr lang="en-US" altLang="zh-CN" dirty="0"/>
              <a:t>1. </a:t>
            </a:r>
            <a:r>
              <a:rPr lang="zh-CN" altLang="en-US" dirty="0"/>
              <a:t>操作系统</a:t>
            </a:r>
          </a:p>
          <a:p>
            <a:pPr>
              <a:lnSpc>
                <a:spcPct val="120000"/>
              </a:lnSpc>
              <a:buNone/>
            </a:pPr>
            <a:r>
              <a:rPr lang="zh-CN" altLang="en-US" dirty="0"/>
              <a:t>            操作系统是计算机系统中最重要的系统软件。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占位符 181250"/>
          <p:cNvSpPr>
            <a:spLocks noGrp="1"/>
          </p:cNvSpPr>
          <p:nvPr>
            <p:ph idx="1"/>
          </p:nvPr>
        </p:nvSpPr>
        <p:spPr>
          <a:xfrm>
            <a:off x="539552" y="836712"/>
            <a:ext cx="7772400" cy="5638800"/>
          </a:xfrm>
        </p:spPr>
        <p:txBody>
          <a:bodyPr anchor="t">
            <a:normAutofit/>
          </a:bodyPr>
          <a:lstStyle/>
          <a:p>
            <a:pPr algn="just">
              <a:buNone/>
            </a:pPr>
            <a:r>
              <a:rPr lang="en-US" altLang="zh-CN" dirty="0"/>
              <a:t>            2. </a:t>
            </a:r>
            <a:r>
              <a:rPr lang="zh-CN" altLang="en-US" dirty="0"/>
              <a:t>支撑软件</a:t>
            </a:r>
          </a:p>
          <a:p>
            <a:pPr>
              <a:buNone/>
            </a:pPr>
            <a:r>
              <a:rPr lang="zh-CN" altLang="en-US" dirty="0"/>
              <a:t>            支撑软件是协助人们开发和维护软件的工具和环境软件。编辑程序、数据库系统、集成开发环境等都属于支撑型软件，支撑软件主要包括以下几方面：</a:t>
            </a:r>
          </a:p>
          <a:p>
            <a:pPr>
              <a:buNone/>
            </a:pPr>
            <a:r>
              <a:rPr lang="zh-CN" altLang="en-US"/>
              <a:t>         </a:t>
            </a:r>
            <a:r>
              <a:rPr lang="zh-CN" altLang="en-US" smtClean="0"/>
              <a:t>   （</a:t>
            </a:r>
            <a:r>
              <a:rPr lang="en-US" altLang="zh-CN" dirty="0" smtClean="0"/>
              <a:t>1</a:t>
            </a:r>
            <a:r>
              <a:rPr lang="zh-CN" altLang="en-US" dirty="0" smtClean="0"/>
              <a:t>） </a:t>
            </a:r>
            <a:r>
              <a:rPr lang="en-US" altLang="zh-CN" dirty="0" smtClean="0"/>
              <a:t> </a:t>
            </a:r>
            <a:r>
              <a:rPr lang="zh-CN" altLang="en-US" dirty="0"/>
              <a:t>数据库管理系统</a:t>
            </a:r>
            <a:r>
              <a:rPr lang="en-US" altLang="zh-CN" dirty="0"/>
              <a:t>DBMS  </a:t>
            </a:r>
          </a:p>
          <a:p>
            <a:pPr algn="just">
              <a:buNone/>
            </a:pPr>
            <a:r>
              <a:rPr lang="en-US" altLang="zh-CN" dirty="0"/>
              <a:t>             </a:t>
            </a:r>
            <a:r>
              <a:rPr lang="zh-CN" altLang="en-US" dirty="0"/>
              <a:t>在数据库服务器上的</a:t>
            </a:r>
            <a:r>
              <a:rPr lang="en-US" altLang="zh-CN" dirty="0"/>
              <a:t>DBMS</a:t>
            </a:r>
            <a:r>
              <a:rPr lang="zh-CN" altLang="en-US" dirty="0"/>
              <a:t>对数据库实施集中管理，可以并发地处理多个客户机发来的数据处理请求。常见的数据库管理系统有</a:t>
            </a:r>
            <a:r>
              <a:rPr lang="en-US" altLang="zh-CN" dirty="0" err="1"/>
              <a:t>SQL-Server</a:t>
            </a:r>
            <a:r>
              <a:rPr lang="zh-CN" altLang="en-US" dirty="0" err="1"/>
              <a:t>、</a:t>
            </a:r>
            <a:r>
              <a:rPr lang="en-US" altLang="zh-CN" dirty="0" err="1"/>
              <a:t>Oralce</a:t>
            </a:r>
            <a:r>
              <a:rPr lang="zh-CN" altLang="en-US" dirty="0"/>
              <a:t>、</a:t>
            </a:r>
            <a:r>
              <a:rPr lang="en-US" altLang="zh-CN" dirty="0"/>
              <a:t>Sybase</a:t>
            </a:r>
            <a:r>
              <a:rPr lang="zh-CN" altLang="en-US" dirty="0"/>
              <a:t>、</a:t>
            </a:r>
            <a:r>
              <a:rPr lang="en-US" altLang="zh-CN" dirty="0"/>
              <a:t>Informix</a:t>
            </a:r>
            <a:r>
              <a:rPr lang="zh-CN" altLang="en-US" dirty="0"/>
              <a:t>、</a:t>
            </a:r>
            <a:r>
              <a:rPr lang="en-US" altLang="zh-CN" dirty="0"/>
              <a:t>DB2</a:t>
            </a:r>
            <a:r>
              <a:rPr lang="zh-CN" altLang="en-US" dirty="0"/>
              <a:t>等，系统分析员可以根据自己的需要进行选择。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占位符 182274"/>
          <p:cNvSpPr>
            <a:spLocks noGrp="1"/>
          </p:cNvSpPr>
          <p:nvPr>
            <p:ph idx="1"/>
          </p:nvPr>
        </p:nvSpPr>
        <p:spPr>
          <a:xfrm>
            <a:off x="395536" y="990600"/>
            <a:ext cx="8001000" cy="5867400"/>
          </a:xfrm>
        </p:spPr>
        <p:txBody>
          <a:bodyPr anchor="t"/>
          <a:lstStyle/>
          <a:p>
            <a:pPr algn="just">
              <a:buNone/>
            </a:pPr>
            <a:r>
              <a:rPr lang="en-US" altLang="zh-CN" dirty="0"/>
              <a:t>            2) </a:t>
            </a:r>
            <a:r>
              <a:rPr lang="zh-CN" altLang="en-US" dirty="0"/>
              <a:t>客户端开发软件</a:t>
            </a:r>
          </a:p>
          <a:p>
            <a:pPr algn="just">
              <a:buNone/>
            </a:pPr>
            <a:r>
              <a:rPr lang="zh-CN" altLang="en-US" dirty="0"/>
              <a:t>            客户端开发软件十分丰富，系统开发人员可以根据设计需要进行选择，选择客户端开发软件要考虑继承性。常见的客户端开发软件有</a:t>
            </a:r>
            <a:r>
              <a:rPr lang="en-US" altLang="zh-CN" dirty="0"/>
              <a:t>Java</a:t>
            </a:r>
            <a:r>
              <a:rPr lang="zh-CN" altLang="en-US" dirty="0"/>
              <a:t>等。 </a:t>
            </a:r>
          </a:p>
          <a:p>
            <a:pPr algn="just">
              <a:buNone/>
            </a:pPr>
            <a:r>
              <a:rPr lang="zh-CN" altLang="en-US" dirty="0"/>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190466"/>
          <p:cNvSpPr>
            <a:spLocks noGrp="1"/>
          </p:cNvSpPr>
          <p:nvPr>
            <p:ph idx="1"/>
          </p:nvPr>
        </p:nvSpPr>
        <p:spPr>
          <a:xfrm>
            <a:off x="611560" y="1988840"/>
            <a:ext cx="7848872" cy="3600400"/>
          </a:xfrm>
        </p:spPr>
        <p:txBody>
          <a:bodyPr anchor="t">
            <a:normAutofit/>
          </a:bodyPr>
          <a:lstStyle/>
          <a:p>
            <a:pPr algn="just">
              <a:buNone/>
            </a:pPr>
            <a:r>
              <a:rPr lang="zh-CN" altLang="en-US" dirty="0" smtClean="0"/>
              <a:t>          系统的计算模式是指通过网络计算机处理信息的方式。常用的模式有：基于客户机</a:t>
            </a:r>
            <a:r>
              <a:rPr lang="en-US" altLang="zh-CN" dirty="0" smtClean="0"/>
              <a:t>/</a:t>
            </a:r>
            <a:r>
              <a:rPr lang="zh-CN" altLang="en-US" dirty="0" smtClean="0"/>
              <a:t>服务器（</a:t>
            </a:r>
            <a:r>
              <a:rPr lang="en-US" altLang="zh-CN" dirty="0" smtClean="0"/>
              <a:t>C/S</a:t>
            </a:r>
            <a:r>
              <a:rPr lang="zh-CN" altLang="en-US" dirty="0" smtClean="0"/>
              <a:t>）、浏览器</a:t>
            </a:r>
            <a:r>
              <a:rPr lang="en-US" altLang="zh-CN" dirty="0" smtClean="0"/>
              <a:t>/</a:t>
            </a:r>
            <a:r>
              <a:rPr lang="zh-CN" altLang="en-US" dirty="0" smtClean="0"/>
              <a:t>服务器</a:t>
            </a:r>
            <a:r>
              <a:rPr lang="en-US" altLang="zh-CN" dirty="0" smtClean="0"/>
              <a:t>(B/S).</a:t>
            </a:r>
          </a:p>
          <a:p>
            <a:pPr algn="just">
              <a:buNone/>
            </a:pPr>
            <a:r>
              <a:rPr lang="en-US" altLang="zh-CN" dirty="0" smtClean="0"/>
              <a:t> </a:t>
            </a:r>
            <a:r>
              <a:rPr lang="en-US" altLang="zh-CN" dirty="0" smtClean="0"/>
              <a:t>    </a:t>
            </a:r>
            <a:endParaRPr lang="en-US" altLang="zh-CN" dirty="0" smtClean="0"/>
          </a:p>
          <a:p>
            <a:pPr algn="just">
              <a:buNone/>
            </a:pPr>
            <a:endParaRPr lang="en-US" altLang="zh-CN" dirty="0" smtClean="0"/>
          </a:p>
          <a:p>
            <a:pPr algn="just">
              <a:buNone/>
            </a:pPr>
            <a:endParaRPr lang="en-US" altLang="zh-CN" dirty="0" smtClean="0"/>
          </a:p>
          <a:p>
            <a:pPr algn="just">
              <a:buNone/>
            </a:pPr>
            <a:endParaRPr lang="en-US" altLang="zh-CN" dirty="0" smtClean="0"/>
          </a:p>
          <a:p>
            <a:pPr algn="just">
              <a:buNone/>
            </a:pPr>
            <a:endParaRPr lang="en-US" altLang="zh-CN" dirty="0" smtClean="0"/>
          </a:p>
          <a:p>
            <a:pPr algn="just">
              <a:buNone/>
            </a:pPr>
            <a:endParaRPr lang="zh-CN" altLang="en-US" dirty="0"/>
          </a:p>
          <a:p>
            <a:endParaRPr lang="zh-CN" altLang="en-US" dirty="0"/>
          </a:p>
        </p:txBody>
      </p:sp>
      <p:sp>
        <p:nvSpPr>
          <p:cNvPr id="3" name="标题 337921"/>
          <p:cNvSpPr>
            <a:spLocks noGrp="1"/>
          </p:cNvSpPr>
          <p:nvPr>
            <p:ph type="title"/>
          </p:nvPr>
        </p:nvSpPr>
        <p:spPr>
          <a:xfrm>
            <a:off x="827584" y="836712"/>
            <a:ext cx="6336704" cy="762000"/>
          </a:xfrm>
        </p:spPr>
        <p:txBody>
          <a:bodyPr anchor="ctr">
            <a:normAutofit fontScale="90000"/>
          </a:bodyPr>
          <a:lstStyle/>
          <a:p>
            <a:r>
              <a:rPr lang="en-US" altLang="zh-CN" dirty="0" smtClean="0"/>
              <a:t>3 </a:t>
            </a:r>
            <a:r>
              <a:rPr lang="zh-CN" altLang="en-US" dirty="0" smtClean="0"/>
              <a:t>、</a:t>
            </a:r>
            <a:r>
              <a:rPr lang="zh-CN" altLang="en-US" sz="5400" b="1" dirty="0" smtClean="0">
                <a:solidFill>
                  <a:schemeClr val="accent2"/>
                </a:solidFill>
              </a:rPr>
              <a:t>系统计算模式设计</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085584" cy="45719"/>
          </a:xfrm>
        </p:spPr>
        <p:txBody>
          <a:bodyPr>
            <a:normAutofit fontScale="90000"/>
          </a:bodyPr>
          <a:lstStyle/>
          <a:p>
            <a:endParaRPr lang="zh-CN" altLang="en-US" dirty="0"/>
          </a:p>
        </p:txBody>
      </p:sp>
      <p:pic>
        <p:nvPicPr>
          <p:cNvPr id="39938" name="Picture 2"/>
          <p:cNvPicPr>
            <a:picLocks noGrp="1" noChangeAspect="1" noChangeArrowheads="1"/>
          </p:cNvPicPr>
          <p:nvPr>
            <p:ph idx="1"/>
          </p:nvPr>
        </p:nvPicPr>
        <p:blipFill>
          <a:blip r:embed="rId2" cstate="print"/>
          <a:srcRect/>
          <a:stretch>
            <a:fillRect/>
          </a:stretch>
        </p:blipFill>
        <p:spPr bwMode="auto">
          <a:xfrm>
            <a:off x="1259632" y="836712"/>
            <a:ext cx="7416824" cy="2609524"/>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1043608" y="4149080"/>
            <a:ext cx="6675437" cy="2027287"/>
          </a:xfrm>
          <a:prstGeom prst="rect">
            <a:avLst/>
          </a:prstGeom>
          <a:noFill/>
          <a:ln w="9525">
            <a:noFill/>
            <a:miter lim="800000"/>
            <a:headEnd/>
            <a:tailEnd/>
          </a:ln>
        </p:spPr>
      </p:pic>
      <p:sp>
        <p:nvSpPr>
          <p:cNvPr id="6" name="矩形 5"/>
          <p:cNvSpPr/>
          <p:nvPr/>
        </p:nvSpPr>
        <p:spPr>
          <a:xfrm>
            <a:off x="2123728" y="3501008"/>
            <a:ext cx="50405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c/s</a:t>
            </a:r>
            <a:r>
              <a:rPr lang="zh-CN" altLang="en-US" dirty="0" smtClean="0"/>
              <a:t>模式</a:t>
            </a:r>
            <a:endParaRPr lang="zh-CN" altLang="en-US" dirty="0"/>
          </a:p>
        </p:txBody>
      </p:sp>
      <p:sp>
        <p:nvSpPr>
          <p:cNvPr id="7" name="矩形 6"/>
          <p:cNvSpPr/>
          <p:nvPr/>
        </p:nvSpPr>
        <p:spPr>
          <a:xfrm>
            <a:off x="2267744" y="6021288"/>
            <a:ext cx="48245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B/S</a:t>
            </a:r>
            <a:r>
              <a:rPr lang="zh-CN" altLang="en-US" dirty="0" smtClean="0"/>
              <a:t>模式</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37921"/>
          <p:cNvSpPr>
            <a:spLocks noGrp="1"/>
          </p:cNvSpPr>
          <p:nvPr>
            <p:ph type="title"/>
          </p:nvPr>
        </p:nvSpPr>
        <p:spPr>
          <a:xfrm>
            <a:off x="1115616" y="620688"/>
            <a:ext cx="7772400" cy="762000"/>
          </a:xfrm>
        </p:spPr>
        <p:txBody>
          <a:bodyPr anchor="ctr">
            <a:normAutofit fontScale="90000"/>
          </a:bodyPr>
          <a:lstStyle/>
          <a:p>
            <a:r>
              <a:rPr lang="en-US" altLang="zh-CN" dirty="0" smtClean="0"/>
              <a:t>4   </a:t>
            </a:r>
            <a:r>
              <a:rPr lang="zh-CN" altLang="en-US" dirty="0"/>
              <a:t>软件结构设计</a:t>
            </a:r>
          </a:p>
        </p:txBody>
      </p:sp>
      <p:sp>
        <p:nvSpPr>
          <p:cNvPr id="27650" name="文本占位符 337922"/>
          <p:cNvSpPr>
            <a:spLocks noGrp="1"/>
          </p:cNvSpPr>
          <p:nvPr>
            <p:ph idx="1"/>
          </p:nvPr>
        </p:nvSpPr>
        <p:spPr>
          <a:xfrm>
            <a:off x="611560" y="1484784"/>
            <a:ext cx="7924800" cy="5181600"/>
          </a:xfrm>
        </p:spPr>
        <p:txBody>
          <a:bodyPr anchor="t"/>
          <a:lstStyle/>
          <a:p>
            <a:pPr algn="just">
              <a:buNone/>
            </a:pPr>
            <a:r>
              <a:rPr lang="en-US" altLang="zh-CN" dirty="0"/>
              <a:t>    </a:t>
            </a:r>
            <a:r>
              <a:rPr lang="en-US" altLang="zh-CN" sz="2800" b="1" dirty="0" smtClean="0"/>
              <a:t>1</a:t>
            </a:r>
            <a:r>
              <a:rPr lang="zh-CN" altLang="en-US" sz="2800" b="1" dirty="0" smtClean="0"/>
              <a:t>）</a:t>
            </a:r>
            <a:r>
              <a:rPr lang="zh-CN" altLang="en-US" sz="2800" b="1" dirty="0" smtClean="0">
                <a:solidFill>
                  <a:schemeClr val="accent2"/>
                </a:solidFill>
              </a:rPr>
              <a:t>概述</a:t>
            </a:r>
            <a:endParaRPr lang="zh-CN" altLang="en-US" sz="2800" b="1" dirty="0">
              <a:solidFill>
                <a:schemeClr val="accent2"/>
              </a:solidFill>
            </a:endParaRPr>
          </a:p>
          <a:p>
            <a:pPr algn="just">
              <a:buNone/>
            </a:pPr>
            <a:r>
              <a:rPr lang="zh-CN" altLang="en-US" dirty="0"/>
              <a:t>            系统的软件结构是由系统软件的各子系统按照确定的关系构成的结构框架。子系统是对软件分解的一种中间形式，也是组织和描述软件的一种方法。由多个子系统构成系统软件，每一个子系统又包括多个用例设计、设计类和接口。</a:t>
            </a:r>
          </a:p>
          <a:p>
            <a:pPr algn="just">
              <a:buNone/>
            </a:pPr>
            <a:r>
              <a:rPr lang="zh-CN" altLang="en-US" dirty="0"/>
              <a:t>            软件结构设计是把软件分解成为多个子系统，并确定出由各子系统及其接口构成的软件结构</a:t>
            </a:r>
            <a:r>
              <a:rPr lang="zh-CN" altLang="en-US" dirty="0" smtClean="0"/>
              <a:t>。</a:t>
            </a:r>
            <a:endParaRPr lang="zh-CN" altLang="en-US" dirty="0"/>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95586"/>
          <p:cNvSpPr>
            <a:spLocks noGrp="1"/>
          </p:cNvSpPr>
          <p:nvPr>
            <p:ph idx="1"/>
          </p:nvPr>
        </p:nvSpPr>
        <p:spPr>
          <a:xfrm>
            <a:off x="539552" y="1124744"/>
            <a:ext cx="7772400" cy="5346576"/>
          </a:xfrm>
        </p:spPr>
        <p:txBody>
          <a:bodyPr anchor="t"/>
          <a:lstStyle/>
          <a:p>
            <a:pPr algn="just">
              <a:buNone/>
            </a:pPr>
            <a:r>
              <a:rPr lang="en-US" altLang="zh-CN" sz="2800" b="1" dirty="0" smtClean="0"/>
              <a:t>2 </a:t>
            </a:r>
            <a:r>
              <a:rPr lang="zh-CN" altLang="en-US" sz="2800" b="1" dirty="0" smtClean="0"/>
              <a:t>）</a:t>
            </a:r>
            <a:r>
              <a:rPr lang="en-US" altLang="zh-CN" sz="2800" b="1" dirty="0" smtClean="0"/>
              <a:t> </a:t>
            </a:r>
            <a:r>
              <a:rPr lang="zh-CN" altLang="en-US" sz="2800" b="1" dirty="0" smtClean="0">
                <a:solidFill>
                  <a:schemeClr val="accent2"/>
                </a:solidFill>
              </a:rPr>
              <a:t>应用子系统</a:t>
            </a:r>
            <a:r>
              <a:rPr lang="zh-CN" altLang="en-US" sz="2800" b="1" dirty="0" smtClean="0">
                <a:solidFill>
                  <a:schemeClr val="accent2"/>
                </a:solidFill>
              </a:rPr>
              <a:t>设计</a:t>
            </a:r>
            <a:endParaRPr lang="en-US" altLang="zh-CN" sz="2800" b="1" dirty="0" smtClean="0">
              <a:solidFill>
                <a:schemeClr val="accent2"/>
              </a:solidFill>
            </a:endParaRPr>
          </a:p>
          <a:p>
            <a:pPr algn="just">
              <a:buNone/>
            </a:pPr>
            <a:r>
              <a:rPr lang="zh-CN" altLang="en-US" dirty="0" smtClean="0"/>
              <a:t>            </a:t>
            </a:r>
            <a:r>
              <a:rPr lang="zh-CN" altLang="en-US" dirty="0" smtClean="0"/>
              <a:t>（</a:t>
            </a:r>
            <a:r>
              <a:rPr lang="en-US" altLang="zh-CN" dirty="0" smtClean="0"/>
              <a:t>1</a:t>
            </a:r>
            <a:r>
              <a:rPr lang="zh-CN" altLang="en-US" dirty="0" smtClean="0"/>
              <a:t>）识别</a:t>
            </a:r>
            <a:r>
              <a:rPr lang="zh-CN" altLang="en-US" dirty="0"/>
              <a:t>应用子系统</a:t>
            </a:r>
          </a:p>
          <a:p>
            <a:pPr algn="just">
              <a:buNone/>
            </a:pPr>
            <a:r>
              <a:rPr lang="zh-CN" altLang="en-US" dirty="0"/>
              <a:t>             应用子系统的原型是系统逻辑结构中的分析包。把分析包作为初步的应用子系统，然后，再对各子系统进行分析和优化，以确定应用子系统。</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TotalTime>
  <Words>703</Words>
  <Application>Microsoft Office PowerPoint</Application>
  <PresentationFormat>全屏显示(4:3)</PresentationFormat>
  <Paragraphs>48</Paragraphs>
  <Slides>14</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15" baseType="lpstr">
      <vt:lpstr>流畅</vt:lpstr>
      <vt:lpstr>7.1 系统平台与模式设计</vt:lpstr>
      <vt:lpstr>1   系统平台</vt:lpstr>
      <vt:lpstr>幻灯片 3</vt:lpstr>
      <vt:lpstr>幻灯片 4</vt:lpstr>
      <vt:lpstr>幻灯片 5</vt:lpstr>
      <vt:lpstr>3 、系统计算模式设计</vt:lpstr>
      <vt:lpstr>幻灯片 7</vt:lpstr>
      <vt:lpstr>4   软件结构设计</vt:lpstr>
      <vt:lpstr>幻灯片 9</vt:lpstr>
      <vt:lpstr>幻灯片 10</vt:lpstr>
      <vt:lpstr>幻灯片 11</vt:lpstr>
      <vt:lpstr>幻灯片 12</vt:lpstr>
      <vt:lpstr>幻灯片 13</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系统平台的设计</dc:title>
  <dc:creator>USST</dc:creator>
  <cp:lastModifiedBy>USST</cp:lastModifiedBy>
  <cp:revision>11</cp:revision>
  <dcterms:created xsi:type="dcterms:W3CDTF">2020-03-21T12:44:57Z</dcterms:created>
  <dcterms:modified xsi:type="dcterms:W3CDTF">2020-03-23T01:33:32Z</dcterms:modified>
</cp:coreProperties>
</file>