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91" r:id="rId5"/>
    <p:sldId id="280" r:id="rId6"/>
    <p:sldId id="259" r:id="rId7"/>
    <p:sldId id="279" r:id="rId8"/>
    <p:sldId id="284" r:id="rId9"/>
    <p:sldId id="285" r:id="rId10"/>
    <p:sldId id="278" r:id="rId11"/>
    <p:sldId id="286" r:id="rId12"/>
    <p:sldId id="270" r:id="rId13"/>
    <p:sldId id="27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D82-7BD7-4DEB-AAEC-7D0517FD7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1298-40FA-4252-BA7A-FE97E673D8F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D82-7BD7-4DEB-AAEC-7D0517FD7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1298-40FA-4252-BA7A-FE97E673D8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D82-7BD7-4DEB-AAEC-7D0517FD7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1298-40FA-4252-BA7A-FE97E673D8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D82-7BD7-4DEB-AAEC-7D0517FD7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1298-40FA-4252-BA7A-FE97E673D8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D82-7BD7-4DEB-AAEC-7D0517FD7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1298-40FA-4252-BA7A-FE97E673D8F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D82-7BD7-4DEB-AAEC-7D0517FD7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1298-40FA-4252-BA7A-FE97E673D8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D82-7BD7-4DEB-AAEC-7D0517FD7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1298-40FA-4252-BA7A-FE97E673D8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D82-7BD7-4DEB-AAEC-7D0517FD7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1298-40FA-4252-BA7A-FE97E673D8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D82-7BD7-4DEB-AAEC-7D0517FD7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1298-40FA-4252-BA7A-FE97E673D8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D82-7BD7-4DEB-AAEC-7D0517FD7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1298-40FA-4252-BA7A-FE97E673D8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D82-7BD7-4DEB-AAEC-7D0517FD7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3A61298-40FA-4252-BA7A-FE97E673D8F1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07AD82-7BD7-4DEB-AAEC-7D0517FD7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A61298-40FA-4252-BA7A-FE97E673D8F1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7.2 </a:t>
            </a:r>
            <a:r>
              <a:rPr lang="zh-CN" altLang="en-US" dirty="0" smtClean="0"/>
              <a:t>软件运行驱动设计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03848" y="3228536"/>
            <a:ext cx="5184248" cy="175260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、控制类设计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</a:t>
            </a:r>
            <a:r>
              <a:rPr lang="zh-CN" altLang="en-US" dirty="0" smtClean="0"/>
              <a:t>、时序图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 smtClean="0"/>
              <a:t>3) </a:t>
            </a:r>
            <a:r>
              <a:rPr lang="zh-CN" altLang="en-US" sz="5400" dirty="0" smtClean="0"/>
              <a:t>绘制顺序图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）顺序图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顺序图</a:t>
            </a:r>
            <a:r>
              <a:rPr lang="zh-CN" altLang="en-US" dirty="0" smtClean="0"/>
              <a:t>是</a:t>
            </a:r>
            <a:r>
              <a:rPr lang="zh-CN" altLang="en-US" dirty="0" smtClean="0"/>
              <a:t>将交互关系表示为一个二维图。纵向</a:t>
            </a:r>
            <a:r>
              <a:rPr lang="zh-CN" altLang="en-US" dirty="0" smtClean="0"/>
              <a:t>是时间轴，</a:t>
            </a:r>
            <a:r>
              <a:rPr lang="zh-CN" altLang="en-US" dirty="0" smtClean="0"/>
              <a:t>时间沿竖线向下延伸。横向轴代表了在协作中各独立</a:t>
            </a:r>
            <a:r>
              <a:rPr lang="zh-CN" altLang="en-US" dirty="0" smtClean="0"/>
              <a:t>对象。对象用</a:t>
            </a:r>
            <a:r>
              <a:rPr lang="zh-CN" altLang="en-US" dirty="0" smtClean="0"/>
              <a:t>生命线表示。当对象存在时，角色用一条虚线表示，当对象的过程处于激活状态时，生命线是一个双道线。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占位符 221186"/>
          <p:cNvSpPr>
            <a:spLocks noGrp="1"/>
          </p:cNvSpPr>
          <p:nvPr>
            <p:ph idx="1"/>
          </p:nvPr>
        </p:nvSpPr>
        <p:spPr>
          <a:xfrm>
            <a:off x="611560" y="1219200"/>
            <a:ext cx="7772400" cy="5638800"/>
          </a:xfrm>
        </p:spPr>
        <p:txBody>
          <a:bodyPr anchor="t"/>
          <a:lstStyle/>
          <a:p>
            <a:pPr algn="just">
              <a:buNone/>
            </a:pPr>
            <a:r>
              <a:rPr lang="en-US" altLang="zh-CN" dirty="0" smtClean="0"/>
              <a:t>  </a:t>
            </a:r>
            <a:endParaRPr lang="zh-CN" altLang="en-US" sz="2800" dirty="0"/>
          </a:p>
          <a:p>
            <a:pPr algn="just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）顺序图的绘制</a:t>
            </a:r>
            <a:endParaRPr lang="en-US" altLang="zh-CN" dirty="0" smtClean="0"/>
          </a:p>
          <a:p>
            <a:pPr algn="just"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/>
              <a:t>以</a:t>
            </a:r>
            <a:r>
              <a:rPr lang="zh-CN" altLang="en-US" sz="2800" dirty="0" smtClean="0"/>
              <a:t>“售书处理”用例</a:t>
            </a:r>
            <a:r>
              <a:rPr lang="zh-CN" altLang="en-US" sz="2800" dirty="0" smtClean="0"/>
              <a:t>为设计顺序图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售书处理”</a:t>
            </a:r>
            <a:r>
              <a:rPr lang="zh-CN" altLang="en-US" dirty="0"/>
              <a:t>的顺序图。“售书界面”接收售书员输入的读者所要购买图书的书号和册数，同时给该读者产生一个书单号。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222211"/>
          <p:cNvSpPr txBox="1"/>
          <p:nvPr/>
        </p:nvSpPr>
        <p:spPr>
          <a:xfrm>
            <a:off x="2843808" y="5589240"/>
            <a:ext cx="4724400" cy="36933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产生待售图书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顺序图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2" name="矩形 222213"/>
          <p:cNvSpPr/>
          <p:nvPr/>
        </p:nvSpPr>
        <p:spPr>
          <a:xfrm>
            <a:off x="2576513" y="2438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6323" name="对象 222212"/>
          <p:cNvGraphicFramePr>
            <a:graphicFrameLocks noChangeAspect="1"/>
          </p:cNvGraphicFramePr>
          <p:nvPr/>
        </p:nvGraphicFramePr>
        <p:xfrm>
          <a:off x="533400" y="1143000"/>
          <a:ext cx="8077200" cy="400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01374575" imgH="50177700" progId="">
                  <p:embed/>
                </p:oleObj>
              </mc:Choice>
              <mc:Fallback>
                <p:oleObj name="" r:id="rId1" imgW="101374575" imgH="501777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143000"/>
                        <a:ext cx="8077200" cy="400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2099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、概述</a:t>
            </a:r>
            <a:endParaRPr lang="zh-CN" altLang="en-US" dirty="0"/>
          </a:p>
        </p:txBody>
      </p:sp>
      <p:sp>
        <p:nvSpPr>
          <p:cNvPr id="43010" name="文本占位符 20992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软件结构设计完成后，我们就将整个软件分解成子系统，而子系统</a:t>
            </a:r>
            <a:r>
              <a:rPr lang="zh-CN" altLang="en-US" dirty="0"/>
              <a:t>可以跟踪到分析包，分析包可以跟踪到</a:t>
            </a:r>
            <a:r>
              <a:rPr lang="zh-CN" altLang="en-US" dirty="0" smtClean="0"/>
              <a:t>用例，即一</a:t>
            </a:r>
            <a:r>
              <a:rPr lang="zh-CN" altLang="en-US" dirty="0"/>
              <a:t>个子系统能够完成它所跟踪的用例的功能，</a:t>
            </a:r>
            <a:r>
              <a:rPr lang="zh-CN" altLang="en-US" dirty="0" smtClean="0"/>
              <a:t>所以接下来设计</a:t>
            </a:r>
            <a:r>
              <a:rPr lang="zh-CN" altLang="en-US" dirty="0"/>
              <a:t>的第一项工作便是对子系统所跟踪的用例进行软件运行驱动设计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altLang="zh-CN" dirty="0" smtClean="0"/>
              <a:t>          </a:t>
            </a:r>
            <a:r>
              <a:rPr lang="zh-CN" altLang="en-US" dirty="0">
                <a:sym typeface="+mn-ea"/>
              </a:rPr>
              <a:t>软件运行驱动</a:t>
            </a:r>
            <a:r>
              <a:rPr lang="zh-CN" altLang="en-US" dirty="0"/>
              <a:t>设计包括两个含义：一是基于用例设计控制流，二是描述用时序图给出设计的结果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buNone/>
            </a:pPr>
            <a:r>
              <a:rPr lang="zh-CN" altLang="en-US" sz="2400" dirty="0" smtClean="0"/>
              <a:t>  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文本占位符 212994"/>
          <p:cNvSpPr>
            <a:spLocks noGrp="1"/>
          </p:cNvSpPr>
          <p:nvPr>
            <p:ph idx="1"/>
          </p:nvPr>
        </p:nvSpPr>
        <p:spPr>
          <a:xfrm>
            <a:off x="323215" y="1621790"/>
            <a:ext cx="8153400" cy="5236210"/>
          </a:xfrm>
        </p:spPr>
        <p:txBody>
          <a:bodyPr anchor="t">
            <a:normAutofit/>
          </a:bodyPr>
          <a:lstStyle/>
          <a:p>
            <a:pPr algn="l" eaLnBrk="1" hangingPunct="1">
              <a:buSzTx/>
              <a:buFont typeface="Symbol" panose="05050102010706020507" pitchFamily="18" charset="2"/>
              <a:buChar char="¨"/>
            </a:pPr>
            <a:r>
              <a:rPr lang="zh-CN" altLang="en-US" b="1" kern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sym typeface="+mn-ea"/>
              </a:rPr>
              <a:t>控制流：主动对象的一次执行活动的控制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algn="l" eaLnBrk="1" hangingPunct="1">
              <a:buSzTx/>
              <a:buFont typeface="Symbol" panose="05050102010706020507" pitchFamily="18" charset="2"/>
              <a:buChar char="¨"/>
            </a:pPr>
            <a:r>
              <a:rPr lang="zh-CN" altLang="en-US" sz="2600" dirty="0">
                <a:sym typeface="+mn-ea"/>
              </a:rPr>
              <a:t>识别控制流</a:t>
            </a:r>
            <a:r>
              <a:rPr lang="en-US" altLang="zh-CN" sz="2600" dirty="0">
                <a:sym typeface="+mn-ea"/>
              </a:rPr>
              <a:t>:</a:t>
            </a:r>
            <a:endParaRPr lang="en-US" altLang="zh-CN" sz="2600" dirty="0">
              <a:sym typeface="+mn-ea"/>
            </a:endParaRPr>
          </a:p>
          <a:p>
            <a:pPr lvl="1" algn="l" eaLnBrk="1" hangingPunct="1">
              <a:buSzTx/>
              <a:buFont typeface="Wingdings" panose="05000000000000000000" charset="0"/>
              <a:buChar char="Ø"/>
            </a:pPr>
            <a:r>
              <a:rPr lang="zh-CN" altLang="en-US" sz="2400" dirty="0">
                <a:latin typeface="隶书" panose="02010509060101010101" charset="-122"/>
                <a:ea typeface="隶书" panose="02010509060101010101" charset="-122"/>
                <a:sym typeface="+mn-ea"/>
              </a:rPr>
              <a:t>从</a:t>
            </a:r>
            <a:r>
              <a:rPr lang="en-US" altLang="zh-CN" sz="2400" dirty="0">
                <a:latin typeface="隶书" panose="02010509060101010101" charset="-122"/>
                <a:ea typeface="隶书" panose="02010509060101010101" charset="-122"/>
                <a:sym typeface="+mn-ea"/>
              </a:rPr>
              <a:t>Use case</a:t>
            </a:r>
            <a:r>
              <a:rPr lang="zh-CN" altLang="en-US" sz="2400" dirty="0">
                <a:latin typeface="隶书" panose="02010509060101010101" charset="-122"/>
                <a:ea typeface="隶书" panose="02010509060101010101" charset="-122"/>
                <a:sym typeface="+mn-ea"/>
              </a:rPr>
              <a:t>识别</a:t>
            </a:r>
            <a:endParaRPr lang="zh-CN" altLang="en-US" sz="2400" dirty="0">
              <a:latin typeface="隶书" panose="02010509060101010101" charset="-122"/>
              <a:ea typeface="隶书" panose="02010509060101010101" charset="-122"/>
              <a:sym typeface="+mn-ea"/>
            </a:endParaRPr>
          </a:p>
          <a:p>
            <a:pPr lvl="3" algn="l" eaLnBrk="1" hangingPunct="1">
              <a:buSzPct val="95000"/>
              <a:buFont typeface="Wingdings" panose="05000000000000000000" pitchFamily="2" charset="2"/>
              <a:buChar char="Ø"/>
            </a:pPr>
            <a:r>
              <a:rPr lang="en-US" altLang="zh-CN" sz="2475" dirty="0">
                <a:latin typeface="隶书" panose="02010509060101010101" charset="-122"/>
                <a:ea typeface="隶书" panose="02010509060101010101" charset="-122"/>
                <a:sym typeface="+mn-ea"/>
              </a:rPr>
              <a:t>Use case </a:t>
            </a:r>
            <a:r>
              <a:rPr lang="zh-CN" altLang="en-US" sz="2475" dirty="0">
                <a:latin typeface="隶书" panose="02010509060101010101" charset="-122"/>
                <a:ea typeface="隶书" panose="02010509060101010101" charset="-122"/>
                <a:sym typeface="+mn-ea"/>
              </a:rPr>
              <a:t>的每一个功能都可能需要一个控制流来实现</a:t>
            </a:r>
            <a:endParaRPr lang="zh-CN" altLang="en-US" sz="2475" dirty="0">
              <a:latin typeface="隶书" panose="02010509060101010101" charset="-122"/>
              <a:ea typeface="隶书" panose="02010509060101010101" charset="-122"/>
              <a:sym typeface="+mn-ea"/>
            </a:endParaRPr>
          </a:p>
          <a:p>
            <a:pPr lvl="1" algn="l" eaLnBrk="1" hangingPunct="1">
              <a:buSzPct val="95000"/>
              <a:buFont typeface="Wingdings" panose="05000000000000000000" pitchFamily="2" charset="2"/>
              <a:buChar char="Ø"/>
            </a:pPr>
            <a:r>
              <a:rPr lang="zh-CN" altLang="en-US" sz="3120" dirty="0">
                <a:latin typeface="隶书" panose="02010509060101010101" charset="-122"/>
                <a:ea typeface="隶书" panose="02010509060101010101" charset="-122"/>
                <a:sym typeface="+mn-ea"/>
              </a:rPr>
              <a:t>从用户需求出发根据用户的要求，分析哪些任务可以并行的执行</a:t>
            </a:r>
            <a:endParaRPr lang="zh-CN" altLang="en-US" sz="3120" dirty="0">
              <a:latin typeface="隶书" panose="02010509060101010101" charset="-122"/>
              <a:ea typeface="隶书" panose="02010509060101010101" charset="-122"/>
              <a:sym typeface="+mn-ea"/>
            </a:endParaRPr>
          </a:p>
          <a:p>
            <a:pPr lvl="3" algn="l" eaLnBrk="1" hangingPunct="1">
              <a:buSzPct val="95000"/>
              <a:buFont typeface="Wingdings" panose="05000000000000000000" pitchFamily="2" charset="2"/>
              <a:buChar char="Ø"/>
            </a:pPr>
            <a:endParaRPr lang="zh-CN" altLang="en-US" sz="2600" dirty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文本占位符 154626"/>
          <p:cNvSpPr>
            <a:spLocks noGrp="1"/>
          </p:cNvSpPr>
          <p:nvPr>
            <p:ph type="body" idx="1"/>
          </p:nvPr>
        </p:nvSpPr>
        <p:spPr>
          <a:xfrm>
            <a:off x="509112" y="988060"/>
            <a:ext cx="7947184" cy="5638800"/>
          </a:xfrm>
        </p:spPr>
        <p:txBody>
          <a:bodyPr/>
          <a:lstStyle/>
          <a:p>
            <a:pPr algn="just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实体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类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(Entity Class)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是信息系统表示客观实体的抽象要素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buNone/>
            </a:pPr>
            <a:r>
              <a:rPr lang="zh-CN" altLang="en-US" dirty="0" smtClean="0"/>
              <a:t> </a:t>
            </a:r>
            <a:r>
              <a:rPr lang="zh-CN" altLang="en-US" dirty="0" smtClean="0"/>
              <a:t>     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边界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类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(Boundary Class)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是描述系统与参与者之间交互的抽象要素。</a:t>
            </a:r>
            <a:r>
              <a:rPr lang="zh-CN" altLang="en-US" dirty="0" smtClean="0"/>
              <a:t>边界类只是对信息系统与参与者之间交互的抽象建模，并不表示交互的具体内容及交互界面的具体形式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控制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类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(Control Class)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是表示信息系统对其它对象实施协调处理、逻辑运算的抽象要素。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med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文本占位符 212994"/>
          <p:cNvSpPr>
            <a:spLocks noGrp="1"/>
          </p:cNvSpPr>
          <p:nvPr>
            <p:ph idx="1"/>
          </p:nvPr>
        </p:nvSpPr>
        <p:spPr>
          <a:xfrm>
            <a:off x="323528" y="914400"/>
            <a:ext cx="8153400" cy="5943600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 </a:t>
            </a:r>
            <a:r>
              <a:rPr lang="en-US" altLang="zh-CN" dirty="0"/>
              <a:t>2</a:t>
            </a:r>
            <a:r>
              <a:rPr lang="zh-CN" altLang="en-US" dirty="0"/>
              <a:t>．控制类</a:t>
            </a:r>
            <a:r>
              <a:rPr lang="zh-CN" altLang="en-US" dirty="0" smtClean="0"/>
              <a:t>设计的工作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  <a:p>
            <a:pPr algn="just"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1) </a:t>
            </a:r>
            <a:r>
              <a:rPr lang="zh-CN" altLang="en-US" dirty="0"/>
              <a:t>确定控制类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pPr algn="just"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2) </a:t>
            </a:r>
            <a:r>
              <a:rPr lang="zh-CN" altLang="en-US" dirty="0"/>
              <a:t>设计类图</a:t>
            </a:r>
            <a:endParaRPr lang="zh-CN" altLang="en-US" dirty="0"/>
          </a:p>
          <a:p>
            <a:pPr algn="just">
              <a:buNone/>
            </a:pPr>
            <a:r>
              <a:rPr lang="zh-CN" altLang="en-US" dirty="0"/>
              <a:t>            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algn="just"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3) </a:t>
            </a:r>
            <a:r>
              <a:rPr lang="zh-CN" altLang="en-US" dirty="0"/>
              <a:t>基于用例描述，绘制顺序图</a:t>
            </a:r>
            <a:endParaRPr lang="zh-CN" altLang="en-US" dirty="0"/>
          </a:p>
          <a:p>
            <a:pPr algn="just">
              <a:buNone/>
            </a:pPr>
            <a:r>
              <a:rPr lang="zh-CN" altLang="en-US" dirty="0"/>
              <a:t>           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文本占位符 152578"/>
          <p:cNvSpPr>
            <a:spLocks noGrp="1"/>
          </p:cNvSpPr>
          <p:nvPr>
            <p:ph type="body" idx="1"/>
          </p:nvPr>
        </p:nvSpPr>
        <p:spPr>
          <a:xfrm>
            <a:off x="392431" y="972820"/>
            <a:ext cx="8506301" cy="5638800"/>
          </a:xfrm>
        </p:spPr>
        <p:txBody>
          <a:bodyPr/>
          <a:lstStyle/>
          <a:p>
            <a:pPr algn="just">
              <a:lnSpc>
                <a:spcPct val="12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．</a:t>
            </a:r>
            <a:r>
              <a:rPr lang="zh-CN" altLang="en-US" dirty="0">
                <a:sym typeface="+mn-ea"/>
              </a:rPr>
              <a:t>控制类</a:t>
            </a:r>
            <a:r>
              <a:rPr lang="zh-CN" altLang="en-US" dirty="0" smtClean="0">
                <a:sym typeface="+mn-ea"/>
              </a:rPr>
              <a:t>设计</a:t>
            </a:r>
            <a:r>
              <a:rPr lang="zh-CN" altLang="en-US" dirty="0" smtClean="0"/>
              <a:t>过程</a:t>
            </a:r>
            <a:endParaRPr lang="zh-CN" altLang="en-US" dirty="0" smtClean="0"/>
          </a:p>
          <a:p>
            <a:pPr algn="just">
              <a:lnSpc>
                <a:spcPct val="120000"/>
              </a:lnSpc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1) </a:t>
            </a:r>
            <a:r>
              <a:rPr lang="zh-CN" altLang="en-US" dirty="0" smtClean="0"/>
              <a:t>问题域的设计已经完成了问题域的类设计，有了静态类模型</a:t>
            </a:r>
            <a:endParaRPr lang="zh-CN" altLang="en-US" dirty="0" smtClean="0"/>
          </a:p>
          <a:p>
            <a:pPr algn="just">
              <a:lnSpc>
                <a:spcPct val="120000"/>
              </a:lnSpc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）但程序为了完成一个功能，从哪个对象启动，调用哪些对象的方法，并不清楚，为此需要</a:t>
            </a:r>
            <a:endParaRPr lang="zh-CN" altLang="en-US" dirty="0" smtClean="0"/>
          </a:p>
          <a:p>
            <a:pPr lvl="2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400" dirty="0"/>
              <a:t>控制类设计</a:t>
            </a:r>
            <a:endParaRPr lang="zh-CN" altLang="en-US" sz="2400" dirty="0"/>
          </a:p>
          <a:p>
            <a:pPr lvl="2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400" dirty="0"/>
              <a:t>基于用例，绘制用例图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ransition spd="med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占位符 215042"/>
          <p:cNvSpPr>
            <a:spLocks noGrp="1"/>
          </p:cNvSpPr>
          <p:nvPr>
            <p:ph idx="1"/>
          </p:nvPr>
        </p:nvSpPr>
        <p:spPr>
          <a:xfrm>
            <a:off x="539552" y="914400"/>
            <a:ext cx="8153400" cy="5943600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zh-CN" altLang="en-US" sz="2600" dirty="0" smtClean="0"/>
              <a:t>（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）确定设计类</a:t>
            </a:r>
            <a:endParaRPr lang="en-US" altLang="zh-CN" sz="2600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通过分析系统的用例，设计出完成其功能需要的类。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buNone/>
            </a:pPr>
            <a:r>
              <a:rPr lang="zh-CN" altLang="en-US" dirty="0" smtClean="0"/>
              <a:t>     例如：   </a:t>
            </a:r>
            <a:r>
              <a:rPr lang="zh-CN" altLang="en-US" sz="2400" dirty="0" smtClean="0"/>
              <a:t>售</a:t>
            </a:r>
            <a:r>
              <a:rPr lang="zh-CN" altLang="en-US" sz="2400" dirty="0" smtClean="0"/>
              <a:t>书处理</a:t>
            </a:r>
            <a:endParaRPr lang="zh-CN" altLang="en-US" sz="2400" dirty="0" smtClean="0"/>
          </a:p>
          <a:p>
            <a:pPr algn="just">
              <a:buNone/>
            </a:pPr>
            <a:r>
              <a:rPr lang="zh-CN" altLang="en-US" sz="2400" dirty="0" smtClean="0"/>
              <a:t>          售书</a:t>
            </a:r>
            <a:r>
              <a:rPr lang="zh-CN" altLang="en-US" sz="2400" dirty="0" smtClean="0"/>
              <a:t>处理通过“售书界面”</a:t>
            </a:r>
            <a:r>
              <a:rPr lang="zh-CN" altLang="en-US" sz="2400" dirty="0" smtClean="0"/>
              <a:t>、“产生待售图书”和“待售图书”三个设计</a:t>
            </a:r>
            <a:r>
              <a:rPr lang="zh-CN" altLang="en-US" sz="2400" dirty="0" smtClean="0"/>
              <a:t>类完成其售书功能。</a:t>
            </a:r>
            <a:endParaRPr lang="en-US" altLang="zh-CN" sz="2400" dirty="0" smtClean="0"/>
          </a:p>
          <a:p>
            <a:pPr algn="just">
              <a:buNone/>
            </a:pPr>
            <a:endParaRPr lang="zh-CN" altLang="en-US" sz="2400" dirty="0" smtClean="0"/>
          </a:p>
          <a:p>
            <a:pPr algn="just">
              <a:lnSpc>
                <a:spcPct val="120000"/>
              </a:lnSpc>
              <a:buNone/>
            </a:pPr>
            <a:endParaRPr lang="zh-CN" altLang="en-US" sz="2600" dirty="0"/>
          </a:p>
        </p:txBody>
      </p:sp>
      <p:grpSp>
        <p:nvGrpSpPr>
          <p:cNvPr id="2" name="组合 346115"/>
          <p:cNvGrpSpPr/>
          <p:nvPr/>
        </p:nvGrpSpPr>
        <p:grpSpPr>
          <a:xfrm>
            <a:off x="1763688" y="4941168"/>
            <a:ext cx="4756150" cy="1371600"/>
            <a:chOff x="710" y="921"/>
            <a:chExt cx="2660" cy="611"/>
          </a:xfrm>
        </p:grpSpPr>
        <p:sp>
          <p:nvSpPr>
            <p:cNvPr id="5" name="矩形 346116"/>
            <p:cNvSpPr/>
            <p:nvPr/>
          </p:nvSpPr>
          <p:spPr>
            <a:xfrm>
              <a:off x="710" y="1092"/>
              <a:ext cx="2660" cy="440"/>
            </a:xfrm>
            <a:prstGeom prst="rect">
              <a:avLst/>
            </a:prstGeom>
            <a:solidFill>
              <a:srgbClr val="C0C0C0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" name="组合 346117"/>
            <p:cNvGrpSpPr/>
            <p:nvPr/>
          </p:nvGrpSpPr>
          <p:grpSpPr>
            <a:xfrm>
              <a:off x="805" y="1174"/>
              <a:ext cx="624" cy="276"/>
              <a:chOff x="805" y="1174"/>
              <a:chExt cx="624" cy="276"/>
            </a:xfrm>
          </p:grpSpPr>
          <p:sp>
            <p:nvSpPr>
              <p:cNvPr id="16" name="矩形 346118"/>
              <p:cNvSpPr/>
              <p:nvPr/>
            </p:nvSpPr>
            <p:spPr>
              <a:xfrm>
                <a:off x="805" y="1174"/>
                <a:ext cx="624" cy="276"/>
              </a:xfrm>
              <a:prstGeom prst="rect">
                <a:avLst/>
              </a:prstGeom>
              <a:solidFill>
                <a:srgbClr val="FFFFFF"/>
              </a:solidFill>
              <a:ln w="158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矩形 346119"/>
              <p:cNvSpPr/>
              <p:nvPr/>
            </p:nvSpPr>
            <p:spPr>
              <a:xfrm>
                <a:off x="895" y="1248"/>
                <a:ext cx="397" cy="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zh-CN" altLang="en-US" sz="1400" dirty="0">
                    <a:solidFill>
                      <a:srgbClr val="000000"/>
                    </a:solidFill>
                    <a:latin typeface="Times" charset="0"/>
                    <a:ea typeface="宋体" panose="02010600030101010101" pitchFamily="2" charset="-122"/>
                  </a:rPr>
                  <a:t>售书界面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" name="组合 346120"/>
            <p:cNvGrpSpPr/>
            <p:nvPr/>
          </p:nvGrpSpPr>
          <p:grpSpPr>
            <a:xfrm>
              <a:off x="2770" y="1174"/>
              <a:ext cx="546" cy="266"/>
              <a:chOff x="2770" y="1174"/>
              <a:chExt cx="546" cy="266"/>
            </a:xfrm>
          </p:grpSpPr>
          <p:sp>
            <p:nvSpPr>
              <p:cNvPr id="14" name="矩形 346121"/>
              <p:cNvSpPr/>
              <p:nvPr/>
            </p:nvSpPr>
            <p:spPr>
              <a:xfrm>
                <a:off x="2770" y="1174"/>
                <a:ext cx="546" cy="266"/>
              </a:xfrm>
              <a:prstGeom prst="rect">
                <a:avLst/>
              </a:prstGeom>
              <a:solidFill>
                <a:srgbClr val="FFFFFF"/>
              </a:solidFill>
              <a:ln w="158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矩形 346122"/>
              <p:cNvSpPr/>
              <p:nvPr/>
            </p:nvSpPr>
            <p:spPr>
              <a:xfrm>
                <a:off x="2820" y="1242"/>
                <a:ext cx="397" cy="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zh-CN" altLang="en-US" sz="1400" dirty="0">
                    <a:solidFill>
                      <a:srgbClr val="000000"/>
                    </a:solidFill>
                    <a:latin typeface="Times" charset="0"/>
                    <a:ea typeface="宋体" panose="02010600030101010101" pitchFamily="2" charset="-122"/>
                  </a:rPr>
                  <a:t>待售图书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组合 346123"/>
            <p:cNvGrpSpPr/>
            <p:nvPr/>
          </p:nvGrpSpPr>
          <p:grpSpPr>
            <a:xfrm>
              <a:off x="710" y="921"/>
              <a:ext cx="532" cy="174"/>
              <a:chOff x="710" y="913"/>
              <a:chExt cx="532" cy="174"/>
            </a:xfrm>
          </p:grpSpPr>
          <p:sp>
            <p:nvSpPr>
              <p:cNvPr id="12" name="矩形 346124"/>
              <p:cNvSpPr/>
              <p:nvPr/>
            </p:nvSpPr>
            <p:spPr>
              <a:xfrm>
                <a:off x="710" y="913"/>
                <a:ext cx="532" cy="174"/>
              </a:xfrm>
              <a:prstGeom prst="rect">
                <a:avLst/>
              </a:prstGeom>
              <a:solidFill>
                <a:srgbClr val="C0C0C0"/>
              </a:solidFill>
              <a:ln w="158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346125"/>
              <p:cNvSpPr/>
              <p:nvPr/>
            </p:nvSpPr>
            <p:spPr>
              <a:xfrm>
                <a:off x="754" y="936"/>
                <a:ext cx="398" cy="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zh-CN" altLang="en-US" sz="1400" dirty="0">
                    <a:solidFill>
                      <a:srgbClr val="000000"/>
                    </a:solidFill>
                    <a:latin typeface="Times" charset="0"/>
                    <a:ea typeface="宋体" panose="02010600030101010101" pitchFamily="2" charset="-122"/>
                  </a:rPr>
                  <a:t>售书处理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组合 346126"/>
            <p:cNvGrpSpPr/>
            <p:nvPr/>
          </p:nvGrpSpPr>
          <p:grpSpPr>
            <a:xfrm>
              <a:off x="1758" y="1179"/>
              <a:ext cx="752" cy="266"/>
              <a:chOff x="1758" y="1179"/>
              <a:chExt cx="752" cy="266"/>
            </a:xfrm>
          </p:grpSpPr>
          <p:sp>
            <p:nvSpPr>
              <p:cNvPr id="10" name="矩形 346127"/>
              <p:cNvSpPr/>
              <p:nvPr/>
            </p:nvSpPr>
            <p:spPr>
              <a:xfrm>
                <a:off x="1758" y="1179"/>
                <a:ext cx="752" cy="266"/>
              </a:xfrm>
              <a:prstGeom prst="rect">
                <a:avLst/>
              </a:prstGeom>
              <a:solidFill>
                <a:srgbClr val="FFFFFF"/>
              </a:solidFill>
              <a:ln w="158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矩形 346128"/>
              <p:cNvSpPr/>
              <p:nvPr/>
            </p:nvSpPr>
            <p:spPr>
              <a:xfrm>
                <a:off x="1799" y="1248"/>
                <a:ext cx="597" cy="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lvl="0"/>
                <a:r>
                  <a:rPr lang="zh-CN" altLang="en-US" sz="1400" dirty="0">
                    <a:solidFill>
                      <a:srgbClr val="000000"/>
                    </a:solidFill>
                    <a:latin typeface="Times" charset="0"/>
                    <a:ea typeface="宋体" panose="02010600030101010101" pitchFamily="2" charset="-122"/>
                  </a:rPr>
                  <a:t>产生待售图书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5400" dirty="0" smtClean="0"/>
              <a:t>2</a:t>
            </a:r>
            <a:r>
              <a:rPr lang="en-US" altLang="zh-CN" sz="5400" dirty="0" smtClean="0"/>
              <a:t>) </a:t>
            </a:r>
            <a:r>
              <a:rPr lang="zh-CN" altLang="en-US" sz="5400" dirty="0" smtClean="0"/>
              <a:t>分析用例设计类图</a:t>
            </a:r>
            <a:br>
              <a:rPr lang="zh-CN" altLang="en-US" sz="5400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）类图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 </a:t>
            </a:r>
            <a:r>
              <a:rPr lang="zh-CN" altLang="en-US" dirty="0" smtClean="0"/>
              <a:t>   类</a:t>
            </a:r>
            <a:r>
              <a:rPr lang="zh-CN" altLang="en-US" dirty="0" smtClean="0"/>
              <a:t>图图示了所构建系统的所有实体、实体的内部结构以及实体之间的关系。即．类图中包含从用户的客观世界模型中抽象出来的类、类的内部结构和类与类之间的关系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1484784"/>
            <a:ext cx="7715200" cy="564672"/>
          </a:xfrm>
        </p:spPr>
        <p:txBody>
          <a:bodyPr>
            <a:normAutofit fontScale="90000"/>
          </a:bodyPr>
          <a:lstStyle/>
          <a:p>
            <a:br>
              <a:rPr lang="en-US" altLang="zh-CN" sz="5400" dirty="0" smtClean="0"/>
            </a:br>
            <a:br>
              <a:rPr lang="en-US" altLang="zh-CN" sz="5400" dirty="0" smtClean="0"/>
            </a:br>
            <a:br>
              <a:rPr lang="en-US" altLang="zh-CN" sz="5400" dirty="0" smtClean="0"/>
            </a:br>
            <a:br>
              <a:rPr lang="en-US" altLang="zh-CN" sz="5400" dirty="0" smtClean="0"/>
            </a:br>
            <a:r>
              <a:rPr lang="en-US" altLang="zh-CN" sz="4800" dirty="0" smtClean="0"/>
              <a:t>2) </a:t>
            </a:r>
            <a:r>
              <a:rPr lang="zh-CN" altLang="en-US" sz="4800" dirty="0" smtClean="0"/>
              <a:t>分析用例设计类图</a:t>
            </a:r>
            <a:br>
              <a:rPr lang="zh-CN" altLang="en-US" sz="4800" dirty="0" smtClean="0"/>
            </a:br>
            <a:endParaRPr lang="zh-CN" alt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51720" y="5301208"/>
            <a:ext cx="42957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9552" y="1556792"/>
            <a:ext cx="8352928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）控制类的构建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</a:t>
            </a:r>
            <a:r>
              <a:rPr lang="zh-CN" altLang="en-US" sz="2000" dirty="0" smtClean="0"/>
              <a:t>以“售书处理”用例为例来设计</a:t>
            </a:r>
            <a:r>
              <a:rPr lang="zh-CN" altLang="en-US" sz="2000" dirty="0" smtClean="0"/>
              <a:t>类</a:t>
            </a:r>
            <a:r>
              <a:rPr lang="zh-CN" altLang="en-US" sz="2000" dirty="0" smtClean="0"/>
              <a:t>图。</a:t>
            </a:r>
            <a:endParaRPr lang="zh-CN" altLang="en-US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Batang" panose="02030600000101010101" pitchFamily="18" charset="-127"/>
              </a:rPr>
              <a:t>        </a:t>
            </a:r>
            <a:r>
              <a:rPr lang="zh-CN" altLang="en-US" sz="2000" dirty="0" smtClean="0"/>
              <a:t>在“售书处理”子系统中，</a:t>
            </a:r>
            <a:r>
              <a:rPr lang="zh-CN" altLang="en-US" sz="2000" dirty="0" smtClean="0">
                <a:solidFill>
                  <a:srgbClr val="FF0000"/>
                </a:solidFill>
              </a:rPr>
              <a:t>“售书界面”就是控制类，从该类发起售书操作。</a:t>
            </a:r>
            <a:r>
              <a:rPr lang="zh-CN" altLang="en-US" sz="2000" dirty="0" smtClean="0"/>
              <a:t>该类与“产生待售图书”控制类之间存在关联关系。当“售书界面”类接收一个要出售图书的书号和册数时，就给“产生待售图书”类发送一个消息，启动“产生待售图书”类的“产生待售图书对象”操作，产生一个待售图书对象，记入“待售图书”类中。 </a:t>
            </a:r>
            <a:endParaRPr lang="zh-CN" altLang="en-US" sz="2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160510"/>
</p:tagLst>
</file>

<file path=ppt/tags/tag2.xml><?xml version="1.0" encoding="utf-8"?>
<p:tagLst xmlns:p="http://schemas.openxmlformats.org/presentationml/2006/main">
  <p:tag name="KSO_WM_TEMPLATE_CATEGORY" val="custom"/>
  <p:tag name="KSO_WM_TEMPLATE_INDEX" val="16051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1366</Words>
  <Application>WPS 演示</Application>
  <PresentationFormat>全屏显示(4:3)</PresentationFormat>
  <Paragraphs>79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宋体</vt:lpstr>
      <vt:lpstr>Wingdings</vt:lpstr>
      <vt:lpstr>Wingdings 2</vt:lpstr>
      <vt:lpstr>黑体</vt:lpstr>
      <vt:lpstr>楷体_GB2312</vt:lpstr>
      <vt:lpstr>新宋体</vt:lpstr>
      <vt:lpstr>Times New Roman</vt:lpstr>
      <vt:lpstr>Times</vt:lpstr>
      <vt:lpstr>Batang</vt:lpstr>
      <vt:lpstr>Constantia</vt:lpstr>
      <vt:lpstr>Calibri</vt:lpstr>
      <vt:lpstr>隶书</vt:lpstr>
      <vt:lpstr>微软雅黑</vt:lpstr>
      <vt:lpstr>Arial Unicode MS</vt:lpstr>
      <vt:lpstr>Symbol</vt:lpstr>
      <vt:lpstr>Wingdings</vt:lpstr>
      <vt:lpstr>流畅</vt:lpstr>
      <vt:lpstr>7.2 软件用例设计</vt:lpstr>
      <vt:lpstr>1、概述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2) 分析用例设计类图 </vt:lpstr>
      <vt:lpstr>    2) 分析用例设计类图 </vt:lpstr>
      <vt:lpstr>3) 绘制顺序图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软件运行驱动设计</dc:title>
  <dc:creator>USST</dc:creator>
  <cp:lastModifiedBy>赵逢禹(上理)</cp:lastModifiedBy>
  <cp:revision>15</cp:revision>
  <dcterms:created xsi:type="dcterms:W3CDTF">2020-03-21T13:30:00Z</dcterms:created>
  <dcterms:modified xsi:type="dcterms:W3CDTF">2020-03-24T08:15:00Z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