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655FEB-5D24-4D2E-9DF8-3CD90EA6FB31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D34D0E-2027-4F14-B5F2-F522486AC8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数据库的设计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27984" y="3228536"/>
            <a:ext cx="3960112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、概述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、概念设计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、逻辑设计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、表的设计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文本占位符 308226"/>
          <p:cNvSpPr>
            <a:spLocks noGrp="1"/>
          </p:cNvSpPr>
          <p:nvPr>
            <p:ph idx="1"/>
          </p:nvPr>
        </p:nvSpPr>
        <p:spPr>
          <a:xfrm>
            <a:off x="539552" y="908720"/>
            <a:ext cx="7772400" cy="55626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dirty="0"/>
              <a:t>      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●</a:t>
            </a:r>
            <a:r>
              <a:rPr lang="zh-CN" altLang="en-US" dirty="0"/>
              <a:t>逻辑设计结果</a:t>
            </a:r>
          </a:p>
          <a:p>
            <a:pPr algn="just">
              <a:buNone/>
            </a:pPr>
            <a:r>
              <a:rPr lang="zh-CN" altLang="en-US" dirty="0"/>
              <a:t>            一组关联的规范关系，一系列经过结构化的业务规则，以及数据库存取的安全性设计。</a:t>
            </a:r>
          </a:p>
          <a:p>
            <a:pPr algn="just">
              <a:buNone/>
            </a:pPr>
            <a:r>
              <a:rPr lang="zh-CN" altLang="en-US" dirty="0"/>
              <a:t>     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●</a:t>
            </a:r>
            <a:r>
              <a:rPr lang="zh-CN" altLang="en-US" dirty="0"/>
              <a:t>逻辑设计的工作</a:t>
            </a:r>
          </a:p>
          <a:p>
            <a:pPr algn="just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① </a:t>
            </a:r>
            <a:r>
              <a:rPr lang="zh-CN" altLang="en-US" dirty="0"/>
              <a:t>由概念数据模型导出关系模式；</a:t>
            </a:r>
          </a:p>
          <a:p>
            <a:pPr algn="just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② </a:t>
            </a:r>
            <a:r>
              <a:rPr lang="zh-CN" altLang="en-US" dirty="0"/>
              <a:t>规范化关系模式；</a:t>
            </a:r>
          </a:p>
          <a:p>
            <a:pPr algn="just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③ </a:t>
            </a:r>
            <a:r>
              <a:rPr lang="zh-CN" altLang="en-US" dirty="0"/>
              <a:t>结构化业务规则；</a:t>
            </a:r>
          </a:p>
          <a:p>
            <a:pPr algn="just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④ </a:t>
            </a:r>
            <a:r>
              <a:rPr lang="zh-CN" altLang="en-US" dirty="0"/>
              <a:t>数据库存取安全性设计。</a:t>
            </a:r>
          </a:p>
          <a:p>
            <a:pPr algn="just">
              <a:buNone/>
            </a:pPr>
            <a:r>
              <a:rPr lang="zh-CN" altLang="en-US" dirty="0"/>
              <a:t>           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文本占位符 362498"/>
          <p:cNvSpPr>
            <a:spLocks noGrp="1"/>
          </p:cNvSpPr>
          <p:nvPr>
            <p:ph idx="1"/>
          </p:nvPr>
        </p:nvSpPr>
        <p:spPr>
          <a:xfrm>
            <a:off x="533400" y="723900"/>
            <a:ext cx="7772400" cy="54102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zh-CN" altLang="en-US" sz="2800" b="1" dirty="0" smtClean="0"/>
              <a:t>由</a:t>
            </a:r>
            <a:r>
              <a:rPr lang="zh-CN" altLang="en-US" sz="2800" b="1" dirty="0"/>
              <a:t>概念数据模型导出关系模式</a:t>
            </a:r>
          </a:p>
          <a:p>
            <a:pPr>
              <a:buNone/>
            </a:pPr>
            <a:r>
              <a:rPr lang="zh-CN" altLang="en-US" sz="2600" b="1" dirty="0"/>
              <a:t>      </a:t>
            </a:r>
            <a:r>
              <a:rPr lang="en-US" altLang="zh-CN" sz="2600" b="1" dirty="0"/>
              <a:t>(1). </a:t>
            </a:r>
            <a:r>
              <a:rPr lang="zh-CN" altLang="en-US" sz="2600" b="1" dirty="0"/>
              <a:t>关系模式的含义</a:t>
            </a:r>
          </a:p>
          <a:p>
            <a:pPr>
              <a:buNone/>
            </a:pPr>
            <a:r>
              <a:rPr lang="zh-CN" altLang="en-US" dirty="0"/>
              <a:t>          关系模式的基本内容是一组关联的关系。</a:t>
            </a:r>
          </a:p>
          <a:p>
            <a:pPr>
              <a:buNone/>
            </a:pPr>
            <a:r>
              <a:rPr lang="zh-CN" altLang="en-US" dirty="0"/>
              <a:t>          关系的一般形式：</a:t>
            </a:r>
            <a:r>
              <a:rPr lang="en-US" altLang="zh-CN" dirty="0"/>
              <a:t>R(A1,A2,…,An)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          其中，</a:t>
            </a:r>
            <a:r>
              <a:rPr lang="en-US" altLang="zh-CN" dirty="0"/>
              <a:t>R</a:t>
            </a:r>
            <a:r>
              <a:rPr lang="zh-CN" altLang="en-US" dirty="0"/>
              <a:t>为一个关系，</a:t>
            </a:r>
            <a:r>
              <a:rPr lang="en-US" altLang="zh-CN" dirty="0"/>
              <a:t>Ai</a:t>
            </a:r>
            <a:r>
              <a:rPr lang="zh-CN" altLang="en-US" dirty="0"/>
              <a:t>为关系的属性。</a:t>
            </a:r>
          </a:p>
          <a:p>
            <a:pPr>
              <a:buNone/>
            </a:pPr>
            <a:r>
              <a:rPr lang="zh-CN" altLang="en-US" dirty="0"/>
              <a:t>          关系</a:t>
            </a:r>
            <a:r>
              <a:rPr lang="en-US" altLang="zh-CN" dirty="0"/>
              <a:t>R</a:t>
            </a:r>
            <a:r>
              <a:rPr lang="zh-CN" altLang="en-US" dirty="0"/>
              <a:t>也可以用一个二维表来表示，二维表的列为</a:t>
            </a:r>
            <a:r>
              <a:rPr lang="en-US" altLang="zh-CN" dirty="0"/>
              <a:t>R</a:t>
            </a:r>
            <a:r>
              <a:rPr lang="zh-CN" altLang="en-US" dirty="0"/>
              <a:t>的属性</a:t>
            </a:r>
            <a:r>
              <a:rPr lang="en-US" altLang="zh-CN" dirty="0"/>
              <a:t>Ai</a:t>
            </a:r>
            <a:r>
              <a:rPr lang="zh-CN" altLang="en-US" dirty="0"/>
              <a:t>，行为元组。</a:t>
            </a:r>
          </a:p>
          <a:p>
            <a:pPr>
              <a:buNone/>
            </a:pPr>
            <a:r>
              <a:rPr lang="zh-CN" altLang="en-US" dirty="0"/>
              <a:t>          概念数据模型具有</a:t>
            </a:r>
            <a:r>
              <a:rPr lang="en-US" altLang="zh-CN" dirty="0"/>
              <a:t>ER</a:t>
            </a:r>
            <a:r>
              <a:rPr lang="zh-CN" altLang="en-US" dirty="0"/>
              <a:t>图和类图两种形式，下面我们分别介绍这两种形式向关系模式的转换。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文本占位符 309250"/>
          <p:cNvSpPr>
            <a:spLocks noGrp="1"/>
          </p:cNvSpPr>
          <p:nvPr>
            <p:ph idx="1"/>
          </p:nvPr>
        </p:nvSpPr>
        <p:spPr>
          <a:xfrm>
            <a:off x="533400" y="533400"/>
            <a:ext cx="7772400" cy="56388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dirty="0"/>
              <a:t>         </a:t>
            </a:r>
            <a:r>
              <a:rPr lang="en-US" altLang="zh-CN" b="1" dirty="0"/>
              <a:t>(2</a:t>
            </a:r>
            <a:r>
              <a:rPr lang="en-US" altLang="zh-CN" sz="2600" b="1" dirty="0"/>
              <a:t>)  ER</a:t>
            </a:r>
            <a:r>
              <a:rPr lang="zh-CN" altLang="en-US" sz="2600" b="1" dirty="0"/>
              <a:t>图转换为关系模式</a:t>
            </a:r>
          </a:p>
          <a:p>
            <a:pPr algn="just"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●</a:t>
            </a:r>
            <a:r>
              <a:rPr lang="en-US" altLang="zh-CN" b="1" dirty="0"/>
              <a:t> </a:t>
            </a:r>
            <a:r>
              <a:rPr lang="zh-CN" altLang="en-US" b="1" dirty="0"/>
              <a:t>转换方法</a:t>
            </a:r>
          </a:p>
          <a:p>
            <a:pPr algn="just">
              <a:buNone/>
            </a:pPr>
            <a:r>
              <a:rPr lang="zh-CN" altLang="en-US" dirty="0"/>
              <a:t>            把</a:t>
            </a:r>
            <a:r>
              <a:rPr lang="en-US" altLang="zh-CN" dirty="0"/>
              <a:t>ER</a:t>
            </a:r>
            <a:r>
              <a:rPr lang="zh-CN" altLang="en-US" dirty="0"/>
              <a:t>图中每一个实体或关系转换为关系模式中的一个关系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309251"/>
          <p:cNvGrpSpPr/>
          <p:nvPr/>
        </p:nvGrpSpPr>
        <p:grpSpPr>
          <a:xfrm>
            <a:off x="1475656" y="2852936"/>
            <a:ext cx="7668344" cy="2473325"/>
            <a:chOff x="960" y="1392"/>
            <a:chExt cx="4579" cy="1558"/>
          </a:xfrm>
        </p:grpSpPr>
        <p:sp>
          <p:nvSpPr>
            <p:cNvPr id="93187" name="文本框 309252"/>
            <p:cNvSpPr txBox="1"/>
            <p:nvPr/>
          </p:nvSpPr>
          <p:spPr>
            <a:xfrm>
              <a:off x="1123" y="2662"/>
              <a:ext cx="4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书店图书销售的关系模式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ER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图转换而来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</a:p>
          </p:txBody>
        </p:sp>
        <p:graphicFrame>
          <p:nvGraphicFramePr>
            <p:cNvPr id="93188" name="对象 309253"/>
            <p:cNvGraphicFramePr>
              <a:graphicFrameLocks noChangeAspect="1"/>
            </p:cNvGraphicFramePr>
            <p:nvPr/>
          </p:nvGraphicFramePr>
          <p:xfrm>
            <a:off x="960" y="1392"/>
            <a:ext cx="3758" cy="1230"/>
          </p:xfrm>
          <a:graphic>
            <a:graphicData uri="http://schemas.openxmlformats.org/presentationml/2006/ole">
              <p:oleObj spid="_x0000_s4098" r:id="rId3" imgW="3395057" imgH="1109057" progId="">
                <p:embed/>
              </p:oleObj>
            </a:graphicData>
          </a:graphic>
        </p:graphicFrame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文本占位符 312322"/>
          <p:cNvSpPr>
            <a:spLocks noGrp="1"/>
          </p:cNvSpPr>
          <p:nvPr>
            <p:ph idx="1"/>
          </p:nvPr>
        </p:nvSpPr>
        <p:spPr>
          <a:xfrm>
            <a:off x="539552" y="1066800"/>
            <a:ext cx="8001000" cy="57912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sz="2600" b="1" dirty="0"/>
              <a:t>       (3) </a:t>
            </a:r>
            <a:r>
              <a:rPr lang="zh-CN" altLang="en-US" sz="2600" b="1" dirty="0"/>
              <a:t>类图转换为关系模式</a:t>
            </a:r>
          </a:p>
          <a:p>
            <a:pPr algn="just"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●</a:t>
            </a:r>
            <a:r>
              <a:rPr lang="en-US" altLang="zh-CN" b="1" dirty="0"/>
              <a:t> </a:t>
            </a:r>
            <a:r>
              <a:rPr lang="zh-CN" altLang="en-US" b="1" dirty="0"/>
              <a:t>转换方法</a:t>
            </a:r>
          </a:p>
          <a:p>
            <a:pPr algn="just">
              <a:buNone/>
            </a:pPr>
            <a:r>
              <a:rPr lang="zh-CN" altLang="en-US" dirty="0"/>
              <a:t>           把类图中的每一个类转换为一个关系，类的属性作为关系的属性，在转换时还需要在关系模式中反映类与类之间的关系。</a:t>
            </a:r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29000"/>
            <a:ext cx="7115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文本占位符 323586"/>
          <p:cNvSpPr>
            <a:spLocks noGrp="1"/>
          </p:cNvSpPr>
          <p:nvPr>
            <p:ph idx="1"/>
          </p:nvPr>
        </p:nvSpPr>
        <p:spPr>
          <a:xfrm>
            <a:off x="611560" y="1196752"/>
            <a:ext cx="7924800" cy="45720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 ●</a:t>
            </a:r>
            <a:r>
              <a:rPr lang="zh-CN" altLang="en-US" b="1" dirty="0"/>
              <a:t>规范化步骤</a:t>
            </a:r>
          </a:p>
          <a:p>
            <a:pPr algn="just"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ea typeface="Batang" panose="02030600000101010101" pitchFamily="18" charset="-127"/>
              </a:rPr>
              <a:t>①</a:t>
            </a:r>
            <a:r>
              <a:rPr lang="en-US" altLang="zh-CN" dirty="0"/>
              <a:t> </a:t>
            </a:r>
            <a:r>
              <a:rPr lang="zh-CN" altLang="en-US" dirty="0"/>
              <a:t>确定规范级别</a:t>
            </a:r>
          </a:p>
          <a:p>
            <a:pPr algn="just">
              <a:buNone/>
            </a:pPr>
            <a:r>
              <a:rPr lang="zh-CN" altLang="en-US" dirty="0"/>
              <a:t>          规范级别应根据应用需要而定。在一般应用中，如果仅有函数依赖，</a:t>
            </a:r>
            <a:r>
              <a:rPr lang="en-US" altLang="zh-CN" dirty="0"/>
              <a:t>3NF</a:t>
            </a:r>
            <a:r>
              <a:rPr lang="zh-CN" altLang="en-US" dirty="0"/>
              <a:t>比较适当。</a:t>
            </a:r>
          </a:p>
          <a:p>
            <a:pPr algn="just">
              <a:buNone/>
            </a:pPr>
            <a:r>
              <a:rPr lang="zh-CN" altLang="en-US" dirty="0">
                <a:ea typeface="Batang" panose="02030600000101010101" pitchFamily="18" charset="-127"/>
              </a:rPr>
              <a:t>        </a:t>
            </a:r>
            <a:r>
              <a:rPr lang="en-US" altLang="zh-CN" dirty="0">
                <a:ea typeface="Batang" panose="02030600000101010101" pitchFamily="18" charset="-127"/>
              </a:rPr>
              <a:t>②</a:t>
            </a:r>
            <a:r>
              <a:rPr lang="zh-CN" altLang="en-US" dirty="0"/>
              <a:t>实施规范化处理</a:t>
            </a:r>
          </a:p>
          <a:p>
            <a:pPr algn="just">
              <a:buNone/>
            </a:pPr>
            <a:r>
              <a:rPr lang="zh-CN" altLang="en-US" dirty="0"/>
              <a:t>          根据确定的规范化级别，分析关系模式，以判断是否满足规范要求，对不满足要求的关系进行规范化处理。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文本占位符 330754"/>
          <p:cNvSpPr>
            <a:spLocks noGrp="1"/>
          </p:cNvSpPr>
          <p:nvPr>
            <p:ph idx="1"/>
          </p:nvPr>
        </p:nvSpPr>
        <p:spPr>
          <a:xfrm>
            <a:off x="611560" y="836712"/>
            <a:ext cx="7696200" cy="55626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sz="2600" b="1" dirty="0"/>
              <a:t>      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、表设计</a:t>
            </a:r>
            <a:endParaRPr lang="zh-CN" altLang="en-US" sz="2600" b="1" dirty="0"/>
          </a:p>
          <a:p>
            <a:pPr algn="just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   ●</a:t>
            </a:r>
            <a:r>
              <a:rPr lang="en-US" altLang="zh-CN" dirty="0" smtClean="0"/>
              <a:t> </a:t>
            </a:r>
            <a:r>
              <a:rPr lang="zh-CN" altLang="en-US" dirty="0"/>
              <a:t>表</a:t>
            </a:r>
            <a:r>
              <a:rPr lang="en-US" altLang="zh-CN" dirty="0"/>
              <a:t>(Table)</a:t>
            </a:r>
            <a:r>
              <a:rPr lang="zh-CN" altLang="en-US" dirty="0"/>
              <a:t>：是关系在</a:t>
            </a:r>
            <a:r>
              <a:rPr lang="en-US" altLang="zh-CN" dirty="0"/>
              <a:t>DBMS</a:t>
            </a:r>
            <a:r>
              <a:rPr lang="zh-CN" altLang="en-US" dirty="0"/>
              <a:t>中的描述形式，具有二维结构。表与关系是一一对应的，逻辑模型中的一个关系在</a:t>
            </a:r>
            <a:r>
              <a:rPr lang="en-US" altLang="zh-CN" dirty="0"/>
              <a:t>DBMS</a:t>
            </a:r>
            <a:r>
              <a:rPr lang="zh-CN" altLang="en-US" dirty="0"/>
              <a:t>中应该有一张对应的表。</a:t>
            </a:r>
          </a:p>
          <a:p>
            <a:pPr algn="just">
              <a:buNone/>
            </a:pPr>
            <a:r>
              <a:rPr lang="zh-CN" altLang="en-US" dirty="0"/>
              <a:t>        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● </a:t>
            </a:r>
            <a:r>
              <a:rPr lang="zh-CN" altLang="en-US" dirty="0"/>
              <a:t>表设计：是将逻辑模型中的关系转化成具体的</a:t>
            </a:r>
            <a:r>
              <a:rPr lang="en-US" altLang="zh-CN" dirty="0"/>
              <a:t>DBMS</a:t>
            </a:r>
            <a:r>
              <a:rPr lang="zh-CN" altLang="en-US" dirty="0"/>
              <a:t>中的表。表设计需要定义表名和表结构。表的名字一般就取关系的名字。表的结构需要确定一个表中的字段，包括每一个字段的名称、类型、长度等。</a:t>
            </a:r>
          </a:p>
          <a:p>
            <a:pPr algn="just">
              <a:buNone/>
            </a:pPr>
            <a:r>
              <a:rPr lang="zh-CN" altLang="en-US" dirty="0"/>
              <a:t>         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文本框 331779"/>
          <p:cNvSpPr txBox="1"/>
          <p:nvPr/>
        </p:nvSpPr>
        <p:spPr>
          <a:xfrm>
            <a:off x="2209800" y="51054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“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书目”和“职工”表结构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4" name="矩形 331781"/>
          <p:cNvSpPr/>
          <p:nvPr/>
        </p:nvSpPr>
        <p:spPr>
          <a:xfrm>
            <a:off x="2328863" y="2697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0355" name="对象 331780"/>
          <p:cNvGraphicFramePr>
            <a:graphicFrameLocks noChangeAspect="1"/>
          </p:cNvGraphicFramePr>
          <p:nvPr/>
        </p:nvGraphicFramePr>
        <p:xfrm>
          <a:off x="179512" y="1700808"/>
          <a:ext cx="8458200" cy="2759075"/>
        </p:xfrm>
        <a:graphic>
          <a:graphicData uri="http://schemas.openxmlformats.org/presentationml/2006/ole">
            <p:oleObj spid="_x0000_s7170" r:id="rId3" imgW="4490987" imgH="1460115" progId="">
              <p:embed/>
            </p:oleObj>
          </a:graphicData>
        </a:graphic>
      </p:graphicFrame>
      <p:sp>
        <p:nvSpPr>
          <p:cNvPr id="100356" name="矩形 331782"/>
          <p:cNvSpPr/>
          <p:nvPr/>
        </p:nvSpPr>
        <p:spPr>
          <a:xfrm>
            <a:off x="457200" y="1219200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文本占位符 332802"/>
          <p:cNvSpPr>
            <a:spLocks noGrp="1"/>
          </p:cNvSpPr>
          <p:nvPr>
            <p:ph idx="1"/>
          </p:nvPr>
        </p:nvSpPr>
        <p:spPr>
          <a:xfrm>
            <a:off x="467544" y="838200"/>
            <a:ext cx="7924800" cy="60198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b="1" dirty="0"/>
              <a:t>            (2)</a:t>
            </a:r>
            <a:r>
              <a:rPr lang="zh-CN" altLang="en-US" b="1" dirty="0"/>
              <a:t>．约束设计</a:t>
            </a:r>
          </a:p>
          <a:p>
            <a:pPr algn="just">
              <a:buNone/>
            </a:pPr>
            <a:r>
              <a:rPr lang="zh-CN" altLang="en-US" dirty="0"/>
              <a:t>            </a:t>
            </a:r>
            <a:r>
              <a:rPr lang="en-US" altLang="zh-CN" dirty="0">
                <a:ea typeface="Batang" panose="02030600000101010101" pitchFamily="18" charset="-127"/>
              </a:rPr>
              <a:t>① </a:t>
            </a:r>
            <a:r>
              <a:rPr lang="zh-CN" altLang="en-US" dirty="0"/>
              <a:t>域完整性约束</a:t>
            </a:r>
            <a:r>
              <a:rPr lang="en-US" altLang="zh-CN" dirty="0"/>
              <a:t>(Domain Integrity Constraint)</a:t>
            </a:r>
            <a:r>
              <a:rPr lang="zh-CN" altLang="en-US" dirty="0"/>
              <a:t>。要求属性值必须在域中，并且根据语义确定属性值能否为空</a:t>
            </a:r>
            <a:r>
              <a:rPr lang="en-US" altLang="zh-CN" dirty="0"/>
              <a:t>(NULL)</a:t>
            </a:r>
            <a:r>
              <a:rPr lang="zh-CN" altLang="en-US" dirty="0"/>
              <a:t>。</a:t>
            </a:r>
          </a:p>
          <a:p>
            <a:pPr algn="just">
              <a:buNone/>
            </a:pPr>
            <a:r>
              <a:rPr lang="zh-CN" altLang="en-US" dirty="0">
                <a:ea typeface="Batang" panose="02030600000101010101" pitchFamily="18" charset="-127"/>
              </a:rPr>
              <a:t>            </a:t>
            </a:r>
            <a:r>
              <a:rPr lang="en-US" altLang="zh-CN" dirty="0">
                <a:ea typeface="Batang" panose="02030600000101010101" pitchFamily="18" charset="-127"/>
              </a:rPr>
              <a:t>② </a:t>
            </a:r>
            <a:r>
              <a:rPr lang="zh-CN" altLang="en-US" dirty="0"/>
              <a:t>实体完整性约束</a:t>
            </a:r>
            <a:r>
              <a:rPr lang="en-US" altLang="zh-CN" dirty="0"/>
              <a:t>(Entity Integrity Constraint)</a:t>
            </a:r>
            <a:r>
              <a:rPr lang="zh-CN" altLang="en-US" dirty="0"/>
              <a:t>。要求主键必须惟一，且主键不能为空。</a:t>
            </a:r>
          </a:p>
          <a:p>
            <a:pPr algn="just">
              <a:buNone/>
            </a:pPr>
            <a:r>
              <a:rPr lang="zh-CN" altLang="en-US" dirty="0">
                <a:ea typeface="Batang" panose="02030600000101010101" pitchFamily="18" charset="-127"/>
              </a:rPr>
              <a:t>            </a:t>
            </a:r>
            <a:r>
              <a:rPr lang="en-US" altLang="zh-CN" dirty="0">
                <a:ea typeface="Batang" panose="02030600000101010101" pitchFamily="18" charset="-127"/>
              </a:rPr>
              <a:t>③ </a:t>
            </a:r>
            <a:r>
              <a:rPr lang="zh-CN" altLang="en-US" dirty="0"/>
              <a:t>参照完整性约束</a:t>
            </a:r>
            <a:r>
              <a:rPr lang="en-US" altLang="zh-CN" dirty="0"/>
              <a:t>(Referential Integrity Constraint)</a:t>
            </a:r>
            <a:r>
              <a:rPr lang="zh-CN" altLang="en-US" dirty="0"/>
              <a:t>，也称为引用完整性。要求外键要么空缺</a:t>
            </a:r>
            <a:r>
              <a:rPr lang="en-US" altLang="zh-CN" dirty="0"/>
              <a:t>(NULL)</a:t>
            </a:r>
            <a:r>
              <a:rPr lang="zh-CN" altLang="en-US" dirty="0"/>
              <a:t>，要么引用实际存在的主键。</a:t>
            </a:r>
          </a:p>
          <a:p>
            <a:pPr algn="just">
              <a:buNone/>
            </a:pPr>
            <a:r>
              <a:rPr lang="zh-CN" altLang="en-US" dirty="0"/>
              <a:t>            </a:t>
            </a:r>
            <a:r>
              <a:rPr lang="en-US" altLang="zh-CN" dirty="0">
                <a:ea typeface="Batang" panose="02030600000101010101" pitchFamily="18" charset="-127"/>
              </a:rPr>
              <a:t>④</a:t>
            </a:r>
            <a:r>
              <a:rPr lang="en-US" altLang="zh-CN" dirty="0"/>
              <a:t> </a:t>
            </a:r>
            <a:r>
              <a:rPr lang="zh-CN" altLang="en-US" dirty="0"/>
              <a:t>一般性完整性约束。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文本占位符 334850"/>
          <p:cNvSpPr>
            <a:spLocks noGrp="1"/>
          </p:cNvSpPr>
          <p:nvPr>
            <p:ph idx="1"/>
          </p:nvPr>
        </p:nvSpPr>
        <p:spPr>
          <a:xfrm>
            <a:off x="539552" y="1052736"/>
            <a:ext cx="7772400" cy="56388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sz="2600" b="1" dirty="0"/>
              <a:t>            (3)</a:t>
            </a:r>
            <a:r>
              <a:rPr lang="zh-CN" altLang="en-US" sz="2600" b="1" dirty="0"/>
              <a:t>．视图设计</a:t>
            </a:r>
          </a:p>
          <a:p>
            <a:pPr algn="just">
              <a:buNone/>
            </a:pPr>
            <a:r>
              <a:rPr lang="zh-CN" altLang="en-US" dirty="0"/>
              <a:t>          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●</a:t>
            </a:r>
            <a:r>
              <a:rPr lang="zh-CN" altLang="en-US" dirty="0"/>
              <a:t>视图</a:t>
            </a:r>
            <a:r>
              <a:rPr lang="en-US" altLang="zh-CN" dirty="0"/>
              <a:t>(View)</a:t>
            </a:r>
            <a:r>
              <a:rPr lang="zh-CN" altLang="en-US" dirty="0"/>
              <a:t>：把一个用户能够访问到的数据表集合称为一个视图</a:t>
            </a:r>
            <a:r>
              <a:rPr lang="en-US" altLang="zh-CN" dirty="0"/>
              <a:t>(View)</a:t>
            </a:r>
            <a:r>
              <a:rPr lang="zh-CN" altLang="en-US" dirty="0"/>
              <a:t>。视图是以一致和直观的方式提供给用户的数据形式。视图以这种形式给用户提供数据，一方面是为了满足用户对数据访问的方便性、简洁性需要，使数据在视图中以更符合用户的需要和喜好的形式来展现，另一方面是为了保证数据的一致性，不把数据表直接提供给最终用户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287745"/>
          <p:cNvSpPr>
            <a:spLocks noGrp="1"/>
          </p:cNvSpPr>
          <p:nvPr>
            <p:ph type="title"/>
          </p:nvPr>
        </p:nvSpPr>
        <p:spPr>
          <a:xfrm>
            <a:off x="611560" y="836712"/>
            <a:ext cx="7772400" cy="1066800"/>
          </a:xfrm>
        </p:spPr>
        <p:txBody>
          <a:bodyPr anchor="ctr">
            <a:normAutofit fontScale="90000"/>
          </a:bodyPr>
          <a:lstStyle/>
          <a:p>
            <a:r>
              <a:rPr lang="en-US" altLang="zh-CN" sz="5400" b="1" dirty="0" smtClean="0"/>
              <a:t>1  </a:t>
            </a:r>
            <a:r>
              <a:rPr lang="zh-CN" altLang="en-US" sz="5400" b="1" dirty="0" smtClean="0">
                <a:solidFill>
                  <a:schemeClr val="accent2"/>
                </a:solidFill>
              </a:rPr>
              <a:t>概述</a:t>
            </a:r>
            <a:br>
              <a:rPr lang="zh-CN" altLang="en-US" sz="5400" b="1" dirty="0" smtClean="0">
                <a:solidFill>
                  <a:schemeClr val="accent2"/>
                </a:solidFill>
              </a:rPr>
            </a:br>
            <a:endParaRPr lang="zh-CN" altLang="en-US" dirty="0"/>
          </a:p>
        </p:txBody>
      </p:sp>
      <p:sp>
        <p:nvSpPr>
          <p:cNvPr id="80898" name="文本占位符 287746"/>
          <p:cNvSpPr>
            <a:spLocks noGrp="1"/>
          </p:cNvSpPr>
          <p:nvPr>
            <p:ph idx="1"/>
          </p:nvPr>
        </p:nvSpPr>
        <p:spPr>
          <a:xfrm>
            <a:off x="539552" y="2204864"/>
            <a:ext cx="7994848" cy="4191000"/>
          </a:xfrm>
        </p:spPr>
        <p:txBody>
          <a:bodyPr anchor="t"/>
          <a:lstStyle/>
          <a:p>
            <a:pPr algn="just">
              <a:buNone/>
            </a:pPr>
            <a:r>
              <a:rPr lang="zh-CN" altLang="en-US" sz="2600" dirty="0" smtClean="0"/>
              <a:t>           数据库</a:t>
            </a:r>
            <a:r>
              <a:rPr lang="zh-CN" altLang="en-US" sz="2600" dirty="0"/>
              <a:t>是信息系统的基础和核心，数据库设计的质量将直接关系到信息系统开发的成败和优劣。</a:t>
            </a:r>
          </a:p>
          <a:p>
            <a:pPr algn="just">
              <a:buNone/>
            </a:pPr>
            <a:r>
              <a:rPr lang="zh-CN" altLang="en-US" sz="2600" dirty="0" smtClean="0"/>
              <a:t>           数据库</a:t>
            </a:r>
            <a:r>
              <a:rPr lang="zh-CN" altLang="en-US" sz="2600" dirty="0"/>
              <a:t>设计是指根据业务需求、信息需求和处理需求，确定信息系统中的数据库结构、数据操作和数据一致性约束的过程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文本占位符 288770"/>
          <p:cNvSpPr>
            <a:spLocks noGrp="1"/>
          </p:cNvSpPr>
          <p:nvPr>
            <p:ph idx="1"/>
          </p:nvPr>
        </p:nvSpPr>
        <p:spPr>
          <a:xfrm>
            <a:off x="683568" y="548680"/>
            <a:ext cx="8208912" cy="6079232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 smtClean="0"/>
              <a:t>数据库</a:t>
            </a:r>
            <a:r>
              <a:rPr lang="zh-CN" altLang="en-US" dirty="0"/>
              <a:t>设计的基本过程</a:t>
            </a:r>
            <a:r>
              <a:rPr lang="zh-CN" altLang="en-US" dirty="0" smtClean="0"/>
              <a:t>：需求分析</a:t>
            </a:r>
            <a:r>
              <a:rPr lang="zh-CN" altLang="en-US" dirty="0"/>
              <a:t>、概念设计、逻辑设计和物理设计四个</a:t>
            </a:r>
            <a:r>
              <a:rPr lang="zh-CN" altLang="en-US" dirty="0" smtClean="0"/>
              <a:t>步骤。</a:t>
            </a:r>
            <a:endParaRPr lang="zh-CN" altLang="en-US" dirty="0"/>
          </a:p>
          <a:p>
            <a:pPr algn="just">
              <a:buNone/>
            </a:pPr>
            <a:r>
              <a:rPr lang="zh-CN" altLang="en-US" dirty="0">
                <a:solidFill>
                  <a:srgbClr val="CC6600"/>
                </a:solidFill>
                <a:ea typeface="Batang" panose="02030600000101010101" pitchFamily="18" charset="-127"/>
              </a:rPr>
              <a:t>           </a:t>
            </a:r>
            <a:endParaRPr lang="zh-CN" altLang="en-US" dirty="0"/>
          </a:p>
        </p:txBody>
      </p:sp>
      <p:grpSp>
        <p:nvGrpSpPr>
          <p:cNvPr id="2" name="组合 288771"/>
          <p:cNvGrpSpPr/>
          <p:nvPr/>
        </p:nvGrpSpPr>
        <p:grpSpPr>
          <a:xfrm>
            <a:off x="1371600" y="1447800"/>
            <a:ext cx="6934200" cy="4879975"/>
            <a:chOff x="336" y="384"/>
            <a:chExt cx="4368" cy="3074"/>
          </a:xfrm>
        </p:grpSpPr>
        <p:sp>
          <p:nvSpPr>
            <p:cNvPr id="82947" name="文本框 288772"/>
            <p:cNvSpPr txBox="1"/>
            <p:nvPr/>
          </p:nvSpPr>
          <p:spPr>
            <a:xfrm>
              <a:off x="336" y="2352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948" name="对象 288773"/>
            <p:cNvGraphicFramePr>
              <a:graphicFrameLocks noChangeAspect="1"/>
            </p:cNvGraphicFramePr>
            <p:nvPr/>
          </p:nvGraphicFramePr>
          <p:xfrm>
            <a:off x="1008" y="384"/>
            <a:ext cx="3696" cy="3074"/>
          </p:xfrm>
          <a:graphic>
            <a:graphicData uri="http://schemas.openxmlformats.org/presentationml/2006/ole">
              <p:oleObj spid="_x0000_s1026" r:id="rId3" imgW="2710945" imgH="2261246" progId="">
                <p:embed/>
              </p:oleObj>
            </a:graphicData>
          </a:graphic>
        </p:graphicFrame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文本占位符 291842"/>
          <p:cNvSpPr>
            <a:spLocks noGrp="1"/>
          </p:cNvSpPr>
          <p:nvPr>
            <p:ph idx="1"/>
          </p:nvPr>
        </p:nvSpPr>
        <p:spPr>
          <a:xfrm>
            <a:off x="683568" y="1295400"/>
            <a:ext cx="7772400" cy="5562600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sz="2800" b="1" dirty="0"/>
              <a:t>2  </a:t>
            </a:r>
            <a:r>
              <a:rPr lang="zh-CN" altLang="en-US" sz="2800" b="1" dirty="0">
                <a:solidFill>
                  <a:schemeClr val="accent2"/>
                </a:solidFill>
              </a:rPr>
              <a:t>概念设计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b="1" dirty="0"/>
              <a:t>         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）</a:t>
            </a:r>
            <a:r>
              <a:rPr lang="en-US" altLang="zh-CN" sz="2600" b="1" dirty="0" smtClean="0"/>
              <a:t> </a:t>
            </a:r>
            <a:r>
              <a:rPr lang="zh-CN" altLang="en-US" sz="2600" b="1" dirty="0"/>
              <a:t>数据库概念设计的含义</a:t>
            </a:r>
            <a:r>
              <a:rPr lang="zh-CN" altLang="en-US" b="1" dirty="0"/>
              <a:t> 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/>
              <a:t>            数据库的概念设计是针对现实世界，通过对其中信息实体的收集、分类、聚集和概括，建立数据库概念结构的过程。</a:t>
            </a:r>
          </a:p>
          <a:p>
            <a:pPr algn="just">
              <a:lnSpc>
                <a:spcPct val="120000"/>
              </a:lnSpc>
              <a:buNone/>
            </a:pP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文本占位符 292866"/>
          <p:cNvSpPr>
            <a:spLocks noGrp="1"/>
          </p:cNvSpPr>
          <p:nvPr>
            <p:ph idx="1"/>
          </p:nvPr>
        </p:nvSpPr>
        <p:spPr>
          <a:xfrm>
            <a:off x="611560" y="836712"/>
            <a:ext cx="7772400" cy="56388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sz="2600" b="1" dirty="0"/>
              <a:t>         </a:t>
            </a:r>
            <a:r>
              <a:rPr lang="en-US" altLang="zh-CN" sz="2600" b="1" dirty="0" smtClean="0"/>
              <a:t>2</a:t>
            </a:r>
            <a:r>
              <a:rPr lang="zh-CN" altLang="en-US" sz="2600" b="1" dirty="0" smtClean="0"/>
              <a:t>）</a:t>
            </a:r>
            <a:r>
              <a:rPr lang="en-US" altLang="zh-CN" sz="2600" b="1" dirty="0" smtClean="0"/>
              <a:t>. </a:t>
            </a:r>
            <a:r>
              <a:rPr lang="zh-CN" altLang="en-US" sz="2600" b="1" dirty="0"/>
              <a:t>概念设计步骤</a:t>
            </a:r>
            <a:endParaRPr lang="zh-CN" altLang="en-US" dirty="0"/>
          </a:p>
          <a:p>
            <a:pPr algn="just">
              <a:buNone/>
            </a:pPr>
            <a:r>
              <a:rPr lang="zh-CN" altLang="en-US" dirty="0"/>
              <a:t>            </a:t>
            </a:r>
            <a:r>
              <a:rPr lang="en-US" altLang="zh-CN" dirty="0">
                <a:ea typeface="Batang" panose="02030600000101010101" pitchFamily="18" charset="-127"/>
              </a:rPr>
              <a:t>①</a:t>
            </a:r>
            <a:r>
              <a:rPr lang="zh-CN" altLang="en-US" dirty="0"/>
              <a:t>局部视图设计：从各部门或用户的角度设计出反映局部实体联系的局部视图</a:t>
            </a:r>
            <a:r>
              <a:rPr lang="en-US" altLang="zh-CN" dirty="0"/>
              <a:t>(</a:t>
            </a:r>
            <a:r>
              <a:rPr lang="zh-CN" altLang="en-US" dirty="0"/>
              <a:t>外模式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algn="just">
              <a:buNone/>
            </a:pPr>
            <a:r>
              <a:rPr lang="zh-CN" altLang="en-US" dirty="0">
                <a:ea typeface="Batang" panose="02030600000101010101" pitchFamily="18" charset="-127"/>
              </a:rPr>
              <a:t>            </a:t>
            </a:r>
            <a:r>
              <a:rPr lang="en-US" altLang="zh-CN" dirty="0">
                <a:ea typeface="Batang" panose="02030600000101010101" pitchFamily="18" charset="-127"/>
              </a:rPr>
              <a:t>②</a:t>
            </a:r>
            <a:r>
              <a:rPr lang="zh-CN" altLang="en-US" dirty="0"/>
              <a:t>全局视图集成：把各局部视图集成为能够反映组织全貌的全局视图</a:t>
            </a:r>
            <a:r>
              <a:rPr lang="en-US" altLang="zh-CN" dirty="0"/>
              <a:t>(</a:t>
            </a:r>
            <a:r>
              <a:rPr lang="zh-CN" altLang="en-US" dirty="0"/>
              <a:t>模式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algn="just">
              <a:buNone/>
            </a:pPr>
            <a:r>
              <a:rPr lang="zh-CN" altLang="en-US" sz="2600" b="1" dirty="0"/>
              <a:t>         </a:t>
            </a:r>
            <a:r>
              <a:rPr lang="en-US" altLang="zh-CN" sz="2600" b="1" dirty="0" smtClean="0"/>
              <a:t>3</a:t>
            </a:r>
            <a:r>
              <a:rPr lang="zh-CN" altLang="en-US" sz="2600" b="1" dirty="0" smtClean="0"/>
              <a:t>）</a:t>
            </a:r>
            <a:r>
              <a:rPr lang="en-US" altLang="zh-CN" sz="2600" b="1" dirty="0" smtClean="0"/>
              <a:t>. </a:t>
            </a:r>
            <a:r>
              <a:rPr lang="zh-CN" altLang="en-US" sz="2600" b="1" dirty="0"/>
              <a:t>概念设计的描述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   </a:t>
            </a:r>
            <a:r>
              <a:rPr lang="en-US" altLang="zh-CN" dirty="0">
                <a:ea typeface="Batang" panose="02030600000101010101" pitchFamily="18" charset="-127"/>
              </a:rPr>
              <a:t>①</a:t>
            </a:r>
            <a:r>
              <a:rPr lang="zh-CN" altLang="en-US" dirty="0"/>
              <a:t>实体联系图（</a:t>
            </a:r>
            <a:r>
              <a:rPr lang="en-US" altLang="zh-CN" dirty="0"/>
              <a:t>ER</a:t>
            </a:r>
            <a:r>
              <a:rPr lang="zh-CN" altLang="en-US" dirty="0"/>
              <a:t>图）作为概念设计的工具，同时用</a:t>
            </a:r>
            <a:r>
              <a:rPr lang="en-US" altLang="zh-CN" dirty="0"/>
              <a:t>ER</a:t>
            </a:r>
            <a:r>
              <a:rPr lang="zh-CN" altLang="en-US" dirty="0"/>
              <a:t>图描述概念数据模型。</a:t>
            </a:r>
          </a:p>
          <a:p>
            <a:pPr>
              <a:buNone/>
            </a:pPr>
            <a:r>
              <a:rPr lang="zh-CN" altLang="en-US" dirty="0"/>
              <a:t>            </a:t>
            </a:r>
            <a:r>
              <a:rPr lang="en-US" altLang="zh-CN" dirty="0">
                <a:ea typeface="Batang" panose="02030600000101010101" pitchFamily="18" charset="-127"/>
              </a:rPr>
              <a:t>②</a:t>
            </a:r>
            <a:r>
              <a:rPr lang="zh-CN" altLang="en-US" dirty="0"/>
              <a:t>采用</a:t>
            </a:r>
            <a:r>
              <a:rPr lang="en-US" altLang="zh-CN" dirty="0"/>
              <a:t>UML</a:t>
            </a:r>
            <a:r>
              <a:rPr lang="zh-CN" altLang="en-US" dirty="0"/>
              <a:t>建模，则可以直接用系统分析和系统设计得到的类图作为概念数据模型。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文本占位符 293890"/>
          <p:cNvSpPr>
            <a:spLocks noGrp="1"/>
          </p:cNvSpPr>
          <p:nvPr>
            <p:ph idx="1"/>
          </p:nvPr>
        </p:nvSpPr>
        <p:spPr>
          <a:xfrm>
            <a:off x="539552" y="764704"/>
            <a:ext cx="8001000" cy="56388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</a:t>
            </a:r>
            <a:r>
              <a:rPr lang="zh-CN" altLang="en-US" b="1" dirty="0" smtClean="0"/>
              <a:t>局部</a:t>
            </a:r>
            <a:r>
              <a:rPr lang="zh-CN" altLang="en-US" b="1" dirty="0"/>
              <a:t>视图设计</a:t>
            </a:r>
          </a:p>
          <a:p>
            <a:pPr algn="just">
              <a:buNone/>
            </a:pPr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CC6600"/>
                </a:solidFill>
                <a:ea typeface="Batang" panose="02030600000101010101" pitchFamily="18" charset="-127"/>
              </a:rPr>
              <a:t> </a:t>
            </a:r>
            <a:r>
              <a:rPr lang="en-US" altLang="zh-CN" dirty="0">
                <a:solidFill>
                  <a:srgbClr val="CC6600"/>
                </a:solidFill>
                <a:ea typeface="Batang" panose="02030600000101010101" pitchFamily="18" charset="-127"/>
              </a:rPr>
              <a:t>▲</a:t>
            </a:r>
            <a:r>
              <a:rPr lang="zh-CN" altLang="en-US" dirty="0"/>
              <a:t>第一步：划分局部视图的范围。局部视图范围通常是根据部门、用户或用户所处的角度来进行自然划分。 </a:t>
            </a:r>
          </a:p>
          <a:p>
            <a:pPr algn="just">
              <a:buNone/>
            </a:pPr>
            <a:r>
              <a:rPr lang="zh-CN" altLang="en-US" dirty="0">
                <a:solidFill>
                  <a:srgbClr val="CC6600"/>
                </a:solidFill>
                <a:ea typeface="Batang" panose="02030600000101010101" pitchFamily="18" charset="-127"/>
              </a:rPr>
              <a:t>             </a:t>
            </a:r>
            <a:r>
              <a:rPr lang="en-US" altLang="zh-CN" dirty="0">
                <a:solidFill>
                  <a:srgbClr val="CC6600"/>
                </a:solidFill>
                <a:ea typeface="Batang" panose="02030600000101010101" pitchFamily="18" charset="-127"/>
              </a:rPr>
              <a:t>▲</a:t>
            </a:r>
            <a:r>
              <a:rPr lang="zh-CN" altLang="en-US" dirty="0"/>
              <a:t>第二步：识别实体。</a:t>
            </a:r>
          </a:p>
          <a:p>
            <a:pPr algn="just">
              <a:buNone/>
            </a:pPr>
            <a:r>
              <a:rPr lang="zh-CN" altLang="en-US" dirty="0"/>
              <a:t>             </a:t>
            </a:r>
            <a:r>
              <a:rPr lang="en-US" altLang="zh-CN" dirty="0">
                <a:solidFill>
                  <a:srgbClr val="CC6600"/>
                </a:solidFill>
                <a:ea typeface="Batang" panose="02030600000101010101" pitchFamily="18" charset="-127"/>
              </a:rPr>
              <a:t>▲</a:t>
            </a:r>
            <a:r>
              <a:rPr lang="zh-CN" altLang="en-US" dirty="0"/>
              <a:t>第三步：实体分析。包括实体属性分析和实体关系分析，并用</a:t>
            </a:r>
            <a:r>
              <a:rPr lang="en-US" altLang="zh-CN" dirty="0"/>
              <a:t>ER</a:t>
            </a:r>
            <a:r>
              <a:rPr lang="zh-CN" altLang="en-US" dirty="0"/>
              <a:t>图描述实体</a:t>
            </a:r>
            <a:r>
              <a:rPr lang="en-US" altLang="zh-CN" dirty="0"/>
              <a:t>-</a:t>
            </a:r>
            <a:r>
              <a:rPr lang="zh-CN" altLang="en-US" dirty="0"/>
              <a:t>关系分析的结果。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文本占位符 294914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912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dirty="0"/>
              <a:t>             </a:t>
            </a:r>
            <a:r>
              <a:rPr lang="zh-CN" altLang="en-US" dirty="0" smtClean="0"/>
              <a:t>案例：书店图书销售处理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294915"/>
          <p:cNvGrpSpPr/>
          <p:nvPr/>
        </p:nvGrpSpPr>
        <p:grpSpPr>
          <a:xfrm>
            <a:off x="609600" y="2362200"/>
            <a:ext cx="8229600" cy="3429000"/>
            <a:chOff x="336" y="1056"/>
            <a:chExt cx="5184" cy="2160"/>
          </a:xfrm>
        </p:grpSpPr>
        <p:sp>
          <p:nvSpPr>
            <p:cNvPr id="87043" name="文本框 294916"/>
            <p:cNvSpPr txBox="1"/>
            <p:nvPr/>
          </p:nvSpPr>
          <p:spPr>
            <a:xfrm>
              <a:off x="1776" y="2928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just">
                <a:spcBef>
                  <a:spcPct val="50000"/>
                </a:spcBef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7044" name="对象 294917"/>
            <p:cNvGraphicFramePr>
              <a:graphicFrameLocks noChangeAspect="1"/>
            </p:cNvGraphicFramePr>
            <p:nvPr/>
          </p:nvGraphicFramePr>
          <p:xfrm>
            <a:off x="336" y="1056"/>
            <a:ext cx="5184" cy="1863"/>
          </p:xfrm>
          <a:graphic>
            <a:graphicData uri="http://schemas.openxmlformats.org/presentationml/2006/ole">
              <p:oleObj spid="_x0000_s2050" r:id="rId3" imgW="4601255" imgH="1541128" progId="">
                <p:embed/>
              </p:oleObj>
            </a:graphicData>
          </a:graphic>
        </p:graphicFrame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文本占位符 296962"/>
          <p:cNvSpPr>
            <a:spLocks noGrp="1"/>
          </p:cNvSpPr>
          <p:nvPr>
            <p:ph idx="1"/>
          </p:nvPr>
        </p:nvSpPr>
        <p:spPr>
          <a:xfrm>
            <a:off x="611560" y="980728"/>
            <a:ext cx="8001000" cy="57150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全局</a:t>
            </a:r>
            <a:r>
              <a:rPr lang="zh-CN" altLang="en-US" b="1" dirty="0"/>
              <a:t>视图设计</a:t>
            </a:r>
          </a:p>
          <a:p>
            <a:pPr algn="just">
              <a:buNone/>
            </a:pPr>
            <a:r>
              <a:rPr lang="zh-CN" altLang="en-US" dirty="0"/>
              <a:t>             全局视图设计需要逐一地把各个局部视图综合成为最终的全局视图。</a:t>
            </a:r>
          </a:p>
          <a:p>
            <a:pPr algn="just">
              <a:buNone/>
            </a:pPr>
            <a:r>
              <a:rPr lang="zh-CN" altLang="en-US" dirty="0">
                <a:solidFill>
                  <a:srgbClr val="CC6600"/>
                </a:solidFill>
                <a:ea typeface="Batang" panose="02030600000101010101" pitchFamily="18" charset="-127"/>
              </a:rPr>
              <a:t>          </a:t>
            </a:r>
            <a:r>
              <a:rPr lang="en-US" altLang="zh-CN" dirty="0">
                <a:solidFill>
                  <a:srgbClr val="CC6600"/>
                </a:solidFill>
                <a:ea typeface="Batang" panose="02030600000101010101" pitchFamily="18" charset="-127"/>
              </a:rPr>
              <a:t>▲</a:t>
            </a:r>
            <a:r>
              <a:rPr lang="zh-CN" altLang="en-US" dirty="0"/>
              <a:t>第一步：进一步对实体和关系是否作为最终数据存储进行确认；</a:t>
            </a:r>
          </a:p>
          <a:p>
            <a:pPr algn="just">
              <a:buNone/>
            </a:pPr>
            <a:r>
              <a:rPr lang="zh-CN" altLang="en-US" dirty="0">
                <a:solidFill>
                  <a:srgbClr val="CC6600"/>
                </a:solidFill>
                <a:ea typeface="Batang" panose="02030600000101010101" pitchFamily="18" charset="-127"/>
              </a:rPr>
              <a:t>          </a:t>
            </a:r>
            <a:r>
              <a:rPr lang="en-US" altLang="zh-CN" dirty="0">
                <a:solidFill>
                  <a:srgbClr val="CC6600"/>
                </a:solidFill>
                <a:ea typeface="Batang" panose="02030600000101010101" pitchFamily="18" charset="-127"/>
              </a:rPr>
              <a:t>▲</a:t>
            </a:r>
            <a:r>
              <a:rPr lang="zh-CN" altLang="en-US" dirty="0"/>
              <a:t>第二步：消除各局部视图之间存在的冲突；</a:t>
            </a:r>
          </a:p>
          <a:p>
            <a:pPr algn="just">
              <a:buNone/>
            </a:pPr>
            <a:r>
              <a:rPr lang="zh-CN" altLang="en-US" dirty="0">
                <a:solidFill>
                  <a:srgbClr val="CC6600"/>
                </a:solidFill>
                <a:ea typeface="Batang" panose="02030600000101010101" pitchFamily="18" charset="-127"/>
              </a:rPr>
              <a:t>          </a:t>
            </a:r>
            <a:r>
              <a:rPr lang="en-US" altLang="zh-CN" dirty="0">
                <a:solidFill>
                  <a:srgbClr val="CC6600"/>
                </a:solidFill>
                <a:ea typeface="Batang" panose="02030600000101010101" pitchFamily="18" charset="-127"/>
              </a:rPr>
              <a:t>▲</a:t>
            </a:r>
            <a:r>
              <a:rPr lang="zh-CN" altLang="en-US" dirty="0"/>
              <a:t>第三步：视图综合，得出合理、一致的全局视图；</a:t>
            </a:r>
          </a:p>
          <a:p>
            <a:pPr algn="just">
              <a:buNone/>
            </a:pPr>
            <a:r>
              <a:rPr lang="zh-CN" altLang="en-US" dirty="0">
                <a:solidFill>
                  <a:srgbClr val="CC6600"/>
                </a:solidFill>
                <a:ea typeface="Batang" panose="02030600000101010101" pitchFamily="18" charset="-127"/>
              </a:rPr>
              <a:t>          </a:t>
            </a:r>
            <a:r>
              <a:rPr lang="en-US" altLang="zh-CN" dirty="0">
                <a:solidFill>
                  <a:srgbClr val="CC6600"/>
                </a:solidFill>
                <a:ea typeface="Batang" panose="02030600000101010101" pitchFamily="18" charset="-127"/>
              </a:rPr>
              <a:t>▲</a:t>
            </a:r>
            <a:r>
              <a:rPr lang="zh-CN" altLang="en-US" dirty="0"/>
              <a:t>第四步：全局视图优化。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文本占位符 307202"/>
          <p:cNvSpPr>
            <a:spLocks noGrp="1"/>
          </p:cNvSpPr>
          <p:nvPr>
            <p:ph idx="1"/>
          </p:nvPr>
        </p:nvSpPr>
        <p:spPr>
          <a:xfrm>
            <a:off x="611560" y="838200"/>
            <a:ext cx="8077200" cy="60198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sz="2800" b="1" dirty="0"/>
              <a:t>3  </a:t>
            </a:r>
            <a:r>
              <a:rPr lang="zh-CN" altLang="en-US" sz="2800" b="1" dirty="0">
                <a:solidFill>
                  <a:schemeClr val="accent2"/>
                </a:solidFill>
              </a:rPr>
              <a:t>逻辑设计</a:t>
            </a:r>
          </a:p>
          <a:p>
            <a:pPr algn="just">
              <a:buNone/>
            </a:pPr>
            <a:r>
              <a:rPr lang="zh-CN" altLang="en-US" sz="2600" b="1" dirty="0"/>
              <a:t>      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）</a:t>
            </a:r>
            <a:r>
              <a:rPr lang="en-US" altLang="zh-CN" sz="2600" b="1" dirty="0" smtClean="0"/>
              <a:t>. </a:t>
            </a:r>
            <a:r>
              <a:rPr lang="zh-CN" altLang="en-US" sz="2600" b="1" dirty="0"/>
              <a:t>概述            </a:t>
            </a:r>
          </a:p>
          <a:p>
            <a:pPr algn="just"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●</a:t>
            </a:r>
            <a:r>
              <a:rPr lang="zh-CN" altLang="en-US" dirty="0"/>
              <a:t>逻辑设计的概念</a:t>
            </a:r>
          </a:p>
          <a:p>
            <a:pPr algn="just">
              <a:buNone/>
            </a:pPr>
            <a:r>
              <a:rPr lang="zh-CN" altLang="en-US" dirty="0"/>
              <a:t>            将概念数据模型设计成为特定</a:t>
            </a:r>
            <a:r>
              <a:rPr lang="en-US" altLang="zh-CN" dirty="0"/>
              <a:t>DBMS</a:t>
            </a:r>
            <a:r>
              <a:rPr lang="zh-CN" altLang="en-US" dirty="0"/>
              <a:t>的逻辑数据模式。</a:t>
            </a:r>
          </a:p>
          <a:p>
            <a:pPr algn="just"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●</a:t>
            </a:r>
            <a:r>
              <a:rPr lang="zh-CN" altLang="en-US" dirty="0"/>
              <a:t>逻辑数据模式</a:t>
            </a:r>
          </a:p>
          <a:p>
            <a:pPr algn="just">
              <a:buNone/>
            </a:pPr>
            <a:r>
              <a:rPr lang="zh-CN" altLang="en-US" dirty="0"/>
              <a:t>            被称为逻辑模型或数据模式，关系数据库的数据模式是关系模式。关系数据库需把</a:t>
            </a:r>
            <a:r>
              <a:rPr lang="en-US" altLang="zh-CN" dirty="0"/>
              <a:t>ER</a:t>
            </a:r>
            <a:r>
              <a:rPr lang="zh-CN" altLang="en-US" dirty="0"/>
              <a:t>图或类图描述的概念数据模型转换为等价的关系模式及其约束。</a:t>
            </a:r>
          </a:p>
          <a:p>
            <a:pPr algn="just"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1133</Words>
  <Application>Microsoft Office PowerPoint</Application>
  <PresentationFormat>全屏显示(4:3)</PresentationFormat>
  <Paragraphs>76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流畅</vt:lpstr>
      <vt:lpstr>7.3 数据库的设计</vt:lpstr>
      <vt:lpstr>1  概述 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 数据库的设计</dc:title>
  <dc:creator>USST</dc:creator>
  <cp:lastModifiedBy>USST</cp:lastModifiedBy>
  <cp:revision>4</cp:revision>
  <dcterms:created xsi:type="dcterms:W3CDTF">2020-03-21T13:44:02Z</dcterms:created>
  <dcterms:modified xsi:type="dcterms:W3CDTF">2020-03-23T11:43:59Z</dcterms:modified>
</cp:coreProperties>
</file>