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46" r:id="rId2"/>
    <p:sldId id="549" r:id="rId3"/>
    <p:sldId id="547" r:id="rId4"/>
    <p:sldId id="545" r:id="rId5"/>
    <p:sldId id="55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orient="horz" pos="839">
          <p15:clr>
            <a:srgbClr val="A4A3A4"/>
          </p15:clr>
        </p15:guide>
        <p15:guide id="3" orient="horz" pos="3813">
          <p15:clr>
            <a:srgbClr val="A4A3A4"/>
          </p15:clr>
        </p15:guide>
        <p15:guide id="4" orient="horz" pos="1089">
          <p15:clr>
            <a:srgbClr val="A4A3A4"/>
          </p15:clr>
        </p15:guide>
        <p15:guide id="5" orient="horz" pos="1204">
          <p15:clr>
            <a:srgbClr val="A4A3A4"/>
          </p15:clr>
        </p15:guide>
        <p15:guide id="6" orient="horz" pos="390">
          <p15:clr>
            <a:srgbClr val="A4A3A4"/>
          </p15:clr>
        </p15:guide>
        <p15:guide id="7" orient="horz" pos="4069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pos="2880">
          <p15:clr>
            <a:srgbClr val="A4A3A4"/>
          </p15:clr>
        </p15:guide>
        <p15:guide id="10" pos="260">
          <p15:clr>
            <a:srgbClr val="A4A3A4"/>
          </p15:clr>
        </p15:guide>
        <p15:guide id="11" pos="5500">
          <p15:clr>
            <a:srgbClr val="A4A3A4"/>
          </p15:clr>
        </p15:guide>
        <p15:guide id="12" pos="2926">
          <p15:clr>
            <a:srgbClr val="A4A3A4"/>
          </p15:clr>
        </p15:guide>
        <p15:guide id="13" pos="2833">
          <p15:clr>
            <a:srgbClr val="A4A3A4"/>
          </p15:clr>
        </p15:guide>
        <p15:guide id="14" pos="2706">
          <p15:clr>
            <a:srgbClr val="A4A3A4"/>
          </p15:clr>
        </p15:guide>
        <p15:guide id="15" pos="3053">
          <p15:clr>
            <a:srgbClr val="A4A3A4"/>
          </p15:clr>
        </p15:guide>
        <p15:guide id="16" pos="2567">
          <p15:clr>
            <a:srgbClr val="A4A3A4"/>
          </p15:clr>
        </p15:guide>
        <p15:guide id="17" pos="3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0078"/>
    <a:srgbClr val="FFBF3F"/>
    <a:srgbClr val="FF9900"/>
    <a:srgbClr val="DE2533"/>
    <a:srgbClr val="005CB9"/>
    <a:srgbClr val="FF5C5C"/>
    <a:srgbClr val="9C97FF"/>
    <a:srgbClr val="FF9821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63858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446" y="108"/>
      </p:cViewPr>
      <p:guideLst>
        <p:guide orient="horz" pos="168"/>
        <p:guide orient="horz" pos="839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pos="2880"/>
        <p:guide pos="260"/>
        <p:guide pos="5500"/>
        <p:guide pos="2926"/>
        <p:guide pos="2833"/>
        <p:guide pos="2706"/>
        <p:guide pos="3053"/>
        <p:guide pos="2567"/>
        <p:guide pos="3192"/>
      </p:guideLst>
    </p:cSldViewPr>
  </p:slideViewPr>
  <p:outlineViewPr>
    <p:cViewPr>
      <p:scale>
        <a:sx n="33" d="100"/>
        <a:sy n="33" d="100"/>
      </p:scale>
      <p:origin x="0" y="16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1/6/2017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solidFill>
          <a:srgbClr val="FFB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4" y="5889170"/>
            <a:ext cx="849086" cy="849086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2286" y="261257"/>
            <a:ext cx="4576147" cy="1796143"/>
            <a:chOff x="180260" y="261257"/>
            <a:chExt cx="4576147" cy="1796143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2" b="15949"/>
            <a:stretch/>
          </p:blipFill>
          <p:spPr>
            <a:xfrm>
              <a:off x="180260" y="261257"/>
              <a:ext cx="4576147" cy="179614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2468333" y="1012371"/>
              <a:ext cx="122467" cy="146957"/>
            </a:xfrm>
            <a:prstGeom prst="rect">
              <a:avLst/>
            </a:prstGeom>
            <a:solidFill>
              <a:srgbClr val="FFBF3F"/>
            </a:solidFill>
            <a:ln>
              <a:solidFill>
                <a:srgbClr val="FFB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4495800" cy="2084832"/>
          </a:xfrm>
          <a:solidFill>
            <a:schemeClr val="tx1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728788"/>
            <a:ext cx="4498848" cy="2084832"/>
          </a:xfrm>
          <a:solidFill>
            <a:schemeClr val="tx1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4495800" cy="2084832"/>
          </a:xfrm>
          <a:solidFill>
            <a:schemeClr val="tx1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3962196"/>
            <a:ext cx="4498848" cy="2084832"/>
          </a:xfrm>
          <a:solidFill>
            <a:schemeClr val="tx1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1" y="1728788"/>
            <a:ext cx="1965960" cy="4324350"/>
          </a:xfrm>
          <a:solidFill>
            <a:schemeClr val="tx1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0" y="1728788"/>
            <a:ext cx="1965960" cy="4324350"/>
          </a:xfrm>
          <a:solidFill>
            <a:schemeClr val="tx1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0" y="1728788"/>
            <a:ext cx="1965960" cy="4324350"/>
          </a:xfrm>
          <a:solidFill>
            <a:schemeClr val="tx1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728788"/>
            <a:ext cx="1965960" cy="4324350"/>
          </a:xfrm>
          <a:solidFill>
            <a:schemeClr val="tx1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2263518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2263518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1" y="4527146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4527146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0" y="1911350"/>
            <a:ext cx="8318500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0" y="1728788"/>
            <a:ext cx="8318500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655444"/>
            <a:ext cx="3689350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728788"/>
            <a:ext cx="451485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794739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8" y="1792224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790743"/>
            <a:ext cx="4149725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0" y="795823"/>
            <a:ext cx="3544570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1613535"/>
            <a:ext cx="837565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6352302"/>
            <a:ext cx="2971800" cy="135890"/>
          </a:xfrm>
        </p:spPr>
        <p:txBody>
          <a:bodyPr/>
          <a:lstStyle/>
          <a:p>
            <a:r>
              <a:rPr lang="en-US" dirty="0"/>
              <a:t>Title or Job Number | XX Month 201X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6930" y="6343404"/>
            <a:ext cx="274320" cy="135890"/>
          </a:xfrm>
        </p:spPr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FFB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292091" y="2536375"/>
            <a:ext cx="4576147" cy="1796143"/>
            <a:chOff x="180260" y="261257"/>
            <a:chExt cx="4576147" cy="1796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2" b="15949"/>
            <a:stretch/>
          </p:blipFill>
          <p:spPr>
            <a:xfrm>
              <a:off x="180260" y="261257"/>
              <a:ext cx="4576147" cy="17961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 userDrawn="1"/>
          </p:nvSpPr>
          <p:spPr>
            <a:xfrm>
              <a:off x="2468333" y="1012371"/>
              <a:ext cx="122467" cy="146957"/>
            </a:xfrm>
            <a:prstGeom prst="rect">
              <a:avLst/>
            </a:prstGeom>
            <a:solidFill>
              <a:srgbClr val="FFBF3F"/>
            </a:solidFill>
            <a:ln>
              <a:solidFill>
                <a:srgbClr val="FFB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2395728"/>
            <a:ext cx="8347202" cy="36549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0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4" y="534983"/>
            <a:ext cx="8312573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38400"/>
            <a:ext cx="8347202" cy="35874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657668"/>
            <a:ext cx="8347202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080008"/>
            <a:ext cx="8347202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1656685"/>
            <a:ext cx="3896043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656685"/>
            <a:ext cx="3900170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95" y="1634490"/>
            <a:ext cx="390448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2071639"/>
            <a:ext cx="390448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634490"/>
            <a:ext cx="3900170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2071639"/>
            <a:ext cx="3900170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3" y="6232417"/>
            <a:ext cx="1104421" cy="4490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0680"/>
            <a:ext cx="835025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6352302"/>
            <a:ext cx="297180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6343404"/>
            <a:ext cx="27432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50" r:id="rId2"/>
    <p:sldLayoutId id="2147483690" r:id="rId3"/>
    <p:sldLayoutId id="2147483680" r:id="rId4"/>
    <p:sldLayoutId id="2147483683" r:id="rId5"/>
    <p:sldLayoutId id="2147483684" r:id="rId6"/>
    <p:sldLayoutId id="2147483687" r:id="rId7"/>
    <p:sldLayoutId id="2147483652" r:id="rId8"/>
    <p:sldLayoutId id="2147483653" r:id="rId9"/>
    <p:sldLayoutId id="2147483677" r:id="rId10"/>
    <p:sldLayoutId id="2147483689" r:id="rId11"/>
    <p:sldLayoutId id="2147483678" r:id="rId12"/>
    <p:sldLayoutId id="2147483681" r:id="rId13"/>
    <p:sldLayoutId id="2147483682" r:id="rId14"/>
    <p:sldLayoutId id="2147483654" r:id="rId15"/>
    <p:sldLayoutId id="2147483655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9" r:id="rId22"/>
    <p:sldLayoutId id="2147483651" r:id="rId23"/>
    <p:sldLayoutId id="2147483671" r:id="rId2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500" y="3080304"/>
            <a:ext cx="8318500" cy="1470025"/>
          </a:xfrm>
        </p:spPr>
        <p:txBody>
          <a:bodyPr/>
          <a:lstStyle/>
          <a:p>
            <a:r>
              <a:rPr lang="en-US" dirty="0"/>
              <a:t>SFDC Order Overview</a:t>
            </a:r>
          </a:p>
        </p:txBody>
      </p:sp>
    </p:spTree>
    <p:extLst>
      <p:ext uri="{BB962C8B-B14F-4D97-AF65-F5344CB8AC3E}">
        <p14:creationId xmlns:p14="http://schemas.microsoft.com/office/powerpoint/2010/main" val="301808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34" y="174243"/>
            <a:ext cx="8352156" cy="1021002"/>
          </a:xfrm>
        </p:spPr>
        <p:txBody>
          <a:bodyPr/>
          <a:lstStyle/>
          <a:p>
            <a:r>
              <a:rPr lang="en-US" dirty="0"/>
              <a:t>Overview of Stage validation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1842" y="6343404"/>
            <a:ext cx="37238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Everything in red are the NEW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65" y="864066"/>
            <a:ext cx="7165372" cy="5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4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" y="61572"/>
            <a:ext cx="8352156" cy="495069"/>
          </a:xfrm>
        </p:spPr>
        <p:txBody>
          <a:bodyPr/>
          <a:lstStyle/>
          <a:p>
            <a:r>
              <a:rPr lang="en-US" dirty="0"/>
              <a:t>Understanding Your Orders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3041" y="963692"/>
            <a:ext cx="115768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This is a SF ID #. Ignore this #.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" y="1762108"/>
            <a:ext cx="9144000" cy="12947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07477" y="783345"/>
            <a:ext cx="14688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Estimated PO record types are created manually and Received PO record types are those from SAP</a:t>
            </a:r>
          </a:p>
        </p:txBody>
      </p:sp>
      <p:sp>
        <p:nvSpPr>
          <p:cNvPr id="18" name="Arrow: Up 17"/>
          <p:cNvSpPr/>
          <p:nvPr/>
        </p:nvSpPr>
        <p:spPr>
          <a:xfrm>
            <a:off x="654341" y="1302246"/>
            <a:ext cx="191910" cy="664431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/>
          <p:cNvSpPr/>
          <p:nvPr/>
        </p:nvSpPr>
        <p:spPr>
          <a:xfrm>
            <a:off x="2153031" y="1337343"/>
            <a:ext cx="162079" cy="610151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/>
          <p:cNvSpPr/>
          <p:nvPr/>
        </p:nvSpPr>
        <p:spPr>
          <a:xfrm>
            <a:off x="3602592" y="1466175"/>
            <a:ext cx="162079" cy="545284"/>
          </a:xfrm>
          <a:prstGeom prst="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7856" y="840280"/>
            <a:ext cx="24458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With Received PO SAP orders, this gets checked automatically when the Order is related to the Opportunity OR you can manually check the box on Estimated Order record types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1897" y="3191178"/>
            <a:ext cx="1764877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If the order is RECEIVED, then this is the actual order date. If the order is still ESTIMATED, then it’s the date you put in. </a:t>
            </a:r>
            <a:r>
              <a:rPr lang="en-US" sz="900" dirty="0">
                <a:solidFill>
                  <a:srgbClr val="00B050"/>
                </a:solidFill>
              </a:rPr>
              <a:t>The Estimated Order Start Dates must be kept up-to date, as well (This date field also controls PO Receipt Date)</a:t>
            </a:r>
          </a:p>
        </p:txBody>
      </p:sp>
      <p:sp>
        <p:nvSpPr>
          <p:cNvPr id="24" name="Arrow: Down 23"/>
          <p:cNvSpPr/>
          <p:nvPr/>
        </p:nvSpPr>
        <p:spPr>
          <a:xfrm>
            <a:off x="5242728" y="2854212"/>
            <a:ext cx="167780" cy="4194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872922" y="2841818"/>
            <a:ext cx="188878" cy="332582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41001" y="3348875"/>
            <a:ext cx="7272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SAP Order #</a:t>
            </a:r>
          </a:p>
        </p:txBody>
      </p:sp>
      <p:sp>
        <p:nvSpPr>
          <p:cNvPr id="29" name="Arrow: Down 28"/>
          <p:cNvSpPr/>
          <p:nvPr/>
        </p:nvSpPr>
        <p:spPr>
          <a:xfrm rot="10800000">
            <a:off x="7123305" y="1497045"/>
            <a:ext cx="119760" cy="62369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19168" y="783345"/>
            <a:ext cx="143689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Actual Order amount from SAP. Only populates if Order has been related to the Op. this feeds into total Order Amount &amp; Order Received fields in detail section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433721" y="1466175"/>
            <a:ext cx="0" cy="527773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99291" y="763967"/>
            <a:ext cx="146885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This is the expected order amount that you have entered – This feeds into Total Orders &amp; Estimated Orders to Go fields in detail section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594090" y="2371522"/>
            <a:ext cx="350784" cy="902139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93718" y="3249830"/>
            <a:ext cx="1468859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This is what you enter as the Forecast Category</a:t>
            </a:r>
          </a:p>
          <a:p>
            <a:endParaRPr lang="en-US" sz="900" dirty="0"/>
          </a:p>
          <a:p>
            <a:r>
              <a:rPr lang="en-US" sz="900" b="1" u="sng" dirty="0">
                <a:solidFill>
                  <a:srgbClr val="000000"/>
                </a:solidFill>
              </a:rPr>
              <a:t>Commit</a:t>
            </a:r>
            <a:r>
              <a:rPr lang="en-US" sz="900" dirty="0"/>
              <a:t> – select if you are including this amount in your quarter call</a:t>
            </a:r>
          </a:p>
          <a:p>
            <a:endParaRPr lang="en-US" sz="900" dirty="0"/>
          </a:p>
          <a:p>
            <a:r>
              <a:rPr lang="en-US" sz="900" b="1" u="sng" dirty="0">
                <a:solidFill>
                  <a:srgbClr val="000000"/>
                </a:solidFill>
              </a:rPr>
              <a:t>Stretch</a:t>
            </a:r>
            <a:r>
              <a:rPr lang="en-US" sz="900" dirty="0"/>
              <a:t> – select this if this is a gap closer</a:t>
            </a:r>
          </a:p>
          <a:p>
            <a:endParaRPr lang="en-US" sz="900" dirty="0"/>
          </a:p>
          <a:p>
            <a:r>
              <a:rPr lang="en-US" sz="900" b="1" u="sng" dirty="0"/>
              <a:t>Too Early to indicate </a:t>
            </a:r>
            <a:endParaRPr lang="en-US" sz="900" dirty="0"/>
          </a:p>
          <a:p>
            <a:r>
              <a:rPr lang="en-US" sz="900" dirty="0">
                <a:solidFill>
                  <a:srgbClr val="00B050"/>
                </a:solidFill>
              </a:rPr>
              <a:t>All Forecasts going forward  will be pulled based on the selection above. These MUST be kept up-date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00161" y="4960838"/>
            <a:ext cx="664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85999" y="257785"/>
            <a:ext cx="4421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12671" y="286072"/>
            <a:ext cx="4421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5880" y="4868594"/>
            <a:ext cx="1066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 + 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49337" y="5071892"/>
            <a:ext cx="1066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Sum of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49336" y="5310540"/>
            <a:ext cx="10664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Sum of 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00161" y="5179968"/>
            <a:ext cx="6454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12527" y="5404564"/>
            <a:ext cx="6331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52002" y="336810"/>
            <a:ext cx="363439" cy="373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625329" y="312097"/>
            <a:ext cx="363439" cy="373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100161" y="4764497"/>
            <a:ext cx="64546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83007" y="4674122"/>
            <a:ext cx="34825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Last Date from Order Start Date Column above</a:t>
            </a:r>
          </a:p>
        </p:txBody>
      </p:sp>
      <p:sp>
        <p:nvSpPr>
          <p:cNvPr id="53" name="Arrow: Down 52"/>
          <p:cNvSpPr/>
          <p:nvPr/>
        </p:nvSpPr>
        <p:spPr>
          <a:xfrm>
            <a:off x="4332241" y="2841818"/>
            <a:ext cx="118946" cy="180027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769482" y="1952227"/>
            <a:ext cx="398668" cy="4132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505" y="2114026"/>
            <a:ext cx="438915" cy="671119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6228" y="2114026"/>
            <a:ext cx="380192" cy="671119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46246" y="2114026"/>
            <a:ext cx="575651" cy="74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68635" y="2123174"/>
            <a:ext cx="196036" cy="74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14350" y="2228620"/>
            <a:ext cx="390980" cy="597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61799" y="2130210"/>
            <a:ext cx="417324" cy="69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57320" y="2130211"/>
            <a:ext cx="685745" cy="689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" y="4646331"/>
            <a:ext cx="3067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6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" y="1773390"/>
            <a:ext cx="9096375" cy="22479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4774" y="61572"/>
            <a:ext cx="8352156" cy="495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enter an Order?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7" y="4122847"/>
            <a:ext cx="8426333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u="sng" dirty="0"/>
              <a:t>Order Start Date</a:t>
            </a:r>
            <a:r>
              <a:rPr lang="en-US" sz="1400" dirty="0"/>
              <a:t>: This is the date you expect the order</a:t>
            </a:r>
          </a:p>
          <a:p>
            <a:r>
              <a:rPr lang="en-US" sz="1400" b="1" u="sng" dirty="0"/>
              <a:t>Estimated Order Amount</a:t>
            </a:r>
            <a:r>
              <a:rPr lang="en-US" sz="1400" dirty="0"/>
              <a:t>: This is the $ amount of the order you are expecting</a:t>
            </a:r>
          </a:p>
          <a:p>
            <a:r>
              <a:rPr lang="en-US" sz="1400" b="1" u="sng" dirty="0"/>
              <a:t>Forecast</a:t>
            </a:r>
            <a:r>
              <a:rPr lang="en-US" sz="1400" dirty="0"/>
              <a:t>: You have to select Commit, Stretch, Too Early to Indicate</a:t>
            </a:r>
          </a:p>
          <a:p>
            <a:r>
              <a:rPr lang="en-US" sz="1400" dirty="0"/>
              <a:t>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Commit</a:t>
            </a:r>
            <a:r>
              <a:rPr lang="en-US" sz="1200" dirty="0"/>
              <a:t>: </a:t>
            </a:r>
            <a:r>
              <a:rPr lang="en-US" sz="1200" i="1" dirty="0"/>
              <a:t>Select this if you have HIGH confidence/low risk factors in getting the order in the quarter.   </a:t>
            </a:r>
            <a:r>
              <a:rPr lang="en-US" sz="1200" dirty="0"/>
              <a:t>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Stretch</a:t>
            </a:r>
            <a:r>
              <a:rPr lang="en-US" sz="1200" dirty="0"/>
              <a:t>: </a:t>
            </a:r>
            <a:r>
              <a:rPr lang="en-US" sz="1200" i="1" dirty="0"/>
              <a:t>Orders that have the best upside or gap closers. These orders are close to being a Commit but there is still some risk in getting the order in the quarter. Your confidence level on these orders is a MEDIUM. Stretch should be a shorter list of Opportunities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Too Early to Indicate</a:t>
            </a:r>
            <a:r>
              <a:rPr lang="en-US" sz="1200" dirty="0"/>
              <a:t>: </a:t>
            </a:r>
            <a:r>
              <a:rPr lang="en-US" sz="1200" i="1" dirty="0"/>
              <a:t>These orders are early in selling cycle and/or risk factors preclude them from being a Stretch or Commit. As selling cycle progresses, these orders could become additional upside or be a backfill for Current quarter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dirty="0"/>
              <a:t>                                                              </a:t>
            </a:r>
            <a:r>
              <a:rPr lang="en-US" sz="1400" dirty="0">
                <a:highlight>
                  <a:srgbClr val="FFFF00"/>
                </a:highlight>
              </a:rPr>
              <a:t>Quarter Call = Commit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8" y="585644"/>
            <a:ext cx="8906704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You can ENTER/CREATE Multiple Estimated Orders in a SINGLE Opportunity. </a:t>
            </a:r>
          </a:p>
          <a:p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No need to close out the opportunity for what you have already received in PO’s and open a new Opportunity for the balance amount! Benefit for you – fewer Opportunities to manage!</a:t>
            </a:r>
          </a:p>
          <a:p>
            <a:endParaRPr lang="en-US" sz="2000" i="1" dirty="0"/>
          </a:p>
          <a:p>
            <a:endParaRPr lang="en-US" sz="2000" i="1" dirty="0"/>
          </a:p>
        </p:txBody>
      </p:sp>
      <p:sp>
        <p:nvSpPr>
          <p:cNvPr id="7" name="Oval 6"/>
          <p:cNvSpPr/>
          <p:nvPr/>
        </p:nvSpPr>
        <p:spPr>
          <a:xfrm>
            <a:off x="927393" y="2204775"/>
            <a:ext cx="1094354" cy="310393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16234" y="2775236"/>
            <a:ext cx="1772464" cy="228616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00132" y="3004741"/>
            <a:ext cx="713065" cy="228616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8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774" y="141084"/>
            <a:ext cx="8352156" cy="495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we need from you…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74" y="1033670"/>
            <a:ext cx="8626476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Validate/Change/Update the Estimated Order Amount(s), Order Start Date(s), Forecast Category(</a:t>
            </a:r>
            <a:r>
              <a:rPr lang="en-US" sz="2000" dirty="0" err="1"/>
              <a:t>ies</a:t>
            </a:r>
            <a:r>
              <a:rPr lang="en-US" sz="2000" dirty="0"/>
              <a:t>). Focus on Q4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loaded the Schedule Amount &amp; Schedule Date from the Product Section into the Order section for you. We marked everything as STRETCH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added a chart to Enterprise and Account Manager dashboards to show what’s reflecting today for Orders in Q4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Clean up your Opportunities – mark them CLOSED LOST if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7322" y="4754376"/>
            <a:ext cx="817659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Order Forecasts/QMI’s will be pulled based on data in SFDC so the onus is on you to keep your Opportunities updated. Please!!</a:t>
            </a:r>
          </a:p>
        </p:txBody>
      </p:sp>
    </p:spTree>
    <p:extLst>
      <p:ext uri="{BB962C8B-B14F-4D97-AF65-F5344CB8AC3E}">
        <p14:creationId xmlns:p14="http://schemas.microsoft.com/office/powerpoint/2010/main" val="194983098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4830</TotalTime>
  <Words>589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 Inspira Pitch</vt:lpstr>
      <vt:lpstr>PowerPoint_Template</vt:lpstr>
      <vt:lpstr>SFDC Order Overview</vt:lpstr>
      <vt:lpstr>Overview of Stage validation rules</vt:lpstr>
      <vt:lpstr>Understanding Your Orders View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option 1 presentation title two lines max</dc:title>
  <dc:creator>Rich Narasaki</dc:creator>
  <cp:lastModifiedBy>Kovitch, Kevin (Current by GE)</cp:lastModifiedBy>
  <cp:revision>86</cp:revision>
  <dcterms:created xsi:type="dcterms:W3CDTF">2014-04-25T19:53:17Z</dcterms:created>
  <dcterms:modified xsi:type="dcterms:W3CDTF">2017-01-06T17:28:57Z</dcterms:modified>
</cp:coreProperties>
</file>