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71" r:id="rId12"/>
    <p:sldId id="272" r:id="rId13"/>
    <p:sldId id="267" r:id="rId14"/>
    <p:sldId id="268" r:id="rId15"/>
    <p:sldId id="273" r:id="rId16"/>
    <p:sldId id="270" r:id="rId17"/>
    <p:sldId id="274" r:id="rId18"/>
    <p:sldId id="275" r:id="rId19"/>
  </p:sldIdLst>
  <p:sldSz cx="13004800" cy="9753600"/>
  <p:notesSz cx="6858000" cy="9144000"/>
  <p:defaultTextStyle>
    <a:lvl1pPr algn="ctr" defTabSz="584200">
      <a:defRPr sz="4000" i="1">
        <a:solidFill>
          <a:srgbClr val="86837F">
            <a:alpha val="80000"/>
          </a:srgbClr>
        </a:solidFill>
        <a:effectLst>
          <a:outerShdw blurRad="25400" dist="12700" dir="5400000" rotWithShape="0">
            <a:srgbClr val="FFFFFF"/>
          </a:outerShdw>
        </a:effectLst>
        <a:latin typeface="+mn-lt"/>
        <a:ea typeface="+mn-ea"/>
        <a:cs typeface="+mn-cs"/>
        <a:sym typeface="Hoefler Text"/>
      </a:defRPr>
    </a:lvl1pPr>
    <a:lvl2pPr indent="228600" algn="ctr" defTabSz="584200">
      <a:defRPr sz="4000" i="1">
        <a:solidFill>
          <a:srgbClr val="86837F">
            <a:alpha val="80000"/>
          </a:srgbClr>
        </a:solidFill>
        <a:effectLst>
          <a:outerShdw blurRad="25400" dist="12700" dir="5400000" rotWithShape="0">
            <a:srgbClr val="FFFFFF"/>
          </a:outerShdw>
        </a:effectLst>
        <a:latin typeface="+mn-lt"/>
        <a:ea typeface="+mn-ea"/>
        <a:cs typeface="+mn-cs"/>
        <a:sym typeface="Hoefler Text"/>
      </a:defRPr>
    </a:lvl2pPr>
    <a:lvl3pPr indent="457200" algn="ctr" defTabSz="584200">
      <a:defRPr sz="4000" i="1">
        <a:solidFill>
          <a:srgbClr val="86837F">
            <a:alpha val="80000"/>
          </a:srgbClr>
        </a:solidFill>
        <a:effectLst>
          <a:outerShdw blurRad="25400" dist="12700" dir="5400000" rotWithShape="0">
            <a:srgbClr val="FFFFFF"/>
          </a:outerShdw>
        </a:effectLst>
        <a:latin typeface="+mn-lt"/>
        <a:ea typeface="+mn-ea"/>
        <a:cs typeface="+mn-cs"/>
        <a:sym typeface="Hoefler Text"/>
      </a:defRPr>
    </a:lvl3pPr>
    <a:lvl4pPr indent="685800" algn="ctr" defTabSz="584200">
      <a:defRPr sz="4000" i="1">
        <a:solidFill>
          <a:srgbClr val="86837F">
            <a:alpha val="80000"/>
          </a:srgbClr>
        </a:solidFill>
        <a:effectLst>
          <a:outerShdw blurRad="25400" dist="12700" dir="5400000" rotWithShape="0">
            <a:srgbClr val="FFFFFF"/>
          </a:outerShdw>
        </a:effectLst>
        <a:latin typeface="+mn-lt"/>
        <a:ea typeface="+mn-ea"/>
        <a:cs typeface="+mn-cs"/>
        <a:sym typeface="Hoefler Text"/>
      </a:defRPr>
    </a:lvl4pPr>
    <a:lvl5pPr indent="914400" algn="ctr" defTabSz="584200">
      <a:defRPr sz="4000" i="1">
        <a:solidFill>
          <a:srgbClr val="86837F">
            <a:alpha val="80000"/>
          </a:srgbClr>
        </a:solidFill>
        <a:effectLst>
          <a:outerShdw blurRad="25400" dist="12700" dir="5400000" rotWithShape="0">
            <a:srgbClr val="FFFFFF"/>
          </a:outerShdw>
        </a:effectLst>
        <a:latin typeface="+mn-lt"/>
        <a:ea typeface="+mn-ea"/>
        <a:cs typeface="+mn-cs"/>
        <a:sym typeface="Hoefler Text"/>
      </a:defRPr>
    </a:lvl5pPr>
    <a:lvl6pPr indent="1143000" algn="ctr" defTabSz="584200">
      <a:defRPr sz="4000" i="1">
        <a:solidFill>
          <a:srgbClr val="86837F">
            <a:alpha val="80000"/>
          </a:srgbClr>
        </a:solidFill>
        <a:effectLst>
          <a:outerShdw blurRad="25400" dist="12700" dir="5400000" rotWithShape="0">
            <a:srgbClr val="FFFFFF"/>
          </a:outerShdw>
        </a:effectLst>
        <a:latin typeface="+mn-lt"/>
        <a:ea typeface="+mn-ea"/>
        <a:cs typeface="+mn-cs"/>
        <a:sym typeface="Hoefler Text"/>
      </a:defRPr>
    </a:lvl6pPr>
    <a:lvl7pPr indent="1371600" algn="ctr" defTabSz="584200">
      <a:defRPr sz="4000" i="1">
        <a:solidFill>
          <a:srgbClr val="86837F">
            <a:alpha val="80000"/>
          </a:srgbClr>
        </a:solidFill>
        <a:effectLst>
          <a:outerShdw blurRad="25400" dist="12700" dir="5400000" rotWithShape="0">
            <a:srgbClr val="FFFFFF"/>
          </a:outerShdw>
        </a:effectLst>
        <a:latin typeface="+mn-lt"/>
        <a:ea typeface="+mn-ea"/>
        <a:cs typeface="+mn-cs"/>
        <a:sym typeface="Hoefler Text"/>
      </a:defRPr>
    </a:lvl7pPr>
    <a:lvl8pPr indent="1600200" algn="ctr" defTabSz="584200">
      <a:defRPr sz="4000" i="1">
        <a:solidFill>
          <a:srgbClr val="86837F">
            <a:alpha val="80000"/>
          </a:srgbClr>
        </a:solidFill>
        <a:effectLst>
          <a:outerShdw blurRad="25400" dist="12700" dir="5400000" rotWithShape="0">
            <a:srgbClr val="FFFFFF"/>
          </a:outerShdw>
        </a:effectLst>
        <a:latin typeface="+mn-lt"/>
        <a:ea typeface="+mn-ea"/>
        <a:cs typeface="+mn-cs"/>
        <a:sym typeface="Hoefler Text"/>
      </a:defRPr>
    </a:lvl8pPr>
    <a:lvl9pPr indent="1828800" algn="ctr" defTabSz="584200">
      <a:defRPr sz="4000" i="1">
        <a:solidFill>
          <a:srgbClr val="86837F">
            <a:alpha val="80000"/>
          </a:srgbClr>
        </a:solidFill>
        <a:effectLst>
          <a:outerShdw blurRad="25400" dist="12700" dir="5400000" rotWithShape="0">
            <a:srgbClr val="FFFFFF"/>
          </a:outerShdw>
        </a:effectLst>
        <a:latin typeface="+mn-lt"/>
        <a:ea typeface="+mn-ea"/>
        <a:cs typeface="+mn-cs"/>
        <a:sym typeface="Hoefler T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8C8AF">
              <a:alpha val="5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D6A6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E7E6E2">
              <a:alpha val="60000"/>
            </a:srgbClr>
          </a:solidFill>
        </a:fill>
      </a:tcStyle>
    </a:wholeTbl>
    <a:band2H>
      <a:tcTxStyle/>
      <a:tcStyle>
        <a:tcBdr/>
        <a:fill>
          <a:solidFill>
            <a:srgbClr val="B6BEC8">
              <a:alpha val="3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solidFill>
            <a:srgbClr val="E6E4D7">
              <a:alpha val="70000"/>
            </a:srgbClr>
          </a:solidFill>
        </a:fill>
      </a:tcStyle>
    </a:wholeTbl>
    <a:band2H>
      <a:tcTxStyle/>
      <a:tcStyle>
        <a:tcBdr/>
        <a:fill>
          <a:solidFill>
            <a:srgbClr val="CBCAB9">
              <a:alpha val="7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25400" cap="flat">
              <a:solidFill>
                <a:srgbClr val="6D6A67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solidFill>
            <a:srgbClr val="E6E4D7">
              <a:alpha val="70000"/>
            </a:srgbClr>
          </a:solidFill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9E0">
              <a:alpha val="80000"/>
            </a:srgbClr>
          </a:solidFill>
        </a:fill>
      </a:tcStyle>
    </a:wholeTbl>
    <a:band2H>
      <a:tcTxStyle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DBD9C9">
              <a:alpha val="30000"/>
            </a:srgbClr>
          </a:solidFill>
        </a:fill>
      </a:tcStyle>
    </a:wholeTbl>
    <a:band2H>
      <a:tcTxStyle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solidFill>
                <a:srgbClr val="5A5950"/>
              </a:solidFill>
              <a:prstDash val="solid"/>
              <a:miter lim="400000"/>
            </a:ln>
          </a:insideV>
        </a:tcBdr>
        <a:fill>
          <a:solidFill>
            <a:srgbClr val="DBD9C9">
              <a:alpha val="30000"/>
            </a:srgbClr>
          </a:solidFill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9B9">
              <a:alpha val="50000"/>
            </a:srgbClr>
          </a:solidFill>
        </a:fill>
      </a:tcStyle>
    </a:lastRow>
    <a:fir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9B9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254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254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70" autoAdjust="0"/>
  </p:normalViewPr>
  <p:slideViewPr>
    <p:cSldViewPr>
      <p:cViewPr>
        <p:scale>
          <a:sx n="60" d="100"/>
          <a:sy n="60" d="100"/>
        </p:scale>
        <p:origin x="-1432" y="-59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412571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All of these problems can be alleviated by automating the recording of drip chamber readings, reporting them to the EHR, and sending alerts out to nurses on duty over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WiFi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if an anomaly occurs.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4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 Hospital personnel and Biomedical experts we solicited for help often contributed feedback on the device's functionality, but gave no clue as to how to make the Smart Chamber a reality in hospitals across not only the United States, but the entire world.</a:t>
            </a:r>
          </a:p>
          <a:p>
            <a:endParaRPr lang="en-US" sz="2200" b="0" i="0" dirty="0" smtClean="0">
              <a:effectLst/>
              <a:latin typeface="Helvetica Neue"/>
              <a:sym typeface="Helvetica Neue"/>
            </a:endParaRPr>
          </a:p>
          <a:p>
            <a:r>
              <a:rPr lang="en-US" sz="2200" b="0" i="0" dirty="0" smtClean="0">
                <a:effectLst/>
                <a:latin typeface="Helvetica Neue"/>
                <a:sym typeface="Helvetica Neue"/>
              </a:rPr>
              <a:t>In order</a:t>
            </a:r>
            <a:r>
              <a:rPr lang="en-US" sz="2200" b="0" i="0" baseline="0" dirty="0" smtClean="0">
                <a:effectLst/>
                <a:latin typeface="Helvetica Neue"/>
                <a:sym typeface="Helvetica Neue"/>
              </a:rPr>
              <a:t> to approach Distributors and Manufacturers for Manufacturing or Licensing agreements, we first need to secure a patent for our product. From here it’s just simply finding any one of Medical Action Industries, Medline, or Braun and negotiate an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5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</a:t>
            </a:r>
            <a:r>
              <a:rPr lang="en-US" baseline="0" dirty="0" smtClean="0"/>
              <a:t> she wasn’t sure who purchased Medical supplies at Mt. Sinai</a:t>
            </a:r>
          </a:p>
          <a:p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Tel: 212-241-8390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40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baseline="0" dirty="0" smtClean="0"/>
              <a:t> Channel the product of evaluation through Value Analysis Consultant</a:t>
            </a:r>
          </a:p>
          <a:p>
            <a:r>
              <a:rPr lang="en-US" baseline="0" dirty="0" smtClean="0"/>
              <a:t>And this opened our eyes to the grand bureaucracy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http://www.mddionline.com/article/strategies-medical-device-manufacturers-address-hospital-value-analysis</a:t>
            </a:r>
          </a:p>
          <a:p>
            <a:endParaRPr lang="en-US" dirty="0" smtClean="0"/>
          </a:p>
          <a:p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 the past, physician preference primarily drove device usage.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0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DingBat_H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8040" y="5264150"/>
            <a:ext cx="7408719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841500" y="2273300"/>
            <a:ext cx="9321800" cy="2819400"/>
          </a:xfrm>
          <a:prstGeom prst="rect">
            <a:avLst/>
          </a:prstGeom>
        </p:spPr>
        <p:txBody>
          <a:bodyPr anchor="b"/>
          <a:lstStyle>
            <a:lvl1pPr>
              <a:defRPr sz="7600">
                <a:solidFill>
                  <a:srgbClr val="F4D799"/>
                </a:solidFill>
                <a:effectLst>
                  <a:outerShdw blurRad="25400" dist="25400" dir="16200000" rotWithShape="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600">
                <a:solidFill>
                  <a:srgbClr val="F4D799"/>
                </a:solidFill>
                <a:effectLst>
                  <a:outerShdw blurRad="25400" dist="25400" dir="16200000" rotWithShape="0">
                    <a:srgbClr val="000000">
                      <a:alpha val="34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841500" y="5905500"/>
            <a:ext cx="9321800" cy="140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3400" i="1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  <a:effectLst/>
              </a:defRPr>
            </a:pPr>
            <a:r>
              <a:rPr sz="3400" i="1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  <a:effectLst/>
              </a:defRPr>
            </a:pPr>
            <a:r>
              <a:rPr sz="3400" i="1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  <a:effectLst/>
              </a:defRPr>
            </a:pPr>
            <a:r>
              <a:rPr sz="3400" i="1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effectLst/>
              </a:defRPr>
            </a:pPr>
            <a:r>
              <a:rPr sz="3400" i="1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1841500" y="6985000"/>
            <a:ext cx="9321800" cy="1231900"/>
          </a:xfrm>
          <a:prstGeom prst="rect">
            <a:avLst/>
          </a:prstGeom>
        </p:spPr>
        <p:txBody>
          <a:bodyPr/>
          <a:lstStyle>
            <a:lvl1pPr>
              <a:defRPr sz="7600">
                <a:solidFill>
                  <a:srgbClr val="F4D799"/>
                </a:solidFill>
                <a:effectLst>
                  <a:outerShdw blurRad="25400" dist="25400" dir="16200000" rotWithShape="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600">
                <a:solidFill>
                  <a:srgbClr val="F4D799"/>
                </a:solidFill>
                <a:effectLst>
                  <a:outerShdw blurRad="25400" dist="25400" dir="16200000" rotWithShape="0">
                    <a:srgbClr val="000000">
                      <a:alpha val="34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841500" y="8204200"/>
            <a:ext cx="9321800" cy="64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3400" i="1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  <a:effectLst/>
              </a:defRPr>
            </a:pPr>
            <a:r>
              <a:rPr sz="3400" i="1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  <a:effectLst/>
              </a:defRPr>
            </a:pPr>
            <a:r>
              <a:rPr sz="3400" i="1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  <a:effectLst/>
              </a:defRPr>
            </a:pPr>
            <a:r>
              <a:rPr sz="3400" i="1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effectLst/>
              </a:defRPr>
            </a:pPr>
            <a:r>
              <a:rPr sz="3400" i="1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270000" y="3771900"/>
            <a:ext cx="10464800" cy="2209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74700" y="2717800"/>
            <a:ext cx="6045200" cy="2438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74700" y="5168900"/>
            <a:ext cx="6045200" cy="2755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1270000" y="2984500"/>
            <a:ext cx="5257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1270000" y="825500"/>
            <a:ext cx="10464800" cy="81026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3"/>
              </a:buBlip>
              <a:defRPr sz="4200"/>
            </a:lvl1pPr>
            <a:lvl2pPr marL="965200" indent="-482600">
              <a:spcBef>
                <a:spcPts val="3200"/>
              </a:spcBef>
              <a:buBlip>
                <a:blip r:embed="rId3"/>
              </a:buBlip>
              <a:defRPr sz="4200"/>
            </a:lvl2pPr>
            <a:lvl3pPr marL="1447800" indent="-482600">
              <a:spcBef>
                <a:spcPts val="3200"/>
              </a:spcBef>
              <a:buBlip>
                <a:blip r:embed="rId3"/>
              </a:buBlip>
              <a:defRPr sz="4200"/>
            </a:lvl3pPr>
            <a:lvl4pPr marL="1930400" indent="-482600">
              <a:spcBef>
                <a:spcPts val="3200"/>
              </a:spcBef>
              <a:buBlip>
                <a:blip r:embed="rId3"/>
              </a:buBlip>
              <a:defRPr sz="4200"/>
            </a:lvl4pPr>
            <a:lvl5pPr marL="2413000" indent="-482600">
              <a:spcBef>
                <a:spcPts val="3200"/>
              </a:spcBef>
              <a:buBlip>
                <a:blip r:embed="rId3"/>
              </a:buBlip>
              <a:defRPr sz="4200"/>
            </a:lvl5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42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  <a:effectLst/>
              </a:defRPr>
            </a:pPr>
            <a:r>
              <a:rPr sz="42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  <a:effectLst/>
              </a:defRPr>
            </a:pPr>
            <a:r>
              <a:rPr sz="42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  <a:effectLst/>
              </a:defRPr>
            </a:pPr>
            <a:r>
              <a:rPr sz="42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effectLst/>
              </a:defRPr>
            </a:pPr>
            <a:r>
              <a:rPr sz="42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749300"/>
            <a:ext cx="104648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9845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6800"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  <a:sym typeface="Hoefler Text"/>
        </a:defRPr>
      </a:lvl1pPr>
      <a:lvl2pPr indent="228600" algn="ctr" defTabSz="584200">
        <a:defRPr sz="6800"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  <a:sym typeface="Hoefler Text"/>
        </a:defRPr>
      </a:lvl2pPr>
      <a:lvl3pPr indent="457200" algn="ctr" defTabSz="584200">
        <a:defRPr sz="6800"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  <a:sym typeface="Hoefler Text"/>
        </a:defRPr>
      </a:lvl3pPr>
      <a:lvl4pPr indent="685800" algn="ctr" defTabSz="584200">
        <a:defRPr sz="6800"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  <a:sym typeface="Hoefler Text"/>
        </a:defRPr>
      </a:lvl4pPr>
      <a:lvl5pPr indent="914400" algn="ctr" defTabSz="584200">
        <a:defRPr sz="6800"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  <a:sym typeface="Hoefler Text"/>
        </a:defRPr>
      </a:lvl5pPr>
      <a:lvl6pPr indent="1143000" algn="ctr" defTabSz="584200">
        <a:defRPr sz="6800"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  <a:sym typeface="Hoefler Text"/>
        </a:defRPr>
      </a:lvl6pPr>
      <a:lvl7pPr indent="1371600" algn="ctr" defTabSz="584200">
        <a:defRPr sz="6800"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  <a:sym typeface="Hoefler Text"/>
        </a:defRPr>
      </a:lvl7pPr>
      <a:lvl8pPr indent="1600200" algn="ctr" defTabSz="584200">
        <a:defRPr sz="6800"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  <a:sym typeface="Hoefler Text"/>
        </a:defRPr>
      </a:lvl8pPr>
      <a:lvl9pPr indent="1828800" algn="ctr" defTabSz="584200">
        <a:defRPr sz="6800"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  <a:sym typeface="Hoefler Text"/>
        </a:defRPr>
      </a:lvl9pPr>
    </p:titleStyle>
    <p:bodyStyle>
      <a:lvl1pPr marL="419100" indent="-419100" defTabSz="584200">
        <a:lnSpc>
          <a:spcPct val="120000"/>
        </a:lnSpc>
        <a:spcBef>
          <a:spcPts val="2800"/>
        </a:spcBef>
        <a:buSzPct val="50000"/>
        <a:buBlip>
          <a:blip r:embed="rId15"/>
        </a:buBlip>
        <a:defRPr sz="3600" i="1"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latin typeface="+mn-lt"/>
          <a:ea typeface="+mn-ea"/>
          <a:cs typeface="+mn-cs"/>
          <a:sym typeface="Hoefler Text"/>
        </a:defRPr>
      </a:lvl1pPr>
      <a:lvl2pPr marL="838200" indent="-419100" defTabSz="584200">
        <a:lnSpc>
          <a:spcPct val="120000"/>
        </a:lnSpc>
        <a:spcBef>
          <a:spcPts val="2800"/>
        </a:spcBef>
        <a:buSzPct val="50000"/>
        <a:buBlip>
          <a:blip r:embed="rId15"/>
        </a:buBlip>
        <a:defRPr sz="3600" i="1"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latin typeface="+mn-lt"/>
          <a:ea typeface="+mn-ea"/>
          <a:cs typeface="+mn-cs"/>
          <a:sym typeface="Hoefler Text"/>
        </a:defRPr>
      </a:lvl2pPr>
      <a:lvl3pPr marL="1257300" indent="-419100" defTabSz="584200">
        <a:lnSpc>
          <a:spcPct val="120000"/>
        </a:lnSpc>
        <a:spcBef>
          <a:spcPts val="2800"/>
        </a:spcBef>
        <a:buSzPct val="50000"/>
        <a:buBlip>
          <a:blip r:embed="rId15"/>
        </a:buBlip>
        <a:defRPr sz="3600" i="1"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latin typeface="+mn-lt"/>
          <a:ea typeface="+mn-ea"/>
          <a:cs typeface="+mn-cs"/>
          <a:sym typeface="Hoefler Text"/>
        </a:defRPr>
      </a:lvl3pPr>
      <a:lvl4pPr marL="1676400" indent="-419100" defTabSz="584200">
        <a:lnSpc>
          <a:spcPct val="120000"/>
        </a:lnSpc>
        <a:spcBef>
          <a:spcPts val="2800"/>
        </a:spcBef>
        <a:buSzPct val="50000"/>
        <a:buBlip>
          <a:blip r:embed="rId15"/>
        </a:buBlip>
        <a:defRPr sz="3600" i="1"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latin typeface="+mn-lt"/>
          <a:ea typeface="+mn-ea"/>
          <a:cs typeface="+mn-cs"/>
          <a:sym typeface="Hoefler Text"/>
        </a:defRPr>
      </a:lvl4pPr>
      <a:lvl5pPr marL="2095500" indent="-419100" defTabSz="584200">
        <a:lnSpc>
          <a:spcPct val="120000"/>
        </a:lnSpc>
        <a:spcBef>
          <a:spcPts val="2800"/>
        </a:spcBef>
        <a:buSzPct val="50000"/>
        <a:buBlip>
          <a:blip r:embed="rId15"/>
        </a:buBlip>
        <a:defRPr sz="3600" i="1"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latin typeface="+mn-lt"/>
          <a:ea typeface="+mn-ea"/>
          <a:cs typeface="+mn-cs"/>
          <a:sym typeface="Hoefler Text"/>
        </a:defRPr>
      </a:lvl5pPr>
      <a:lvl6pPr marL="2514600" indent="-419100" defTabSz="584200">
        <a:lnSpc>
          <a:spcPct val="120000"/>
        </a:lnSpc>
        <a:spcBef>
          <a:spcPts val="2800"/>
        </a:spcBef>
        <a:buSzPct val="50000"/>
        <a:buBlip>
          <a:blip r:embed="rId15"/>
        </a:buBlip>
        <a:defRPr sz="3600" i="1"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latin typeface="+mn-lt"/>
          <a:ea typeface="+mn-ea"/>
          <a:cs typeface="+mn-cs"/>
          <a:sym typeface="Hoefler Text"/>
        </a:defRPr>
      </a:lvl6pPr>
      <a:lvl7pPr marL="2933700" indent="-419100" defTabSz="584200">
        <a:lnSpc>
          <a:spcPct val="120000"/>
        </a:lnSpc>
        <a:spcBef>
          <a:spcPts val="2800"/>
        </a:spcBef>
        <a:buSzPct val="50000"/>
        <a:buBlip>
          <a:blip r:embed="rId15"/>
        </a:buBlip>
        <a:defRPr sz="3600" i="1"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latin typeface="+mn-lt"/>
          <a:ea typeface="+mn-ea"/>
          <a:cs typeface="+mn-cs"/>
          <a:sym typeface="Hoefler Text"/>
        </a:defRPr>
      </a:lvl7pPr>
      <a:lvl8pPr marL="3352800" indent="-419100" defTabSz="584200">
        <a:lnSpc>
          <a:spcPct val="120000"/>
        </a:lnSpc>
        <a:spcBef>
          <a:spcPts val="2800"/>
        </a:spcBef>
        <a:buSzPct val="50000"/>
        <a:buBlip>
          <a:blip r:embed="rId15"/>
        </a:buBlip>
        <a:defRPr sz="3600" i="1"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latin typeface="+mn-lt"/>
          <a:ea typeface="+mn-ea"/>
          <a:cs typeface="+mn-cs"/>
          <a:sym typeface="Hoefler Text"/>
        </a:defRPr>
      </a:lvl8pPr>
      <a:lvl9pPr marL="3771900" indent="-419100" defTabSz="584200">
        <a:lnSpc>
          <a:spcPct val="120000"/>
        </a:lnSpc>
        <a:spcBef>
          <a:spcPts val="2800"/>
        </a:spcBef>
        <a:buSzPct val="50000"/>
        <a:buBlip>
          <a:blip r:embed="rId15"/>
        </a:buBlip>
        <a:defRPr sz="3600" i="1"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latin typeface="+mn-lt"/>
          <a:ea typeface="+mn-ea"/>
          <a:cs typeface="+mn-cs"/>
          <a:sym typeface="Hoefler Text"/>
        </a:defRPr>
      </a:lvl9pPr>
    </p:bodyStyle>
    <p:otherStyle>
      <a:lvl1pPr algn="ctr" defTabSz="584200">
        <a:defRPr sz="2000" b="1"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latin typeface="+mn-lt"/>
          <a:ea typeface="+mn-ea"/>
          <a:cs typeface="+mn-cs"/>
          <a:sym typeface="Palatino"/>
        </a:defRPr>
      </a:lvl1pPr>
      <a:lvl2pPr indent="228600" algn="ctr" defTabSz="584200">
        <a:defRPr sz="2000" b="1"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latin typeface="+mn-lt"/>
          <a:ea typeface="+mn-ea"/>
          <a:cs typeface="+mn-cs"/>
          <a:sym typeface="Palatino"/>
        </a:defRPr>
      </a:lvl2pPr>
      <a:lvl3pPr indent="457200" algn="ctr" defTabSz="584200">
        <a:defRPr sz="2000" b="1"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latin typeface="+mn-lt"/>
          <a:ea typeface="+mn-ea"/>
          <a:cs typeface="+mn-cs"/>
          <a:sym typeface="Palatino"/>
        </a:defRPr>
      </a:lvl3pPr>
      <a:lvl4pPr indent="685800" algn="ctr" defTabSz="584200">
        <a:defRPr sz="2000" b="1"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latin typeface="+mn-lt"/>
          <a:ea typeface="+mn-ea"/>
          <a:cs typeface="+mn-cs"/>
          <a:sym typeface="Palatino"/>
        </a:defRPr>
      </a:lvl4pPr>
      <a:lvl5pPr indent="914400" algn="ctr" defTabSz="584200">
        <a:defRPr sz="2000" b="1"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latin typeface="+mn-lt"/>
          <a:ea typeface="+mn-ea"/>
          <a:cs typeface="+mn-cs"/>
          <a:sym typeface="Palatino"/>
        </a:defRPr>
      </a:lvl5pPr>
      <a:lvl6pPr indent="1143000" algn="ctr" defTabSz="584200">
        <a:defRPr sz="2000" b="1"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latin typeface="+mn-lt"/>
          <a:ea typeface="+mn-ea"/>
          <a:cs typeface="+mn-cs"/>
          <a:sym typeface="Palatino"/>
        </a:defRPr>
      </a:lvl6pPr>
      <a:lvl7pPr indent="1371600" algn="ctr" defTabSz="584200">
        <a:defRPr sz="2000" b="1"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latin typeface="+mn-lt"/>
          <a:ea typeface="+mn-ea"/>
          <a:cs typeface="+mn-cs"/>
          <a:sym typeface="Palatino"/>
        </a:defRPr>
      </a:lvl7pPr>
      <a:lvl8pPr indent="1600200" algn="ctr" defTabSz="584200">
        <a:defRPr sz="2000" b="1"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latin typeface="+mn-lt"/>
          <a:ea typeface="+mn-ea"/>
          <a:cs typeface="+mn-cs"/>
          <a:sym typeface="Palatino"/>
        </a:defRPr>
      </a:lvl8pPr>
      <a:lvl9pPr indent="1828800" algn="ctr" defTabSz="584200">
        <a:defRPr sz="2000" b="1"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jpeg"/><Relationship Id="rId3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600">
                <a:solidFill>
                  <a:srgbClr val="F4D799"/>
                </a:solidFill>
                <a:effectLst>
                  <a:outerShdw blurRad="25400" dist="25400" dir="16200000" rotWithShape="0">
                    <a:srgbClr val="000000">
                      <a:alpha val="34000"/>
                    </a:srgbClr>
                  </a:outerShdw>
                </a:effectLst>
              </a:rPr>
              <a:t>Smart Drip Chamber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1841500" y="5905501"/>
            <a:ext cx="9321800" cy="23919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 defTabSz="461518">
              <a:defRPr sz="1800" i="0">
                <a:solidFill>
                  <a:srgbClr val="000000"/>
                </a:solidFill>
                <a:effectLst/>
              </a:defRPr>
            </a:pPr>
            <a:r>
              <a:rPr sz="2686" i="1">
                <a:solidFill>
                  <a:srgbClr val="C8AF7B"/>
                </a:solidFill>
                <a:effectLst>
                  <a:outerShdw blurRad="20066" dist="10033" dir="16200000" rotWithShape="0">
                    <a:srgbClr val="000000">
                      <a:alpha val="48000"/>
                    </a:srgbClr>
                  </a:outerShdw>
                </a:effectLst>
              </a:rPr>
              <a:t>Anish Malladi</a:t>
            </a:r>
          </a:p>
          <a:p>
            <a:pPr lvl="0" defTabSz="461518">
              <a:defRPr sz="1800" i="0">
                <a:solidFill>
                  <a:srgbClr val="000000"/>
                </a:solidFill>
                <a:effectLst/>
              </a:defRPr>
            </a:pPr>
            <a:r>
              <a:rPr sz="2686" i="1">
                <a:solidFill>
                  <a:srgbClr val="C8AF7B"/>
                </a:solidFill>
                <a:effectLst>
                  <a:outerShdw blurRad="20066" dist="10033" dir="16200000" rotWithShape="0">
                    <a:srgbClr val="000000">
                      <a:alpha val="48000"/>
                    </a:srgbClr>
                  </a:outerShdw>
                </a:effectLst>
              </a:rPr>
              <a:t>Arnold Wey</a:t>
            </a:r>
          </a:p>
          <a:p>
            <a:pPr lvl="0" defTabSz="461518">
              <a:defRPr sz="1800" i="0">
                <a:solidFill>
                  <a:srgbClr val="000000"/>
                </a:solidFill>
                <a:effectLst/>
              </a:defRPr>
            </a:pPr>
            <a:r>
              <a:rPr sz="2686" i="1">
                <a:solidFill>
                  <a:srgbClr val="C8AF7B"/>
                </a:solidFill>
                <a:effectLst>
                  <a:outerShdw blurRad="20066" dist="10033" dir="16200000" rotWithShape="0">
                    <a:srgbClr val="000000">
                      <a:alpha val="48000"/>
                    </a:srgbClr>
                  </a:outerShdw>
                </a:effectLst>
              </a:rPr>
              <a:t>Gordon Macshane</a:t>
            </a:r>
          </a:p>
          <a:p>
            <a:pPr lvl="0" defTabSz="461518">
              <a:defRPr sz="1800" i="0">
                <a:solidFill>
                  <a:srgbClr val="000000"/>
                </a:solidFill>
                <a:effectLst/>
              </a:defRPr>
            </a:pPr>
            <a:r>
              <a:rPr sz="2686" i="1">
                <a:solidFill>
                  <a:srgbClr val="C8AF7B"/>
                </a:solidFill>
                <a:effectLst>
                  <a:outerShdw blurRad="20066" dist="10033" dir="16200000" rotWithShape="0">
                    <a:srgbClr val="000000">
                      <a:alpha val="48000"/>
                    </a:srgbClr>
                  </a:outerShdw>
                </a:effectLst>
              </a:rPr>
              <a:t>Vishnu Kaimal</a:t>
            </a:r>
          </a:p>
          <a:p>
            <a:pPr lvl="0" defTabSz="461518">
              <a:defRPr sz="1800" i="0">
                <a:solidFill>
                  <a:srgbClr val="000000"/>
                </a:solidFill>
                <a:effectLst/>
              </a:defRPr>
            </a:pPr>
            <a:r>
              <a:rPr sz="2686" i="1">
                <a:solidFill>
                  <a:srgbClr val="C8AF7B"/>
                </a:solidFill>
                <a:effectLst>
                  <a:outerShdw blurRad="20066" dist="10033" dir="16200000" rotWithShape="0">
                    <a:srgbClr val="000000">
                      <a:alpha val="48000"/>
                    </a:srgbClr>
                  </a:outerShdw>
                </a:effectLst>
              </a:rPr>
              <a:t>Yeonwoo Lee</a:t>
            </a:r>
          </a:p>
        </p:txBody>
      </p:sp>
      <p:sp>
        <p:nvSpPr>
          <p:cNvPr id="35" name="Shape 35"/>
          <p:cNvSpPr/>
          <p:nvPr/>
        </p:nvSpPr>
        <p:spPr>
          <a:xfrm>
            <a:off x="9689142" y="1626418"/>
            <a:ext cx="1585924" cy="47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414781">
              <a:lnSpc>
                <a:spcPct val="120000"/>
              </a:lnSpc>
              <a:defRPr sz="2414">
                <a:solidFill>
                  <a:srgbClr val="C8AF7B"/>
                </a:solidFill>
                <a:effectLst>
                  <a:outerShdw blurRad="18034" dist="9017" dir="162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2414" i="1">
                <a:solidFill>
                  <a:srgbClr val="C8AF7B"/>
                </a:solidFill>
                <a:effectLst>
                  <a:outerShdw blurRad="18034" dist="9017" dir="16200000" rotWithShape="0">
                    <a:srgbClr val="000000">
                      <a:alpha val="48000"/>
                    </a:srgbClr>
                  </a:outerShdw>
                </a:effectLst>
              </a:rPr>
              <a:t>EID 101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270000" y="6362700"/>
            <a:ext cx="10464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2400" i="1" dirty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– The people who decide whether a product is worth it or not </a:t>
            </a:r>
          </a:p>
        </p:txBody>
      </p:sp>
      <p:sp>
        <p:nvSpPr>
          <p:cNvPr id="61" name="Shape 61"/>
          <p:cNvSpPr/>
          <p:nvPr/>
        </p:nvSpPr>
        <p:spPr>
          <a:xfrm>
            <a:off x="1270000" y="4286934"/>
            <a:ext cx="104648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2400"/>
              </a:spcBef>
              <a:defRPr sz="4200"/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4200" i="1" dirty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The Value </a:t>
            </a:r>
            <a:r>
              <a:rPr lang="en-US" sz="4200" i="1" dirty="0" smtClean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Analysis </a:t>
            </a:r>
            <a:r>
              <a:rPr sz="4200" i="1" dirty="0" smtClean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Committee</a:t>
            </a:r>
            <a:endParaRPr sz="4200" i="1" dirty="0">
              <a:solidFill>
                <a:srgbClr val="86837F">
                  <a:alpha val="80000"/>
                </a:srgbClr>
              </a:solidFill>
              <a:effectLst>
                <a:outerShdw blurRad="25400" dist="12700" dir="5400000" rotWithShape="0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rnold\Downloads\VACFlow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359661"/>
            <a:ext cx="11506200" cy="755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61"/>
          <p:cNvSpPr/>
          <p:nvPr/>
        </p:nvSpPr>
        <p:spPr>
          <a:xfrm>
            <a:off x="787400" y="685800"/>
            <a:ext cx="115062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ts val="2400"/>
              </a:spcBef>
              <a:defRPr sz="4200"/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lang="en-US" sz="4200" i="1" dirty="0" smtClean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VAC Decision Flow</a:t>
            </a:r>
            <a:endParaRPr sz="4200" i="1" dirty="0">
              <a:solidFill>
                <a:srgbClr val="86837F">
                  <a:alpha val="80000"/>
                </a:srgbClr>
              </a:solidFill>
              <a:effectLst>
                <a:outerShdw blurRad="25400" dist="12700" dir="5400000" rotWithShape="0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7184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rnold\Downloads\ValuePropF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512445"/>
            <a:ext cx="11430000" cy="740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61"/>
          <p:cNvSpPr/>
          <p:nvPr/>
        </p:nvSpPr>
        <p:spPr>
          <a:xfrm>
            <a:off x="711200" y="685800"/>
            <a:ext cx="115824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ts val="2400"/>
              </a:spcBef>
              <a:defRPr sz="4200"/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lang="en-US" sz="4200" i="1" dirty="0" smtClean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Value Proposition</a:t>
            </a:r>
            <a:endParaRPr sz="4200" i="1" dirty="0">
              <a:solidFill>
                <a:srgbClr val="86837F">
                  <a:alpha val="80000"/>
                </a:srgbClr>
              </a:solidFill>
              <a:effectLst>
                <a:outerShdw blurRad="25400" dist="12700" dir="5400000" rotWithShape="0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33188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270000" y="6362700"/>
            <a:ext cx="10464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24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– Trade Show Coordinator </a:t>
            </a:r>
          </a:p>
        </p:txBody>
      </p:sp>
      <p:sp>
        <p:nvSpPr>
          <p:cNvPr id="70" name="Shape 70"/>
          <p:cNvSpPr/>
          <p:nvPr/>
        </p:nvSpPr>
        <p:spPr>
          <a:xfrm>
            <a:off x="1270000" y="4241800"/>
            <a:ext cx="10464800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2400"/>
              </a:spcBef>
              <a:defRPr sz="4200"/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42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Steve Everly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1270000" y="6362700"/>
            <a:ext cx="10464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24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Awaiting Response</a:t>
            </a:r>
          </a:p>
        </p:txBody>
      </p:sp>
      <p:sp>
        <p:nvSpPr>
          <p:cNvPr id="73" name="Shape 73"/>
          <p:cNvSpPr/>
          <p:nvPr/>
        </p:nvSpPr>
        <p:spPr>
          <a:xfrm>
            <a:off x="1270000" y="4241800"/>
            <a:ext cx="10464800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2400"/>
              </a:spcBef>
              <a:defRPr sz="4200"/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42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Medline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914400"/>
            <a:ext cx="11150600" cy="791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46239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 dirty="0">
                <a:solidFill>
                  <a:schemeClr val="tx1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</a:rPr>
              <a:t>Kickstarter 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1270000" y="3035300"/>
            <a:ext cx="10464800" cy="55753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 dirty="0">
                <a:solidFill>
                  <a:schemeClr val="tx1">
                    <a:alpha val="80000"/>
                  </a:scheme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Created a faux Kickstarter page</a:t>
            </a:r>
          </a:p>
          <a:p>
            <a:pPr marL="0" lvl="0" indent="0">
              <a:buNone/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 dirty="0">
                <a:solidFill>
                  <a:schemeClr val="tx1">
                    <a:alpha val="80000"/>
                  </a:scheme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Creating a video to upload to page</a:t>
            </a:r>
          </a:p>
          <a:p>
            <a:pPr marL="0" lvl="0" indent="0">
              <a:buNone/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 dirty="0">
                <a:solidFill>
                  <a:schemeClr val="tx1">
                    <a:alpha val="80000"/>
                  </a:scheme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Rewards to backers </a:t>
            </a:r>
            <a:r>
              <a:rPr sz="3600" i="1" dirty="0" smtClean="0">
                <a:solidFill>
                  <a:schemeClr val="tx1">
                    <a:alpha val="80000"/>
                  </a:scheme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decided</a:t>
            </a:r>
            <a:endParaRPr lang="en-US" sz="3600" i="1" dirty="0" smtClean="0">
              <a:solidFill>
                <a:schemeClr val="tx1">
                  <a:alpha val="80000"/>
                </a:schemeClr>
              </a:solidFill>
              <a:effectLst>
                <a:outerShdw blurRad="25400" dist="12700" dir="5400000" rotWithShape="0">
                  <a:srgbClr val="FFFFFF"/>
                </a:outerShdw>
              </a:effectLst>
            </a:endParaRPr>
          </a:p>
          <a:p>
            <a:pPr marL="0" lvl="0" indent="0">
              <a:buNone/>
              <a:defRPr sz="1800" i="0">
                <a:solidFill>
                  <a:srgbClr val="000000"/>
                </a:solidFill>
                <a:effectLst/>
              </a:defRPr>
            </a:pPr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82429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8341" y="4648200"/>
            <a:ext cx="247831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1" u="none" strike="noStrike" cap="none" spc="0" normalizeH="0" baseline="0" dirty="0" smtClean="0">
                <a:ln>
                  <a:noFill/>
                </a:ln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  <a:uFillTx/>
                <a:latin typeface="+mn-lt"/>
                <a:ea typeface="+mn-ea"/>
                <a:cs typeface="+mn-cs"/>
                <a:sym typeface="Hoefler Tex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6020623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1"/>
          <p:cNvGrpSpPr/>
          <p:nvPr/>
        </p:nvGrpSpPr>
        <p:grpSpPr>
          <a:xfrm>
            <a:off x="6829425" y="2057400"/>
            <a:ext cx="5216525" cy="6794500"/>
            <a:chOff x="-241300" y="-241300"/>
            <a:chExt cx="5216525" cy="6794500"/>
          </a:xfrm>
        </p:grpSpPr>
        <p:pic>
          <p:nvPicPr>
            <p:cNvPr id="40" name="200495850-001_2885x2031.jpeg"/>
            <p:cNvPicPr/>
            <p:nvPr/>
          </p:nvPicPr>
          <p:blipFill>
            <a:blip r:embed="rId2">
              <a:extLst/>
            </a:blip>
            <a:srcRect l="13299" r="36825" b="5584"/>
            <a:stretch>
              <a:fillRect/>
            </a:stretch>
          </p:blipFill>
          <p:spPr>
            <a:xfrm>
              <a:off x="0" y="0"/>
              <a:ext cx="4733925" cy="63119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9" name="Picture 38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41300" y="-241300"/>
              <a:ext cx="5216525" cy="6794500"/>
            </a:xfrm>
            <a:prstGeom prst="rect">
              <a:avLst/>
            </a:prstGeom>
            <a:effectLst/>
          </p:spPr>
        </p:pic>
      </p:grp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-8001000" y="5549900"/>
            <a:ext cx="6045200" cy="2755900"/>
          </a:xfrm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 dirty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Replace text as required</a:t>
            </a:r>
          </a:p>
        </p:txBody>
      </p:sp>
      <p:sp>
        <p:nvSpPr>
          <p:cNvPr id="7" name="Shape 37"/>
          <p:cNvSpPr txBox="1">
            <a:spLocks/>
          </p:cNvSpPr>
          <p:nvPr/>
        </p:nvSpPr>
        <p:spPr>
          <a:xfrm>
            <a:off x="0" y="228600"/>
            <a:ext cx="13004800" cy="157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algn="ctr" defTabSz="584200">
              <a:defRPr sz="680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  <a:latin typeface="Copperplate"/>
                <a:ea typeface="Copperplate"/>
                <a:cs typeface="Copperplate"/>
                <a:sym typeface="Copperplate"/>
              </a:defRPr>
            </a:lvl1pPr>
            <a:lvl2pPr indent="228600" algn="ctr" defTabSz="584200">
              <a:defRPr sz="680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Hoefler Text"/>
              </a:defRPr>
            </a:lvl2pPr>
            <a:lvl3pPr indent="457200" algn="ctr" defTabSz="584200">
              <a:defRPr sz="680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Hoefler Text"/>
              </a:defRPr>
            </a:lvl3pPr>
            <a:lvl4pPr indent="685800" algn="ctr" defTabSz="584200">
              <a:defRPr sz="680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Hoefler Text"/>
              </a:defRPr>
            </a:lvl4pPr>
            <a:lvl5pPr indent="914400" algn="ctr" defTabSz="584200">
              <a:defRPr sz="680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Hoefler Text"/>
              </a:defRPr>
            </a:lvl5pPr>
            <a:lvl6pPr indent="1143000" algn="ctr" defTabSz="584200">
              <a:defRPr sz="680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Hoefler Text"/>
              </a:defRPr>
            </a:lvl6pPr>
            <a:lvl7pPr indent="1371600" algn="ctr" defTabSz="584200">
              <a:defRPr sz="680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Hoefler Text"/>
              </a:defRPr>
            </a:lvl7pPr>
            <a:lvl8pPr indent="1600200" algn="ctr" defTabSz="584200">
              <a:defRPr sz="680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Hoefler Text"/>
              </a:defRPr>
            </a:lvl8pPr>
            <a:lvl9pPr indent="1828800" algn="ctr" defTabSz="584200">
              <a:defRPr sz="680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Hoefler Text"/>
              </a:defRPr>
            </a:lvl9pPr>
          </a:lstStyle>
          <a:p>
            <a:pPr>
              <a:defRPr sz="1800">
                <a:solidFill>
                  <a:srgbClr val="000000"/>
                </a:solidFill>
                <a:effectLst/>
              </a:defRPr>
            </a:pPr>
            <a:r>
              <a:rPr lang="en-US" sz="6700" i="0" dirty="0" smtClean="0">
                <a:solidFill>
                  <a:schemeClr val="tx1"/>
                </a:solidFill>
                <a:effectLst>
                  <a:outerShdw blurRad="25400" dist="25400" dir="15900000" rotWithShape="0">
                    <a:srgbClr val="595650">
                      <a:alpha val="33000"/>
                    </a:srgbClr>
                  </a:outerShdw>
                </a:effectLst>
                <a:latin typeface="+mj-lt"/>
              </a:rPr>
              <a:t>The Problem</a:t>
            </a:r>
            <a:endParaRPr lang="en-US" sz="6700" i="0" dirty="0">
              <a:solidFill>
                <a:schemeClr val="tx1"/>
              </a:solidFill>
              <a:effectLst>
                <a:outerShdw blurRad="25400" dist="25400" dir="15900000" rotWithShape="0">
                  <a:srgbClr val="595650">
                    <a:alpha val="33000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Shape 38"/>
          <p:cNvSpPr txBox="1">
            <a:spLocks/>
          </p:cNvSpPr>
          <p:nvPr/>
        </p:nvSpPr>
        <p:spPr>
          <a:xfrm>
            <a:off x="762000" y="1802802"/>
            <a:ext cx="6067425" cy="4508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lnSpcReduction="10000"/>
          </a:bodyPr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  <a:latin typeface="+mn-lt"/>
                <a:ea typeface="+mn-ea"/>
                <a:cs typeface="+mn-cs"/>
                <a:sym typeface="Hoefler Text"/>
              </a:defRPr>
            </a:lvl1pPr>
            <a:lvl2pPr marL="0" indent="22860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  <a:latin typeface="+mn-lt"/>
                <a:ea typeface="+mn-ea"/>
                <a:cs typeface="+mn-cs"/>
                <a:sym typeface="Hoefler Text"/>
              </a:defRPr>
            </a:lvl2pPr>
            <a:lvl3pPr marL="0" indent="45720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  <a:latin typeface="+mn-lt"/>
                <a:ea typeface="+mn-ea"/>
                <a:cs typeface="+mn-cs"/>
                <a:sym typeface="Hoefler Text"/>
              </a:defRPr>
            </a:lvl3pPr>
            <a:lvl4pPr marL="0" indent="68580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  <a:latin typeface="+mn-lt"/>
                <a:ea typeface="+mn-ea"/>
                <a:cs typeface="+mn-cs"/>
                <a:sym typeface="Hoefler Text"/>
              </a:defRPr>
            </a:lvl4pPr>
            <a:lvl5pPr marL="0" indent="91440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  <a:latin typeface="+mn-lt"/>
                <a:ea typeface="+mn-ea"/>
                <a:cs typeface="+mn-cs"/>
                <a:sym typeface="Hoefler Text"/>
              </a:defRPr>
            </a:lvl5pPr>
            <a:lvl6pPr marL="2514600" indent="-419100" defTabSz="584200">
              <a:lnSpc>
                <a:spcPct val="120000"/>
              </a:lnSpc>
              <a:spcBef>
                <a:spcPts val="2800"/>
              </a:spcBef>
              <a:buSzPct val="50000"/>
              <a:buBlip>
                <a:blip r:embed="rId4"/>
              </a:buBlip>
              <a:def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  <a:latin typeface="+mn-lt"/>
                <a:ea typeface="+mn-ea"/>
                <a:cs typeface="+mn-cs"/>
                <a:sym typeface="Hoefler Text"/>
              </a:defRPr>
            </a:lvl6pPr>
            <a:lvl7pPr marL="2933700" indent="-419100" defTabSz="584200">
              <a:lnSpc>
                <a:spcPct val="120000"/>
              </a:lnSpc>
              <a:spcBef>
                <a:spcPts val="2800"/>
              </a:spcBef>
              <a:buSzPct val="50000"/>
              <a:buBlip>
                <a:blip r:embed="rId4"/>
              </a:buBlip>
              <a:def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  <a:latin typeface="+mn-lt"/>
                <a:ea typeface="+mn-ea"/>
                <a:cs typeface="+mn-cs"/>
                <a:sym typeface="Hoefler Text"/>
              </a:defRPr>
            </a:lvl7pPr>
            <a:lvl8pPr marL="3352800" indent="-419100" defTabSz="584200">
              <a:lnSpc>
                <a:spcPct val="120000"/>
              </a:lnSpc>
              <a:spcBef>
                <a:spcPts val="2800"/>
              </a:spcBef>
              <a:buSzPct val="50000"/>
              <a:buBlip>
                <a:blip r:embed="rId4"/>
              </a:buBlip>
              <a:def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  <a:latin typeface="+mn-lt"/>
                <a:ea typeface="+mn-ea"/>
                <a:cs typeface="+mn-cs"/>
                <a:sym typeface="Hoefler Text"/>
              </a:defRPr>
            </a:lvl8pPr>
            <a:lvl9pPr marL="3771900" indent="-419100" defTabSz="584200">
              <a:lnSpc>
                <a:spcPct val="120000"/>
              </a:lnSpc>
              <a:spcBef>
                <a:spcPts val="2800"/>
              </a:spcBef>
              <a:buSzPct val="50000"/>
              <a:buBlip>
                <a:blip r:embed="rId4"/>
              </a:buBlip>
              <a:defRPr sz="36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  <a:latin typeface="+mn-lt"/>
                <a:ea typeface="+mn-ea"/>
                <a:cs typeface="+mn-cs"/>
                <a:sym typeface="Hoefler Text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endParaRPr lang="en-US" sz="4200" dirty="0" smtClean="0">
              <a:solidFill>
                <a:schemeClr val="tx1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chemeClr val="tx1"/>
                </a:solidFill>
              </a:rPr>
              <a:t>Low Fluid Levels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4200" dirty="0" smtClean="0">
              <a:solidFill>
                <a:schemeClr val="tx1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chemeClr val="tx1"/>
                </a:solidFill>
              </a:rPr>
              <a:t>Overworked Staff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4200" dirty="0" smtClean="0">
              <a:solidFill>
                <a:schemeClr val="tx1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chemeClr val="tx1"/>
                </a:solidFill>
              </a:rPr>
              <a:t>Delivery precision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28400" y="5105400"/>
            <a:ext cx="6045200" cy="24384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7"/>
          <p:cNvGrpSpPr/>
          <p:nvPr/>
        </p:nvGrpSpPr>
        <p:grpSpPr>
          <a:xfrm>
            <a:off x="6829425" y="1981200"/>
            <a:ext cx="5216525" cy="6794500"/>
            <a:chOff x="-241300" y="-241300"/>
            <a:chExt cx="5216525" cy="6794500"/>
          </a:xfrm>
        </p:grpSpPr>
        <p:pic>
          <p:nvPicPr>
            <p:cNvPr id="46" name="200495850-001_2885x2031.jpeg"/>
            <p:cNvPicPr/>
            <p:nvPr/>
          </p:nvPicPr>
          <p:blipFill>
            <a:blip r:embed="rId3">
              <a:extLst/>
            </a:blip>
            <a:srcRect l="13299" r="36825" b="5584"/>
            <a:stretch>
              <a:fillRect/>
            </a:stretch>
          </p:blipFill>
          <p:spPr>
            <a:xfrm>
              <a:off x="0" y="0"/>
              <a:ext cx="4733925" cy="63119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5" name="Picture 44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41300" y="-241300"/>
              <a:ext cx="5216525" cy="6794500"/>
            </a:xfrm>
            <a:prstGeom prst="rect">
              <a:avLst/>
            </a:prstGeom>
            <a:effectLst/>
          </p:spPr>
        </p:pic>
      </p:grp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0" y="558800"/>
            <a:ext cx="13004800" cy="1193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 dirty="0">
                <a:solidFill>
                  <a:schemeClr val="tx1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</a:rPr>
              <a:t>The Solution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774700" y="1473200"/>
            <a:ext cx="6045200" cy="645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endParaRPr lang="en-US" sz="4200" i="1" dirty="0" smtClean="0">
              <a:solidFill>
                <a:srgbClr val="86837F">
                  <a:alpha val="80000"/>
                </a:srgbClr>
              </a:solidFill>
              <a:effectLst>
                <a:outerShdw blurRad="25400" dist="12700" dir="5400000" rotWithShape="0">
                  <a:srgbClr val="FFFFFF"/>
                </a:outerShdw>
              </a:effectLst>
            </a:endParaRPr>
          </a:p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endParaRPr lang="en-US" sz="4200" i="1" dirty="0" smtClean="0">
              <a:solidFill>
                <a:srgbClr val="86837F">
                  <a:alpha val="80000"/>
                </a:srgbClr>
              </a:solidFill>
              <a:effectLst>
                <a:outerShdw blurRad="25400" dist="12700" dir="5400000" rotWithShape="0">
                  <a:srgbClr val="FFFFFF"/>
                </a:outerShdw>
              </a:effectLst>
            </a:endParaRPr>
          </a:p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4200" i="1" dirty="0" smtClean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Use </a:t>
            </a:r>
            <a:r>
              <a:rPr sz="4200" i="1" dirty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a </a:t>
            </a:r>
            <a:r>
              <a:rPr sz="4200" i="1" dirty="0" smtClean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Spark</a:t>
            </a:r>
            <a:r>
              <a:rPr lang="en-US" sz="4200" i="1" dirty="0" smtClean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 </a:t>
            </a:r>
            <a:r>
              <a:rPr sz="4200" i="1" dirty="0" smtClean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Core </a:t>
            </a:r>
            <a:r>
              <a:rPr sz="4200" i="1" dirty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to connect drip chamber to Hospital records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 dirty="0">
                <a:solidFill>
                  <a:schemeClr val="tx1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</a:rPr>
              <a:t>The End User vs the Buyer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 dirty="0">
                <a:solidFill>
                  <a:schemeClr val="tx1">
                    <a:alpha val="80000"/>
                  </a:scheme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Nurses</a:t>
            </a:r>
            <a:r>
              <a:rPr sz="3600" i="1" dirty="0" smtClean="0">
                <a:solidFill>
                  <a:schemeClr val="tx1">
                    <a:alpha val="80000"/>
                  </a:scheme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?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  <a:p>
            <a:pPr marL="0" lvl="0" indent="0">
              <a:buNone/>
              <a:defRPr sz="1800" i="0">
                <a:solidFill>
                  <a:srgbClr val="000000"/>
                </a:solidFill>
                <a:effectLst/>
              </a:defRPr>
            </a:pPr>
            <a:r>
              <a:rPr lang="en-US" sz="3600" i="1" dirty="0" smtClean="0">
                <a:solidFill>
                  <a:schemeClr val="tx1">
                    <a:alpha val="80000"/>
                  </a:scheme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Doctors</a:t>
            </a:r>
            <a:endParaRPr sz="3600" i="1" dirty="0">
              <a:solidFill>
                <a:schemeClr val="tx1">
                  <a:alpha val="80000"/>
                </a:schemeClr>
              </a:solidFill>
              <a:effectLst>
                <a:outerShdw blurRad="25400" dist="12700" dir="5400000" rotWithShape="0">
                  <a:srgbClr val="FFFFFF"/>
                </a:outerShdw>
              </a:effectLst>
            </a:endParaRPr>
          </a:p>
          <a:p>
            <a:pPr marL="0" lvl="0" indent="0">
              <a:buNone/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 dirty="0">
                <a:solidFill>
                  <a:schemeClr val="tx1">
                    <a:alpha val="80000"/>
                  </a:scheme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Hospitals?</a:t>
            </a:r>
          </a:p>
          <a:p>
            <a:pPr marL="0" lvl="0" indent="0">
              <a:buNone/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 dirty="0">
                <a:solidFill>
                  <a:schemeClr val="tx1">
                    <a:alpha val="80000"/>
                  </a:scheme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VACs?</a:t>
            </a:r>
          </a:p>
          <a:p>
            <a:pPr marL="0" lvl="0" indent="0">
              <a:buNone/>
              <a:defRPr sz="1800" i="0">
                <a:solidFill>
                  <a:srgbClr val="000000"/>
                </a:solidFill>
                <a:effectLst/>
              </a:defRPr>
            </a:pPr>
            <a:r>
              <a:rPr sz="3600" i="1" dirty="0">
                <a:solidFill>
                  <a:schemeClr val="tx1">
                    <a:alpha val="80000"/>
                  </a:scheme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Distributors</a:t>
            </a:r>
            <a:r>
              <a:rPr sz="3600" i="1" dirty="0" smtClean="0">
                <a:solidFill>
                  <a:schemeClr val="tx1">
                    <a:alpha val="80000"/>
                  </a:scheme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?</a:t>
            </a:r>
            <a:endParaRPr sz="3600" i="1" dirty="0">
              <a:solidFill>
                <a:schemeClr val="tx1">
                  <a:alpha val="80000"/>
                </a:schemeClr>
              </a:solidFill>
              <a:effectLst>
                <a:outerShdw blurRad="25400" dist="12700" dir="5400000" rotWithShape="0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 dirty="0">
                <a:solidFill>
                  <a:schemeClr val="tx1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</a:rPr>
              <a:t>How do we take such a product to market?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0"/>
          <p:cNvSpPr/>
          <p:nvPr/>
        </p:nvSpPr>
        <p:spPr>
          <a:xfrm>
            <a:off x="1270000" y="6362700"/>
            <a:ext cx="104648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2400" i="1" dirty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– </a:t>
            </a:r>
            <a:r>
              <a:rPr lang="en-US" sz="2400" i="1" dirty="0" smtClean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Doctor at Beth Israel</a:t>
            </a:r>
            <a:endParaRPr sz="2400" i="1" dirty="0">
              <a:solidFill>
                <a:srgbClr val="86837F">
                  <a:alpha val="80000"/>
                </a:srgbClr>
              </a:solidFill>
              <a:effectLst>
                <a:outerShdw blurRad="25400" dist="12700" dir="5400000" rotWithShape="0">
                  <a:srgbClr val="FFFFFF"/>
                </a:outerShdw>
              </a:effectLst>
            </a:endParaRPr>
          </a:p>
        </p:txBody>
      </p:sp>
      <p:sp>
        <p:nvSpPr>
          <p:cNvPr id="4" name="Shape 58"/>
          <p:cNvSpPr/>
          <p:nvPr/>
        </p:nvSpPr>
        <p:spPr>
          <a:xfrm>
            <a:off x="1270000" y="4286934"/>
            <a:ext cx="104648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2400"/>
              </a:spcBef>
              <a:defRPr sz="4200"/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lang="en-US" sz="4200" i="1" dirty="0" smtClean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Dr. Jessica Robinson-Papp, MD</a:t>
            </a:r>
            <a:endParaRPr sz="4200" i="1" dirty="0">
              <a:solidFill>
                <a:srgbClr val="86837F">
                  <a:alpha val="80000"/>
                </a:srgbClr>
              </a:solidFill>
              <a:effectLst>
                <a:outerShdw blurRad="25400" dist="12700" dir="5400000" rotWithShape="0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1270000" y="4286934"/>
            <a:ext cx="104648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2400"/>
              </a:spcBef>
              <a:defRPr sz="4200"/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lang="en-US" sz="4200" i="1" dirty="0" smtClean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Dr. </a:t>
            </a:r>
            <a:r>
              <a:rPr sz="4200" i="1" dirty="0" err="1" smtClean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Chaitan</a:t>
            </a:r>
            <a:r>
              <a:rPr sz="4200" i="1" dirty="0" smtClean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 </a:t>
            </a:r>
            <a:r>
              <a:rPr sz="4200" i="1" dirty="0" err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Devulapalli</a:t>
            </a:r>
            <a:endParaRPr sz="4200" i="1" dirty="0">
              <a:solidFill>
                <a:srgbClr val="86837F">
                  <a:alpha val="80000"/>
                </a:srgbClr>
              </a:solidFill>
              <a:effectLst>
                <a:outerShdw blurRad="25400" dist="12700" dir="5400000" rotWithShape="0">
                  <a:srgbClr val="FFFFFF"/>
                </a:outerShdw>
              </a:effectLst>
            </a:endParaRPr>
          </a:p>
        </p:txBody>
      </p:sp>
      <p:sp>
        <p:nvSpPr>
          <p:cNvPr id="3" name="Shape 60"/>
          <p:cNvSpPr/>
          <p:nvPr/>
        </p:nvSpPr>
        <p:spPr>
          <a:xfrm>
            <a:off x="1270000" y="6362700"/>
            <a:ext cx="104648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2400" i="1" dirty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– </a:t>
            </a:r>
            <a:r>
              <a:rPr lang="en-US" sz="2400" i="1" dirty="0" smtClean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 Doctor at Washington Brain and Spine Institute</a:t>
            </a:r>
            <a:endParaRPr sz="2400" i="1" dirty="0">
              <a:solidFill>
                <a:srgbClr val="86837F">
                  <a:alpha val="80000"/>
                </a:srgbClr>
              </a:solidFill>
              <a:effectLst>
                <a:outerShdw blurRad="25400" dist="12700" dir="5400000" rotWithShape="0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1270000" y="6362700"/>
            <a:ext cx="104648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2400" i="1" dirty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- Ideas on policy </a:t>
            </a:r>
            <a:r>
              <a:rPr sz="2400" i="1" dirty="0" smtClean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compliance</a:t>
            </a:r>
            <a:r>
              <a:rPr lang="en-US" sz="2400" i="1" dirty="0" smtClean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 and IV manufacturers</a:t>
            </a:r>
            <a:endParaRPr sz="2400" i="1" dirty="0">
              <a:solidFill>
                <a:srgbClr val="86837F">
                  <a:alpha val="80000"/>
                </a:srgbClr>
              </a:solidFill>
              <a:effectLst>
                <a:outerShdw blurRad="25400" dist="12700" dir="5400000" rotWithShape="0">
                  <a:srgbClr val="FFFFFF"/>
                </a:outerShdw>
              </a:effectLst>
            </a:endParaRPr>
          </a:p>
        </p:txBody>
      </p:sp>
      <p:sp>
        <p:nvSpPr>
          <p:cNvPr id="64" name="Shape 64"/>
          <p:cNvSpPr/>
          <p:nvPr/>
        </p:nvSpPr>
        <p:spPr>
          <a:xfrm>
            <a:off x="1270000" y="4241800"/>
            <a:ext cx="10464800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2400"/>
              </a:spcBef>
              <a:defRPr sz="4200"/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42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Kenneth A. Pascale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270000" y="6362700"/>
            <a:ext cx="104648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2400" i="1" dirty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– </a:t>
            </a:r>
            <a:r>
              <a:rPr lang="en-US" sz="2400" i="1" dirty="0" smtClean="0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System Supply chain for hospitals</a:t>
            </a:r>
            <a:endParaRPr sz="2400" i="1" dirty="0">
              <a:solidFill>
                <a:srgbClr val="86837F">
                  <a:alpha val="80000"/>
                </a:srgbClr>
              </a:solidFill>
              <a:effectLst>
                <a:outerShdw blurRad="25400" dist="12700" dir="5400000" rotWithShape="0">
                  <a:srgbClr val="FFFFFF"/>
                </a:outerShdw>
              </a:effectLst>
            </a:endParaRPr>
          </a:p>
        </p:txBody>
      </p:sp>
      <p:sp>
        <p:nvSpPr>
          <p:cNvPr id="67" name="Shape 67"/>
          <p:cNvSpPr/>
          <p:nvPr/>
        </p:nvSpPr>
        <p:spPr>
          <a:xfrm>
            <a:off x="1270000" y="4241800"/>
            <a:ext cx="10464800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2400"/>
              </a:spcBef>
              <a:defRPr sz="4200"/>
            </a:lvl1pPr>
          </a:lstStyle>
          <a:p>
            <a:pPr lvl="0">
              <a:defRPr sz="1800" i="0">
                <a:solidFill>
                  <a:srgbClr val="000000"/>
                </a:solidFill>
                <a:effectLst/>
              </a:defRPr>
            </a:pPr>
            <a:r>
              <a:rPr sz="4200" i="1">
                <a:solidFill>
                  <a:srgbClr val="86837F">
                    <a:alpha val="80000"/>
                  </a:srgbClr>
                </a:solidFill>
                <a:effectLst>
                  <a:outerShdw blurRad="25400" dist="12700" dir="5400000" rotWithShape="0">
                    <a:srgbClr val="FFFFFF"/>
                  </a:outerShdw>
                </a:effectLst>
              </a:rPr>
              <a:t>Ryan Oeullet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oroccan">
  <a:themeElements>
    <a:clrScheme name="Moroccan">
      <a:dk1>
        <a:srgbClr val="073E86"/>
      </a:dk1>
      <a:lt1>
        <a:srgbClr val="86837F">
          <a:alpha val="80000"/>
        </a:srgbClr>
      </a:lt1>
      <a:dk2>
        <a:srgbClr val="586770"/>
      </a:dk2>
      <a:lt2>
        <a:srgbClr val="C4CBD0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oefler Text"/>
        <a:ea typeface="Hoefler Text"/>
        <a:cs typeface="Hoefler Text"/>
      </a:majorFont>
      <a:minorFont>
        <a:latin typeface="Hoefler Text"/>
        <a:ea typeface="Hoefler Text"/>
        <a:cs typeface="Hoefler Text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A3BFC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1" u="none" strike="noStrike" cap="none" spc="0" normalizeH="0" baseline="0">
            <a:ln>
              <a:noFill/>
            </a:ln>
            <a:solidFill>
              <a:srgbClr val="86837F">
                <a:alpha val="80000"/>
              </a:srgbClr>
            </a:solidFill>
            <a:effectLst>
              <a:outerShdw blurRad="25400" dist="12700" dir="5400000" rotWithShape="0">
                <a:srgbClr val="FFFFFF"/>
              </a:outerShdw>
            </a:effectLst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roccan">
  <a:themeElements>
    <a:clrScheme name="Moroccan">
      <a:dk1>
        <a:srgbClr val="000000"/>
      </a:dk1>
      <a:lt1>
        <a:srgbClr val="FFFFFF"/>
      </a:lt1>
      <a:dk2>
        <a:srgbClr val="586770"/>
      </a:dk2>
      <a:lt2>
        <a:srgbClr val="C4CBD0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oefler Text"/>
        <a:ea typeface="Hoefler Text"/>
        <a:cs typeface="Hoefler Text"/>
      </a:majorFont>
      <a:minorFont>
        <a:latin typeface="Hoefler Text"/>
        <a:ea typeface="Hoefler Text"/>
        <a:cs typeface="Hoefler Text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A3BFC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1" u="none" strike="noStrike" cap="none" spc="0" normalizeH="0" baseline="0">
            <a:ln>
              <a:noFill/>
            </a:ln>
            <a:solidFill>
              <a:srgbClr val="86837F">
                <a:alpha val="80000"/>
              </a:srgbClr>
            </a:solidFill>
            <a:effectLst>
              <a:outerShdw blurRad="25400" dist="12700" dir="5400000" rotWithShape="0">
                <a:srgbClr val="FFFFFF"/>
              </a:outerShdw>
            </a:effectLst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364</Words>
  <Application>Microsoft Macintosh PowerPoint</Application>
  <PresentationFormat>Custom</PresentationFormat>
  <Paragraphs>58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Moroccan</vt:lpstr>
      <vt:lpstr>Smart Drip Chamber</vt:lpstr>
      <vt:lpstr>PowerPoint Presentation</vt:lpstr>
      <vt:lpstr>The Solution</vt:lpstr>
      <vt:lpstr>The End User vs the Buyer</vt:lpstr>
      <vt:lpstr>How do we take such a product to market?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Kickstarter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Drip Chamber</dc:title>
  <dc:creator>Arnold</dc:creator>
  <cp:lastModifiedBy>Anish Malladi</cp:lastModifiedBy>
  <cp:revision>12</cp:revision>
  <dcterms:modified xsi:type="dcterms:W3CDTF">2014-12-09T16:34:09Z</dcterms:modified>
</cp:coreProperties>
</file>