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4" r:id="rId12"/>
    <p:sldId id="271" r:id="rId13"/>
    <p:sldId id="272" r:id="rId14"/>
    <p:sldId id="267" r:id="rId15"/>
    <p:sldId id="268" r:id="rId16"/>
    <p:sldId id="269" r:id="rId17"/>
    <p:sldId id="270" r:id="rId18"/>
  </p:sldIdLst>
  <p:sldSz cx="13004800" cy="9753600"/>
  <p:notesSz cx="6858000" cy="9144000"/>
  <p:defaultTextStyle>
    <a:lvl1pPr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indent="228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indent="457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indent="685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indent="9144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indent="11430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indent="1371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indent="1600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indent="1828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wholeTbl>
    <a:band2H>
      <a:tcTxStyle/>
      <a:tcStyle>
        <a:tcBdr/>
        <a:fill>
          <a:solidFill>
            <a:srgbClr val="C8C8AF">
              <a:alpha val="50000"/>
            </a:srgbClr>
          </a:solidFill>
        </a:fill>
      </a:tcStyle>
    </a:band2H>
    <a:firstCol>
      <a:tcTxStyle b="off" i="off">
        <a:fontRef idx="minor">
          <a:srgbClr val="F3F1DF"/>
        </a:fontRef>
        <a:srgbClr val="F3F1DF"/>
      </a:tcTxStyle>
      <a:tcStyle>
        <a:tcBdr>
          <a:left>
            <a:ln w="12700" cap="flat">
              <a:noFill/>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Col>
    <a:lastRow>
      <a:tcTxStyle b="off" i="off">
        <a:fontRef idx="minor">
          <a:srgbClr val="4B4B4B"/>
        </a:fontRef>
        <a:srgbClr val="4B4B4B"/>
      </a:tcTxStyle>
      <a:tcStyle>
        <a:tcBdr>
          <a:left>
            <a:ln w="12700" cap="flat">
              <a:solidFill>
                <a:srgbClr val="F3F1DF"/>
              </a:solidFill>
              <a:prstDash val="solid"/>
              <a:miter lim="400000"/>
            </a:ln>
          </a:left>
          <a:right>
            <a:ln w="12700" cap="flat">
              <a:solidFill>
                <a:srgbClr val="F3F1DF"/>
              </a:solidFill>
              <a:prstDash val="solid"/>
              <a:miter lim="400000"/>
            </a:ln>
          </a:right>
          <a:top>
            <a:ln w="25400" cap="flat">
              <a:solidFill>
                <a:srgbClr val="6D6A67"/>
              </a:solidFill>
              <a:prstDash val="solid"/>
              <a:miter lim="400000"/>
            </a:ln>
          </a:top>
          <a:bottom>
            <a:ln w="12700" cap="flat">
              <a:noFill/>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lastRow>
    <a:firstRow>
      <a:tcTxStyle b="off" i="off">
        <a:fontRef idx="minor">
          <a:srgbClr val="F3F1DF"/>
        </a:fontRef>
        <a:srgbClr val="F3F1D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noFill/>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Row>
  </a:tblStyle>
  <a:tblStyle styleId="{C7B018BB-80A7-4F77-B60F-C8B233D01FF8}"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E7E6E2">
              <a:alpha val="60000"/>
            </a:srgbClr>
          </a:solidFill>
        </a:fill>
      </a:tcStyle>
    </a:wholeTbl>
    <a:band2H>
      <a:tcTxStyle/>
      <a:tcStyle>
        <a:tcBdr/>
        <a:fill>
          <a:solidFill>
            <a:srgbClr val="B6BEC8">
              <a:alpha val="30000"/>
            </a:srgbClr>
          </a:solidFill>
        </a:fill>
      </a:tcStyle>
    </a:band2H>
    <a:firstCol>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Col>
    <a:la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lastRow>
    <a:fir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Row>
  </a:tblStyle>
  <a:tblStyle styleId="{EEE7283C-3CF3-47DC-8721-378D4A62B228}" styleName="">
    <a:tblBg/>
    <a:wholeTbl>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wholeTbl>
    <a:band2H>
      <a:tcTxStyle/>
      <a:tcStyle>
        <a:tcBdr/>
        <a:fill>
          <a:solidFill>
            <a:srgbClr val="CBCAB9">
              <a:alpha val="70000"/>
            </a:srgbClr>
          </a:solidFill>
        </a:fill>
      </a:tcStyle>
    </a:band2H>
    <a:firstCol>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Col>
    <a:lastRow>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25400" cap="flat">
              <a:solidFill>
                <a:srgbClr val="6D6A67"/>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lastRow>
    <a:firstRow>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Row>
  </a:tblStyle>
  <a:tblStyle styleId="{CF821DB8-F4EB-4A41-A1BA-3FCAFE7338EE}" styleName="">
    <a:tblBg/>
    <a:wholeTbl>
      <a:tcTxStyle b="off" i="off">
        <a:fontRef idx="minor">
          <a:srgbClr val="6D6A67"/>
        </a:fontRef>
        <a:srgbClr val="6D6A67"/>
      </a:tcTxStyle>
      <a:tcStyle>
        <a:tcBdr>
          <a:left>
            <a:ln w="12700" cap="flat">
              <a:noFill/>
              <a:miter lim="400000"/>
            </a:ln>
          </a:left>
          <a:right>
            <a:ln w="12700" cap="flat">
              <a:noFill/>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solidFill>
            <a:srgbClr val="EAE9E0">
              <a:alpha val="80000"/>
            </a:srgbClr>
          </a:solidFill>
        </a:fill>
      </a:tcStyle>
    </a:wholeTbl>
    <a:band2H>
      <a:tcTxStyle/>
      <a:tcStyle>
        <a:tcBdr/>
        <a:fill>
          <a:solidFill>
            <a:srgbClr val="DADADA">
              <a:alpha val="50000"/>
            </a:srgbClr>
          </a:solidFill>
        </a:fill>
      </a:tcStyle>
    </a:band2H>
    <a:firstCol>
      <a:tcTxStyle b="off" i="off">
        <a:fontRef idx="minor">
          <a:srgbClr val="F3F1DF"/>
        </a:fontRef>
        <a:srgbClr val="F3F1DF"/>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Col>
    <a:la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lastRow>
    <a:fir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Row>
  </a:tblStyle>
  <a:tblStyle styleId="{33BA23B1-9221-436E-865A-0063620EA4FD}"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solidFill>
            <a:srgbClr val="DBD9C9">
              <a:alpha val="30000"/>
            </a:srgbClr>
          </a:solid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solidFill>
                <a:srgbClr val="5A5950"/>
              </a:solidFill>
              <a:prstDash val="solid"/>
              <a:miter lim="400000"/>
            </a:ln>
          </a:insideV>
        </a:tcBdr>
        <a:fill>
          <a:solidFill>
            <a:srgbClr val="DBD9C9">
              <a:alpha val="30000"/>
            </a:srgbClr>
          </a:solid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firstRow>
  </a:tblStyle>
  <a:tblStyle styleId="{2708684C-4D16-4618-839F-0558EEFCDFE6}"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no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25400" cap="flat">
              <a:solidFill>
                <a:srgbClr val="5A5950"/>
              </a:solidFill>
              <a:prstDash val="solid"/>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no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254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254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70" autoAdjust="0"/>
  </p:normalViewPr>
  <p:slideViewPr>
    <p:cSldViewPr>
      <p:cViewPr>
        <p:scale>
          <a:sx n="60" d="100"/>
          <a:sy n="60" d="100"/>
        </p:scale>
        <p:origin x="-762" y="102"/>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4125712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Problem: Nurses spend 35% of the time on documentation and 20% on coordination. </a:t>
            </a:r>
          </a:p>
          <a:p>
            <a:r>
              <a:rPr lang="en-US" sz="2200" dirty="0" smtClean="0">
                <a:effectLst/>
                <a:latin typeface="Helvetica Neue"/>
                <a:ea typeface="Helvetica Neue"/>
                <a:cs typeface="Helvetica Neue"/>
                <a:sym typeface="Helvetica Neue"/>
              </a:rPr>
              <a:t>Only 9% of the time is spend diagnosing patients. </a:t>
            </a:r>
          </a:p>
          <a:p>
            <a:endParaRPr lang="en-US" dirty="0" smtClean="0"/>
          </a:p>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Existing IV assemblies are time consuming to monitor, and manual recording and calculation of DPM leaves room for error in a stressed, over-worked nurse at the end of his or her shift. In addition, the patient may roll onto the IV tubing, or some other anomaly with the assembly may occur, resulting in improper dosage and possibly air embolism. </a:t>
            </a:r>
          </a:p>
          <a:p>
            <a:endParaRPr lang="en-US" dirty="0"/>
          </a:p>
        </p:txBody>
      </p:sp>
    </p:spTree>
    <p:extLst>
      <p:ext uri="{BB962C8B-B14F-4D97-AF65-F5344CB8AC3E}">
        <p14:creationId xmlns:p14="http://schemas.microsoft.com/office/powerpoint/2010/main" val="147080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All of these problems can be alleviated by automating the recording of drip chamber readings, reporting them to the EHR, and sending alerts out to nurses on duty over </a:t>
            </a:r>
            <a:r>
              <a:rPr lang="en-US" sz="2200" dirty="0" err="1" smtClean="0">
                <a:effectLst/>
                <a:latin typeface="Helvetica Neue"/>
                <a:ea typeface="Helvetica Neue"/>
                <a:cs typeface="Helvetica Neue"/>
                <a:sym typeface="Helvetica Neue"/>
              </a:rPr>
              <a:t>WiFi</a:t>
            </a:r>
            <a:r>
              <a:rPr lang="en-US" sz="2200" dirty="0" smtClean="0">
                <a:effectLst/>
                <a:latin typeface="Helvetica Neue"/>
                <a:ea typeface="Helvetica Neue"/>
                <a:cs typeface="Helvetica Neue"/>
                <a:sym typeface="Helvetica Neue"/>
              </a:rPr>
              <a:t> if an anomaly occurs.</a:t>
            </a:r>
          </a:p>
          <a:p>
            <a:endParaRPr lang="en-US" dirty="0"/>
          </a:p>
        </p:txBody>
      </p:sp>
    </p:spTree>
    <p:extLst>
      <p:ext uri="{BB962C8B-B14F-4D97-AF65-F5344CB8AC3E}">
        <p14:creationId xmlns:p14="http://schemas.microsoft.com/office/powerpoint/2010/main" val="81084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dirty="0" smtClean="0">
                <a:effectLst/>
                <a:latin typeface="Helvetica Neue"/>
                <a:ea typeface="Helvetica Neue"/>
                <a:cs typeface="Helvetica Neue"/>
                <a:sym typeface="Helvetica Neue"/>
              </a:rPr>
              <a:t>The Hospital personnel and Biomedical experts we solicited for help often contributed feedback on the device's functionality, but gave no clue as to how to make the Smart Chamber a reality in hospitals across not only the United States, but the entire world.</a:t>
            </a:r>
          </a:p>
          <a:p>
            <a:endParaRPr lang="en-US" sz="2200" b="0" i="0" dirty="0" smtClean="0">
              <a:effectLst/>
              <a:latin typeface="Helvetica Neue"/>
              <a:sym typeface="Helvetica Neue"/>
            </a:endParaRPr>
          </a:p>
          <a:p>
            <a:r>
              <a:rPr lang="en-US" sz="2200" b="0" i="0" dirty="0" smtClean="0">
                <a:effectLst/>
                <a:latin typeface="Helvetica Neue"/>
                <a:sym typeface="Helvetica Neue"/>
              </a:rPr>
              <a:t>In order</a:t>
            </a:r>
            <a:r>
              <a:rPr lang="en-US" sz="2200" b="0" i="0" baseline="0" dirty="0" smtClean="0">
                <a:effectLst/>
                <a:latin typeface="Helvetica Neue"/>
                <a:sym typeface="Helvetica Neue"/>
              </a:rPr>
              <a:t> to approach Distributors and Manufacturers for Manufacturing or Licensing agreements, we first need to secure a patent for our product. From here it’s just simply finding any one of Medical Action Industries, Medline, or Braun and negotiate an agreement.</a:t>
            </a:r>
            <a:endParaRPr lang="en-US" dirty="0"/>
          </a:p>
        </p:txBody>
      </p:sp>
    </p:spTree>
    <p:extLst>
      <p:ext uri="{BB962C8B-B14F-4D97-AF65-F5344CB8AC3E}">
        <p14:creationId xmlns:p14="http://schemas.microsoft.com/office/powerpoint/2010/main" val="567957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she wasn’t sure who purchased Medical supplies at Mt. Sinai</a:t>
            </a:r>
          </a:p>
          <a:p>
            <a:r>
              <a:rPr lang="en-US" sz="2200" b="0" i="0" dirty="0" smtClean="0">
                <a:effectLst/>
                <a:latin typeface="Helvetica Neue"/>
                <a:ea typeface="Helvetica Neue"/>
                <a:cs typeface="Helvetica Neue"/>
                <a:sym typeface="Helvetica Neue"/>
              </a:rPr>
              <a:t>Tel: 212-241-8390</a:t>
            </a:r>
            <a:endParaRPr lang="en-US" dirty="0"/>
          </a:p>
        </p:txBody>
      </p:sp>
    </p:spTree>
    <p:extLst>
      <p:ext uri="{BB962C8B-B14F-4D97-AF65-F5344CB8AC3E}">
        <p14:creationId xmlns:p14="http://schemas.microsoft.com/office/powerpoint/2010/main" val="38957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Channel the product of evaluation through Value Analysis Consultant</a:t>
            </a:r>
          </a:p>
          <a:p>
            <a:r>
              <a:rPr lang="en-US" baseline="0" dirty="0" smtClean="0"/>
              <a:t>And this opened our eyes to the grand bureaucracy </a:t>
            </a:r>
            <a:endParaRPr lang="en-US" dirty="0"/>
          </a:p>
        </p:txBody>
      </p:sp>
    </p:spTree>
    <p:extLst>
      <p:ext uri="{BB962C8B-B14F-4D97-AF65-F5344CB8AC3E}">
        <p14:creationId xmlns:p14="http://schemas.microsoft.com/office/powerpoint/2010/main" val="9835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http://www.mddionline.com/article/strategies-medical-device-manufacturers-address-hospital-value-analysis</a:t>
            </a:r>
          </a:p>
          <a:p>
            <a:endParaRPr lang="en-US" dirty="0" smtClean="0"/>
          </a:p>
          <a:p>
            <a:r>
              <a:rPr lang="en-US" sz="2200" b="0" i="0" dirty="0" smtClean="0">
                <a:effectLst/>
                <a:latin typeface="Helvetica Neue"/>
                <a:ea typeface="Helvetica Neue"/>
                <a:cs typeface="Helvetica Neue"/>
                <a:sym typeface="Helvetica Neue"/>
              </a:rPr>
              <a:t>In the past, physician preference primarily drove device usage.</a:t>
            </a:r>
            <a:endParaRPr lang="en-US" dirty="0"/>
          </a:p>
        </p:txBody>
      </p:sp>
    </p:spTree>
    <p:extLst>
      <p:ext uri="{BB962C8B-B14F-4D97-AF65-F5344CB8AC3E}">
        <p14:creationId xmlns:p14="http://schemas.microsoft.com/office/powerpoint/2010/main" val="2778805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5" name="DingBat_HD.png"/>
          <p:cNvPicPr/>
          <p:nvPr/>
        </p:nvPicPr>
        <p:blipFill>
          <a:blip r:embed="rId3">
            <a:extLst/>
          </a:blip>
          <a:stretch>
            <a:fillRect/>
          </a:stretch>
        </p:blipFill>
        <p:spPr>
          <a:xfrm>
            <a:off x="2798040" y="5264150"/>
            <a:ext cx="7408719" cy="393700"/>
          </a:xfrm>
          <a:prstGeom prst="rect">
            <a:avLst/>
          </a:prstGeom>
          <a:ln w="12700">
            <a:miter lim="400000"/>
          </a:ln>
        </p:spPr>
      </p:pic>
      <p:sp>
        <p:nvSpPr>
          <p:cNvPr id="6" name="Shape 6"/>
          <p:cNvSpPr>
            <a:spLocks noGrp="1"/>
          </p:cNvSpPr>
          <p:nvPr>
            <p:ph type="title"/>
          </p:nvPr>
        </p:nvSpPr>
        <p:spPr>
          <a:xfrm>
            <a:off x="1841500" y="2273300"/>
            <a:ext cx="9321800" cy="2819400"/>
          </a:xfrm>
          <a:prstGeom prst="rect">
            <a:avLst/>
          </a:prstGeom>
        </p:spPr>
        <p:txBody>
          <a:bodyPr anchor="b"/>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7" name="Shape 7"/>
          <p:cNvSpPr>
            <a:spLocks noGrp="1"/>
          </p:cNvSpPr>
          <p:nvPr>
            <p:ph type="body" idx="1"/>
          </p:nvPr>
        </p:nvSpPr>
        <p:spPr>
          <a:xfrm>
            <a:off x="1841500" y="5905500"/>
            <a:ext cx="9321800" cy="1409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Shape 9"/>
          <p:cNvSpPr>
            <a:spLocks noGrp="1"/>
          </p:cNvSpPr>
          <p:nvPr>
            <p:ph type="title"/>
          </p:nvPr>
        </p:nvSpPr>
        <p:spPr>
          <a:xfrm>
            <a:off x="1841500" y="6985000"/>
            <a:ext cx="9321800" cy="1231900"/>
          </a:xfrm>
          <a:prstGeom prst="rect">
            <a:avLst/>
          </a:prstGeom>
        </p:spPr>
        <p:txBody>
          <a:bodyPr/>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10" name="Shape 10"/>
          <p:cNvSpPr>
            <a:spLocks noGrp="1"/>
          </p:cNvSpPr>
          <p:nvPr>
            <p:ph type="body" idx="1"/>
          </p:nvPr>
        </p:nvSpPr>
        <p:spPr>
          <a:xfrm>
            <a:off x="1841500" y="8204200"/>
            <a:ext cx="9321800" cy="647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270000" y="3771900"/>
            <a:ext cx="10464800" cy="2209800"/>
          </a:xfrm>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774700" y="2717800"/>
            <a:ext cx="6045200" cy="2438400"/>
          </a:xfrm>
          <a:prstGeom prst="rect">
            <a:avLst/>
          </a:prstGeom>
        </p:spPr>
        <p:txBody>
          <a:bodyPr anchor="b"/>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15" name="Shape 15"/>
          <p:cNvSpPr>
            <a:spLocks noGrp="1"/>
          </p:cNvSpPr>
          <p:nvPr>
            <p:ph type="body" idx="1"/>
          </p:nvPr>
        </p:nvSpPr>
        <p:spPr>
          <a:xfrm>
            <a:off x="774700" y="5168900"/>
            <a:ext cx="6045200" cy="27559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0" name="Shape 20"/>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3" name="Shape 23"/>
          <p:cNvSpPr>
            <a:spLocks noGrp="1"/>
          </p:cNvSpPr>
          <p:nvPr>
            <p:ph type="body" idx="1"/>
          </p:nvPr>
        </p:nvSpPr>
        <p:spPr>
          <a:xfrm>
            <a:off x="1270000" y="2984500"/>
            <a:ext cx="5257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a:spLocks noGrp="1"/>
          </p:cNvSpPr>
          <p:nvPr>
            <p:ph type="body" idx="1"/>
          </p:nvPr>
        </p:nvSpPr>
        <p:spPr>
          <a:xfrm>
            <a:off x="1270000" y="825500"/>
            <a:ext cx="10464800" cy="8102600"/>
          </a:xfrm>
          <a:prstGeom prst="rect">
            <a:avLst/>
          </a:prstGeom>
        </p:spPr>
        <p:txBody>
          <a:bodyPr/>
          <a:lstStyle>
            <a:lvl1pPr marL="482600" indent="-482600">
              <a:spcBef>
                <a:spcPts val="3200"/>
              </a:spcBef>
              <a:buBlip>
                <a:blip r:embed="rId3"/>
              </a:buBlip>
              <a:defRPr sz="4200"/>
            </a:lvl1pPr>
            <a:lvl2pPr marL="965200" indent="-482600">
              <a:spcBef>
                <a:spcPts val="3200"/>
              </a:spcBef>
              <a:buBlip>
                <a:blip r:embed="rId3"/>
              </a:buBlip>
              <a:defRPr sz="4200"/>
            </a:lvl2pPr>
            <a:lvl3pPr marL="1447800" indent="-482600">
              <a:spcBef>
                <a:spcPts val="3200"/>
              </a:spcBef>
              <a:buBlip>
                <a:blip r:embed="rId3"/>
              </a:buBlip>
              <a:defRPr sz="4200"/>
            </a:lvl3pPr>
            <a:lvl4pPr marL="1930400" indent="-482600">
              <a:spcBef>
                <a:spcPts val="3200"/>
              </a:spcBef>
              <a:buBlip>
                <a:blip r:embed="rId3"/>
              </a:buBlip>
              <a:defRPr sz="4200"/>
            </a:lvl4pPr>
            <a:lvl5pPr marL="2413000" indent="-482600">
              <a:spcBef>
                <a:spcPts val="3200"/>
              </a:spcBef>
              <a:buBlip>
                <a:blip r:embed="rId3"/>
              </a:buBlip>
              <a:defRPr sz="4200"/>
            </a:lvl5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749300"/>
            <a:ext cx="10464800" cy="1651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3" name="Shape 3"/>
          <p:cNvSpPr>
            <a:spLocks noGrp="1"/>
          </p:cNvSpPr>
          <p:nvPr>
            <p:ph type="body" idx="1"/>
          </p:nvPr>
        </p:nvSpPr>
        <p:spPr>
          <a:xfrm>
            <a:off x="1270000" y="2984500"/>
            <a:ext cx="10464800" cy="571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p:titleStyle>
    <p:bodyStyle>
      <a:lvl1pPr marL="4191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8382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12573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16764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20955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bodyStyle>
    <p:otherStyle>
      <a:lvl1pPr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1pPr>
      <a:lvl2pPr indent="228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2pPr>
      <a:lvl3pPr indent="457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3pPr>
      <a:lvl4pPr indent="685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4pPr>
      <a:lvl5pPr indent="9144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5pPr>
      <a:lvl6pPr indent="11430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6pPr>
      <a:lvl7pPr indent="1371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7pPr>
      <a:lvl8pPr indent="1600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8pPr>
      <a:lvl9pPr indent="1828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Smart Drip Chamber</a:t>
            </a:r>
          </a:p>
        </p:txBody>
      </p:sp>
      <p:sp>
        <p:nvSpPr>
          <p:cNvPr id="34" name="Shape 34"/>
          <p:cNvSpPr>
            <a:spLocks noGrp="1"/>
          </p:cNvSpPr>
          <p:nvPr>
            <p:ph type="body" idx="1"/>
          </p:nvPr>
        </p:nvSpPr>
        <p:spPr>
          <a:xfrm>
            <a:off x="1841500" y="5905501"/>
            <a:ext cx="9321800" cy="2391913"/>
          </a:xfrm>
          <a:prstGeom prst="rect">
            <a:avLst/>
          </a:prstGeom>
        </p:spPr>
        <p:txBody>
          <a:bodyPr>
            <a:normAutofit lnSpcReduction="10000"/>
          </a:bodyPr>
          <a:lstStyle/>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Anish Malladi</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Arnold Wey</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Gordon Macshane</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Vishnu Kaimal</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Yeonwoo Lee</a:t>
            </a:r>
          </a:p>
        </p:txBody>
      </p:sp>
      <p:sp>
        <p:nvSpPr>
          <p:cNvPr id="35" name="Shape 35"/>
          <p:cNvSpPr/>
          <p:nvPr/>
        </p:nvSpPr>
        <p:spPr>
          <a:xfrm>
            <a:off x="9689142" y="1626418"/>
            <a:ext cx="1585924" cy="4754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414781">
              <a:lnSpc>
                <a:spcPct val="120000"/>
              </a:lnSpc>
              <a:defRPr sz="2414">
                <a:solidFill>
                  <a:srgbClr val="C8AF7B"/>
                </a:solidFill>
                <a:effectLst>
                  <a:outerShdw blurRad="18034" dist="9017" dir="16200000" rotWithShape="0">
                    <a:srgbClr val="000000">
                      <a:alpha val="48000"/>
                    </a:srgbClr>
                  </a:outerShdw>
                </a:effectLst>
              </a:defRPr>
            </a:lvl1pPr>
          </a:lstStyle>
          <a:p>
            <a:pPr lvl="0">
              <a:defRPr sz="1800" i="0">
                <a:solidFill>
                  <a:srgbClr val="000000"/>
                </a:solidFill>
                <a:effectLst/>
              </a:defRPr>
            </a:pPr>
            <a:r>
              <a:rPr sz="2414" i="1">
                <a:solidFill>
                  <a:srgbClr val="C8AF7B"/>
                </a:solidFill>
                <a:effectLst>
                  <a:outerShdw blurRad="18034" dist="9017" dir="16200000" rotWithShape="0">
                    <a:srgbClr val="000000">
                      <a:alpha val="48000"/>
                    </a:srgbClr>
                  </a:outerShdw>
                </a:effectLst>
              </a:rPr>
              <a:t>EID 101</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System Supply chain for hospitals</a:t>
            </a:r>
            <a:endParaRPr sz="2400" i="1" dirty="0">
              <a:solidFill>
                <a:srgbClr val="86837F">
                  <a:alpha val="80000"/>
                </a:srgbClr>
              </a:solidFill>
              <a:effectLst>
                <a:outerShdw blurRad="25400" dist="12700" dir="5400000" rotWithShape="0">
                  <a:srgbClr val="FFFFFF"/>
                </a:outerShdw>
              </a:effectLst>
            </a:endParaRPr>
          </a:p>
        </p:txBody>
      </p:sp>
      <p:sp>
        <p:nvSpPr>
          <p:cNvPr id="67" name="Shape 67"/>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Ryan Oeullet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The people who decide whether a product is worth it or not </a:t>
            </a:r>
          </a:p>
        </p:txBody>
      </p:sp>
      <p:sp>
        <p:nvSpPr>
          <p:cNvPr id="61" name="Shape 61"/>
          <p:cNvSpPr/>
          <p:nvPr/>
        </p:nvSpPr>
        <p:spPr>
          <a:xfrm>
            <a:off x="1270000" y="4286934"/>
            <a:ext cx="10464800" cy="646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dirty="0">
                <a:solidFill>
                  <a:srgbClr val="86837F">
                    <a:alpha val="80000"/>
                  </a:srgbClr>
                </a:solidFill>
                <a:effectLst>
                  <a:outerShdw blurRad="25400" dist="12700" dir="5400000" rotWithShape="0">
                    <a:srgbClr val="FFFFFF"/>
                  </a:outerShdw>
                </a:effectLst>
              </a:rPr>
              <a:t>The Value </a:t>
            </a:r>
            <a:r>
              <a:rPr lang="en-US" sz="4200" i="1" dirty="0" smtClean="0">
                <a:solidFill>
                  <a:srgbClr val="86837F">
                    <a:alpha val="80000"/>
                  </a:srgbClr>
                </a:solidFill>
                <a:effectLst>
                  <a:outerShdw blurRad="25400" dist="12700" dir="5400000" rotWithShape="0">
                    <a:srgbClr val="FFFFFF"/>
                  </a:outerShdw>
                </a:effectLst>
              </a:rPr>
              <a:t>Analysis </a:t>
            </a:r>
            <a:r>
              <a:rPr sz="4200" i="1" dirty="0" smtClean="0">
                <a:solidFill>
                  <a:srgbClr val="86837F">
                    <a:alpha val="80000"/>
                  </a:srgbClr>
                </a:solidFill>
                <a:effectLst>
                  <a:outerShdw blurRad="25400" dist="12700" dir="5400000" rotWithShape="0">
                    <a:srgbClr val="FFFFFF"/>
                  </a:outerShdw>
                </a:effectLst>
              </a:rPr>
              <a:t>Committee</a:t>
            </a:r>
            <a:endParaRPr sz="42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rnold\Downloads\VACFlow.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87400" y="1359661"/>
            <a:ext cx="11506200" cy="7555739"/>
          </a:xfrm>
          <a:prstGeom prst="rect">
            <a:avLst/>
          </a:prstGeom>
          <a:noFill/>
          <a:extLst>
            <a:ext uri="{909E8E84-426E-40DD-AFC4-6F175D3DCCD1}">
              <a14:hiddenFill xmlns:a14="http://schemas.microsoft.com/office/drawing/2010/main">
                <a:solidFill>
                  <a:srgbClr val="FFFFFF"/>
                </a:solidFill>
              </a14:hiddenFill>
            </a:ext>
          </a:extLst>
        </p:spPr>
      </p:pic>
      <p:sp>
        <p:nvSpPr>
          <p:cNvPr id="4" name="Shape 61"/>
          <p:cNvSpPr/>
          <p:nvPr/>
        </p:nvSpPr>
        <p:spPr>
          <a:xfrm>
            <a:off x="787400" y="685800"/>
            <a:ext cx="11506200" cy="64633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VAC Decision Flow</a:t>
            </a:r>
            <a:endParaRPr sz="4200" i="1" dirty="0">
              <a:solidFill>
                <a:srgbClr val="86837F">
                  <a:alpha val="80000"/>
                </a:srgbClr>
              </a:solidFill>
              <a:effectLst>
                <a:outerShdw blurRad="25400" dist="12700" dir="5400000" rotWithShape="0">
                  <a:srgbClr val="FFFFFF"/>
                </a:outerShdw>
              </a:effectLst>
            </a:endParaRPr>
          </a:p>
        </p:txBody>
      </p:sp>
    </p:spTree>
    <p:extLst>
      <p:ext uri="{BB962C8B-B14F-4D97-AF65-F5344CB8AC3E}">
        <p14:creationId xmlns:p14="http://schemas.microsoft.com/office/powerpoint/2010/main" val="15271841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rnold\Downloads\ValuePropF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512445"/>
            <a:ext cx="11430000" cy="7402956"/>
          </a:xfrm>
          <a:prstGeom prst="rect">
            <a:avLst/>
          </a:prstGeom>
          <a:noFill/>
          <a:extLst>
            <a:ext uri="{909E8E84-426E-40DD-AFC4-6F175D3DCCD1}">
              <a14:hiddenFill xmlns:a14="http://schemas.microsoft.com/office/drawing/2010/main">
                <a:solidFill>
                  <a:srgbClr val="FFFFFF"/>
                </a:solidFill>
              </a14:hiddenFill>
            </a:ext>
          </a:extLst>
        </p:spPr>
      </p:pic>
      <p:sp>
        <p:nvSpPr>
          <p:cNvPr id="3" name="Shape 61"/>
          <p:cNvSpPr/>
          <p:nvPr/>
        </p:nvSpPr>
        <p:spPr>
          <a:xfrm>
            <a:off x="711200" y="685800"/>
            <a:ext cx="11582400" cy="64633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Value Proposition</a:t>
            </a:r>
            <a:endParaRPr sz="4200" i="1" dirty="0">
              <a:solidFill>
                <a:srgbClr val="86837F">
                  <a:alpha val="80000"/>
                </a:srgbClr>
              </a:solidFill>
              <a:effectLst>
                <a:outerShdw blurRad="25400" dist="12700" dir="5400000" rotWithShape="0">
                  <a:srgbClr val="FFFFFF"/>
                </a:outerShdw>
              </a:effectLst>
            </a:endParaRPr>
          </a:p>
        </p:txBody>
      </p:sp>
    </p:spTree>
    <p:extLst>
      <p:ext uri="{BB962C8B-B14F-4D97-AF65-F5344CB8AC3E}">
        <p14:creationId xmlns:p14="http://schemas.microsoft.com/office/powerpoint/2010/main" val="65331880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 Trade Show Coordinator </a:t>
            </a:r>
          </a:p>
        </p:txBody>
      </p:sp>
      <p:sp>
        <p:nvSpPr>
          <p:cNvPr id="70" name="Shape 70"/>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Steve Everly</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Awaiting Response</a:t>
            </a:r>
          </a:p>
        </p:txBody>
      </p:sp>
      <p:sp>
        <p:nvSpPr>
          <p:cNvPr id="73" name="Shape 73"/>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Medline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7"/>
          <p:cNvGrpSpPr/>
          <p:nvPr/>
        </p:nvGrpSpPr>
        <p:grpSpPr>
          <a:xfrm>
            <a:off x="1003300" y="4965700"/>
            <a:ext cx="5461000" cy="3860800"/>
            <a:chOff x="-25400" y="-25400"/>
            <a:chExt cx="5461000" cy="3860800"/>
          </a:xfrm>
        </p:grpSpPr>
        <p:pic>
          <p:nvPicPr>
            <p:cNvPr id="76" name="145662857-1_1229x818.jpeg"/>
            <p:cNvPicPr/>
            <p:nvPr/>
          </p:nvPicPr>
          <p:blipFill>
            <a:blip r:embed="rId2">
              <a:extLst/>
            </a:blip>
            <a:srcRect l="4295" t="1920" r="4678" b="1769"/>
            <a:stretch>
              <a:fillRect/>
            </a:stretch>
          </p:blipFill>
          <p:spPr>
            <a:xfrm>
              <a:off x="0" y="0"/>
              <a:ext cx="5410200" cy="3810000"/>
            </a:xfrm>
            <a:prstGeom prst="rect">
              <a:avLst/>
            </a:prstGeom>
            <a:ln>
              <a:noFill/>
            </a:ln>
            <a:effectLst/>
          </p:spPr>
        </p:pic>
        <p:pic>
          <p:nvPicPr>
            <p:cNvPr id="75" name="Picture 74"/>
            <p:cNvPicPr/>
            <p:nvPr/>
          </p:nvPicPr>
          <p:blipFill>
            <a:blip r:embed="rId3">
              <a:extLst/>
            </a:blip>
            <a:stretch>
              <a:fillRect/>
            </a:stretch>
          </p:blipFill>
          <p:spPr>
            <a:xfrm>
              <a:off x="-25400" y="-25400"/>
              <a:ext cx="5461000" cy="3860800"/>
            </a:xfrm>
            <a:prstGeom prst="rect">
              <a:avLst/>
            </a:prstGeom>
            <a:effectLst/>
          </p:spPr>
        </p:pic>
      </p:grpSp>
      <p:grpSp>
        <p:nvGrpSpPr>
          <p:cNvPr id="80" name="Group 80"/>
          <p:cNvGrpSpPr/>
          <p:nvPr/>
        </p:nvGrpSpPr>
        <p:grpSpPr>
          <a:xfrm>
            <a:off x="1003300" y="914399"/>
            <a:ext cx="5461000" cy="3860801"/>
            <a:chOff x="-25400" y="-25400"/>
            <a:chExt cx="5461000" cy="3860800"/>
          </a:xfrm>
        </p:grpSpPr>
        <p:pic>
          <p:nvPicPr>
            <p:cNvPr id="79" name="200495850-001_2885x2031.jpeg"/>
            <p:cNvPicPr/>
            <p:nvPr/>
          </p:nvPicPr>
          <p:blipFill>
            <a:blip r:embed="rId4">
              <a:extLst/>
            </a:blip>
            <a:srcRect l="5385" t="1596" r="2804" b="6607"/>
            <a:stretch>
              <a:fillRect/>
            </a:stretch>
          </p:blipFill>
          <p:spPr>
            <a:xfrm>
              <a:off x="0" y="0"/>
              <a:ext cx="5410200" cy="3810000"/>
            </a:xfrm>
            <a:prstGeom prst="rect">
              <a:avLst/>
            </a:prstGeom>
            <a:ln>
              <a:noFill/>
            </a:ln>
            <a:effectLst/>
          </p:spPr>
        </p:pic>
        <p:pic>
          <p:nvPicPr>
            <p:cNvPr id="78" name="Picture 77"/>
            <p:cNvPicPr/>
            <p:nvPr/>
          </p:nvPicPr>
          <p:blipFill>
            <a:blip r:embed="rId3">
              <a:extLst/>
            </a:blip>
            <a:stretch>
              <a:fillRect/>
            </a:stretch>
          </p:blipFill>
          <p:spPr>
            <a:xfrm>
              <a:off x="-25400" y="-25400"/>
              <a:ext cx="5461000" cy="3860800"/>
            </a:xfrm>
            <a:prstGeom prst="rect">
              <a:avLst/>
            </a:prstGeom>
            <a:effectLst/>
          </p:spPr>
        </p:pic>
      </p:grpSp>
      <p:grpSp>
        <p:nvGrpSpPr>
          <p:cNvPr id="83" name="Group 83"/>
          <p:cNvGrpSpPr/>
          <p:nvPr/>
        </p:nvGrpSpPr>
        <p:grpSpPr>
          <a:xfrm>
            <a:off x="6648450" y="920750"/>
            <a:ext cx="5549900" cy="7912100"/>
            <a:chOff x="-25400" y="-25400"/>
            <a:chExt cx="5549900" cy="7912100"/>
          </a:xfrm>
        </p:grpSpPr>
        <p:pic>
          <p:nvPicPr>
            <p:cNvPr id="82" name="153661014-1_1268x1945.jpeg"/>
            <p:cNvPicPr/>
            <p:nvPr/>
          </p:nvPicPr>
          <p:blipFill>
            <a:blip r:embed="rId5">
              <a:extLst/>
            </a:blip>
            <a:srcRect l="945" t="3376" r="1545" b="5747"/>
            <a:stretch>
              <a:fillRect/>
            </a:stretch>
          </p:blipFill>
          <p:spPr>
            <a:xfrm>
              <a:off x="0" y="0"/>
              <a:ext cx="5499100" cy="7861300"/>
            </a:xfrm>
            <a:prstGeom prst="rect">
              <a:avLst/>
            </a:prstGeom>
            <a:ln>
              <a:noFill/>
            </a:ln>
            <a:effectLst/>
          </p:spPr>
        </p:pic>
        <p:pic>
          <p:nvPicPr>
            <p:cNvPr id="81" name="Picture 80"/>
            <p:cNvPicPr/>
            <p:nvPr/>
          </p:nvPicPr>
          <p:blipFill>
            <a:blip r:embed="rId6">
              <a:extLst/>
            </a:blip>
            <a:stretch>
              <a:fillRect/>
            </a:stretch>
          </p:blipFill>
          <p:spPr>
            <a:xfrm>
              <a:off x="-25400" y="-25400"/>
              <a:ext cx="5549900" cy="7912100"/>
            </a:xfrm>
            <a:prstGeom prst="rect">
              <a:avLst/>
            </a:prstGeom>
            <a:effectLst/>
          </p:spPr>
        </p:pic>
      </p:gr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Kickstarter </a:t>
            </a:r>
          </a:p>
        </p:txBody>
      </p:sp>
      <p:sp>
        <p:nvSpPr>
          <p:cNvPr id="86" name="Shape 86"/>
          <p:cNvSpPr>
            <a:spLocks noGrp="1"/>
          </p:cNvSpPr>
          <p:nvPr>
            <p:ph type="body" idx="1"/>
          </p:nvPr>
        </p:nvSpPr>
        <p:spPr>
          <a:xfrm>
            <a:off x="1270000" y="3035300"/>
            <a:ext cx="10464800" cy="5575300"/>
          </a:xfrm>
          <a:prstGeom prst="rect">
            <a:avLst/>
          </a:prstGeom>
        </p:spPr>
        <p:txBody>
          <a:bodyPr/>
          <a:lstStyle/>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Created a faux Kickstarter page</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Creating a video to upload to page</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Rewards to backers </a:t>
            </a:r>
            <a:r>
              <a:rPr sz="3600" i="1" dirty="0" smtClean="0">
                <a:solidFill>
                  <a:schemeClr val="tx1">
                    <a:alpha val="80000"/>
                  </a:schemeClr>
                </a:solidFill>
                <a:effectLst>
                  <a:outerShdw blurRad="25400" dist="12700" dir="5400000" rotWithShape="0">
                    <a:srgbClr val="FFFFFF"/>
                  </a:outerShdw>
                </a:effectLst>
              </a:rPr>
              <a:t>decided</a:t>
            </a:r>
            <a:endParaRPr lang="en-US" sz="3600" i="1" dirty="0" smtClean="0">
              <a:solidFill>
                <a:schemeClr val="tx1">
                  <a:alpha val="80000"/>
                </a:schemeClr>
              </a:solidFill>
              <a:effectLst>
                <a:outerShdw blurRad="25400" dist="12700" dir="5400000" rotWithShape="0">
                  <a:srgbClr val="FFFFFF"/>
                </a:outerShdw>
              </a:effectLst>
            </a:endParaRPr>
          </a:p>
          <a:p>
            <a:pPr marL="0" lvl="0" indent="0">
              <a:buNone/>
              <a:defRPr sz="1800" i="0">
                <a:solidFill>
                  <a:srgbClr val="000000"/>
                </a:solidFill>
                <a:effectLst/>
              </a:defRPr>
            </a:pPr>
            <a:endParaRPr lang="en-US" dirty="0">
              <a:solidFill>
                <a:schemeClr val="tx1">
                  <a:alpha val="80000"/>
                </a:schemeClr>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Problem</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1"/>
          <p:cNvGrpSpPr/>
          <p:nvPr/>
        </p:nvGrpSpPr>
        <p:grpSpPr>
          <a:xfrm>
            <a:off x="6829425" y="2057400"/>
            <a:ext cx="5216525" cy="6794500"/>
            <a:chOff x="-241300" y="-241300"/>
            <a:chExt cx="5216525" cy="6794500"/>
          </a:xfrm>
        </p:grpSpPr>
        <p:pic>
          <p:nvPicPr>
            <p:cNvPr id="40" name="200495850-001_2885x2031.jpeg"/>
            <p:cNvPicPr/>
            <p:nvPr/>
          </p:nvPicPr>
          <p:blipFill>
            <a:blip r:embed="rId2">
              <a:extLst/>
            </a:blip>
            <a:srcRect l="13299" r="36825" b="5584"/>
            <a:stretch>
              <a:fillRect/>
            </a:stretch>
          </p:blipFill>
          <p:spPr>
            <a:xfrm>
              <a:off x="0" y="0"/>
              <a:ext cx="4733925" cy="6311900"/>
            </a:xfrm>
            <a:prstGeom prst="rect">
              <a:avLst/>
            </a:prstGeom>
            <a:ln>
              <a:noFill/>
            </a:ln>
            <a:effectLst/>
          </p:spPr>
        </p:pic>
        <p:pic>
          <p:nvPicPr>
            <p:cNvPr id="39" name="Picture 38"/>
            <p:cNvPicPr/>
            <p:nvPr/>
          </p:nvPicPr>
          <p:blipFill>
            <a:blip r:embed="rId3">
              <a:extLst/>
            </a:blip>
            <a:stretch>
              <a:fillRect/>
            </a:stretch>
          </p:blipFill>
          <p:spPr>
            <a:xfrm>
              <a:off x="-241300" y="-241300"/>
              <a:ext cx="5216525" cy="6794500"/>
            </a:xfrm>
            <a:prstGeom prst="rect">
              <a:avLst/>
            </a:prstGeom>
            <a:effectLst/>
          </p:spPr>
        </p:pic>
      </p:grpSp>
      <p:sp>
        <p:nvSpPr>
          <p:cNvPr id="43" name="Shape 43"/>
          <p:cNvSpPr>
            <a:spLocks noGrp="1"/>
          </p:cNvSpPr>
          <p:nvPr>
            <p:ph type="body" idx="1"/>
          </p:nvPr>
        </p:nvSpPr>
        <p:spPr>
          <a:xfrm>
            <a:off x="-8001000" y="5549900"/>
            <a:ext cx="6045200" cy="2755900"/>
          </a:xfrm>
          <a:prstGeom prst="rect">
            <a:avLst/>
          </a:prstGeom>
        </p:spPr>
        <p:txBody>
          <a:bodyPr/>
          <a:lstStyle/>
          <a:p>
            <a:pPr lvl="0">
              <a:defRPr sz="1800" i="0">
                <a:solidFill>
                  <a:srgbClr val="000000"/>
                </a:solidFill>
                <a:effectLst/>
              </a:defRPr>
            </a:pPr>
            <a:r>
              <a:rPr sz="3600" i="1" dirty="0">
                <a:solidFill>
                  <a:srgbClr val="86837F">
                    <a:alpha val="80000"/>
                  </a:srgbClr>
                </a:solidFill>
                <a:effectLst>
                  <a:outerShdw blurRad="25400" dist="12700" dir="5400000" rotWithShape="0">
                    <a:srgbClr val="FFFFFF"/>
                  </a:outerShdw>
                </a:effectLst>
              </a:rPr>
              <a:t>Replace text as required</a:t>
            </a:r>
          </a:p>
        </p:txBody>
      </p:sp>
      <p:sp>
        <p:nvSpPr>
          <p:cNvPr id="7" name="Shape 37"/>
          <p:cNvSpPr txBox="1">
            <a:spLocks/>
          </p:cNvSpPr>
          <p:nvPr/>
        </p:nvSpPr>
        <p:spPr>
          <a:xfrm>
            <a:off x="0" y="228600"/>
            <a:ext cx="13004800" cy="15742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ctr" defTabSz="584200">
              <a:defRPr sz="6800">
                <a:solidFill>
                  <a:srgbClr val="BCB08F"/>
                </a:solidFill>
                <a:effectLst>
                  <a:outerShdw blurRad="12700" dist="12700" dir="16200000" rotWithShape="0">
                    <a:srgbClr val="000000">
                      <a:alpha val="50000"/>
                    </a:srgbClr>
                  </a:outerShdw>
                </a:effectLst>
                <a:latin typeface="Copperplate"/>
                <a:ea typeface="Copperplate"/>
                <a:cs typeface="Copperplate"/>
                <a:sym typeface="Copperplate"/>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a:lstStyle>
          <a:p>
            <a:pPr>
              <a:defRPr sz="1800">
                <a:solidFill>
                  <a:srgbClr val="000000"/>
                </a:solidFill>
                <a:effectLst/>
              </a:defRPr>
            </a:pPr>
            <a:r>
              <a:rPr lang="en-US" sz="6700" i="0" dirty="0" smtClean="0">
                <a:solidFill>
                  <a:schemeClr val="tx1"/>
                </a:solidFill>
                <a:effectLst>
                  <a:outerShdw blurRad="25400" dist="25400" dir="15900000" rotWithShape="0">
                    <a:srgbClr val="595650">
                      <a:alpha val="33000"/>
                    </a:srgbClr>
                  </a:outerShdw>
                </a:effectLst>
                <a:latin typeface="+mj-lt"/>
              </a:rPr>
              <a:t>The Problem</a:t>
            </a:r>
            <a:endParaRPr lang="en-US" sz="6700" i="0" dirty="0">
              <a:solidFill>
                <a:schemeClr val="tx1"/>
              </a:solidFill>
              <a:effectLst>
                <a:outerShdw blurRad="25400" dist="25400" dir="15900000" rotWithShape="0">
                  <a:srgbClr val="595650">
                    <a:alpha val="33000"/>
                  </a:srgbClr>
                </a:outerShdw>
              </a:effectLst>
              <a:latin typeface="+mj-lt"/>
            </a:endParaRPr>
          </a:p>
        </p:txBody>
      </p:sp>
      <p:sp>
        <p:nvSpPr>
          <p:cNvPr id="8" name="Shape 38"/>
          <p:cNvSpPr txBox="1">
            <a:spLocks/>
          </p:cNvSpPr>
          <p:nvPr/>
        </p:nvSpPr>
        <p:spPr>
          <a:xfrm>
            <a:off x="762000" y="1802802"/>
            <a:ext cx="6067425" cy="45087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lnSpcReduction="10000"/>
          </a:bodyPr>
          <a:lstStyle>
            <a:lvl1pPr marL="0" indent="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0" indent="2286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0" indent="4572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0" indent="6858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0" indent="9144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a:lstStyle>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Low Fluid Levels</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Overworked Staff</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Delivery precision</a:t>
            </a:r>
            <a:endParaRPr lang="en-US" sz="4200" dirty="0">
              <a:solidFill>
                <a:schemeClr val="tx1"/>
              </a:solidFill>
            </a:endParaRPr>
          </a:p>
        </p:txBody>
      </p:sp>
      <p:sp>
        <p:nvSpPr>
          <p:cNvPr id="2" name="Title 1"/>
          <p:cNvSpPr>
            <a:spLocks noGrp="1"/>
          </p:cNvSpPr>
          <p:nvPr>
            <p:ph type="title"/>
          </p:nvPr>
        </p:nvSpPr>
        <p:spPr>
          <a:xfrm>
            <a:off x="-11328400" y="5105400"/>
            <a:ext cx="6045200" cy="2438400"/>
          </a:xfrm>
        </p:spPr>
        <p:txBody>
          <a:bodyPr/>
          <a:lstStyle/>
          <a:p>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7"/>
          <p:cNvGrpSpPr/>
          <p:nvPr/>
        </p:nvGrpSpPr>
        <p:grpSpPr>
          <a:xfrm>
            <a:off x="6829425" y="1981200"/>
            <a:ext cx="5216525" cy="6794500"/>
            <a:chOff x="-241300" y="-241300"/>
            <a:chExt cx="5216525" cy="6794500"/>
          </a:xfrm>
        </p:grpSpPr>
        <p:pic>
          <p:nvPicPr>
            <p:cNvPr id="46" name="200495850-001_2885x2031.jpeg"/>
            <p:cNvPicPr/>
            <p:nvPr/>
          </p:nvPicPr>
          <p:blipFill>
            <a:blip r:embed="rId3">
              <a:extLst/>
            </a:blip>
            <a:srcRect l="13299" r="36825" b="5584"/>
            <a:stretch>
              <a:fillRect/>
            </a:stretch>
          </p:blipFill>
          <p:spPr>
            <a:xfrm>
              <a:off x="0" y="0"/>
              <a:ext cx="4733925" cy="6311900"/>
            </a:xfrm>
            <a:prstGeom prst="rect">
              <a:avLst/>
            </a:prstGeom>
            <a:ln>
              <a:noFill/>
            </a:ln>
            <a:effectLst/>
          </p:spPr>
        </p:pic>
        <p:pic>
          <p:nvPicPr>
            <p:cNvPr id="45" name="Picture 44"/>
            <p:cNvPicPr/>
            <p:nvPr/>
          </p:nvPicPr>
          <p:blipFill>
            <a:blip r:embed="rId4">
              <a:extLst/>
            </a:blip>
            <a:stretch>
              <a:fillRect/>
            </a:stretch>
          </p:blipFill>
          <p:spPr>
            <a:xfrm>
              <a:off x="-241300" y="-241300"/>
              <a:ext cx="5216525" cy="6794500"/>
            </a:xfrm>
            <a:prstGeom prst="rect">
              <a:avLst/>
            </a:prstGeom>
            <a:effectLst/>
          </p:spPr>
        </p:pic>
      </p:grpSp>
      <p:sp>
        <p:nvSpPr>
          <p:cNvPr id="48" name="Shape 48"/>
          <p:cNvSpPr>
            <a:spLocks noGrp="1"/>
          </p:cNvSpPr>
          <p:nvPr>
            <p:ph type="title"/>
          </p:nvPr>
        </p:nvSpPr>
        <p:spPr>
          <a:xfrm>
            <a:off x="0" y="558800"/>
            <a:ext cx="13004800" cy="1193800"/>
          </a:xfrm>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Solution</a:t>
            </a:r>
          </a:p>
        </p:txBody>
      </p:sp>
      <p:sp>
        <p:nvSpPr>
          <p:cNvPr id="49" name="Shape 49"/>
          <p:cNvSpPr>
            <a:spLocks noGrp="1"/>
          </p:cNvSpPr>
          <p:nvPr>
            <p:ph type="body" idx="1"/>
          </p:nvPr>
        </p:nvSpPr>
        <p:spPr>
          <a:xfrm>
            <a:off x="774700" y="1473200"/>
            <a:ext cx="6045200" cy="6451600"/>
          </a:xfrm>
          <a:prstGeom prst="rect">
            <a:avLst/>
          </a:prstGeom>
        </p:spPr>
        <p:txBody>
          <a:bodyPr>
            <a:normAutofit/>
          </a:bodyPr>
          <a:lstStyle/>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r>
              <a:rPr sz="4200" i="1" dirty="0" smtClean="0">
                <a:solidFill>
                  <a:srgbClr val="86837F">
                    <a:alpha val="80000"/>
                  </a:srgbClr>
                </a:solidFill>
                <a:effectLst>
                  <a:outerShdw blurRad="25400" dist="12700" dir="5400000" rotWithShape="0">
                    <a:srgbClr val="FFFFFF"/>
                  </a:outerShdw>
                </a:effectLst>
              </a:rPr>
              <a:t>Use </a:t>
            </a:r>
            <a:r>
              <a:rPr sz="4200" i="1" dirty="0">
                <a:solidFill>
                  <a:srgbClr val="86837F">
                    <a:alpha val="80000"/>
                  </a:srgbClr>
                </a:solidFill>
                <a:effectLst>
                  <a:outerShdw blurRad="25400" dist="12700" dir="5400000" rotWithShape="0">
                    <a:srgbClr val="FFFFFF"/>
                  </a:outerShdw>
                </a:effectLst>
              </a:rPr>
              <a:t>a </a:t>
            </a:r>
            <a:r>
              <a:rPr sz="4200" i="1" dirty="0" smtClean="0">
                <a:solidFill>
                  <a:srgbClr val="86837F">
                    <a:alpha val="80000"/>
                  </a:srgbClr>
                </a:solidFill>
                <a:effectLst>
                  <a:outerShdw blurRad="25400" dist="12700" dir="5400000" rotWithShape="0">
                    <a:srgbClr val="FFFFFF"/>
                  </a:outerShdw>
                </a:effectLst>
              </a:rPr>
              <a:t>Spark</a:t>
            </a:r>
            <a:r>
              <a:rPr lang="en-US" sz="4200" i="1" dirty="0" smtClean="0">
                <a:solidFill>
                  <a:srgbClr val="86837F">
                    <a:alpha val="80000"/>
                  </a:srgbClr>
                </a:solidFill>
                <a:effectLst>
                  <a:outerShdw blurRad="25400" dist="12700" dir="5400000" rotWithShape="0">
                    <a:srgbClr val="FFFFFF"/>
                  </a:outerShdw>
                </a:effectLst>
              </a:rPr>
              <a:t> </a:t>
            </a:r>
            <a:r>
              <a:rPr sz="4200" i="1" dirty="0" smtClean="0">
                <a:solidFill>
                  <a:srgbClr val="86837F">
                    <a:alpha val="80000"/>
                  </a:srgbClr>
                </a:solidFill>
                <a:effectLst>
                  <a:outerShdw blurRad="25400" dist="12700" dir="5400000" rotWithShape="0">
                    <a:srgbClr val="FFFFFF"/>
                  </a:outerShdw>
                </a:effectLst>
              </a:rPr>
              <a:t>Core </a:t>
            </a:r>
            <a:r>
              <a:rPr sz="4200" i="1" dirty="0">
                <a:solidFill>
                  <a:srgbClr val="86837F">
                    <a:alpha val="80000"/>
                  </a:srgbClr>
                </a:solidFill>
                <a:effectLst>
                  <a:outerShdw blurRad="25400" dist="12700" dir="5400000" rotWithShape="0">
                    <a:srgbClr val="FFFFFF"/>
                  </a:outerShdw>
                </a:effectLst>
              </a:rPr>
              <a:t>to connect drip chamber to Hospital records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End User vs the Buyer</a:t>
            </a:r>
          </a:p>
        </p:txBody>
      </p:sp>
      <p:sp>
        <p:nvSpPr>
          <p:cNvPr id="52" name="Shape 52"/>
          <p:cNvSpPr>
            <a:spLocks noGrp="1"/>
          </p:cNvSpPr>
          <p:nvPr>
            <p:ph type="body" idx="1"/>
          </p:nvPr>
        </p:nvSpPr>
        <p:spPr>
          <a:prstGeom prst="rect">
            <a:avLst/>
          </a:prstGeom>
        </p:spPr>
        <p:txBody>
          <a:bodyPr/>
          <a:lstStyle/>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Nurses</a:t>
            </a:r>
            <a:r>
              <a:rPr sz="3600" i="1" dirty="0" smtClean="0">
                <a:solidFill>
                  <a:schemeClr val="tx1">
                    <a:alpha val="80000"/>
                  </a:schemeClr>
                </a:solidFill>
                <a:effectLst>
                  <a:outerShdw blurRad="25400" dist="12700" dir="5400000" rotWithShape="0">
                    <a:srgbClr val="FFFFFF"/>
                  </a:outerShdw>
                </a:effectLst>
              </a:rPr>
              <a:t>?</a:t>
            </a:r>
            <a:endParaRPr lang="en-US" dirty="0">
              <a:solidFill>
                <a:schemeClr val="tx1">
                  <a:alpha val="80000"/>
                </a:schemeClr>
              </a:solidFill>
            </a:endParaRPr>
          </a:p>
          <a:p>
            <a:pPr marL="0" lvl="0" indent="0">
              <a:buNone/>
              <a:defRPr sz="1800" i="0">
                <a:solidFill>
                  <a:srgbClr val="000000"/>
                </a:solidFill>
                <a:effectLst/>
              </a:defRPr>
            </a:pPr>
            <a:r>
              <a:rPr lang="en-US" sz="3600" i="1" dirty="0" smtClean="0">
                <a:solidFill>
                  <a:schemeClr val="tx1">
                    <a:alpha val="80000"/>
                  </a:schemeClr>
                </a:solidFill>
                <a:effectLst>
                  <a:outerShdw blurRad="25400" dist="12700" dir="5400000" rotWithShape="0">
                    <a:srgbClr val="FFFFFF"/>
                  </a:outerShdw>
                </a:effectLst>
              </a:rPr>
              <a:t>Doctors</a:t>
            </a:r>
            <a:endParaRPr sz="3600" i="1" dirty="0">
              <a:solidFill>
                <a:schemeClr val="tx1">
                  <a:alpha val="80000"/>
                </a:schemeClr>
              </a:solidFill>
              <a:effectLst>
                <a:outerShdw blurRad="25400" dist="12700" dir="5400000" rotWithShape="0">
                  <a:srgbClr val="FFFFFF"/>
                </a:outerShdw>
              </a:effectLst>
            </a:endParaRP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Hospitals?</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VACs?</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Distributors</a:t>
            </a:r>
            <a:r>
              <a:rPr sz="3600" i="1" dirty="0" smtClean="0">
                <a:solidFill>
                  <a:schemeClr val="tx1">
                    <a:alpha val="80000"/>
                  </a:schemeClr>
                </a:solidFill>
                <a:effectLst>
                  <a:outerShdw blurRad="25400" dist="12700" dir="5400000" rotWithShape="0">
                    <a:srgbClr val="FFFFFF"/>
                  </a:outerShdw>
                </a:effectLst>
              </a:rPr>
              <a:t>?</a:t>
            </a:r>
            <a:endParaRPr sz="3600" i="1" dirty="0">
              <a:solidFill>
                <a:schemeClr val="tx1">
                  <a:alpha val="80000"/>
                </a:scheme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How do we take such a product to market?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0"/>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Doctor at Beth Israel</a:t>
            </a:r>
            <a:endParaRPr sz="2400" i="1" dirty="0">
              <a:solidFill>
                <a:srgbClr val="86837F">
                  <a:alpha val="80000"/>
                </a:srgbClr>
              </a:solidFill>
              <a:effectLst>
                <a:outerShdw blurRad="25400" dist="12700" dir="5400000" rotWithShape="0">
                  <a:srgbClr val="FFFFFF"/>
                </a:outerShdw>
              </a:effectLst>
            </a:endParaRPr>
          </a:p>
        </p:txBody>
      </p:sp>
      <p:sp>
        <p:nvSpPr>
          <p:cNvPr id="4" name="Shape 58"/>
          <p:cNvSpPr/>
          <p:nvPr/>
        </p:nvSpPr>
        <p:spPr>
          <a:xfrm>
            <a:off x="1270000" y="4286934"/>
            <a:ext cx="10464800" cy="646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Jessica Robinson-Papp, MD</a:t>
            </a:r>
            <a:endParaRPr sz="42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1270000" y="4286934"/>
            <a:ext cx="10464800" cy="646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a:t>
            </a:r>
            <a:r>
              <a:rPr sz="4200" i="1" dirty="0" err="1" smtClean="0">
                <a:solidFill>
                  <a:srgbClr val="86837F">
                    <a:alpha val="80000"/>
                  </a:srgbClr>
                </a:solidFill>
                <a:effectLst>
                  <a:outerShdw blurRad="25400" dist="12700" dir="5400000" rotWithShape="0">
                    <a:srgbClr val="FFFFFF"/>
                  </a:outerShdw>
                </a:effectLst>
              </a:rPr>
              <a:t>Chaitan</a:t>
            </a:r>
            <a:r>
              <a:rPr sz="4200" i="1" dirty="0" smtClean="0">
                <a:solidFill>
                  <a:srgbClr val="86837F">
                    <a:alpha val="80000"/>
                  </a:srgbClr>
                </a:solidFill>
                <a:effectLst>
                  <a:outerShdw blurRad="25400" dist="12700" dir="5400000" rotWithShape="0">
                    <a:srgbClr val="FFFFFF"/>
                  </a:outerShdw>
                </a:effectLst>
              </a:rPr>
              <a:t> </a:t>
            </a:r>
            <a:r>
              <a:rPr sz="4200" i="1" dirty="0" err="1">
                <a:solidFill>
                  <a:srgbClr val="86837F">
                    <a:alpha val="80000"/>
                  </a:srgbClr>
                </a:solidFill>
                <a:effectLst>
                  <a:outerShdw blurRad="25400" dist="12700" dir="5400000" rotWithShape="0">
                    <a:srgbClr val="FFFFFF"/>
                  </a:outerShdw>
                </a:effectLst>
              </a:rPr>
              <a:t>Devulapalli</a:t>
            </a:r>
            <a:endParaRPr sz="4200" i="1" dirty="0">
              <a:solidFill>
                <a:srgbClr val="86837F">
                  <a:alpha val="80000"/>
                </a:srgbClr>
              </a:solidFill>
              <a:effectLst>
                <a:outerShdw blurRad="25400" dist="12700" dir="5400000" rotWithShape="0">
                  <a:srgbClr val="FFFFFF"/>
                </a:outerShdw>
              </a:effectLst>
            </a:endParaRPr>
          </a:p>
        </p:txBody>
      </p:sp>
      <p:sp>
        <p:nvSpPr>
          <p:cNvPr id="3" name="Shape 60"/>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 Doctor at Washington Brain and Spine Institute</a:t>
            </a:r>
            <a:endParaRPr sz="24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Ideas on policy </a:t>
            </a:r>
            <a:r>
              <a:rPr sz="2400" i="1" dirty="0" smtClean="0">
                <a:solidFill>
                  <a:srgbClr val="86837F">
                    <a:alpha val="80000"/>
                  </a:srgbClr>
                </a:solidFill>
                <a:effectLst>
                  <a:outerShdw blurRad="25400" dist="12700" dir="5400000" rotWithShape="0">
                    <a:srgbClr val="FFFFFF"/>
                  </a:outerShdw>
                </a:effectLst>
              </a:rPr>
              <a:t>compliance</a:t>
            </a:r>
            <a:r>
              <a:rPr lang="en-US" sz="2400" i="1" dirty="0" smtClean="0">
                <a:solidFill>
                  <a:srgbClr val="86837F">
                    <a:alpha val="80000"/>
                  </a:srgbClr>
                </a:solidFill>
                <a:effectLst>
                  <a:outerShdw blurRad="25400" dist="12700" dir="5400000" rotWithShape="0">
                    <a:srgbClr val="FFFFFF"/>
                  </a:outerShdw>
                </a:effectLst>
              </a:rPr>
              <a:t> and IV manufacturers</a:t>
            </a:r>
            <a:endParaRPr sz="2400" i="1" dirty="0">
              <a:solidFill>
                <a:srgbClr val="86837F">
                  <a:alpha val="80000"/>
                </a:srgbClr>
              </a:solidFill>
              <a:effectLst>
                <a:outerShdw blurRad="25400" dist="12700" dir="5400000" rotWithShape="0">
                  <a:srgbClr val="FFFFFF"/>
                </a:outerShdw>
              </a:effectLst>
            </a:endParaRPr>
          </a:p>
        </p:txBody>
      </p:sp>
      <p:sp>
        <p:nvSpPr>
          <p:cNvPr id="64" name="Shape 64"/>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Kenneth A. Pascale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oroccan">
  <a:themeElements>
    <a:clrScheme name="Moroccan">
      <a:dk1>
        <a:srgbClr val="073E86"/>
      </a:dk1>
      <a:lt1>
        <a:srgbClr val="86837F">
          <a:alpha val="80000"/>
        </a:srgbClr>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roccan">
  <a:themeElements>
    <a:clrScheme name="Moroccan">
      <a:dk1>
        <a:srgbClr val="000000"/>
      </a:dk1>
      <a:lt1>
        <a:srgbClr val="FFFFFF"/>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432</Words>
  <Application>Microsoft Office PowerPoint</Application>
  <PresentationFormat>Custom</PresentationFormat>
  <Paragraphs>62</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Moroccan</vt:lpstr>
      <vt:lpstr>Smart Drip Chamber</vt:lpstr>
      <vt:lpstr>The Problem</vt:lpstr>
      <vt:lpstr>PowerPoint Presentation</vt:lpstr>
      <vt:lpstr>The Solution</vt:lpstr>
      <vt:lpstr>The End User vs the Buyer</vt:lpstr>
      <vt:lpstr>How do we take such a product to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Kickstarter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Drip Chamber</dc:title>
  <dc:creator>Arnold</dc:creator>
  <cp:lastModifiedBy>Arnold</cp:lastModifiedBy>
  <cp:revision>10</cp:revision>
  <dcterms:modified xsi:type="dcterms:W3CDTF">2014-12-09T15:21:28Z</dcterms:modified>
</cp:coreProperties>
</file>