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3004800" cy="9753600"/>
  <p:notesSz cx="6858000" cy="9144000"/>
  <p:defaultTextStyle>
    <a:lvl1pPr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1pPr>
    <a:lvl2pPr indent="2286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2pPr>
    <a:lvl3pPr indent="4572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3pPr>
    <a:lvl4pPr indent="6858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4pPr>
    <a:lvl5pPr indent="9144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5pPr>
    <a:lvl6pPr indent="11430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6pPr>
    <a:lvl7pPr indent="13716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7pPr>
    <a:lvl8pPr indent="16002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8pPr>
    <a:lvl9pPr indent="1828800" algn="ctr" defTabSz="584200">
      <a:defRPr sz="4000" i="1">
        <a:solidFill>
          <a:srgbClr val="86837F">
            <a:alpha val="80000"/>
          </a:srgbClr>
        </a:solidFill>
        <a:effectLst>
          <a:outerShdw blurRad="25400" dist="12700" dir="5400000" rotWithShape="0">
            <a:srgbClr val="FFFFFF"/>
          </a:outerShdw>
        </a:effectLst>
        <a:latin typeface="+mn-lt"/>
        <a:ea typeface="+mn-ea"/>
        <a:cs typeface="+mn-cs"/>
        <a:sym typeface="Hoefler Tex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6D6A67"/>
        </a:fontRef>
        <a:srgbClr val="6D6A67"/>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noFill/>
        </a:fill>
      </a:tcStyle>
    </a:wholeTbl>
    <a:band2H>
      <a:tcTxStyle/>
      <a:tcStyle>
        <a:tcBdr/>
        <a:fill>
          <a:solidFill>
            <a:srgbClr val="C8C8AF">
              <a:alpha val="50000"/>
            </a:srgbClr>
          </a:solidFill>
        </a:fill>
      </a:tcStyle>
    </a:band2H>
    <a:firstCol>
      <a:tcTxStyle b="off" i="off">
        <a:fontRef idx="minor">
          <a:srgbClr val="F3F1DF"/>
        </a:fontRef>
        <a:srgbClr val="F3F1DF"/>
      </a:tcTxStyle>
      <a:tcStyle>
        <a:tcBdr>
          <a:left>
            <a:ln w="12700" cap="flat">
              <a:noFill/>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tcStyle>
    </a:firstCol>
    <a:lastRow>
      <a:tcTxStyle b="off" i="off">
        <a:fontRef idx="minor">
          <a:srgbClr val="4B4B4B"/>
        </a:fontRef>
        <a:srgbClr val="4B4B4B"/>
      </a:tcTxStyle>
      <a:tcStyle>
        <a:tcBdr>
          <a:left>
            <a:ln w="12700" cap="flat">
              <a:solidFill>
                <a:srgbClr val="F3F1DF"/>
              </a:solidFill>
              <a:prstDash val="solid"/>
              <a:miter lim="400000"/>
            </a:ln>
          </a:left>
          <a:right>
            <a:ln w="12700" cap="flat">
              <a:solidFill>
                <a:srgbClr val="F3F1DF"/>
              </a:solidFill>
              <a:prstDash val="solid"/>
              <a:miter lim="400000"/>
            </a:ln>
          </a:right>
          <a:top>
            <a:ln w="25400" cap="flat">
              <a:solidFill>
                <a:srgbClr val="6D6A67"/>
              </a:solidFill>
              <a:prstDash val="solid"/>
              <a:miter lim="400000"/>
            </a:ln>
          </a:top>
          <a:bottom>
            <a:ln w="12700" cap="flat">
              <a:noFill/>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noFill/>
        </a:fill>
      </a:tcStyle>
    </a:lastRow>
    <a:firstRow>
      <a:tcTxStyle b="off" i="off">
        <a:fontRef idx="minor">
          <a:srgbClr val="F3F1DF"/>
        </a:fontRef>
        <a:srgbClr val="F3F1DF"/>
      </a:tcTxStyle>
      <a:tcStyle>
        <a:tcBdr>
          <a:left>
            <a:ln w="12700" cap="flat">
              <a:solidFill>
                <a:srgbClr val="F3F1DF"/>
              </a:solidFill>
              <a:prstDash val="solid"/>
              <a:miter lim="400000"/>
            </a:ln>
          </a:left>
          <a:right>
            <a:ln w="12700" cap="flat">
              <a:solidFill>
                <a:srgbClr val="F3F1DF"/>
              </a:solidFill>
              <a:prstDash val="solid"/>
              <a:miter lim="400000"/>
            </a:ln>
          </a:right>
          <a:top>
            <a:ln w="12700" cap="flat">
              <a:noFill/>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tcStyle>
    </a:firstRow>
  </a:tblStyle>
  <a:tblStyle styleId="{C7B018BB-80A7-4F77-B60F-C8B233D01FF8}" styleName="">
    <a:tblBg/>
    <a:wholeTbl>
      <a:tcTxStyle b="off" i="off">
        <a:fontRef idx="minor">
          <a:srgbClr val="6D6A67"/>
        </a:fontRef>
        <a:srgbClr val="6D6A67"/>
      </a:tcTxStyle>
      <a:tcStyle>
        <a:tcBdr>
          <a:left>
            <a:ln w="12700" cap="flat">
              <a:solidFill>
                <a:srgbClr val="F3F1DF"/>
              </a:solidFill>
              <a:prstDash val="solid"/>
              <a:miter lim="400000"/>
            </a:ln>
          </a:left>
          <a:right>
            <a:ln w="12700" cap="flat">
              <a:solidFill>
                <a:srgbClr val="F3F1DF"/>
              </a:solidFill>
              <a:prstDash val="solid"/>
              <a:miter lim="400000"/>
            </a:ln>
          </a:right>
          <a:top>
            <a:ln w="12700" cap="flat">
              <a:solidFill>
                <a:srgbClr val="F3F1DF"/>
              </a:solidFill>
              <a:prstDash val="solid"/>
              <a:miter lim="400000"/>
            </a:ln>
          </a:top>
          <a:bottom>
            <a:ln w="12700" cap="flat">
              <a:solidFill>
                <a:srgbClr val="F3F1DF"/>
              </a:solidFill>
              <a:prstDash val="solid"/>
              <a:miter lim="400000"/>
            </a:ln>
          </a:bottom>
          <a:insideH>
            <a:ln w="12700" cap="flat">
              <a:solidFill>
                <a:srgbClr val="F3F1DF"/>
              </a:solidFill>
              <a:prstDash val="solid"/>
              <a:miter lim="400000"/>
            </a:ln>
          </a:insideH>
          <a:insideV>
            <a:ln w="12700" cap="flat">
              <a:solidFill>
                <a:srgbClr val="F3F1DF"/>
              </a:solidFill>
              <a:prstDash val="solid"/>
              <a:miter lim="400000"/>
            </a:ln>
          </a:insideV>
        </a:tcBdr>
        <a:fill>
          <a:solidFill>
            <a:srgbClr val="E7E6E2">
              <a:alpha val="60000"/>
            </a:srgbClr>
          </a:solidFill>
        </a:fill>
      </a:tcStyle>
    </a:wholeTbl>
    <a:band2H>
      <a:tcTxStyle/>
      <a:tcStyle>
        <a:tcBdr/>
        <a:fill>
          <a:solidFill>
            <a:srgbClr val="B6BEC8">
              <a:alpha val="30000"/>
            </a:srgbClr>
          </a:solidFill>
        </a:fill>
      </a:tcStyle>
    </a:band2H>
    <a:firstCol>
      <a:tcTxStyle b="off" i="off">
        <a:fontRef idx="minor">
          <a:srgbClr val="F3F1DF"/>
        </a:fontRef>
        <a:srgbClr val="F3F1DF"/>
      </a:tcTxStyle>
      <a:tcStyle>
        <a:tcBdr>
          <a:left>
            <a:ln w="12700" cap="flat">
              <a:solidFill>
                <a:srgbClr val="B2B2B2"/>
              </a:solidFill>
              <a:prstDash val="solid"/>
              <a:miter lim="400000"/>
            </a:ln>
          </a:left>
          <a:right>
            <a:ln w="12700" cap="flat">
              <a:solidFill>
                <a:srgbClr val="B2B2B2"/>
              </a:solidFill>
              <a:prstDash val="solid"/>
              <a:miter lim="400000"/>
            </a:ln>
          </a:right>
          <a:top>
            <a:ln w="12700" cap="flat">
              <a:solidFill>
                <a:srgbClr val="B2B2B2"/>
              </a:solidFill>
              <a:prstDash val="solid"/>
              <a:miter lim="400000"/>
            </a:ln>
          </a:top>
          <a:bottom>
            <a:ln w="12700" cap="flat">
              <a:solidFill>
                <a:srgbClr val="B2B2B2"/>
              </a:solidFill>
              <a:prstDash val="solid"/>
              <a:miter lim="400000"/>
            </a:ln>
          </a:bottom>
          <a:insideH>
            <a:ln w="12700" cap="flat">
              <a:solidFill>
                <a:srgbClr val="B2B2B2"/>
              </a:solidFill>
              <a:prstDash val="solid"/>
              <a:miter lim="400000"/>
            </a:ln>
          </a:insideH>
          <a:insideV>
            <a:ln w="12700" cap="flat">
              <a:solidFill>
                <a:srgbClr val="B2B2B2"/>
              </a:solidFill>
              <a:prstDash val="solid"/>
              <a:miter lim="400000"/>
            </a:ln>
          </a:insideV>
        </a:tcBdr>
      </a:tcStyle>
    </a:firstCol>
    <a:lastRow>
      <a:tcTxStyle b="off" i="off">
        <a:fontRef idx="minor">
          <a:srgbClr val="F3F1DF"/>
        </a:fontRef>
        <a:srgbClr val="F3F1DF"/>
      </a:tcTxStyle>
      <a:tcStyle>
        <a:tcBdr>
          <a:left>
            <a:ln w="12700" cap="flat">
              <a:solidFill>
                <a:srgbClr val="B2B2B2"/>
              </a:solidFill>
              <a:prstDash val="solid"/>
              <a:miter lim="400000"/>
            </a:ln>
          </a:left>
          <a:right>
            <a:ln w="12700" cap="flat">
              <a:solidFill>
                <a:srgbClr val="B2B2B2"/>
              </a:solidFill>
              <a:prstDash val="solid"/>
              <a:miter lim="400000"/>
            </a:ln>
          </a:right>
          <a:top>
            <a:ln w="12700" cap="flat">
              <a:solidFill>
                <a:srgbClr val="B2B2B2"/>
              </a:solidFill>
              <a:prstDash val="solid"/>
              <a:miter lim="400000"/>
            </a:ln>
          </a:top>
          <a:bottom>
            <a:ln w="12700" cap="flat">
              <a:solidFill>
                <a:srgbClr val="B2B2B2"/>
              </a:solidFill>
              <a:prstDash val="solid"/>
              <a:miter lim="400000"/>
            </a:ln>
          </a:bottom>
          <a:insideH>
            <a:ln w="12700" cap="flat">
              <a:solidFill>
                <a:srgbClr val="B2B2B2"/>
              </a:solidFill>
              <a:prstDash val="solid"/>
              <a:miter lim="400000"/>
            </a:ln>
          </a:insideH>
          <a:insideV>
            <a:ln w="12700" cap="flat">
              <a:solidFill>
                <a:srgbClr val="B2B2B2"/>
              </a:solidFill>
              <a:prstDash val="solid"/>
              <a:miter lim="400000"/>
            </a:ln>
          </a:insideV>
        </a:tcBdr>
      </a:tcStyle>
    </a:lastRow>
    <a:firstRow>
      <a:tcTxStyle b="off" i="off">
        <a:fontRef idx="minor">
          <a:srgbClr val="F3F1DF"/>
        </a:fontRef>
        <a:srgbClr val="F3F1DF"/>
      </a:tcTxStyle>
      <a:tcStyle>
        <a:tcBdr>
          <a:left>
            <a:ln w="12700" cap="flat">
              <a:solidFill>
                <a:srgbClr val="B2B2B2"/>
              </a:solidFill>
              <a:prstDash val="solid"/>
              <a:miter lim="400000"/>
            </a:ln>
          </a:left>
          <a:right>
            <a:ln w="12700" cap="flat">
              <a:solidFill>
                <a:srgbClr val="B2B2B2"/>
              </a:solidFill>
              <a:prstDash val="solid"/>
              <a:miter lim="400000"/>
            </a:ln>
          </a:right>
          <a:top>
            <a:ln w="12700" cap="flat">
              <a:solidFill>
                <a:srgbClr val="B2B2B2"/>
              </a:solidFill>
              <a:prstDash val="solid"/>
              <a:miter lim="400000"/>
            </a:ln>
          </a:top>
          <a:bottom>
            <a:ln w="12700" cap="flat">
              <a:solidFill>
                <a:srgbClr val="B2B2B2"/>
              </a:solidFill>
              <a:prstDash val="solid"/>
              <a:miter lim="400000"/>
            </a:ln>
          </a:bottom>
          <a:insideH>
            <a:ln w="12700" cap="flat">
              <a:solidFill>
                <a:srgbClr val="B2B2B2"/>
              </a:solidFill>
              <a:prstDash val="solid"/>
              <a:miter lim="400000"/>
            </a:ln>
          </a:insideH>
          <a:insideV>
            <a:ln w="12700" cap="flat">
              <a:solidFill>
                <a:srgbClr val="B2B2B2"/>
              </a:solidFill>
              <a:prstDash val="solid"/>
              <a:miter lim="400000"/>
            </a:ln>
          </a:insideV>
        </a:tcBdr>
      </a:tcStyle>
    </a:firstRow>
  </a:tblStyle>
  <a:tblStyle styleId="{EEE7283C-3CF3-47DC-8721-378D4A62B228}" styleName="">
    <a:tblBg/>
    <a:wholeTbl>
      <a:tcTxStyle b="off" i="off">
        <a:fontRef idx="minor">
          <a:srgbClr val="6D6A67"/>
        </a:fontRef>
        <a:srgbClr val="6D6A67"/>
      </a:tcTxStyle>
      <a:tcStyle>
        <a:tcBdr>
          <a:left>
            <a:ln w="12700" cap="flat">
              <a:solidFill>
                <a:srgbClr val="C7C0AD"/>
              </a:solidFill>
              <a:prstDash val="solid"/>
              <a:miter lim="400000"/>
            </a:ln>
          </a:left>
          <a:right>
            <a:ln w="12700" cap="flat">
              <a:solidFill>
                <a:srgbClr val="C7C0AD"/>
              </a:solidFill>
              <a:prstDash val="solid"/>
              <a:miter lim="400000"/>
            </a:ln>
          </a:right>
          <a:top>
            <a:ln w="12700" cap="flat">
              <a:solidFill>
                <a:srgbClr val="C7C0AD"/>
              </a:solidFill>
              <a:prstDash val="solid"/>
              <a:miter lim="400000"/>
            </a:ln>
          </a:top>
          <a:bottom>
            <a:ln w="12700" cap="flat">
              <a:solidFill>
                <a:srgbClr val="C7C0AD"/>
              </a:solidFill>
              <a:prstDash val="solid"/>
              <a:miter lim="400000"/>
            </a:ln>
          </a:bottom>
          <a:insideH>
            <a:ln w="12700" cap="flat">
              <a:solidFill>
                <a:srgbClr val="C7C0AD"/>
              </a:solidFill>
              <a:prstDash val="solid"/>
              <a:miter lim="400000"/>
            </a:ln>
          </a:insideH>
          <a:insideV>
            <a:ln w="12700" cap="flat">
              <a:solidFill>
                <a:srgbClr val="C7C0AD"/>
              </a:solidFill>
              <a:prstDash val="solid"/>
              <a:miter lim="400000"/>
            </a:ln>
          </a:insideV>
        </a:tcBdr>
        <a:fill>
          <a:solidFill>
            <a:srgbClr val="E6E4D7">
              <a:alpha val="70000"/>
            </a:srgbClr>
          </a:solidFill>
        </a:fill>
      </a:tcStyle>
    </a:wholeTbl>
    <a:band2H>
      <a:tcTxStyle/>
      <a:tcStyle>
        <a:tcBdr/>
        <a:fill>
          <a:solidFill>
            <a:srgbClr val="CBCAB9">
              <a:alpha val="70000"/>
            </a:srgbClr>
          </a:solidFill>
        </a:fill>
      </a:tcStyle>
    </a:band2H>
    <a:firstCol>
      <a:tcTxStyle b="off" i="off">
        <a:fontRef idx="minor">
          <a:srgbClr val="F3F1DF"/>
        </a:fontRef>
        <a:srgbClr val="F3F1DF"/>
      </a:tcTxStyle>
      <a:tcStyle>
        <a:tcBdr>
          <a:left>
            <a:ln w="12700" cap="flat">
              <a:solidFill>
                <a:srgbClr val="C7C0AD"/>
              </a:solidFill>
              <a:prstDash val="solid"/>
              <a:miter lim="400000"/>
            </a:ln>
          </a:left>
          <a:right>
            <a:ln w="12700" cap="flat">
              <a:solidFill>
                <a:srgbClr val="C7C0AD"/>
              </a:solidFill>
              <a:prstDash val="solid"/>
              <a:miter lim="400000"/>
            </a:ln>
          </a:right>
          <a:top>
            <a:ln w="12700" cap="flat">
              <a:solidFill>
                <a:srgbClr val="C7C0AD"/>
              </a:solidFill>
              <a:prstDash val="solid"/>
              <a:miter lim="400000"/>
            </a:ln>
          </a:top>
          <a:bottom>
            <a:ln w="12700" cap="flat">
              <a:solidFill>
                <a:srgbClr val="C7C0AD"/>
              </a:solidFill>
              <a:prstDash val="solid"/>
              <a:miter lim="400000"/>
            </a:ln>
          </a:bottom>
          <a:insideH>
            <a:ln w="12700" cap="flat">
              <a:solidFill>
                <a:srgbClr val="C7C0AD"/>
              </a:solidFill>
              <a:prstDash val="solid"/>
              <a:miter lim="400000"/>
            </a:ln>
          </a:insideH>
          <a:insideV>
            <a:ln w="12700" cap="flat">
              <a:solidFill>
                <a:srgbClr val="C7C0AD"/>
              </a:solidFill>
              <a:prstDash val="solid"/>
              <a:miter lim="400000"/>
            </a:ln>
          </a:insideV>
        </a:tcBdr>
      </a:tcStyle>
    </a:firstCol>
    <a:lastRow>
      <a:tcTxStyle b="off" i="off">
        <a:fontRef idx="minor">
          <a:srgbClr val="6D6A67"/>
        </a:fontRef>
        <a:srgbClr val="6D6A67"/>
      </a:tcTxStyle>
      <a:tcStyle>
        <a:tcBdr>
          <a:left>
            <a:ln w="12700" cap="flat">
              <a:solidFill>
                <a:srgbClr val="C7C0AD"/>
              </a:solidFill>
              <a:prstDash val="solid"/>
              <a:miter lim="400000"/>
            </a:ln>
          </a:left>
          <a:right>
            <a:ln w="12700" cap="flat">
              <a:solidFill>
                <a:srgbClr val="C7C0AD"/>
              </a:solidFill>
              <a:prstDash val="solid"/>
              <a:miter lim="400000"/>
            </a:ln>
          </a:right>
          <a:top>
            <a:ln w="25400" cap="flat">
              <a:solidFill>
                <a:srgbClr val="6D6A67"/>
              </a:solidFill>
              <a:prstDash val="solid"/>
              <a:miter lim="400000"/>
            </a:ln>
          </a:top>
          <a:bottom>
            <a:ln w="12700" cap="flat">
              <a:solidFill>
                <a:srgbClr val="C7C0AD"/>
              </a:solidFill>
              <a:prstDash val="solid"/>
              <a:miter lim="400000"/>
            </a:ln>
          </a:bottom>
          <a:insideH>
            <a:ln w="12700" cap="flat">
              <a:solidFill>
                <a:srgbClr val="C7C0AD"/>
              </a:solidFill>
              <a:prstDash val="solid"/>
              <a:miter lim="400000"/>
            </a:ln>
          </a:insideH>
          <a:insideV>
            <a:ln w="12700" cap="flat">
              <a:solidFill>
                <a:srgbClr val="C7C0AD"/>
              </a:solidFill>
              <a:prstDash val="solid"/>
              <a:miter lim="400000"/>
            </a:ln>
          </a:insideV>
        </a:tcBdr>
        <a:fill>
          <a:solidFill>
            <a:srgbClr val="E6E4D7">
              <a:alpha val="70000"/>
            </a:srgbClr>
          </a:solidFill>
        </a:fill>
      </a:tcStyle>
    </a:lastRow>
    <a:firstRow>
      <a:tcTxStyle b="off" i="off">
        <a:fontRef idx="minor">
          <a:srgbClr val="F3F1DF"/>
        </a:fontRef>
        <a:srgbClr val="F3F1DF"/>
      </a:tcTxStyle>
      <a:tcStyle>
        <a:tcBdr>
          <a:left>
            <a:ln w="12700" cap="flat">
              <a:solidFill>
                <a:srgbClr val="C7C0AD"/>
              </a:solidFill>
              <a:prstDash val="solid"/>
              <a:miter lim="400000"/>
            </a:ln>
          </a:left>
          <a:right>
            <a:ln w="12700" cap="flat">
              <a:solidFill>
                <a:srgbClr val="C7C0AD"/>
              </a:solidFill>
              <a:prstDash val="solid"/>
              <a:miter lim="400000"/>
            </a:ln>
          </a:right>
          <a:top>
            <a:ln w="12700" cap="flat">
              <a:solidFill>
                <a:srgbClr val="C7C0AD"/>
              </a:solidFill>
              <a:prstDash val="solid"/>
              <a:miter lim="400000"/>
            </a:ln>
          </a:top>
          <a:bottom>
            <a:ln w="12700" cap="flat">
              <a:solidFill>
                <a:srgbClr val="C7C0AD"/>
              </a:solidFill>
              <a:prstDash val="solid"/>
              <a:miter lim="400000"/>
            </a:ln>
          </a:bottom>
          <a:insideH>
            <a:ln w="12700" cap="flat">
              <a:solidFill>
                <a:srgbClr val="C7C0AD"/>
              </a:solidFill>
              <a:prstDash val="solid"/>
              <a:miter lim="400000"/>
            </a:ln>
          </a:insideH>
          <a:insideV>
            <a:ln w="12700" cap="flat">
              <a:solidFill>
                <a:srgbClr val="C7C0AD"/>
              </a:solidFill>
              <a:prstDash val="solid"/>
              <a:miter lim="400000"/>
            </a:ln>
          </a:insideV>
        </a:tcBdr>
      </a:tcStyle>
    </a:firstRow>
  </a:tblStyle>
  <a:tblStyle styleId="{CF821DB8-F4EB-4A41-A1BA-3FCAFE7338EE}" styleName="">
    <a:tblBg/>
    <a:wholeTbl>
      <a:tcTxStyle b="off" i="off">
        <a:fontRef idx="minor">
          <a:srgbClr val="6D6A67"/>
        </a:fontRef>
        <a:srgbClr val="6D6A67"/>
      </a:tcTxStyle>
      <a:tcStyle>
        <a:tcBdr>
          <a:left>
            <a:ln w="12700" cap="flat">
              <a:noFill/>
              <a:miter lim="400000"/>
            </a:ln>
          </a:left>
          <a:right>
            <a:ln w="12700" cap="flat">
              <a:noFill/>
              <a:miter lim="400000"/>
            </a:ln>
          </a:right>
          <a:top>
            <a:ln w="12700" cap="flat">
              <a:solidFill>
                <a:srgbClr val="5A5950"/>
              </a:solidFill>
              <a:custDash>
                <a:ds d="200000" sp="200000"/>
              </a:custDash>
              <a:miter lim="400000"/>
            </a:ln>
          </a:top>
          <a:bottom>
            <a:ln w="12700" cap="flat">
              <a:solidFill>
                <a:srgbClr val="5A5950"/>
              </a:solidFill>
              <a:custDash>
                <a:ds d="200000" sp="200000"/>
              </a:custDash>
              <a:miter lim="400000"/>
            </a:ln>
          </a:bottom>
          <a:insideH>
            <a:ln w="12700" cap="flat">
              <a:solidFill>
                <a:srgbClr val="5A5950"/>
              </a:solidFill>
              <a:custDash>
                <a:ds d="200000" sp="200000"/>
              </a:custDash>
              <a:miter lim="400000"/>
            </a:ln>
          </a:insideH>
          <a:insideV>
            <a:ln w="12700" cap="flat">
              <a:noFill/>
              <a:miter lim="400000"/>
            </a:ln>
          </a:insideV>
        </a:tcBdr>
        <a:fill>
          <a:solidFill>
            <a:srgbClr val="EAE9E0">
              <a:alpha val="80000"/>
            </a:srgbClr>
          </a:solidFill>
        </a:fill>
      </a:tcStyle>
    </a:wholeTbl>
    <a:band2H>
      <a:tcTxStyle/>
      <a:tcStyle>
        <a:tcBdr/>
        <a:fill>
          <a:solidFill>
            <a:srgbClr val="DADADA">
              <a:alpha val="50000"/>
            </a:srgbClr>
          </a:solidFill>
        </a:fill>
      </a:tcStyle>
    </a:band2H>
    <a:firstCol>
      <a:tcTxStyle b="off" i="off">
        <a:fontRef idx="minor">
          <a:srgbClr val="F3F1DF"/>
        </a:fontRef>
        <a:srgbClr val="F3F1DF"/>
      </a:tcTxStyle>
      <a:tcStyle>
        <a:tcBdr>
          <a:left>
            <a:ln w="12700" cap="flat">
              <a:solidFill>
                <a:srgbClr val="5A5950"/>
              </a:solidFill>
              <a:prstDash val="solid"/>
              <a:miter lim="400000"/>
            </a:ln>
          </a:left>
          <a:right>
            <a:ln w="12700" cap="flat">
              <a:solidFill>
                <a:srgbClr val="5A5950"/>
              </a:solidFill>
              <a:prstDash val="solid"/>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tcStyle>
    </a:firstCol>
    <a:lastRow>
      <a:tcTxStyle b="off" i="off">
        <a:fontRef idx="minor">
          <a:srgbClr val="F3F1DF"/>
        </a:fontRef>
        <a:srgbClr val="F3F1DF"/>
      </a:tcTxStyle>
      <a:tcStyle>
        <a:tcBdr>
          <a:left>
            <a:ln w="12700" cap="flat">
              <a:noFill/>
              <a:miter lim="400000"/>
            </a:ln>
          </a:left>
          <a:right>
            <a:ln w="12700" cap="flat">
              <a:noFill/>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tcStyle>
    </a:lastRow>
    <a:firstRow>
      <a:tcTxStyle b="off" i="off">
        <a:fontRef idx="minor">
          <a:srgbClr val="F3F1DF"/>
        </a:fontRef>
        <a:srgbClr val="F3F1DF"/>
      </a:tcTxStyle>
      <a:tcStyle>
        <a:tcBdr>
          <a:left>
            <a:ln w="12700" cap="flat">
              <a:noFill/>
              <a:miter lim="400000"/>
            </a:ln>
          </a:left>
          <a:right>
            <a:ln w="12700" cap="flat">
              <a:noFill/>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tcStyle>
    </a:firstRow>
  </a:tblStyle>
  <a:tblStyle styleId="{33BA23B1-9221-436E-865A-0063620EA4FD}" styleName="">
    <a:tblBg/>
    <a:wholeTbl>
      <a:tcTxStyle b="off" i="off">
        <a:fontRef idx="minor">
          <a:srgbClr val="606060"/>
        </a:fontRef>
        <a:srgbClr val="606060"/>
      </a:tcTxStyle>
      <a:tcStyle>
        <a:tcBdr>
          <a:left>
            <a:ln w="12700" cap="flat">
              <a:solidFill>
                <a:srgbClr val="5A5950"/>
              </a:solidFill>
              <a:custDash>
                <a:ds d="200000" sp="200000"/>
              </a:custDash>
              <a:miter lim="400000"/>
            </a:ln>
          </a:left>
          <a:right>
            <a:ln w="12700" cap="flat">
              <a:solidFill>
                <a:srgbClr val="5A5950"/>
              </a:solidFill>
              <a:custDash>
                <a:ds d="200000" sp="200000"/>
              </a:custDash>
              <a:miter lim="400000"/>
            </a:ln>
          </a:right>
          <a:top>
            <a:ln w="12700" cap="flat">
              <a:solidFill>
                <a:srgbClr val="5A5950"/>
              </a:solidFill>
              <a:custDash>
                <a:ds d="200000" sp="200000"/>
              </a:custDash>
              <a:miter lim="400000"/>
            </a:ln>
          </a:top>
          <a:bottom>
            <a:ln w="12700" cap="flat">
              <a:solidFill>
                <a:srgbClr val="5A5950"/>
              </a:solidFill>
              <a:custDash>
                <a:ds d="200000" sp="200000"/>
              </a:custDash>
              <a:miter lim="400000"/>
            </a:ln>
          </a:bottom>
          <a:insideH>
            <a:ln w="12700" cap="flat">
              <a:solidFill>
                <a:srgbClr val="5A5950"/>
              </a:solidFill>
              <a:custDash>
                <a:ds d="200000" sp="200000"/>
              </a:custDash>
              <a:miter lim="400000"/>
            </a:ln>
          </a:insideH>
          <a:insideV>
            <a:ln w="12700" cap="flat">
              <a:solidFill>
                <a:srgbClr val="5A5950"/>
              </a:solidFill>
              <a:custDash>
                <a:ds d="200000" sp="200000"/>
              </a:custDash>
              <a:miter lim="400000"/>
            </a:ln>
          </a:insideV>
        </a:tcBdr>
        <a:fill>
          <a:solidFill>
            <a:srgbClr val="DBD9C9">
              <a:alpha val="30000"/>
            </a:srgbClr>
          </a:solidFill>
        </a:fill>
      </a:tcStyle>
    </a:wholeTbl>
    <a:band2H>
      <a:tcTxStyle/>
      <a:tcStyle>
        <a:tcBdr/>
        <a:fill>
          <a:solidFill>
            <a:srgbClr val="DADADA">
              <a:alpha val="50000"/>
            </a:srgbClr>
          </a:solidFill>
        </a:fill>
      </a:tcStyle>
    </a:band2H>
    <a:firstCol>
      <a:tcTxStyle b="off" i="off">
        <a:fontRef idx="minor">
          <a:srgbClr val="4B4B4B"/>
        </a:fontRef>
        <a:srgbClr val="4B4B4B"/>
      </a:tcTxStyle>
      <a:tcStyle>
        <a:tcBdr>
          <a:left>
            <a:ln w="12700" cap="flat">
              <a:solidFill>
                <a:srgbClr val="5A5950"/>
              </a:solidFill>
              <a:prstDash val="solid"/>
              <a:miter lim="400000"/>
            </a:ln>
          </a:left>
          <a:right>
            <a:ln w="12700" cap="flat">
              <a:solidFill>
                <a:srgbClr val="5A5950"/>
              </a:solidFill>
              <a:prstDash val="solid"/>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solidFill>
                <a:srgbClr val="5A5950"/>
              </a:solidFill>
              <a:prstDash val="solid"/>
              <a:miter lim="400000"/>
            </a:ln>
          </a:insideV>
        </a:tcBdr>
        <a:fill>
          <a:solidFill>
            <a:srgbClr val="DBD9C9">
              <a:alpha val="30000"/>
            </a:srgbClr>
          </a:solidFill>
        </a:fill>
      </a:tcStyle>
    </a:firstCol>
    <a:lastRow>
      <a:tcTxStyle b="off" i="off">
        <a:fontRef idx="minor">
          <a:srgbClr val="4B4B4B"/>
        </a:fontRef>
        <a:srgbClr val="4B4B4B"/>
      </a:tcTxStyle>
      <a:tcStyle>
        <a:tcBdr>
          <a:left>
            <a:ln w="12700" cap="flat">
              <a:noFill/>
              <a:miter lim="400000"/>
            </a:ln>
          </a:left>
          <a:right>
            <a:ln w="12700" cap="flat">
              <a:noFill/>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fill>
          <a:solidFill>
            <a:srgbClr val="B9B9B9">
              <a:alpha val="50000"/>
            </a:srgbClr>
          </a:solidFill>
        </a:fill>
      </a:tcStyle>
    </a:lastRow>
    <a:firstRow>
      <a:tcTxStyle b="off" i="off">
        <a:fontRef idx="minor">
          <a:srgbClr val="4B4B4B"/>
        </a:fontRef>
        <a:srgbClr val="4B4B4B"/>
      </a:tcTxStyle>
      <a:tcStyle>
        <a:tcBdr>
          <a:left>
            <a:ln w="12700" cap="flat">
              <a:noFill/>
              <a:miter lim="400000"/>
            </a:ln>
          </a:left>
          <a:right>
            <a:ln w="12700" cap="flat">
              <a:noFill/>
              <a:miter lim="400000"/>
            </a:ln>
          </a:right>
          <a:top>
            <a:ln w="127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prstDash val="solid"/>
              <a:miter lim="400000"/>
            </a:ln>
          </a:insideH>
          <a:insideV>
            <a:ln w="12700" cap="flat">
              <a:noFill/>
              <a:miter lim="400000"/>
            </a:ln>
          </a:insideV>
        </a:tcBdr>
        <a:fill>
          <a:solidFill>
            <a:srgbClr val="B9B9B9">
              <a:alpha val="50000"/>
            </a:srgbClr>
          </a:solidFill>
        </a:fill>
      </a:tcStyle>
    </a:firstRow>
  </a:tblStyle>
  <a:tblStyle styleId="{2708684C-4D16-4618-839F-0558EEFCDFE6}" styleName="">
    <a:tblBg/>
    <a:wholeTbl>
      <a:tcTxStyle b="off" i="off">
        <a:fontRef idx="minor">
          <a:srgbClr val="606060"/>
        </a:fontRef>
        <a:srgbClr val="606060"/>
      </a:tcTxStyle>
      <a:tcStyle>
        <a:tcBdr>
          <a:left>
            <a:ln w="12700" cap="flat">
              <a:solidFill>
                <a:srgbClr val="5A5950"/>
              </a:solidFill>
              <a:custDash>
                <a:ds d="200000" sp="200000"/>
              </a:custDash>
              <a:miter lim="400000"/>
            </a:ln>
          </a:left>
          <a:right>
            <a:ln w="12700" cap="flat">
              <a:solidFill>
                <a:srgbClr val="5A5950"/>
              </a:solidFill>
              <a:custDash>
                <a:ds d="200000" sp="200000"/>
              </a:custDash>
              <a:miter lim="400000"/>
            </a:ln>
          </a:right>
          <a:top>
            <a:ln w="12700" cap="flat">
              <a:solidFill>
                <a:srgbClr val="5A5950"/>
              </a:solidFill>
              <a:custDash>
                <a:ds d="200000" sp="200000"/>
              </a:custDash>
              <a:miter lim="400000"/>
            </a:ln>
          </a:top>
          <a:bottom>
            <a:ln w="12700" cap="flat">
              <a:solidFill>
                <a:srgbClr val="5A5950"/>
              </a:solidFill>
              <a:custDash>
                <a:ds d="200000" sp="200000"/>
              </a:custDash>
              <a:miter lim="400000"/>
            </a:ln>
          </a:bottom>
          <a:insideH>
            <a:ln w="12700" cap="flat">
              <a:solidFill>
                <a:srgbClr val="5A5950"/>
              </a:solidFill>
              <a:custDash>
                <a:ds d="200000" sp="200000"/>
              </a:custDash>
              <a:miter lim="400000"/>
            </a:ln>
          </a:insideH>
          <a:insideV>
            <a:ln w="12700" cap="flat">
              <a:solidFill>
                <a:srgbClr val="5A5950"/>
              </a:solidFill>
              <a:custDash>
                <a:ds d="200000" sp="200000"/>
              </a:custDash>
              <a:miter lim="400000"/>
            </a:ln>
          </a:insideV>
        </a:tcBdr>
        <a:fill>
          <a:noFill/>
        </a:fill>
      </a:tcStyle>
    </a:wholeTbl>
    <a:band2H>
      <a:tcTxStyle/>
      <a:tcStyle>
        <a:tcBdr/>
        <a:fill>
          <a:solidFill>
            <a:srgbClr val="DADADA">
              <a:alpha val="50000"/>
            </a:srgbClr>
          </a:solidFill>
        </a:fill>
      </a:tcStyle>
    </a:band2H>
    <a:firstCol>
      <a:tcTxStyle b="off" i="off">
        <a:fontRef idx="minor">
          <a:srgbClr val="4B4B4B"/>
        </a:fontRef>
        <a:srgbClr val="4B4B4B"/>
      </a:tcTxStyle>
      <a:tcStyle>
        <a:tcBdr>
          <a:left>
            <a:ln w="12700" cap="flat">
              <a:solidFill>
                <a:srgbClr val="5A5950"/>
              </a:solidFill>
              <a:prstDash val="solid"/>
              <a:miter lim="400000"/>
            </a:ln>
          </a:left>
          <a:right>
            <a:ln w="25400" cap="flat">
              <a:solidFill>
                <a:srgbClr val="5A5950"/>
              </a:solidFill>
              <a:prstDash val="solid"/>
              <a:miter lim="400000"/>
            </a:ln>
          </a:right>
          <a:top>
            <a:ln w="12700" cap="flat">
              <a:solidFill>
                <a:srgbClr val="5A5950"/>
              </a:solidFill>
              <a:custDash>
                <a:ds d="200000" sp="200000"/>
              </a:custDash>
              <a:miter lim="400000"/>
            </a:ln>
          </a:top>
          <a:bottom>
            <a:ln w="12700" cap="flat">
              <a:solidFill>
                <a:srgbClr val="5A5950"/>
              </a:solidFill>
              <a:custDash>
                <a:ds d="200000" sp="200000"/>
              </a:custDash>
              <a:miter lim="400000"/>
            </a:ln>
          </a:bottom>
          <a:insideH>
            <a:ln w="12700" cap="flat">
              <a:solidFill>
                <a:srgbClr val="5A5950"/>
              </a:solidFill>
              <a:custDash>
                <a:ds d="200000" sp="200000"/>
              </a:custDash>
              <a:miter lim="400000"/>
            </a:ln>
          </a:insideH>
          <a:insideV>
            <a:ln w="12700" cap="flat">
              <a:noFill/>
              <a:miter lim="400000"/>
            </a:ln>
          </a:insideV>
        </a:tcBdr>
        <a:fill>
          <a:noFill/>
        </a:fill>
      </a:tcStyle>
    </a:firstCol>
    <a:lastRow>
      <a:tcTxStyle b="off" i="off">
        <a:fontRef idx="minor">
          <a:srgbClr val="4B4B4B"/>
        </a:fontRef>
        <a:srgbClr val="4B4B4B"/>
      </a:tcTxStyle>
      <a:tcStyle>
        <a:tcBdr>
          <a:left>
            <a:ln w="12700" cap="flat">
              <a:noFill/>
              <a:miter lim="400000"/>
            </a:ln>
          </a:left>
          <a:right>
            <a:ln w="12700" cap="flat">
              <a:noFill/>
              <a:miter lim="400000"/>
            </a:ln>
          </a:right>
          <a:top>
            <a:ln w="25400" cap="flat">
              <a:solidFill>
                <a:srgbClr val="5A5950"/>
              </a:solidFill>
              <a:prstDash val="solid"/>
              <a:miter lim="400000"/>
            </a:ln>
          </a:top>
          <a:bottom>
            <a:ln w="12700" cap="flat">
              <a:solidFill>
                <a:srgbClr val="5A5950"/>
              </a:solidFill>
              <a:prstDash val="solid"/>
              <a:miter lim="400000"/>
            </a:ln>
          </a:bottom>
          <a:insideH>
            <a:ln w="12700" cap="flat">
              <a:solidFill>
                <a:srgbClr val="5A5950"/>
              </a:solidFill>
              <a:custDash>
                <a:ds d="200000" sp="200000"/>
              </a:custDash>
              <a:miter lim="400000"/>
            </a:ln>
          </a:insideH>
          <a:insideV>
            <a:ln w="12700" cap="flat">
              <a:noFill/>
              <a:miter lim="400000"/>
            </a:ln>
          </a:insideV>
        </a:tcBdr>
        <a:fill>
          <a:noFill/>
        </a:fill>
      </a:tcStyle>
    </a:lastRow>
    <a:firstRow>
      <a:tcTxStyle b="off" i="off">
        <a:fontRef idx="minor">
          <a:srgbClr val="4B4B4B"/>
        </a:fontRef>
        <a:srgbClr val="4B4B4B"/>
      </a:tcTxStyle>
      <a:tcStyle>
        <a:tcBdr>
          <a:left>
            <a:ln w="12700" cap="flat">
              <a:noFill/>
              <a:miter lim="400000"/>
            </a:ln>
          </a:left>
          <a:right>
            <a:ln w="12700" cap="flat">
              <a:noFill/>
              <a:miter lim="400000"/>
            </a:ln>
          </a:right>
          <a:top>
            <a:ln w="12700" cap="flat">
              <a:solidFill>
                <a:srgbClr val="5A5950"/>
              </a:solidFill>
              <a:prstDash val="solid"/>
              <a:miter lim="400000"/>
            </a:ln>
          </a:top>
          <a:bottom>
            <a:ln w="25400" cap="flat">
              <a:solidFill>
                <a:srgbClr val="5A5950"/>
              </a:solidFill>
              <a:prstDash val="solid"/>
              <a:miter lim="400000"/>
            </a:ln>
          </a:bottom>
          <a:insideH>
            <a:ln w="12700" cap="flat">
              <a:solidFill>
                <a:srgbClr val="5A5950"/>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70" autoAdjust="0"/>
  </p:normalViewPr>
  <p:slideViewPr>
    <p:cSldViewPr>
      <p:cViewPr>
        <p:scale>
          <a:sx n="35" d="100"/>
          <a:sy n="35" d="100"/>
        </p:scale>
        <p:origin x="-1782" y="-516"/>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Shape 3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1" name="Shape 31"/>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74125712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smtClean="0">
                <a:effectLst/>
                <a:latin typeface="Helvetica Neue"/>
                <a:ea typeface="Helvetica Neue"/>
                <a:cs typeface="Helvetica Neue"/>
                <a:sym typeface="Helvetica Neue"/>
              </a:rPr>
              <a:t>Problem: Nurses spend 35% of the time on documentation and 20% on coordination. </a:t>
            </a:r>
          </a:p>
          <a:p>
            <a:r>
              <a:rPr lang="en-US" sz="2200" dirty="0" smtClean="0">
                <a:effectLst/>
                <a:latin typeface="Helvetica Neue"/>
                <a:ea typeface="Helvetica Neue"/>
                <a:cs typeface="Helvetica Neue"/>
                <a:sym typeface="Helvetica Neue"/>
              </a:rPr>
              <a:t>Only 9% of the time is spend diagnosing patients. </a:t>
            </a:r>
          </a:p>
          <a:p>
            <a:endParaRPr lang="en-US" dirty="0" smtClean="0"/>
          </a:p>
          <a:p>
            <a:pPr marL="0" marR="0" indent="0" defTabSz="457200" eaLnBrk="1" fontAlgn="auto" latinLnBrk="0" hangingPunct="1">
              <a:lnSpc>
                <a:spcPct val="117999"/>
              </a:lnSpc>
              <a:spcBef>
                <a:spcPts val="0"/>
              </a:spcBef>
              <a:spcAft>
                <a:spcPts val="0"/>
              </a:spcAft>
              <a:buClrTx/>
              <a:buSzTx/>
              <a:buFontTx/>
              <a:buNone/>
              <a:tabLst/>
              <a:defRPr/>
            </a:pPr>
            <a:r>
              <a:rPr lang="en-US" sz="2200" dirty="0" smtClean="0">
                <a:effectLst/>
                <a:latin typeface="Helvetica Neue"/>
                <a:ea typeface="Helvetica Neue"/>
                <a:cs typeface="Helvetica Neue"/>
                <a:sym typeface="Helvetica Neue"/>
              </a:rPr>
              <a:t>Existing IV assemblies are time consuming to monitor, and manual recording and calculation of DPM leaves room for error in a stressed, over-worked nurse at the end of his or her shift. In addition, the patient may roll onto the IV tubing, or some other anomaly with the assembly may occur, resulting in improper dosage and possibly air embolism. </a:t>
            </a:r>
          </a:p>
          <a:p>
            <a:endParaRPr lang="en-US" dirty="0"/>
          </a:p>
        </p:txBody>
      </p:sp>
    </p:spTree>
    <p:extLst>
      <p:ext uri="{BB962C8B-B14F-4D97-AF65-F5344CB8AC3E}">
        <p14:creationId xmlns:p14="http://schemas.microsoft.com/office/powerpoint/2010/main" val="147080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sz="2200" dirty="0" smtClean="0">
                <a:effectLst/>
                <a:latin typeface="Helvetica Neue"/>
                <a:ea typeface="Helvetica Neue"/>
                <a:cs typeface="Helvetica Neue"/>
                <a:sym typeface="Helvetica Neue"/>
              </a:rPr>
              <a:t>All of these problems can be alleviated by automating the recording of drip chamber readings, reporting them to the EHR, and sending alerts out to nurses on duty over </a:t>
            </a:r>
            <a:r>
              <a:rPr lang="en-US" sz="2200" dirty="0" err="1" smtClean="0">
                <a:effectLst/>
                <a:latin typeface="Helvetica Neue"/>
                <a:ea typeface="Helvetica Neue"/>
                <a:cs typeface="Helvetica Neue"/>
                <a:sym typeface="Helvetica Neue"/>
              </a:rPr>
              <a:t>WiFi</a:t>
            </a:r>
            <a:r>
              <a:rPr lang="en-US" sz="2200" dirty="0" smtClean="0">
                <a:effectLst/>
                <a:latin typeface="Helvetica Neue"/>
                <a:ea typeface="Helvetica Neue"/>
                <a:cs typeface="Helvetica Neue"/>
                <a:sym typeface="Helvetica Neue"/>
              </a:rPr>
              <a:t> if an anomaly occurs.</a:t>
            </a:r>
          </a:p>
          <a:p>
            <a:endParaRPr lang="en-US" dirty="0"/>
          </a:p>
        </p:txBody>
      </p:sp>
    </p:spTree>
    <p:extLst>
      <p:ext uri="{BB962C8B-B14F-4D97-AF65-F5344CB8AC3E}">
        <p14:creationId xmlns:p14="http://schemas.microsoft.com/office/powerpoint/2010/main" val="81084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b="0" i="0" dirty="0" smtClean="0">
                <a:effectLst/>
                <a:latin typeface="Helvetica Neue"/>
                <a:ea typeface="Helvetica Neue"/>
                <a:cs typeface="Helvetica Neue"/>
                <a:sym typeface="Helvetica Neue"/>
              </a:rPr>
              <a:t>The Hospital personnel and Biomedical experts we solicited for help often contributed feedback on the device's functionality, but gave no clue as to how to make the Smart Chamber a reality in hospitals across not only the United States, but the entire world.</a:t>
            </a:r>
          </a:p>
          <a:p>
            <a:endParaRPr lang="en-US" sz="2200" b="0" i="0" dirty="0" smtClean="0">
              <a:effectLst/>
              <a:latin typeface="Helvetica Neue"/>
              <a:sym typeface="Helvetica Neue"/>
            </a:endParaRPr>
          </a:p>
          <a:p>
            <a:r>
              <a:rPr lang="en-US" sz="2200" b="0" i="0" dirty="0" smtClean="0">
                <a:effectLst/>
                <a:latin typeface="Helvetica Neue"/>
                <a:sym typeface="Helvetica Neue"/>
              </a:rPr>
              <a:t>In order</a:t>
            </a:r>
            <a:r>
              <a:rPr lang="en-US" sz="2200" b="0" i="0" baseline="0" dirty="0" smtClean="0">
                <a:effectLst/>
                <a:latin typeface="Helvetica Neue"/>
                <a:sym typeface="Helvetica Neue"/>
              </a:rPr>
              <a:t> to approach Distributors and Manufacturers for Manufacturing or Licensing agreements, we first need to secure a patent for our product. From here it’s just simply finding any one of Medical Action Industries, Cardinal Health, Medline, or Dickinson and Co. and negotiate an agreement.</a:t>
            </a:r>
            <a:endParaRPr lang="en-US" dirty="0"/>
          </a:p>
        </p:txBody>
      </p:sp>
    </p:spTree>
    <p:extLst>
      <p:ext uri="{BB962C8B-B14F-4D97-AF65-F5344CB8AC3E}">
        <p14:creationId xmlns:p14="http://schemas.microsoft.com/office/powerpoint/2010/main" val="567957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she wasn’t sure who purchased Medical supplies at Mt. Sinai</a:t>
            </a:r>
          </a:p>
          <a:p>
            <a:r>
              <a:rPr lang="en-US" sz="2200" b="0" i="0" dirty="0" smtClean="0">
                <a:effectLst/>
                <a:latin typeface="Helvetica Neue"/>
                <a:ea typeface="Helvetica Neue"/>
                <a:cs typeface="Helvetica Neue"/>
                <a:sym typeface="Helvetica Neue"/>
              </a:rPr>
              <a:t>Tel: 212-241-8390</a:t>
            </a:r>
            <a:endParaRPr lang="en-US" dirty="0"/>
          </a:p>
        </p:txBody>
      </p:sp>
    </p:spTree>
    <p:extLst>
      <p:ext uri="{BB962C8B-B14F-4D97-AF65-F5344CB8AC3E}">
        <p14:creationId xmlns:p14="http://schemas.microsoft.com/office/powerpoint/2010/main" val="3895740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http://www.mddionline.com/article/strategies-medical-device-manufacturers-address-hospital-value-analysis</a:t>
            </a:r>
          </a:p>
          <a:p>
            <a:endParaRPr lang="en-US" dirty="0" smtClean="0"/>
          </a:p>
          <a:p>
            <a:r>
              <a:rPr lang="en-US" sz="2200" b="0" i="0" smtClean="0">
                <a:effectLst/>
                <a:latin typeface="Helvetica Neue"/>
                <a:ea typeface="Helvetica Neue"/>
                <a:cs typeface="Helvetica Neue"/>
                <a:sym typeface="Helvetica Neue"/>
              </a:rPr>
              <a:t>In the past, physician preference primarily drove device usage.</a:t>
            </a:r>
            <a:endParaRPr lang="en-US"/>
          </a:p>
        </p:txBody>
      </p:sp>
    </p:spTree>
    <p:extLst>
      <p:ext uri="{BB962C8B-B14F-4D97-AF65-F5344CB8AC3E}">
        <p14:creationId xmlns:p14="http://schemas.microsoft.com/office/powerpoint/2010/main" val="2778805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5" name="DingBat_HD.png"/>
          <p:cNvPicPr/>
          <p:nvPr/>
        </p:nvPicPr>
        <p:blipFill>
          <a:blip r:embed="rId3">
            <a:extLst/>
          </a:blip>
          <a:stretch>
            <a:fillRect/>
          </a:stretch>
        </p:blipFill>
        <p:spPr>
          <a:xfrm>
            <a:off x="2798040" y="5264150"/>
            <a:ext cx="7408719" cy="393700"/>
          </a:xfrm>
          <a:prstGeom prst="rect">
            <a:avLst/>
          </a:prstGeom>
          <a:ln w="12700">
            <a:miter lim="400000"/>
          </a:ln>
        </p:spPr>
      </p:pic>
      <p:sp>
        <p:nvSpPr>
          <p:cNvPr id="6" name="Shape 6"/>
          <p:cNvSpPr>
            <a:spLocks noGrp="1"/>
          </p:cNvSpPr>
          <p:nvPr>
            <p:ph type="title"/>
          </p:nvPr>
        </p:nvSpPr>
        <p:spPr>
          <a:xfrm>
            <a:off x="1841500" y="2273300"/>
            <a:ext cx="9321800" cy="2819400"/>
          </a:xfrm>
          <a:prstGeom prst="rect">
            <a:avLst/>
          </a:prstGeom>
        </p:spPr>
        <p:txBody>
          <a:bodyPr anchor="b"/>
          <a:lstStyle>
            <a:lvl1pPr>
              <a:defRPr sz="7600">
                <a:solidFill>
                  <a:srgbClr val="F4D799"/>
                </a:solidFill>
                <a:effectLst>
                  <a:outerShdw blurRad="25400" dist="25400" dir="16200000" rotWithShape="0">
                    <a:srgbClr val="000000">
                      <a:alpha val="34000"/>
                    </a:srgbClr>
                  </a:outerShdw>
                </a:effectLst>
              </a:defRPr>
            </a:lvl1pPr>
          </a:lstStyle>
          <a:p>
            <a:pPr lvl="0">
              <a:defRPr sz="1800">
                <a:solidFill>
                  <a:srgbClr val="000000"/>
                </a:solidFill>
                <a:effectLst/>
              </a:defRPr>
            </a:pPr>
            <a:r>
              <a:rPr sz="7600">
                <a:solidFill>
                  <a:srgbClr val="F4D799"/>
                </a:solidFill>
                <a:effectLst>
                  <a:outerShdw blurRad="25400" dist="25400" dir="16200000" rotWithShape="0">
                    <a:srgbClr val="000000">
                      <a:alpha val="34000"/>
                    </a:srgbClr>
                  </a:outerShdw>
                </a:effectLst>
              </a:rPr>
              <a:t>Title Text</a:t>
            </a:r>
          </a:p>
        </p:txBody>
      </p:sp>
      <p:sp>
        <p:nvSpPr>
          <p:cNvPr id="7" name="Shape 7"/>
          <p:cNvSpPr>
            <a:spLocks noGrp="1"/>
          </p:cNvSpPr>
          <p:nvPr>
            <p:ph type="body" idx="1"/>
          </p:nvPr>
        </p:nvSpPr>
        <p:spPr>
          <a:xfrm>
            <a:off x="1841500" y="5905500"/>
            <a:ext cx="9321800" cy="1409700"/>
          </a:xfrm>
          <a:prstGeom prst="rect">
            <a:avLst/>
          </a:prstGeom>
        </p:spPr>
        <p:txBody>
          <a:bodyPr anchor="t"/>
          <a:lstStyle>
            <a:lvl1pPr marL="0" indent="0" algn="ctr">
              <a:spcBef>
                <a:spcPts val="0"/>
              </a:spcBef>
              <a:buSzTx/>
              <a:buNone/>
              <a:defRPr sz="3400">
                <a:solidFill>
                  <a:srgbClr val="C8AF7B"/>
                </a:solidFill>
                <a:effectLst>
                  <a:outerShdw blurRad="25400" dist="12700" dir="16200000" rotWithShape="0">
                    <a:srgbClr val="000000">
                      <a:alpha val="48000"/>
                    </a:srgbClr>
                  </a:outerShdw>
                </a:effectLst>
              </a:defRPr>
            </a:lvl1pPr>
            <a:lvl2pPr marL="0" indent="228600" algn="ctr">
              <a:spcBef>
                <a:spcPts val="0"/>
              </a:spcBef>
              <a:buSzTx/>
              <a:buNone/>
              <a:defRPr sz="3400">
                <a:solidFill>
                  <a:srgbClr val="C8AF7B"/>
                </a:solidFill>
                <a:effectLst>
                  <a:outerShdw blurRad="25400" dist="12700" dir="16200000" rotWithShape="0">
                    <a:srgbClr val="000000">
                      <a:alpha val="48000"/>
                    </a:srgbClr>
                  </a:outerShdw>
                </a:effectLst>
              </a:defRPr>
            </a:lvl2pPr>
            <a:lvl3pPr marL="0" indent="457200" algn="ctr">
              <a:spcBef>
                <a:spcPts val="0"/>
              </a:spcBef>
              <a:buSzTx/>
              <a:buNone/>
              <a:defRPr sz="3400">
                <a:solidFill>
                  <a:srgbClr val="C8AF7B"/>
                </a:solidFill>
                <a:effectLst>
                  <a:outerShdw blurRad="25400" dist="12700" dir="16200000" rotWithShape="0">
                    <a:srgbClr val="000000">
                      <a:alpha val="48000"/>
                    </a:srgbClr>
                  </a:outerShdw>
                </a:effectLst>
              </a:defRPr>
            </a:lvl3pPr>
            <a:lvl4pPr marL="0" indent="685800" algn="ctr">
              <a:spcBef>
                <a:spcPts val="0"/>
              </a:spcBef>
              <a:buSzTx/>
              <a:buNone/>
              <a:defRPr sz="3400">
                <a:solidFill>
                  <a:srgbClr val="C8AF7B"/>
                </a:solidFill>
                <a:effectLst>
                  <a:outerShdw blurRad="25400" dist="12700" dir="16200000" rotWithShape="0">
                    <a:srgbClr val="000000">
                      <a:alpha val="48000"/>
                    </a:srgbClr>
                  </a:outerShdw>
                </a:effectLst>
              </a:defRPr>
            </a:lvl4pPr>
            <a:lvl5pPr marL="0" indent="914400" algn="ctr">
              <a:spcBef>
                <a:spcPts val="0"/>
              </a:spcBef>
              <a:buSzTx/>
              <a:buNone/>
              <a:defRPr sz="3400">
                <a:solidFill>
                  <a:srgbClr val="C8AF7B"/>
                </a:solidFill>
                <a:effectLst>
                  <a:outerShdw blurRad="25400" dist="12700" dir="16200000" rotWithShape="0">
                    <a:srgbClr val="000000">
                      <a:alpha val="48000"/>
                    </a:srgbClr>
                  </a:outerShdw>
                </a:effectLst>
              </a:defRPr>
            </a:lvl5pPr>
          </a:lstStyle>
          <a:p>
            <a:pPr lvl="0">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One</a:t>
            </a:r>
          </a:p>
          <a:p>
            <a:pPr lvl="1">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Two</a:t>
            </a:r>
          </a:p>
          <a:p>
            <a:pPr lvl="2">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Three</a:t>
            </a:r>
          </a:p>
          <a:p>
            <a:pPr lvl="3">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Four</a:t>
            </a:r>
          </a:p>
          <a:p>
            <a:pPr lvl="4">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 name="Shape 9"/>
          <p:cNvSpPr>
            <a:spLocks noGrp="1"/>
          </p:cNvSpPr>
          <p:nvPr>
            <p:ph type="title"/>
          </p:nvPr>
        </p:nvSpPr>
        <p:spPr>
          <a:xfrm>
            <a:off x="1841500" y="6985000"/>
            <a:ext cx="9321800" cy="1231900"/>
          </a:xfrm>
          <a:prstGeom prst="rect">
            <a:avLst/>
          </a:prstGeom>
        </p:spPr>
        <p:txBody>
          <a:bodyPr/>
          <a:lstStyle>
            <a:lvl1pPr>
              <a:defRPr sz="7600">
                <a:solidFill>
                  <a:srgbClr val="F4D799"/>
                </a:solidFill>
                <a:effectLst>
                  <a:outerShdw blurRad="25400" dist="25400" dir="16200000" rotWithShape="0">
                    <a:srgbClr val="000000">
                      <a:alpha val="34000"/>
                    </a:srgbClr>
                  </a:outerShdw>
                </a:effectLst>
              </a:defRPr>
            </a:lvl1pPr>
          </a:lstStyle>
          <a:p>
            <a:pPr lvl="0">
              <a:defRPr sz="1800">
                <a:solidFill>
                  <a:srgbClr val="000000"/>
                </a:solidFill>
                <a:effectLst/>
              </a:defRPr>
            </a:pPr>
            <a:r>
              <a:rPr sz="7600">
                <a:solidFill>
                  <a:srgbClr val="F4D799"/>
                </a:solidFill>
                <a:effectLst>
                  <a:outerShdw blurRad="25400" dist="25400" dir="16200000" rotWithShape="0">
                    <a:srgbClr val="000000">
                      <a:alpha val="34000"/>
                    </a:srgbClr>
                  </a:outerShdw>
                </a:effectLst>
              </a:rPr>
              <a:t>Title Text</a:t>
            </a:r>
          </a:p>
        </p:txBody>
      </p:sp>
      <p:sp>
        <p:nvSpPr>
          <p:cNvPr id="10" name="Shape 10"/>
          <p:cNvSpPr>
            <a:spLocks noGrp="1"/>
          </p:cNvSpPr>
          <p:nvPr>
            <p:ph type="body" idx="1"/>
          </p:nvPr>
        </p:nvSpPr>
        <p:spPr>
          <a:xfrm>
            <a:off x="1841500" y="8204200"/>
            <a:ext cx="9321800" cy="647700"/>
          </a:xfrm>
          <a:prstGeom prst="rect">
            <a:avLst/>
          </a:prstGeom>
        </p:spPr>
        <p:txBody>
          <a:bodyPr anchor="t"/>
          <a:lstStyle>
            <a:lvl1pPr marL="0" indent="0" algn="ctr">
              <a:spcBef>
                <a:spcPts val="0"/>
              </a:spcBef>
              <a:buSzTx/>
              <a:buNone/>
              <a:defRPr sz="3400">
                <a:solidFill>
                  <a:srgbClr val="C8AF7B"/>
                </a:solidFill>
                <a:effectLst>
                  <a:outerShdw blurRad="25400" dist="12700" dir="16200000" rotWithShape="0">
                    <a:srgbClr val="000000">
                      <a:alpha val="48000"/>
                    </a:srgbClr>
                  </a:outerShdw>
                </a:effectLst>
              </a:defRPr>
            </a:lvl1pPr>
            <a:lvl2pPr marL="0" indent="228600" algn="ctr">
              <a:spcBef>
                <a:spcPts val="0"/>
              </a:spcBef>
              <a:buSzTx/>
              <a:buNone/>
              <a:defRPr sz="3400">
                <a:solidFill>
                  <a:srgbClr val="C8AF7B"/>
                </a:solidFill>
                <a:effectLst>
                  <a:outerShdw blurRad="25400" dist="12700" dir="16200000" rotWithShape="0">
                    <a:srgbClr val="000000">
                      <a:alpha val="48000"/>
                    </a:srgbClr>
                  </a:outerShdw>
                </a:effectLst>
              </a:defRPr>
            </a:lvl2pPr>
            <a:lvl3pPr marL="0" indent="457200" algn="ctr">
              <a:spcBef>
                <a:spcPts val="0"/>
              </a:spcBef>
              <a:buSzTx/>
              <a:buNone/>
              <a:defRPr sz="3400">
                <a:solidFill>
                  <a:srgbClr val="C8AF7B"/>
                </a:solidFill>
                <a:effectLst>
                  <a:outerShdw blurRad="25400" dist="12700" dir="16200000" rotWithShape="0">
                    <a:srgbClr val="000000">
                      <a:alpha val="48000"/>
                    </a:srgbClr>
                  </a:outerShdw>
                </a:effectLst>
              </a:defRPr>
            </a:lvl3pPr>
            <a:lvl4pPr marL="0" indent="685800" algn="ctr">
              <a:spcBef>
                <a:spcPts val="0"/>
              </a:spcBef>
              <a:buSzTx/>
              <a:buNone/>
              <a:defRPr sz="3400">
                <a:solidFill>
                  <a:srgbClr val="C8AF7B"/>
                </a:solidFill>
                <a:effectLst>
                  <a:outerShdw blurRad="25400" dist="12700" dir="16200000" rotWithShape="0">
                    <a:srgbClr val="000000">
                      <a:alpha val="48000"/>
                    </a:srgbClr>
                  </a:outerShdw>
                </a:effectLst>
              </a:defRPr>
            </a:lvl4pPr>
            <a:lvl5pPr marL="0" indent="914400" algn="ctr">
              <a:spcBef>
                <a:spcPts val="0"/>
              </a:spcBef>
              <a:buSzTx/>
              <a:buNone/>
              <a:defRPr sz="3400">
                <a:solidFill>
                  <a:srgbClr val="C8AF7B"/>
                </a:solidFill>
                <a:effectLst>
                  <a:outerShdw blurRad="25400" dist="12700" dir="16200000" rotWithShape="0">
                    <a:srgbClr val="000000">
                      <a:alpha val="48000"/>
                    </a:srgbClr>
                  </a:outerShdw>
                </a:effectLst>
              </a:defRPr>
            </a:lvl5pPr>
          </a:lstStyle>
          <a:p>
            <a:pPr lvl="0">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One</a:t>
            </a:r>
          </a:p>
          <a:p>
            <a:pPr lvl="1">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Two</a:t>
            </a:r>
          </a:p>
          <a:p>
            <a:pPr lvl="2">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Three</a:t>
            </a:r>
          </a:p>
          <a:p>
            <a:pPr lvl="3">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Four</a:t>
            </a:r>
          </a:p>
          <a:p>
            <a:pPr lvl="4">
              <a:defRPr sz="1800" i="0">
                <a:solidFill>
                  <a:srgbClr val="000000"/>
                </a:solidFill>
                <a:effectLst/>
              </a:defRPr>
            </a:pPr>
            <a:r>
              <a:rPr sz="3400" i="1">
                <a:solidFill>
                  <a:srgbClr val="C8AF7B"/>
                </a:solidFill>
                <a:effectLst>
                  <a:outerShdw blurRad="25400" dist="12700" dir="16200000" rotWithShape="0">
                    <a:srgbClr val="000000">
                      <a:alpha val="48000"/>
                    </a:srgbClr>
                  </a:outerShdw>
                </a:effectLst>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1270000" y="3771900"/>
            <a:ext cx="10464800" cy="2209800"/>
          </a:xfrm>
          <a:prstGeom prst="rect">
            <a:avLst/>
          </a:prstGeom>
        </p:spPr>
        <p:txBody>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 name="Shape 14"/>
          <p:cNvSpPr>
            <a:spLocks noGrp="1"/>
          </p:cNvSpPr>
          <p:nvPr>
            <p:ph type="title"/>
          </p:nvPr>
        </p:nvSpPr>
        <p:spPr>
          <a:xfrm>
            <a:off x="774700" y="2717800"/>
            <a:ext cx="6045200" cy="2438400"/>
          </a:xfrm>
          <a:prstGeom prst="rect">
            <a:avLst/>
          </a:prstGeom>
        </p:spPr>
        <p:txBody>
          <a:bodyPr anchor="b"/>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
        <p:nvSpPr>
          <p:cNvPr id="15" name="Shape 15"/>
          <p:cNvSpPr>
            <a:spLocks noGrp="1"/>
          </p:cNvSpPr>
          <p:nvPr>
            <p:ph type="body" idx="1"/>
          </p:nvPr>
        </p:nvSpPr>
        <p:spPr>
          <a:xfrm>
            <a:off x="774700" y="5168900"/>
            <a:ext cx="6045200" cy="27559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lvl="0">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p:spPr>
        <p:txBody>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9" name="Shape 19"/>
          <p:cNvSpPr>
            <a:spLocks noGrp="1"/>
          </p:cNvSpPr>
          <p:nvPr>
            <p:ph type="title"/>
          </p:nvPr>
        </p:nvSpPr>
        <p:spPr>
          <a:prstGeom prst="rect">
            <a:avLst/>
          </a:prstGeom>
        </p:spPr>
        <p:txBody>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
        <p:nvSpPr>
          <p:cNvPr id="20" name="Shape 20"/>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
        <p:nvSpPr>
          <p:cNvPr id="23" name="Shape 23"/>
          <p:cNvSpPr>
            <a:spLocks noGrp="1"/>
          </p:cNvSpPr>
          <p:nvPr>
            <p:ph type="body" idx="1"/>
          </p:nvPr>
        </p:nvSpPr>
        <p:spPr>
          <a:xfrm>
            <a:off x="1270000" y="2984500"/>
            <a:ext cx="5257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 name="Shape 25"/>
          <p:cNvSpPr>
            <a:spLocks noGrp="1"/>
          </p:cNvSpPr>
          <p:nvPr>
            <p:ph type="body" idx="1"/>
          </p:nvPr>
        </p:nvSpPr>
        <p:spPr>
          <a:xfrm>
            <a:off x="1270000" y="825500"/>
            <a:ext cx="10464800" cy="8102600"/>
          </a:xfrm>
          <a:prstGeom prst="rect">
            <a:avLst/>
          </a:prstGeom>
        </p:spPr>
        <p:txBody>
          <a:bodyPr/>
          <a:lstStyle>
            <a:lvl1pPr marL="482600" indent="-482600">
              <a:spcBef>
                <a:spcPts val="3200"/>
              </a:spcBef>
              <a:buBlip>
                <a:blip r:embed="rId3"/>
              </a:buBlip>
              <a:defRPr sz="4200"/>
            </a:lvl1pPr>
            <a:lvl2pPr marL="965200" indent="-482600">
              <a:spcBef>
                <a:spcPts val="3200"/>
              </a:spcBef>
              <a:buBlip>
                <a:blip r:embed="rId3"/>
              </a:buBlip>
              <a:defRPr sz="4200"/>
            </a:lvl2pPr>
            <a:lvl3pPr marL="1447800" indent="-482600">
              <a:spcBef>
                <a:spcPts val="3200"/>
              </a:spcBef>
              <a:buBlip>
                <a:blip r:embed="rId3"/>
              </a:buBlip>
              <a:defRPr sz="4200"/>
            </a:lvl3pPr>
            <a:lvl4pPr marL="1930400" indent="-482600">
              <a:spcBef>
                <a:spcPts val="3200"/>
              </a:spcBef>
              <a:buBlip>
                <a:blip r:embed="rId3"/>
              </a:buBlip>
              <a:defRPr sz="4200"/>
            </a:lvl4pPr>
            <a:lvl5pPr marL="2413000" indent="-482600">
              <a:spcBef>
                <a:spcPts val="3200"/>
              </a:spcBef>
              <a:buBlip>
                <a:blip r:embed="rId3"/>
              </a:buBlip>
              <a:defRPr sz="4200"/>
            </a:lvl5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270000" y="749300"/>
            <a:ext cx="10464800" cy="1651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Title Text</a:t>
            </a:r>
          </a:p>
        </p:txBody>
      </p:sp>
      <p:sp>
        <p:nvSpPr>
          <p:cNvPr id="3" name="Shape 3"/>
          <p:cNvSpPr>
            <a:spLocks noGrp="1"/>
          </p:cNvSpPr>
          <p:nvPr>
            <p:ph type="body" idx="1"/>
          </p:nvPr>
        </p:nvSpPr>
        <p:spPr>
          <a:xfrm>
            <a:off x="1270000" y="2984500"/>
            <a:ext cx="10464800" cy="5715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pPr lvl="0">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One</a:t>
            </a:r>
          </a:p>
          <a:p>
            <a:pPr lvl="1">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Two</a:t>
            </a:r>
          </a:p>
          <a:p>
            <a:pPr lvl="2">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Three</a:t>
            </a:r>
          </a:p>
          <a:p>
            <a:pPr lvl="3">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Four</a:t>
            </a:r>
          </a:p>
          <a:p>
            <a:pPr lvl="4">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1pPr>
      <a:lvl2pPr indent="2286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2pPr>
      <a:lvl3pPr indent="4572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3pPr>
      <a:lvl4pPr indent="6858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4pPr>
      <a:lvl5pPr indent="9144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5pPr>
      <a:lvl6pPr indent="11430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6pPr>
      <a:lvl7pPr indent="13716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7pPr>
      <a:lvl8pPr indent="16002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8pPr>
      <a:lvl9pPr indent="18288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9pPr>
    </p:titleStyle>
    <p:bodyStyle>
      <a:lvl1pPr marL="4191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1pPr>
      <a:lvl2pPr marL="8382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2pPr>
      <a:lvl3pPr marL="12573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3pPr>
      <a:lvl4pPr marL="16764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4pPr>
      <a:lvl5pPr marL="20955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5pPr>
      <a:lvl6pPr marL="25146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6pPr>
      <a:lvl7pPr marL="29337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7pPr>
      <a:lvl8pPr marL="33528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8pPr>
      <a:lvl9pPr marL="3771900" indent="-419100" defTabSz="584200">
        <a:lnSpc>
          <a:spcPct val="120000"/>
        </a:lnSpc>
        <a:spcBef>
          <a:spcPts val="2800"/>
        </a:spcBef>
        <a:buSzPct val="50000"/>
        <a:buBlip>
          <a:blip r:embed="rId15"/>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9pPr>
    </p:bodyStyle>
    <p:otherStyle>
      <a:lvl1pPr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1pPr>
      <a:lvl2pPr indent="2286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2pPr>
      <a:lvl3pPr indent="4572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3pPr>
      <a:lvl4pPr indent="6858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4pPr>
      <a:lvl5pPr indent="9144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5pPr>
      <a:lvl6pPr indent="11430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6pPr>
      <a:lvl7pPr indent="13716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7pPr>
      <a:lvl8pPr indent="16002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8pPr>
      <a:lvl9pPr indent="1828800" algn="ctr" defTabSz="584200">
        <a:defRPr sz="2000" b="1">
          <a:solidFill>
            <a:schemeClr val="tx1"/>
          </a:solidFill>
          <a:effectLst>
            <a:outerShdw blurRad="25400" dist="12700" dir="16200000" rotWithShape="0">
              <a:srgbClr val="000000">
                <a:alpha val="80000"/>
              </a:srgbClr>
            </a:outerShdw>
          </a:effectLst>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p:nvPr>
        </p:nvSpPr>
        <p:spPr>
          <a:prstGeom prst="rect">
            <a:avLst/>
          </a:prstGeom>
        </p:spPr>
        <p:txBody>
          <a:bodyPr/>
          <a:lstStyle/>
          <a:p>
            <a:pPr lvl="0">
              <a:defRPr sz="1800">
                <a:solidFill>
                  <a:srgbClr val="000000"/>
                </a:solidFill>
                <a:effectLst/>
              </a:defRPr>
            </a:pPr>
            <a:r>
              <a:rPr sz="7600">
                <a:solidFill>
                  <a:srgbClr val="F4D799"/>
                </a:solidFill>
                <a:effectLst>
                  <a:outerShdw blurRad="25400" dist="25400" dir="16200000" rotWithShape="0">
                    <a:srgbClr val="000000">
                      <a:alpha val="34000"/>
                    </a:srgbClr>
                  </a:outerShdw>
                </a:effectLst>
              </a:rPr>
              <a:t>Smart Drip Chamber</a:t>
            </a:r>
          </a:p>
        </p:txBody>
      </p:sp>
      <p:sp>
        <p:nvSpPr>
          <p:cNvPr id="34" name="Shape 34"/>
          <p:cNvSpPr>
            <a:spLocks noGrp="1"/>
          </p:cNvSpPr>
          <p:nvPr>
            <p:ph type="body" idx="1"/>
          </p:nvPr>
        </p:nvSpPr>
        <p:spPr>
          <a:xfrm>
            <a:off x="1841500" y="5905501"/>
            <a:ext cx="9321800" cy="2391913"/>
          </a:xfrm>
          <a:prstGeom prst="rect">
            <a:avLst/>
          </a:prstGeom>
        </p:spPr>
        <p:txBody>
          <a:bodyPr>
            <a:normAutofit lnSpcReduction="10000"/>
          </a:bodyPr>
          <a:lstStyle/>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Anish Malladi</a:t>
            </a:r>
          </a:p>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Arnold Wey</a:t>
            </a:r>
          </a:p>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Gordon Macshane</a:t>
            </a:r>
          </a:p>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Vishnu Kaimal</a:t>
            </a:r>
          </a:p>
          <a:p>
            <a:pPr lvl="0" defTabSz="461518">
              <a:defRPr sz="1800" i="0">
                <a:solidFill>
                  <a:srgbClr val="000000"/>
                </a:solidFill>
                <a:effectLst/>
              </a:defRPr>
            </a:pPr>
            <a:r>
              <a:rPr sz="2686" i="1">
                <a:solidFill>
                  <a:srgbClr val="C8AF7B"/>
                </a:solidFill>
                <a:effectLst>
                  <a:outerShdw blurRad="20066" dist="10033" dir="16200000" rotWithShape="0">
                    <a:srgbClr val="000000">
                      <a:alpha val="48000"/>
                    </a:srgbClr>
                  </a:outerShdw>
                </a:effectLst>
              </a:rPr>
              <a:t>Yeonwoo Lee</a:t>
            </a:r>
          </a:p>
        </p:txBody>
      </p:sp>
      <p:sp>
        <p:nvSpPr>
          <p:cNvPr id="35" name="Shape 35"/>
          <p:cNvSpPr/>
          <p:nvPr/>
        </p:nvSpPr>
        <p:spPr>
          <a:xfrm>
            <a:off x="9689142" y="1626418"/>
            <a:ext cx="1585924" cy="47543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defTabSz="414781">
              <a:lnSpc>
                <a:spcPct val="120000"/>
              </a:lnSpc>
              <a:defRPr sz="2414">
                <a:solidFill>
                  <a:srgbClr val="C8AF7B"/>
                </a:solidFill>
                <a:effectLst>
                  <a:outerShdw blurRad="18034" dist="9017" dir="16200000" rotWithShape="0">
                    <a:srgbClr val="000000">
                      <a:alpha val="48000"/>
                    </a:srgbClr>
                  </a:outerShdw>
                </a:effectLst>
              </a:defRPr>
            </a:lvl1pPr>
          </a:lstStyle>
          <a:p>
            <a:pPr lvl="0">
              <a:defRPr sz="1800" i="0">
                <a:solidFill>
                  <a:srgbClr val="000000"/>
                </a:solidFill>
                <a:effectLst/>
              </a:defRPr>
            </a:pPr>
            <a:r>
              <a:rPr sz="2414" i="1">
                <a:solidFill>
                  <a:srgbClr val="C8AF7B"/>
                </a:solidFill>
                <a:effectLst>
                  <a:outerShdw blurRad="18034" dist="9017" dir="16200000" rotWithShape="0">
                    <a:srgbClr val="000000">
                      <a:alpha val="48000"/>
                    </a:srgbClr>
                  </a:outerShdw>
                </a:effectLst>
              </a:rPr>
              <a:t>EID 101</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1270000" y="6362700"/>
            <a:ext cx="10464800" cy="469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lvl1pPr>
          </a:lstStyle>
          <a:p>
            <a:pPr lvl="0">
              <a:defRPr sz="1800" i="0">
                <a:solidFill>
                  <a:srgbClr val="000000"/>
                </a:solidFill>
                <a:effectLst/>
              </a:defRPr>
            </a:pPr>
            <a:r>
              <a:rPr sz="2400" i="1">
                <a:solidFill>
                  <a:srgbClr val="86837F">
                    <a:alpha val="80000"/>
                  </a:srgbClr>
                </a:solidFill>
                <a:effectLst>
                  <a:outerShdw blurRad="25400" dist="12700" dir="5400000" rotWithShape="0">
                    <a:srgbClr val="FFFFFF"/>
                  </a:outerShdw>
                </a:effectLst>
              </a:rPr>
              <a:t>- Ideas on policy compliance</a:t>
            </a:r>
          </a:p>
        </p:txBody>
      </p:sp>
      <p:sp>
        <p:nvSpPr>
          <p:cNvPr id="64" name="Shape 64"/>
          <p:cNvSpPr/>
          <p:nvPr/>
        </p:nvSpPr>
        <p:spPr>
          <a:xfrm>
            <a:off x="1270000" y="4241800"/>
            <a:ext cx="10464800" cy="736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Kenneth A. Pascale</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p:nvPr/>
        </p:nvSpPr>
        <p:spPr>
          <a:xfrm>
            <a:off x="1270000" y="6362700"/>
            <a:ext cx="10464800" cy="469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lvl1pPr>
          </a:lstStyle>
          <a:p>
            <a:pPr lvl="0">
              <a:defRPr sz="1800" i="0">
                <a:solidFill>
                  <a:srgbClr val="000000"/>
                </a:solidFill>
                <a:effectLst/>
              </a:defRPr>
            </a:pPr>
            <a:r>
              <a:rPr sz="2400" i="1">
                <a:solidFill>
                  <a:srgbClr val="86837F">
                    <a:alpha val="80000"/>
                  </a:srgbClr>
                </a:solidFill>
                <a:effectLst>
                  <a:outerShdw blurRad="25400" dist="12700" dir="5400000" rotWithShape="0">
                    <a:srgbClr val="FFFFFF"/>
                  </a:outerShdw>
                </a:effectLst>
              </a:rPr>
              <a:t>– Of supply chains for hospitals</a:t>
            </a:r>
          </a:p>
        </p:txBody>
      </p:sp>
      <p:sp>
        <p:nvSpPr>
          <p:cNvPr id="67" name="Shape 67"/>
          <p:cNvSpPr/>
          <p:nvPr/>
        </p:nvSpPr>
        <p:spPr>
          <a:xfrm>
            <a:off x="1270000" y="4241800"/>
            <a:ext cx="10464800" cy="736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Ryan Oeullet</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p:nvPr/>
        </p:nvSpPr>
        <p:spPr>
          <a:xfrm>
            <a:off x="1270000" y="6362700"/>
            <a:ext cx="10464800" cy="469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lvl1pPr>
          </a:lstStyle>
          <a:p>
            <a:pPr lvl="0">
              <a:defRPr sz="1800" i="0">
                <a:solidFill>
                  <a:srgbClr val="000000"/>
                </a:solidFill>
                <a:effectLst/>
              </a:defRPr>
            </a:pPr>
            <a:r>
              <a:rPr sz="2400" i="1">
                <a:solidFill>
                  <a:srgbClr val="86837F">
                    <a:alpha val="80000"/>
                  </a:srgbClr>
                </a:solidFill>
                <a:effectLst>
                  <a:outerShdw blurRad="25400" dist="12700" dir="5400000" rotWithShape="0">
                    <a:srgbClr val="FFFFFF"/>
                  </a:outerShdw>
                </a:effectLst>
              </a:rPr>
              <a:t>– Trade Show Coordinator </a:t>
            </a:r>
          </a:p>
        </p:txBody>
      </p:sp>
      <p:sp>
        <p:nvSpPr>
          <p:cNvPr id="70" name="Shape 70"/>
          <p:cNvSpPr/>
          <p:nvPr/>
        </p:nvSpPr>
        <p:spPr>
          <a:xfrm>
            <a:off x="1270000" y="4241800"/>
            <a:ext cx="10464800" cy="736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Steve Everly</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p:nvPr/>
        </p:nvSpPr>
        <p:spPr>
          <a:xfrm>
            <a:off x="1270000" y="6362700"/>
            <a:ext cx="10464800" cy="469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lvl1pPr>
          </a:lstStyle>
          <a:p>
            <a:pPr lvl="0">
              <a:defRPr sz="1800" i="0">
                <a:solidFill>
                  <a:srgbClr val="000000"/>
                </a:solidFill>
                <a:effectLst/>
              </a:defRPr>
            </a:pPr>
            <a:r>
              <a:rPr sz="2400" i="1">
                <a:solidFill>
                  <a:srgbClr val="86837F">
                    <a:alpha val="80000"/>
                  </a:srgbClr>
                </a:solidFill>
                <a:effectLst>
                  <a:outerShdw blurRad="25400" dist="12700" dir="5400000" rotWithShape="0">
                    <a:srgbClr val="FFFFFF"/>
                  </a:outerShdw>
                </a:effectLst>
              </a:rPr>
              <a:t>Awaiting Response</a:t>
            </a:r>
          </a:p>
        </p:txBody>
      </p:sp>
      <p:sp>
        <p:nvSpPr>
          <p:cNvPr id="73" name="Shape 73"/>
          <p:cNvSpPr/>
          <p:nvPr/>
        </p:nvSpPr>
        <p:spPr>
          <a:xfrm>
            <a:off x="1270000" y="4241800"/>
            <a:ext cx="10464800" cy="736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Medline </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7"/>
          <p:cNvGrpSpPr/>
          <p:nvPr/>
        </p:nvGrpSpPr>
        <p:grpSpPr>
          <a:xfrm>
            <a:off x="1003300" y="4965700"/>
            <a:ext cx="5461000" cy="3860800"/>
            <a:chOff x="-25400" y="-25400"/>
            <a:chExt cx="5461000" cy="3860800"/>
          </a:xfrm>
        </p:grpSpPr>
        <p:pic>
          <p:nvPicPr>
            <p:cNvPr id="76" name="145662857-1_1229x818.jpeg"/>
            <p:cNvPicPr/>
            <p:nvPr/>
          </p:nvPicPr>
          <p:blipFill>
            <a:blip r:embed="rId2">
              <a:extLst/>
            </a:blip>
            <a:srcRect l="4295" t="1920" r="4678" b="1769"/>
            <a:stretch>
              <a:fillRect/>
            </a:stretch>
          </p:blipFill>
          <p:spPr>
            <a:xfrm>
              <a:off x="0" y="0"/>
              <a:ext cx="5410200" cy="3810000"/>
            </a:xfrm>
            <a:prstGeom prst="rect">
              <a:avLst/>
            </a:prstGeom>
            <a:ln>
              <a:noFill/>
            </a:ln>
            <a:effectLst/>
          </p:spPr>
        </p:pic>
        <p:pic>
          <p:nvPicPr>
            <p:cNvPr id="75" name="Picture 74"/>
            <p:cNvPicPr/>
            <p:nvPr/>
          </p:nvPicPr>
          <p:blipFill>
            <a:blip r:embed="rId3">
              <a:extLst/>
            </a:blip>
            <a:stretch>
              <a:fillRect/>
            </a:stretch>
          </p:blipFill>
          <p:spPr>
            <a:xfrm>
              <a:off x="-25400" y="-25400"/>
              <a:ext cx="5461000" cy="3860800"/>
            </a:xfrm>
            <a:prstGeom prst="rect">
              <a:avLst/>
            </a:prstGeom>
            <a:effectLst/>
          </p:spPr>
        </p:pic>
      </p:grpSp>
      <p:grpSp>
        <p:nvGrpSpPr>
          <p:cNvPr id="80" name="Group 80"/>
          <p:cNvGrpSpPr/>
          <p:nvPr/>
        </p:nvGrpSpPr>
        <p:grpSpPr>
          <a:xfrm>
            <a:off x="1003300" y="914399"/>
            <a:ext cx="5461000" cy="3860801"/>
            <a:chOff x="-25400" y="-25400"/>
            <a:chExt cx="5461000" cy="3860800"/>
          </a:xfrm>
        </p:grpSpPr>
        <p:pic>
          <p:nvPicPr>
            <p:cNvPr id="79" name="200495850-001_2885x2031.jpeg"/>
            <p:cNvPicPr/>
            <p:nvPr/>
          </p:nvPicPr>
          <p:blipFill>
            <a:blip r:embed="rId4">
              <a:extLst/>
            </a:blip>
            <a:srcRect l="5385" t="1596" r="2804" b="6607"/>
            <a:stretch>
              <a:fillRect/>
            </a:stretch>
          </p:blipFill>
          <p:spPr>
            <a:xfrm>
              <a:off x="0" y="0"/>
              <a:ext cx="5410200" cy="3810000"/>
            </a:xfrm>
            <a:prstGeom prst="rect">
              <a:avLst/>
            </a:prstGeom>
            <a:ln>
              <a:noFill/>
            </a:ln>
            <a:effectLst/>
          </p:spPr>
        </p:pic>
        <p:pic>
          <p:nvPicPr>
            <p:cNvPr id="78" name="Picture 77"/>
            <p:cNvPicPr/>
            <p:nvPr/>
          </p:nvPicPr>
          <p:blipFill>
            <a:blip r:embed="rId3">
              <a:extLst/>
            </a:blip>
            <a:stretch>
              <a:fillRect/>
            </a:stretch>
          </p:blipFill>
          <p:spPr>
            <a:xfrm>
              <a:off x="-25400" y="-25400"/>
              <a:ext cx="5461000" cy="3860800"/>
            </a:xfrm>
            <a:prstGeom prst="rect">
              <a:avLst/>
            </a:prstGeom>
            <a:effectLst/>
          </p:spPr>
        </p:pic>
      </p:grpSp>
      <p:grpSp>
        <p:nvGrpSpPr>
          <p:cNvPr id="83" name="Group 83"/>
          <p:cNvGrpSpPr/>
          <p:nvPr/>
        </p:nvGrpSpPr>
        <p:grpSpPr>
          <a:xfrm>
            <a:off x="6648450" y="920750"/>
            <a:ext cx="5549900" cy="7912100"/>
            <a:chOff x="-25400" y="-25400"/>
            <a:chExt cx="5549900" cy="7912100"/>
          </a:xfrm>
        </p:grpSpPr>
        <p:pic>
          <p:nvPicPr>
            <p:cNvPr id="82" name="153661014-1_1268x1945.jpeg"/>
            <p:cNvPicPr/>
            <p:nvPr/>
          </p:nvPicPr>
          <p:blipFill>
            <a:blip r:embed="rId5">
              <a:extLst/>
            </a:blip>
            <a:srcRect l="945" t="3376" r="1545" b="5747"/>
            <a:stretch>
              <a:fillRect/>
            </a:stretch>
          </p:blipFill>
          <p:spPr>
            <a:xfrm>
              <a:off x="0" y="0"/>
              <a:ext cx="5499100" cy="7861300"/>
            </a:xfrm>
            <a:prstGeom prst="rect">
              <a:avLst/>
            </a:prstGeom>
            <a:ln>
              <a:noFill/>
            </a:ln>
            <a:effectLst/>
          </p:spPr>
        </p:pic>
        <p:pic>
          <p:nvPicPr>
            <p:cNvPr id="81" name="Picture 80"/>
            <p:cNvPicPr/>
            <p:nvPr/>
          </p:nvPicPr>
          <p:blipFill>
            <a:blip r:embed="rId6">
              <a:extLst/>
            </a:blip>
            <a:stretch>
              <a:fillRect/>
            </a:stretch>
          </p:blipFill>
          <p:spPr>
            <a:xfrm>
              <a:off x="-25400" y="-25400"/>
              <a:ext cx="5549900" cy="7912100"/>
            </a:xfrm>
            <a:prstGeom prst="rect">
              <a:avLst/>
            </a:prstGeom>
            <a:effectLst/>
          </p:spPr>
        </p:pic>
      </p:gr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prstGeom prst="rect">
            <a:avLst/>
          </a:prstGeom>
        </p:spPr>
        <p:txBody>
          <a:bodyPr/>
          <a:lstStyle/>
          <a:p>
            <a:pPr lvl="0">
              <a:defRPr sz="1800">
                <a:solidFill>
                  <a:srgbClr val="000000"/>
                </a:solidFill>
                <a:effectLst/>
              </a:defRPr>
            </a:pPr>
            <a:r>
              <a:rPr sz="6800">
                <a:solidFill>
                  <a:srgbClr val="BCB08F"/>
                </a:solidFill>
                <a:effectLst>
                  <a:outerShdw blurRad="12700" dist="12700" dir="16200000" rotWithShape="0">
                    <a:srgbClr val="000000">
                      <a:alpha val="50000"/>
                    </a:srgbClr>
                  </a:outerShdw>
                </a:effectLst>
              </a:rPr>
              <a:t>Kickstarter </a:t>
            </a:r>
          </a:p>
        </p:txBody>
      </p:sp>
      <p:sp>
        <p:nvSpPr>
          <p:cNvPr id="86" name="Shape 86"/>
          <p:cNvSpPr>
            <a:spLocks noGrp="1"/>
          </p:cNvSpPr>
          <p:nvPr>
            <p:ph type="body" idx="1"/>
          </p:nvPr>
        </p:nvSpPr>
        <p:spPr>
          <a:prstGeom prst="rect">
            <a:avLst/>
          </a:prstGeom>
        </p:spPr>
        <p:txBody>
          <a:bodyPr/>
          <a:lstStyle/>
          <a:p>
            <a:pPr lvl="0">
              <a:buBlip>
                <a:blip r:embed="rId2"/>
              </a:buBlip>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Created a faux Kickstarter page</a:t>
            </a:r>
          </a:p>
          <a:p>
            <a:pPr lvl="0">
              <a:buBlip>
                <a:blip r:embed="rId2"/>
              </a:buBlip>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Creating a video to upload to page</a:t>
            </a:r>
          </a:p>
          <a:p>
            <a:pPr lvl="0">
              <a:buBlip>
                <a:blip r:embed="rId2"/>
              </a:buBlip>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Rewards to backers decided</a:t>
            </a:r>
          </a:p>
          <a:p>
            <a:pPr lvl="0">
              <a:buBlip>
                <a:blip r:embed="rId2"/>
              </a:buBlip>
              <a:defRPr sz="1800" i="0">
                <a:solidFill>
                  <a:srgbClr val="000000"/>
                </a:solidFill>
                <a:effectLst/>
              </a:defRPr>
            </a:pPr>
            <a:r>
              <a:rPr sz="3600" i="1">
                <a:solidFill>
                  <a:srgbClr val="86837F">
                    <a:alpha val="80000"/>
                  </a:srgbClr>
                </a:solidFill>
                <a:effectLst>
                  <a:outerShdw blurRad="25400" dist="12700" dir="5400000" rotWithShape="0">
                    <a:srgbClr val="FFFFFF"/>
                  </a:outerShdw>
                </a:effectLst>
              </a:rPr>
              <a:t>End user clarification made</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solidFill>
                  <a:srgbClr val="000000"/>
                </a:solidFill>
                <a:effectLst/>
              </a:defRPr>
            </a:pPr>
            <a:r>
              <a:rPr sz="6800" dirty="0">
                <a:solidFill>
                  <a:schemeClr val="tx1"/>
                </a:solidFill>
                <a:effectLst>
                  <a:outerShdw blurRad="12700" dist="12700" dir="16200000" rotWithShape="0">
                    <a:srgbClr val="000000">
                      <a:alpha val="50000"/>
                    </a:srgbClr>
                  </a:outerShdw>
                </a:effectLst>
              </a:rPr>
              <a:t>The Problem</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1"/>
          <p:cNvGrpSpPr/>
          <p:nvPr/>
        </p:nvGrpSpPr>
        <p:grpSpPr>
          <a:xfrm>
            <a:off x="6829425" y="2057400"/>
            <a:ext cx="5216525" cy="6794500"/>
            <a:chOff x="-241300" y="-241300"/>
            <a:chExt cx="5216525" cy="6794500"/>
          </a:xfrm>
        </p:grpSpPr>
        <p:pic>
          <p:nvPicPr>
            <p:cNvPr id="40" name="200495850-001_2885x2031.jpeg"/>
            <p:cNvPicPr/>
            <p:nvPr/>
          </p:nvPicPr>
          <p:blipFill>
            <a:blip r:embed="rId2">
              <a:extLst/>
            </a:blip>
            <a:srcRect l="13299" r="36825" b="5584"/>
            <a:stretch>
              <a:fillRect/>
            </a:stretch>
          </p:blipFill>
          <p:spPr>
            <a:xfrm>
              <a:off x="0" y="0"/>
              <a:ext cx="4733925" cy="6311900"/>
            </a:xfrm>
            <a:prstGeom prst="rect">
              <a:avLst/>
            </a:prstGeom>
            <a:ln>
              <a:noFill/>
            </a:ln>
            <a:effectLst/>
          </p:spPr>
        </p:pic>
        <p:pic>
          <p:nvPicPr>
            <p:cNvPr id="39" name="Picture 38"/>
            <p:cNvPicPr/>
            <p:nvPr/>
          </p:nvPicPr>
          <p:blipFill>
            <a:blip r:embed="rId3">
              <a:extLst/>
            </a:blip>
            <a:stretch>
              <a:fillRect/>
            </a:stretch>
          </p:blipFill>
          <p:spPr>
            <a:xfrm>
              <a:off x="-241300" y="-241300"/>
              <a:ext cx="5216525" cy="6794500"/>
            </a:xfrm>
            <a:prstGeom prst="rect">
              <a:avLst/>
            </a:prstGeom>
            <a:effectLst/>
          </p:spPr>
        </p:pic>
      </p:grpSp>
      <p:sp>
        <p:nvSpPr>
          <p:cNvPr id="43" name="Shape 43"/>
          <p:cNvSpPr>
            <a:spLocks noGrp="1"/>
          </p:cNvSpPr>
          <p:nvPr>
            <p:ph type="body" idx="1"/>
          </p:nvPr>
        </p:nvSpPr>
        <p:spPr>
          <a:xfrm>
            <a:off x="-8001000" y="5549900"/>
            <a:ext cx="6045200" cy="2755900"/>
          </a:xfrm>
          <a:prstGeom prst="rect">
            <a:avLst/>
          </a:prstGeom>
        </p:spPr>
        <p:txBody>
          <a:bodyPr/>
          <a:lstStyle/>
          <a:p>
            <a:pPr lvl="0">
              <a:defRPr sz="1800" i="0">
                <a:solidFill>
                  <a:srgbClr val="000000"/>
                </a:solidFill>
                <a:effectLst/>
              </a:defRPr>
            </a:pPr>
            <a:r>
              <a:rPr sz="3600" i="1" dirty="0">
                <a:solidFill>
                  <a:srgbClr val="86837F">
                    <a:alpha val="80000"/>
                  </a:srgbClr>
                </a:solidFill>
                <a:effectLst>
                  <a:outerShdw blurRad="25400" dist="12700" dir="5400000" rotWithShape="0">
                    <a:srgbClr val="FFFFFF"/>
                  </a:outerShdw>
                </a:effectLst>
              </a:rPr>
              <a:t>Replace text as required</a:t>
            </a:r>
          </a:p>
        </p:txBody>
      </p:sp>
      <p:sp>
        <p:nvSpPr>
          <p:cNvPr id="7" name="Shape 37"/>
          <p:cNvSpPr txBox="1">
            <a:spLocks/>
          </p:cNvSpPr>
          <p:nvPr/>
        </p:nvSpPr>
        <p:spPr>
          <a:xfrm>
            <a:off x="0" y="228600"/>
            <a:ext cx="13004800" cy="157420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algn="ctr" defTabSz="584200">
              <a:defRPr sz="6800">
                <a:solidFill>
                  <a:srgbClr val="BCB08F"/>
                </a:solidFill>
                <a:effectLst>
                  <a:outerShdw blurRad="12700" dist="12700" dir="16200000" rotWithShape="0">
                    <a:srgbClr val="000000">
                      <a:alpha val="50000"/>
                    </a:srgbClr>
                  </a:outerShdw>
                </a:effectLst>
                <a:latin typeface="Copperplate"/>
                <a:ea typeface="Copperplate"/>
                <a:cs typeface="Copperplate"/>
                <a:sym typeface="Copperplate"/>
              </a:defRPr>
            </a:lvl1pPr>
            <a:lvl2pPr indent="2286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2pPr>
            <a:lvl3pPr indent="4572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3pPr>
            <a:lvl4pPr indent="6858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4pPr>
            <a:lvl5pPr indent="9144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5pPr>
            <a:lvl6pPr indent="11430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6pPr>
            <a:lvl7pPr indent="13716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7pPr>
            <a:lvl8pPr indent="16002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8pPr>
            <a:lvl9pPr indent="1828800" algn="ctr" defTabSz="584200">
              <a:defRPr sz="6800">
                <a:solidFill>
                  <a:srgbClr val="BCB08F"/>
                </a:solidFill>
                <a:effectLst>
                  <a:outerShdw blurRad="12700" dist="12700" dir="16200000" rotWithShape="0">
                    <a:srgbClr val="000000">
                      <a:alpha val="50000"/>
                    </a:srgbClr>
                  </a:outerShdw>
                </a:effectLst>
                <a:latin typeface="+mn-lt"/>
                <a:ea typeface="+mn-ea"/>
                <a:cs typeface="+mn-cs"/>
                <a:sym typeface="Hoefler Text"/>
              </a:defRPr>
            </a:lvl9pPr>
          </a:lstStyle>
          <a:p>
            <a:pPr>
              <a:defRPr sz="1800">
                <a:solidFill>
                  <a:srgbClr val="000000"/>
                </a:solidFill>
                <a:effectLst/>
              </a:defRPr>
            </a:pPr>
            <a:r>
              <a:rPr lang="en-US" sz="6700" i="0" dirty="0" smtClean="0">
                <a:solidFill>
                  <a:schemeClr val="tx1"/>
                </a:solidFill>
                <a:effectLst>
                  <a:outerShdw blurRad="25400" dist="25400" dir="15900000" rotWithShape="0">
                    <a:srgbClr val="595650">
                      <a:alpha val="33000"/>
                    </a:srgbClr>
                  </a:outerShdw>
                </a:effectLst>
                <a:latin typeface="+mj-lt"/>
              </a:rPr>
              <a:t>The Problem</a:t>
            </a:r>
            <a:endParaRPr lang="en-US" sz="6700" i="0" dirty="0">
              <a:solidFill>
                <a:schemeClr val="tx1"/>
              </a:solidFill>
              <a:effectLst>
                <a:outerShdw blurRad="25400" dist="25400" dir="15900000" rotWithShape="0">
                  <a:srgbClr val="595650">
                    <a:alpha val="33000"/>
                  </a:srgbClr>
                </a:outerShdw>
              </a:effectLst>
              <a:latin typeface="+mj-lt"/>
            </a:endParaRPr>
          </a:p>
        </p:txBody>
      </p:sp>
      <p:sp>
        <p:nvSpPr>
          <p:cNvPr id="8" name="Shape 38"/>
          <p:cNvSpPr txBox="1">
            <a:spLocks/>
          </p:cNvSpPr>
          <p:nvPr/>
        </p:nvSpPr>
        <p:spPr>
          <a:xfrm>
            <a:off x="762000" y="1802802"/>
            <a:ext cx="6067425" cy="45087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lnSpcReduction="10000"/>
          </a:bodyPr>
          <a:lstStyle>
            <a:lvl1pPr marL="0" indent="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1pPr>
            <a:lvl2pPr marL="0" indent="22860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2pPr>
            <a:lvl3pPr marL="0" indent="45720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3pPr>
            <a:lvl4pPr marL="0" indent="68580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4pPr>
            <a:lvl5pPr marL="0" indent="914400" algn="ctr" defTabSz="584200">
              <a:lnSpc>
                <a:spcPct val="120000"/>
              </a:lnSpc>
              <a:spcBef>
                <a:spcPts val="0"/>
              </a:spcBef>
              <a:buSzTx/>
              <a:buNone/>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5pPr>
            <a:lvl6pPr marL="2514600" indent="-419100" defTabSz="584200">
              <a:lnSpc>
                <a:spcPct val="120000"/>
              </a:lnSpc>
              <a:spcBef>
                <a:spcPts val="2800"/>
              </a:spcBef>
              <a:buSzPct val="50000"/>
              <a:buBlip>
                <a:blip r:embed="rId4"/>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6pPr>
            <a:lvl7pPr marL="2933700" indent="-419100" defTabSz="584200">
              <a:lnSpc>
                <a:spcPct val="120000"/>
              </a:lnSpc>
              <a:spcBef>
                <a:spcPts val="2800"/>
              </a:spcBef>
              <a:buSzPct val="50000"/>
              <a:buBlip>
                <a:blip r:embed="rId4"/>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7pPr>
            <a:lvl8pPr marL="3352800" indent="-419100" defTabSz="584200">
              <a:lnSpc>
                <a:spcPct val="120000"/>
              </a:lnSpc>
              <a:spcBef>
                <a:spcPts val="2800"/>
              </a:spcBef>
              <a:buSzPct val="50000"/>
              <a:buBlip>
                <a:blip r:embed="rId4"/>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8pPr>
            <a:lvl9pPr marL="3771900" indent="-419100" defTabSz="584200">
              <a:lnSpc>
                <a:spcPct val="120000"/>
              </a:lnSpc>
              <a:spcBef>
                <a:spcPts val="2800"/>
              </a:spcBef>
              <a:buSzPct val="50000"/>
              <a:buBlip>
                <a:blip r:embed="rId4"/>
              </a:buBlip>
              <a:defRPr sz="3600" i="1">
                <a:solidFill>
                  <a:srgbClr val="86837F">
                    <a:alpha val="80000"/>
                  </a:srgbClr>
                </a:solidFill>
                <a:effectLst>
                  <a:outerShdw blurRad="25400" dist="12700" dir="5400000" rotWithShape="0">
                    <a:srgbClr val="FFFFFF"/>
                  </a:outerShdw>
                </a:effectLst>
                <a:latin typeface="+mn-lt"/>
                <a:ea typeface="+mn-ea"/>
                <a:cs typeface="+mn-cs"/>
                <a:sym typeface="Hoefler Text"/>
              </a:defRPr>
            </a:lvl9pPr>
          </a:lstStyle>
          <a:p>
            <a:pPr>
              <a:defRPr sz="1800">
                <a:solidFill>
                  <a:srgbClr val="000000"/>
                </a:solidFill>
              </a:defRPr>
            </a:pPr>
            <a:endParaRPr lang="en-US" sz="4200" dirty="0" smtClean="0">
              <a:solidFill>
                <a:schemeClr val="tx1"/>
              </a:solidFill>
            </a:endParaRPr>
          </a:p>
          <a:p>
            <a:pPr>
              <a:defRPr sz="1800">
                <a:solidFill>
                  <a:srgbClr val="000000"/>
                </a:solidFill>
              </a:defRPr>
            </a:pPr>
            <a:r>
              <a:rPr lang="en-US" sz="4200" dirty="0" smtClean="0">
                <a:solidFill>
                  <a:schemeClr val="tx1"/>
                </a:solidFill>
              </a:rPr>
              <a:t>Low Fluid Levels</a:t>
            </a:r>
          </a:p>
          <a:p>
            <a:pPr>
              <a:defRPr sz="1800">
                <a:solidFill>
                  <a:srgbClr val="000000"/>
                </a:solidFill>
              </a:defRPr>
            </a:pPr>
            <a:endParaRPr lang="en-US" sz="4200" dirty="0" smtClean="0">
              <a:solidFill>
                <a:schemeClr val="tx1"/>
              </a:solidFill>
            </a:endParaRPr>
          </a:p>
          <a:p>
            <a:pPr>
              <a:defRPr sz="1800">
                <a:solidFill>
                  <a:srgbClr val="000000"/>
                </a:solidFill>
              </a:defRPr>
            </a:pPr>
            <a:r>
              <a:rPr lang="en-US" sz="4200" dirty="0" smtClean="0">
                <a:solidFill>
                  <a:schemeClr val="tx1"/>
                </a:solidFill>
              </a:rPr>
              <a:t>Overworked Staff</a:t>
            </a:r>
          </a:p>
          <a:p>
            <a:pPr>
              <a:defRPr sz="1800">
                <a:solidFill>
                  <a:srgbClr val="000000"/>
                </a:solidFill>
              </a:defRPr>
            </a:pPr>
            <a:endParaRPr lang="en-US" sz="4200" dirty="0" smtClean="0">
              <a:solidFill>
                <a:schemeClr val="tx1"/>
              </a:solidFill>
            </a:endParaRPr>
          </a:p>
          <a:p>
            <a:pPr>
              <a:defRPr sz="1800">
                <a:solidFill>
                  <a:srgbClr val="000000"/>
                </a:solidFill>
              </a:defRPr>
            </a:pPr>
            <a:r>
              <a:rPr lang="en-US" sz="4200" dirty="0" smtClean="0">
                <a:solidFill>
                  <a:schemeClr val="tx1"/>
                </a:solidFill>
              </a:rPr>
              <a:t>Delivery precision</a:t>
            </a:r>
            <a:endParaRPr lang="en-US" sz="4200" dirty="0">
              <a:solidFill>
                <a:schemeClr val="tx1"/>
              </a:solidFill>
            </a:endParaRPr>
          </a:p>
        </p:txBody>
      </p:sp>
      <p:sp>
        <p:nvSpPr>
          <p:cNvPr id="2" name="Title 1"/>
          <p:cNvSpPr>
            <a:spLocks noGrp="1"/>
          </p:cNvSpPr>
          <p:nvPr>
            <p:ph type="title"/>
          </p:nvPr>
        </p:nvSpPr>
        <p:spPr>
          <a:xfrm>
            <a:off x="-11328400" y="5105400"/>
            <a:ext cx="6045200" cy="2438400"/>
          </a:xfrm>
        </p:spPr>
        <p:txBody>
          <a:bodyPr/>
          <a:lstStyle/>
          <a:p>
            <a:endParaRPr lang="en-US"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7"/>
          <p:cNvGrpSpPr/>
          <p:nvPr/>
        </p:nvGrpSpPr>
        <p:grpSpPr>
          <a:xfrm>
            <a:off x="6829425" y="1981200"/>
            <a:ext cx="5216525" cy="6794500"/>
            <a:chOff x="-241300" y="-241300"/>
            <a:chExt cx="5216525" cy="6794500"/>
          </a:xfrm>
        </p:grpSpPr>
        <p:pic>
          <p:nvPicPr>
            <p:cNvPr id="46" name="200495850-001_2885x2031.jpeg"/>
            <p:cNvPicPr/>
            <p:nvPr/>
          </p:nvPicPr>
          <p:blipFill>
            <a:blip r:embed="rId3">
              <a:extLst/>
            </a:blip>
            <a:srcRect l="13299" r="36825" b="5584"/>
            <a:stretch>
              <a:fillRect/>
            </a:stretch>
          </p:blipFill>
          <p:spPr>
            <a:xfrm>
              <a:off x="0" y="0"/>
              <a:ext cx="4733925" cy="6311900"/>
            </a:xfrm>
            <a:prstGeom prst="rect">
              <a:avLst/>
            </a:prstGeom>
            <a:ln>
              <a:noFill/>
            </a:ln>
            <a:effectLst/>
          </p:spPr>
        </p:pic>
        <p:pic>
          <p:nvPicPr>
            <p:cNvPr id="45" name="Picture 44"/>
            <p:cNvPicPr/>
            <p:nvPr/>
          </p:nvPicPr>
          <p:blipFill>
            <a:blip r:embed="rId4">
              <a:extLst/>
            </a:blip>
            <a:stretch>
              <a:fillRect/>
            </a:stretch>
          </p:blipFill>
          <p:spPr>
            <a:xfrm>
              <a:off x="-241300" y="-241300"/>
              <a:ext cx="5216525" cy="6794500"/>
            </a:xfrm>
            <a:prstGeom prst="rect">
              <a:avLst/>
            </a:prstGeom>
            <a:effectLst/>
          </p:spPr>
        </p:pic>
      </p:grpSp>
      <p:sp>
        <p:nvSpPr>
          <p:cNvPr id="48" name="Shape 48"/>
          <p:cNvSpPr>
            <a:spLocks noGrp="1"/>
          </p:cNvSpPr>
          <p:nvPr>
            <p:ph type="title"/>
          </p:nvPr>
        </p:nvSpPr>
        <p:spPr>
          <a:xfrm>
            <a:off x="0" y="558800"/>
            <a:ext cx="13004800" cy="1193800"/>
          </a:xfrm>
          <a:prstGeom prst="rect">
            <a:avLst/>
          </a:prstGeom>
        </p:spPr>
        <p:txBody>
          <a:bodyPr/>
          <a:lstStyle/>
          <a:p>
            <a:pPr lvl="0">
              <a:defRPr sz="1800">
                <a:solidFill>
                  <a:srgbClr val="000000"/>
                </a:solidFill>
                <a:effectLst/>
              </a:defRPr>
            </a:pPr>
            <a:r>
              <a:rPr sz="6800" dirty="0">
                <a:solidFill>
                  <a:schemeClr val="tx1"/>
                </a:solidFill>
                <a:effectLst>
                  <a:outerShdw blurRad="12700" dist="12700" dir="16200000" rotWithShape="0">
                    <a:srgbClr val="000000">
                      <a:alpha val="50000"/>
                    </a:srgbClr>
                  </a:outerShdw>
                </a:effectLst>
              </a:rPr>
              <a:t>The Solution</a:t>
            </a:r>
          </a:p>
        </p:txBody>
      </p:sp>
      <p:sp>
        <p:nvSpPr>
          <p:cNvPr id="49" name="Shape 49"/>
          <p:cNvSpPr>
            <a:spLocks noGrp="1"/>
          </p:cNvSpPr>
          <p:nvPr>
            <p:ph type="body" idx="1"/>
          </p:nvPr>
        </p:nvSpPr>
        <p:spPr>
          <a:xfrm>
            <a:off x="774700" y="1473200"/>
            <a:ext cx="6045200" cy="6451600"/>
          </a:xfrm>
          <a:prstGeom prst="rect">
            <a:avLst/>
          </a:prstGeom>
        </p:spPr>
        <p:txBody>
          <a:bodyPr>
            <a:normAutofit/>
          </a:bodyPr>
          <a:lstStyle/>
          <a:p>
            <a:pPr lvl="0">
              <a:defRPr sz="1800" i="0">
                <a:solidFill>
                  <a:srgbClr val="000000"/>
                </a:solidFill>
                <a:effectLst/>
              </a:defRPr>
            </a:pPr>
            <a:endParaRPr lang="en-US" sz="4200" i="1" dirty="0" smtClean="0">
              <a:solidFill>
                <a:srgbClr val="86837F">
                  <a:alpha val="80000"/>
                </a:srgbClr>
              </a:solidFill>
              <a:effectLst>
                <a:outerShdw blurRad="25400" dist="12700" dir="5400000" rotWithShape="0">
                  <a:srgbClr val="FFFFFF"/>
                </a:outerShdw>
              </a:effectLst>
            </a:endParaRPr>
          </a:p>
          <a:p>
            <a:pPr lvl="0">
              <a:defRPr sz="1800" i="0">
                <a:solidFill>
                  <a:srgbClr val="000000"/>
                </a:solidFill>
                <a:effectLst/>
              </a:defRPr>
            </a:pPr>
            <a:endParaRPr lang="en-US" sz="4200" i="1" dirty="0" smtClean="0">
              <a:solidFill>
                <a:srgbClr val="86837F">
                  <a:alpha val="80000"/>
                </a:srgbClr>
              </a:solidFill>
              <a:effectLst>
                <a:outerShdw blurRad="25400" dist="12700" dir="5400000" rotWithShape="0">
                  <a:srgbClr val="FFFFFF"/>
                </a:outerShdw>
              </a:effectLst>
            </a:endParaRPr>
          </a:p>
          <a:p>
            <a:pPr lvl="0">
              <a:defRPr sz="1800" i="0">
                <a:solidFill>
                  <a:srgbClr val="000000"/>
                </a:solidFill>
                <a:effectLst/>
              </a:defRPr>
            </a:pPr>
            <a:r>
              <a:rPr sz="4200" i="1" dirty="0" smtClean="0">
                <a:solidFill>
                  <a:srgbClr val="86837F">
                    <a:alpha val="80000"/>
                  </a:srgbClr>
                </a:solidFill>
                <a:effectLst>
                  <a:outerShdw blurRad="25400" dist="12700" dir="5400000" rotWithShape="0">
                    <a:srgbClr val="FFFFFF"/>
                  </a:outerShdw>
                </a:effectLst>
              </a:rPr>
              <a:t>Use </a:t>
            </a:r>
            <a:r>
              <a:rPr sz="4200" i="1" dirty="0">
                <a:solidFill>
                  <a:srgbClr val="86837F">
                    <a:alpha val="80000"/>
                  </a:srgbClr>
                </a:solidFill>
                <a:effectLst>
                  <a:outerShdw blurRad="25400" dist="12700" dir="5400000" rotWithShape="0">
                    <a:srgbClr val="FFFFFF"/>
                  </a:outerShdw>
                </a:effectLst>
              </a:rPr>
              <a:t>a </a:t>
            </a:r>
            <a:r>
              <a:rPr sz="4200" i="1" dirty="0" smtClean="0">
                <a:solidFill>
                  <a:srgbClr val="86837F">
                    <a:alpha val="80000"/>
                  </a:srgbClr>
                </a:solidFill>
                <a:effectLst>
                  <a:outerShdw blurRad="25400" dist="12700" dir="5400000" rotWithShape="0">
                    <a:srgbClr val="FFFFFF"/>
                  </a:outerShdw>
                </a:effectLst>
              </a:rPr>
              <a:t>Spark</a:t>
            </a:r>
            <a:r>
              <a:rPr lang="en-US" sz="4200" i="1" dirty="0" smtClean="0">
                <a:solidFill>
                  <a:srgbClr val="86837F">
                    <a:alpha val="80000"/>
                  </a:srgbClr>
                </a:solidFill>
                <a:effectLst>
                  <a:outerShdw blurRad="25400" dist="12700" dir="5400000" rotWithShape="0">
                    <a:srgbClr val="FFFFFF"/>
                  </a:outerShdw>
                </a:effectLst>
              </a:rPr>
              <a:t> </a:t>
            </a:r>
            <a:r>
              <a:rPr sz="4200" i="1" dirty="0" smtClean="0">
                <a:solidFill>
                  <a:srgbClr val="86837F">
                    <a:alpha val="80000"/>
                  </a:srgbClr>
                </a:solidFill>
                <a:effectLst>
                  <a:outerShdw blurRad="25400" dist="12700" dir="5400000" rotWithShape="0">
                    <a:srgbClr val="FFFFFF"/>
                  </a:outerShdw>
                </a:effectLst>
              </a:rPr>
              <a:t>Core </a:t>
            </a:r>
            <a:r>
              <a:rPr sz="4200" i="1" dirty="0">
                <a:solidFill>
                  <a:srgbClr val="86837F">
                    <a:alpha val="80000"/>
                  </a:srgbClr>
                </a:solidFill>
                <a:effectLst>
                  <a:outerShdw blurRad="25400" dist="12700" dir="5400000" rotWithShape="0">
                    <a:srgbClr val="FFFFFF"/>
                  </a:outerShdw>
                </a:effectLst>
              </a:rPr>
              <a:t>to connect drip chamber to Hospital records</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p:cNvSpPr>
          <p:nvPr>
            <p:ph type="title"/>
          </p:nvPr>
        </p:nvSpPr>
        <p:spPr>
          <a:prstGeom prst="rect">
            <a:avLst/>
          </a:prstGeom>
        </p:spPr>
        <p:txBody>
          <a:bodyPr/>
          <a:lstStyle/>
          <a:p>
            <a:pPr lvl="0">
              <a:defRPr sz="1800">
                <a:solidFill>
                  <a:srgbClr val="000000"/>
                </a:solidFill>
                <a:effectLst/>
              </a:defRPr>
            </a:pPr>
            <a:r>
              <a:rPr sz="6800" dirty="0">
                <a:solidFill>
                  <a:schemeClr val="tx1"/>
                </a:solidFill>
                <a:effectLst>
                  <a:outerShdw blurRad="12700" dist="12700" dir="16200000" rotWithShape="0">
                    <a:srgbClr val="000000">
                      <a:alpha val="50000"/>
                    </a:srgbClr>
                  </a:outerShdw>
                </a:effectLst>
              </a:rPr>
              <a:t>The End User vs the Buyer</a:t>
            </a:r>
          </a:p>
        </p:txBody>
      </p:sp>
      <p:sp>
        <p:nvSpPr>
          <p:cNvPr id="52" name="Shape 52"/>
          <p:cNvSpPr>
            <a:spLocks noGrp="1"/>
          </p:cNvSpPr>
          <p:nvPr>
            <p:ph type="body" idx="1"/>
          </p:nvPr>
        </p:nvSpPr>
        <p:spPr>
          <a:prstGeom prst="rect">
            <a:avLst/>
          </a:prstGeom>
        </p:spPr>
        <p:txBody>
          <a:bodyPr/>
          <a:lstStyle/>
          <a:p>
            <a:pPr lvl="0">
              <a:buBlip>
                <a:blip r:embed="rId2"/>
              </a:buBlip>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Nurses</a:t>
            </a:r>
            <a:r>
              <a:rPr sz="3600" i="1" dirty="0" smtClean="0">
                <a:solidFill>
                  <a:schemeClr val="tx1">
                    <a:alpha val="80000"/>
                  </a:schemeClr>
                </a:solidFill>
                <a:effectLst>
                  <a:outerShdw blurRad="25400" dist="12700" dir="5400000" rotWithShape="0">
                    <a:srgbClr val="FFFFFF"/>
                  </a:outerShdw>
                </a:effectLst>
              </a:rPr>
              <a:t>?</a:t>
            </a:r>
            <a:endParaRPr lang="en-US" dirty="0">
              <a:solidFill>
                <a:schemeClr val="tx1">
                  <a:alpha val="80000"/>
                </a:schemeClr>
              </a:solidFill>
            </a:endParaRPr>
          </a:p>
          <a:p>
            <a:pPr lvl="0">
              <a:buBlip>
                <a:blip r:embed="rId2"/>
              </a:buBlip>
              <a:defRPr sz="1800" i="0">
                <a:solidFill>
                  <a:srgbClr val="000000"/>
                </a:solidFill>
                <a:effectLst/>
              </a:defRPr>
            </a:pPr>
            <a:r>
              <a:rPr lang="en-US" sz="3600" i="1" dirty="0" smtClean="0">
                <a:solidFill>
                  <a:schemeClr val="tx1">
                    <a:alpha val="80000"/>
                  </a:schemeClr>
                </a:solidFill>
                <a:effectLst>
                  <a:outerShdw blurRad="25400" dist="12700" dir="5400000" rotWithShape="0">
                    <a:srgbClr val="FFFFFF"/>
                  </a:outerShdw>
                </a:effectLst>
              </a:rPr>
              <a:t>Doctors</a:t>
            </a:r>
            <a:endParaRPr sz="3600" i="1" dirty="0">
              <a:solidFill>
                <a:schemeClr val="tx1">
                  <a:alpha val="80000"/>
                </a:schemeClr>
              </a:solidFill>
              <a:effectLst>
                <a:outerShdw blurRad="25400" dist="12700" dir="5400000" rotWithShape="0">
                  <a:srgbClr val="FFFFFF"/>
                </a:outerShdw>
              </a:effectLst>
            </a:endParaRPr>
          </a:p>
          <a:p>
            <a:pPr lvl="0">
              <a:buBlip>
                <a:blip r:embed="rId2"/>
              </a:buBlip>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Hospitals?</a:t>
            </a:r>
          </a:p>
          <a:p>
            <a:pPr lvl="0">
              <a:buBlip>
                <a:blip r:embed="rId2"/>
              </a:buBlip>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VACs?</a:t>
            </a:r>
          </a:p>
          <a:p>
            <a:pPr lvl="0">
              <a:buBlip>
                <a:blip r:embed="rId2"/>
              </a:buBlip>
              <a:defRPr sz="1800" i="0">
                <a:solidFill>
                  <a:srgbClr val="000000"/>
                </a:solidFill>
                <a:effectLst/>
              </a:defRPr>
            </a:pPr>
            <a:r>
              <a:rPr sz="3600" i="1" dirty="0">
                <a:solidFill>
                  <a:schemeClr val="tx1">
                    <a:alpha val="80000"/>
                  </a:schemeClr>
                </a:solidFill>
                <a:effectLst>
                  <a:outerShdw blurRad="25400" dist="12700" dir="5400000" rotWithShape="0">
                    <a:srgbClr val="FFFFFF"/>
                  </a:outerShdw>
                </a:effectLst>
              </a:rPr>
              <a:t>Distributors</a:t>
            </a:r>
            <a:r>
              <a:rPr sz="3600" i="1" dirty="0" smtClean="0">
                <a:solidFill>
                  <a:schemeClr val="tx1">
                    <a:alpha val="80000"/>
                  </a:schemeClr>
                </a:solidFill>
                <a:effectLst>
                  <a:outerShdw blurRad="25400" dist="12700" dir="5400000" rotWithShape="0">
                    <a:srgbClr val="FFFFFF"/>
                  </a:outerShdw>
                </a:effectLst>
              </a:rPr>
              <a:t>?</a:t>
            </a:r>
            <a:endParaRPr sz="3600" i="1" dirty="0">
              <a:solidFill>
                <a:schemeClr val="tx1">
                  <a:alpha val="80000"/>
                </a:schemeClr>
              </a:solidFill>
              <a:effectLst>
                <a:outerShdw blurRad="25400" dist="12700" dir="5400000" rotWithShape="0">
                  <a:srgbClr val="FFFFFF"/>
                </a:outerShdw>
              </a:effectLst>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p>
            <a:pPr lvl="0">
              <a:defRPr sz="1800">
                <a:solidFill>
                  <a:srgbClr val="000000"/>
                </a:solidFill>
                <a:effectLst/>
              </a:defRPr>
            </a:pPr>
            <a:r>
              <a:rPr sz="6800" dirty="0">
                <a:solidFill>
                  <a:schemeClr val="tx1"/>
                </a:solidFill>
                <a:effectLst>
                  <a:outerShdw blurRad="12700" dist="12700" dir="16200000" rotWithShape="0">
                    <a:srgbClr val="000000">
                      <a:alpha val="50000"/>
                    </a:srgbClr>
                  </a:outerShdw>
                </a:effectLst>
              </a:rPr>
              <a:t>How do we take such a product to market?</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60"/>
          <p:cNvSpPr/>
          <p:nvPr/>
        </p:nvSpPr>
        <p:spPr>
          <a:xfrm>
            <a:off x="1270000" y="6362700"/>
            <a:ext cx="10464800" cy="3693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lvl1pPr>
          </a:lstStyle>
          <a:p>
            <a:pPr lvl="0">
              <a:defRPr sz="1800" i="0">
                <a:solidFill>
                  <a:srgbClr val="000000"/>
                </a:solidFill>
                <a:effectLst/>
              </a:defRPr>
            </a:pPr>
            <a:r>
              <a:rPr sz="2400" i="1" dirty="0">
                <a:solidFill>
                  <a:srgbClr val="86837F">
                    <a:alpha val="80000"/>
                  </a:srgbClr>
                </a:solidFill>
                <a:effectLst>
                  <a:outerShdw blurRad="25400" dist="12700" dir="5400000" rotWithShape="0">
                    <a:srgbClr val="FFFFFF"/>
                  </a:outerShdw>
                </a:effectLst>
              </a:rPr>
              <a:t>– </a:t>
            </a:r>
            <a:r>
              <a:rPr lang="en-US" sz="2400" i="1" dirty="0" smtClean="0">
                <a:solidFill>
                  <a:srgbClr val="86837F">
                    <a:alpha val="80000"/>
                  </a:srgbClr>
                </a:solidFill>
                <a:effectLst>
                  <a:outerShdw blurRad="25400" dist="12700" dir="5400000" rotWithShape="0">
                    <a:srgbClr val="FFFFFF"/>
                  </a:outerShdw>
                </a:effectLst>
              </a:rPr>
              <a:t>Doctor at Beth Israel</a:t>
            </a:r>
            <a:endParaRPr sz="2400" i="1" dirty="0">
              <a:solidFill>
                <a:srgbClr val="86837F">
                  <a:alpha val="80000"/>
                </a:srgbClr>
              </a:solidFill>
              <a:effectLst>
                <a:outerShdw blurRad="25400" dist="12700" dir="5400000" rotWithShape="0">
                  <a:srgbClr val="FFFFFF"/>
                </a:outerShdw>
              </a:effectLst>
            </a:endParaRPr>
          </a:p>
        </p:txBody>
      </p:sp>
      <p:sp>
        <p:nvSpPr>
          <p:cNvPr id="4" name="Shape 58"/>
          <p:cNvSpPr/>
          <p:nvPr/>
        </p:nvSpPr>
        <p:spPr>
          <a:xfrm>
            <a:off x="1270000" y="4286934"/>
            <a:ext cx="10464800" cy="6463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lang="en-US" sz="4200" i="1" dirty="0" smtClean="0">
                <a:solidFill>
                  <a:srgbClr val="86837F">
                    <a:alpha val="80000"/>
                  </a:srgbClr>
                </a:solidFill>
                <a:effectLst>
                  <a:outerShdw blurRad="25400" dist="12700" dir="5400000" rotWithShape="0">
                    <a:srgbClr val="FFFFFF"/>
                  </a:outerShdw>
                </a:effectLst>
              </a:rPr>
              <a:t>Dr. Jessica Robinson-Papp, MD</a:t>
            </a:r>
            <a:endParaRPr sz="4200" i="1" dirty="0">
              <a:solidFill>
                <a:srgbClr val="86837F">
                  <a:alpha val="80000"/>
                </a:srgbClr>
              </a:solidFill>
              <a:effectLst>
                <a:outerShdw blurRad="25400" dist="12700" dir="5400000" rotWithShape="0">
                  <a:srgbClr val="FFFFFF"/>
                </a:outerShdw>
              </a:effectLst>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p:nvPr/>
        </p:nvSpPr>
        <p:spPr>
          <a:xfrm>
            <a:off x="1270000" y="4286934"/>
            <a:ext cx="10464800" cy="6463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lang="en-US" sz="4200" i="1" dirty="0" smtClean="0">
                <a:solidFill>
                  <a:srgbClr val="86837F">
                    <a:alpha val="80000"/>
                  </a:srgbClr>
                </a:solidFill>
                <a:effectLst>
                  <a:outerShdw blurRad="25400" dist="12700" dir="5400000" rotWithShape="0">
                    <a:srgbClr val="FFFFFF"/>
                  </a:outerShdw>
                </a:effectLst>
              </a:rPr>
              <a:t>Dr. </a:t>
            </a:r>
            <a:r>
              <a:rPr sz="4200" i="1" dirty="0" err="1" smtClean="0">
                <a:solidFill>
                  <a:srgbClr val="86837F">
                    <a:alpha val="80000"/>
                  </a:srgbClr>
                </a:solidFill>
                <a:effectLst>
                  <a:outerShdw blurRad="25400" dist="12700" dir="5400000" rotWithShape="0">
                    <a:srgbClr val="FFFFFF"/>
                  </a:outerShdw>
                </a:effectLst>
              </a:rPr>
              <a:t>Chaitan</a:t>
            </a:r>
            <a:r>
              <a:rPr sz="4200" i="1" dirty="0" smtClean="0">
                <a:solidFill>
                  <a:srgbClr val="86837F">
                    <a:alpha val="80000"/>
                  </a:srgbClr>
                </a:solidFill>
                <a:effectLst>
                  <a:outerShdw blurRad="25400" dist="12700" dir="5400000" rotWithShape="0">
                    <a:srgbClr val="FFFFFF"/>
                  </a:outerShdw>
                </a:effectLst>
              </a:rPr>
              <a:t> </a:t>
            </a:r>
            <a:r>
              <a:rPr sz="4200" i="1" dirty="0" err="1">
                <a:solidFill>
                  <a:srgbClr val="86837F">
                    <a:alpha val="80000"/>
                  </a:srgbClr>
                </a:solidFill>
                <a:effectLst>
                  <a:outerShdw blurRad="25400" dist="12700" dir="5400000" rotWithShape="0">
                    <a:srgbClr val="FFFFFF"/>
                  </a:outerShdw>
                </a:effectLst>
              </a:rPr>
              <a:t>Devulapalli</a:t>
            </a:r>
            <a:endParaRPr sz="4200" i="1" dirty="0">
              <a:solidFill>
                <a:srgbClr val="86837F">
                  <a:alpha val="80000"/>
                </a:srgbClr>
              </a:solidFill>
              <a:effectLst>
                <a:outerShdw blurRad="25400" dist="12700" dir="5400000" rotWithShape="0">
                  <a:srgbClr val="FFFFFF"/>
                </a:outerShdw>
              </a:effectLst>
            </a:endParaRPr>
          </a:p>
        </p:txBody>
      </p:sp>
      <p:sp>
        <p:nvSpPr>
          <p:cNvPr id="3" name="Shape 60"/>
          <p:cNvSpPr/>
          <p:nvPr/>
        </p:nvSpPr>
        <p:spPr>
          <a:xfrm>
            <a:off x="1270000" y="6362700"/>
            <a:ext cx="10464800" cy="3693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lvl1pPr>
          </a:lstStyle>
          <a:p>
            <a:pPr lvl="0">
              <a:defRPr sz="1800" i="0">
                <a:solidFill>
                  <a:srgbClr val="000000"/>
                </a:solidFill>
                <a:effectLst/>
              </a:defRPr>
            </a:pPr>
            <a:r>
              <a:rPr sz="2400" i="1" dirty="0">
                <a:solidFill>
                  <a:srgbClr val="86837F">
                    <a:alpha val="80000"/>
                  </a:srgbClr>
                </a:solidFill>
                <a:effectLst>
                  <a:outerShdw blurRad="25400" dist="12700" dir="5400000" rotWithShape="0">
                    <a:srgbClr val="FFFFFF"/>
                  </a:outerShdw>
                </a:effectLst>
              </a:rPr>
              <a:t>– </a:t>
            </a:r>
            <a:r>
              <a:rPr lang="en-US" sz="2400" i="1" dirty="0" smtClean="0">
                <a:solidFill>
                  <a:srgbClr val="86837F">
                    <a:alpha val="80000"/>
                  </a:srgbClr>
                </a:solidFill>
                <a:effectLst>
                  <a:outerShdw blurRad="25400" dist="12700" dir="5400000" rotWithShape="0">
                    <a:srgbClr val="FFFFFF"/>
                  </a:outerShdw>
                </a:effectLst>
              </a:rPr>
              <a:t> Doctor at Washington Brain and Spine Institute</a:t>
            </a:r>
            <a:endParaRPr sz="2400" i="1" dirty="0">
              <a:solidFill>
                <a:srgbClr val="86837F">
                  <a:alpha val="80000"/>
                </a:srgbClr>
              </a:solidFill>
              <a:effectLst>
                <a:outerShdw blurRad="25400" dist="12700" dir="5400000" rotWithShape="0">
                  <a:srgbClr val="FFFFFF"/>
                </a:outerShdw>
              </a:effectLst>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p:nvPr/>
        </p:nvSpPr>
        <p:spPr>
          <a:xfrm>
            <a:off x="1270000" y="6362700"/>
            <a:ext cx="10464800" cy="4699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400"/>
            </a:lvl1pPr>
          </a:lstStyle>
          <a:p>
            <a:pPr lvl="0">
              <a:defRPr sz="1800" i="0">
                <a:solidFill>
                  <a:srgbClr val="000000"/>
                </a:solidFill>
                <a:effectLst/>
              </a:defRPr>
            </a:pPr>
            <a:r>
              <a:rPr sz="2400" i="1" dirty="0">
                <a:solidFill>
                  <a:srgbClr val="86837F">
                    <a:alpha val="80000"/>
                  </a:srgbClr>
                </a:solidFill>
                <a:effectLst>
                  <a:outerShdw blurRad="25400" dist="12700" dir="5400000" rotWithShape="0">
                    <a:srgbClr val="FFFFFF"/>
                  </a:outerShdw>
                </a:effectLst>
              </a:rPr>
              <a:t>– The people who decide whether a product is worth it or not </a:t>
            </a:r>
          </a:p>
        </p:txBody>
      </p:sp>
      <p:sp>
        <p:nvSpPr>
          <p:cNvPr id="61" name="Shape 61"/>
          <p:cNvSpPr/>
          <p:nvPr/>
        </p:nvSpPr>
        <p:spPr>
          <a:xfrm>
            <a:off x="1270000" y="4241800"/>
            <a:ext cx="10464800" cy="736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spcBef>
                <a:spcPts val="2400"/>
              </a:spcBef>
              <a:defRPr sz="4200"/>
            </a:lvl1pPr>
          </a:lstStyle>
          <a:p>
            <a:pPr lvl="0">
              <a:defRPr sz="1800" i="0">
                <a:solidFill>
                  <a:srgbClr val="000000"/>
                </a:solidFill>
                <a:effectLst/>
              </a:defRPr>
            </a:pPr>
            <a:r>
              <a:rPr sz="4200" i="1">
                <a:solidFill>
                  <a:srgbClr val="86837F">
                    <a:alpha val="80000"/>
                  </a:srgbClr>
                </a:solidFill>
                <a:effectLst>
                  <a:outerShdw blurRad="25400" dist="12700" dir="5400000" rotWithShape="0">
                    <a:srgbClr val="FFFFFF"/>
                  </a:outerShdw>
                </a:effectLst>
              </a:rPr>
              <a:t>The Value Assessment Committee</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oroccan">
  <a:themeElements>
    <a:clrScheme name="Moroccan">
      <a:dk1>
        <a:srgbClr val="073E86"/>
      </a:dk1>
      <a:lt1>
        <a:srgbClr val="86837F">
          <a:alpha val="80000"/>
        </a:srgbClr>
      </a:lt1>
      <a:dk2>
        <a:srgbClr val="586770"/>
      </a:dk2>
      <a:lt2>
        <a:srgbClr val="C4CBD0"/>
      </a:lt2>
      <a:accent1>
        <a:srgbClr val="61A4C7"/>
      </a:accent1>
      <a:accent2>
        <a:srgbClr val="3C9B4C"/>
      </a:accent2>
      <a:accent3>
        <a:srgbClr val="E0BF64"/>
      </a:accent3>
      <a:accent4>
        <a:srgbClr val="DE9A51"/>
      </a:accent4>
      <a:accent5>
        <a:srgbClr val="C86464"/>
      </a:accent5>
      <a:accent6>
        <a:srgbClr val="896D9B"/>
      </a:accent6>
      <a:hlink>
        <a:srgbClr val="0000FF"/>
      </a:hlink>
      <a:folHlink>
        <a:srgbClr val="FF00FF"/>
      </a:folHlink>
    </a:clrScheme>
    <a:fontScheme name="Moroccan">
      <a:majorFont>
        <a:latin typeface="Hoefler Text"/>
        <a:ea typeface="Hoefler Text"/>
        <a:cs typeface="Hoefler Text"/>
      </a:majorFont>
      <a:minorFont>
        <a:latin typeface="Hoefler Text"/>
        <a:ea typeface="Hoefler Text"/>
        <a:cs typeface="Hoefler Text"/>
      </a:minorFont>
    </a:fontScheme>
    <a:fmtScheme name="Morocc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3F1DF"/>
            </a:solidFill>
            <a:effectLst/>
            <a:uFillTx/>
            <a:latin typeface="+mn-lt"/>
            <a:ea typeface="+mn-ea"/>
            <a:cs typeface="+mn-cs"/>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A3BFCE"/>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mn-lt"/>
            <a:ea typeface="+mn-ea"/>
            <a:cs typeface="+mn-cs"/>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roccan">
  <a:themeElements>
    <a:clrScheme name="Moroccan">
      <a:dk1>
        <a:srgbClr val="000000"/>
      </a:dk1>
      <a:lt1>
        <a:srgbClr val="FFFFFF"/>
      </a:lt1>
      <a:dk2>
        <a:srgbClr val="586770"/>
      </a:dk2>
      <a:lt2>
        <a:srgbClr val="C4CBD0"/>
      </a:lt2>
      <a:accent1>
        <a:srgbClr val="61A4C7"/>
      </a:accent1>
      <a:accent2>
        <a:srgbClr val="3C9B4C"/>
      </a:accent2>
      <a:accent3>
        <a:srgbClr val="E0BF64"/>
      </a:accent3>
      <a:accent4>
        <a:srgbClr val="DE9A51"/>
      </a:accent4>
      <a:accent5>
        <a:srgbClr val="C86464"/>
      </a:accent5>
      <a:accent6>
        <a:srgbClr val="896D9B"/>
      </a:accent6>
      <a:hlink>
        <a:srgbClr val="0000FF"/>
      </a:hlink>
      <a:folHlink>
        <a:srgbClr val="FF00FF"/>
      </a:folHlink>
    </a:clrScheme>
    <a:fontScheme name="Moroccan">
      <a:majorFont>
        <a:latin typeface="Hoefler Text"/>
        <a:ea typeface="Hoefler Text"/>
        <a:cs typeface="Hoefler Text"/>
      </a:majorFont>
      <a:minorFont>
        <a:latin typeface="Hoefler Text"/>
        <a:ea typeface="Hoefler Text"/>
        <a:cs typeface="Hoefler Text"/>
      </a:minorFont>
    </a:fontScheme>
    <a:fmtScheme name="Morocc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3F1DF"/>
            </a:solidFill>
            <a:effectLst/>
            <a:uFillTx/>
            <a:latin typeface="+mn-lt"/>
            <a:ea typeface="+mn-ea"/>
            <a:cs typeface="+mn-cs"/>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A3BFCE"/>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mn-lt"/>
            <a:ea typeface="+mn-ea"/>
            <a:cs typeface="+mn-cs"/>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40</TotalTime>
  <Words>414</Words>
  <Application>Microsoft Office PowerPoint</Application>
  <PresentationFormat>Custom</PresentationFormat>
  <Paragraphs>59</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Moroccan</vt:lpstr>
      <vt:lpstr>Smart Drip Chamber</vt:lpstr>
      <vt:lpstr>The Problem</vt:lpstr>
      <vt:lpstr>PowerPoint Presentation</vt:lpstr>
      <vt:lpstr>The Solution</vt:lpstr>
      <vt:lpstr>The End User vs the Buyer</vt:lpstr>
      <vt:lpstr>How do we take such a product to market?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Kickstarter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Drip Chamber</dc:title>
  <dc:creator>Arnold</dc:creator>
  <cp:lastModifiedBy>Arnold</cp:lastModifiedBy>
  <cp:revision>6</cp:revision>
  <dcterms:modified xsi:type="dcterms:W3CDTF">2014-12-09T14:42:10Z</dcterms:modified>
</cp:coreProperties>
</file>