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1" r:id="rId3"/>
    <p:sldId id="258" r:id="rId4"/>
    <p:sldId id="259" r:id="rId5"/>
    <p:sldId id="257" r:id="rId6"/>
    <p:sldId id="262" r:id="rId7"/>
    <p:sldId id="263" r:id="rId8"/>
    <p:sldId id="264" r:id="rId9"/>
    <p:sldId id="265" r:id="rId10"/>
    <p:sldId id="269" r:id="rId11"/>
    <p:sldId id="266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C8C09-9F66-46F2-BD15-69C10C8344E2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052C-D00F-437A-A525-FF4B4B398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1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052C-D00F-437A-A525-FF4B4B3983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6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 矩阵分解转化为了一个 优化问题，形式如下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052C-D00F-437A-A525-FF4B4B3983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0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 这两种方法都是基于迭代的 思想 。 都需要对参数进行初始化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052C-D00F-437A-A525-FF4B4B3983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8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详细说明 如下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052C-D00F-437A-A525-FF4B4B3983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8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052C-D00F-437A-A525-FF4B4B3983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3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1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338D-1970-42FD-92B8-30649294046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8265-C59E-4389-A098-D3A8346AA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7568" y="2582168"/>
            <a:ext cx="642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实验 </a:t>
            </a:r>
            <a:r>
              <a:rPr lang="en-US" altLang="zh-CN" sz="3600" dirty="0">
                <a:solidFill>
                  <a:srgbClr val="FF0000"/>
                </a:solidFill>
              </a:rPr>
              <a:t>:</a:t>
            </a:r>
            <a:r>
              <a:rPr lang="zh-CN" altLang="en-US" sz="3600" dirty="0">
                <a:solidFill>
                  <a:srgbClr val="FF0000"/>
                </a:solidFill>
              </a:rPr>
              <a:t>基于矩阵分解的推荐方式</a:t>
            </a:r>
          </a:p>
        </p:txBody>
      </p:sp>
    </p:spTree>
    <p:extLst>
      <p:ext uri="{BB962C8B-B14F-4D97-AF65-F5344CB8AC3E}">
        <p14:creationId xmlns:p14="http://schemas.microsoft.com/office/powerpoint/2010/main" val="39620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8070" y="306014"/>
                <a:ext cx="8062545" cy="6828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5 8 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 10]−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.740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0.608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0.246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0.122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0.193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.313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0.498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0.842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.993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0.262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0.352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0.550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0.407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0.406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.787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0.812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0.082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0.127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即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" y="306014"/>
                <a:ext cx="8062545" cy="6828985"/>
              </a:xfrm>
              <a:prstGeom prst="rect">
                <a:avLst/>
              </a:prstGeo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53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87429" y="1511211"/>
                <a:ext cx="482830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最后，需要说明的是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pPr marL="600075" lvl="1" indent="-257175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被称为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用户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特性矩阵。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矩阵被称为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特性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物品矩阵。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600075" lvl="1" indent="-257175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的第二个维度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/>
                  <a:t>我们自己设置的，实际中这个数不是固定的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也可以是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或者其他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。并且第二个维度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没有明确</a:t>
                </a:r>
                <a:r>
                  <a:rPr lang="zh-CN" altLang="en-US" dirty="0"/>
                  <a:t>的意义，它们是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隐变量，</a:t>
                </a:r>
                <a:r>
                  <a:rPr lang="zh-CN" altLang="en-US" dirty="0"/>
                  <a:t>代表的是用户的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某些特性</a:t>
                </a:r>
                <a:r>
                  <a:rPr lang="zh-CN" altLang="en-US" sz="1350" dirty="0"/>
                  <a:t>。</a:t>
                </a:r>
                <a:endParaRPr lang="en-US" altLang="zh-CN" sz="1350" dirty="0"/>
              </a:p>
              <a:p>
                <a:pPr lvl="1"/>
                <a:r>
                  <a:rPr lang="zh-CN" altLang="en-US" dirty="0"/>
                  <a:t>接下来我们来写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程序，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实现缺失值的填补</a:t>
                </a:r>
                <a:r>
                  <a:rPr lang="zh-CN" altLang="en-US" dirty="0"/>
                  <a:t>，进而推荐给用户电影。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29" y="1511211"/>
                <a:ext cx="4828309" cy="3416320"/>
              </a:xfrm>
              <a:prstGeom prst="rect">
                <a:avLst/>
              </a:prstGeom>
              <a:blipFill>
                <a:blip r:embed="rId3"/>
                <a:stretch>
                  <a:fillRect l="-1136" t="-1071" r="-1010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2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0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89307"/>
                  </p:ext>
                </p:extLst>
              </p:nvPr>
            </p:nvGraphicFramePr>
            <p:xfrm>
              <a:off x="2072023" y="3292624"/>
              <a:ext cx="5192495" cy="2236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1785">
                      <a:extLst>
                        <a:ext uri="{9D8B030D-6E8A-4147-A177-3AD203B41FA5}">
                          <a16:colId xmlns:a16="http://schemas.microsoft.com/office/drawing/2014/main" val="695985539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1952139154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2329276124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120820531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2503372560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944999073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3257351742"/>
                        </a:ext>
                      </a:extLst>
                    </a:gridCol>
                  </a:tblGrid>
                  <a:tr h="319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i="1" kern="12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5621909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3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13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638516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13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11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5855524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i="1" kern="12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12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0769296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14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457939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i="1" kern="12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6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33907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11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91360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89307"/>
                  </p:ext>
                </p:extLst>
              </p:nvPr>
            </p:nvGraphicFramePr>
            <p:xfrm>
              <a:off x="2072023" y="3292624"/>
              <a:ext cx="5192495" cy="2236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1785">
                      <a:extLst>
                        <a:ext uri="{9D8B030D-6E8A-4147-A177-3AD203B41FA5}">
                          <a16:colId xmlns:a16="http://schemas.microsoft.com/office/drawing/2014/main" val="695985539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1952139154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2329276124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120820531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2503372560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944999073"/>
                        </a:ext>
                      </a:extLst>
                    </a:gridCol>
                    <a:gridCol w="741785">
                      <a:extLst>
                        <a:ext uri="{9D8B030D-6E8A-4147-A177-3AD203B41FA5}">
                          <a16:colId xmlns:a16="http://schemas.microsoft.com/office/drawing/2014/main" val="3257351742"/>
                        </a:ext>
                      </a:extLst>
                    </a:gridCol>
                  </a:tblGrid>
                  <a:tr h="319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0" t="-1923" r="-500820" b="-6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20" t="-1923" r="-400820" b="-6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06" t="-1923" r="-304132" b="-6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923" r="-201639" b="-6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923" r="-101639" b="-6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923" r="-1639" b="-6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621909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" t="-100000" r="-600820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3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13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638516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" t="-203846" r="-600820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13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11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5855524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" t="-298113" r="-600820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12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0769296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" t="-405769" r="-600820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14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18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457939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" t="-496226" r="-600820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6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7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33907"/>
                      </a:ext>
                    </a:extLst>
                  </a:tr>
                  <a:tr h="319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" t="-607692" r="-600820" b="-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11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15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10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/>
                            <a:t>9</a:t>
                          </a:r>
                          <a:endParaRPr lang="zh-CN" altLang="en-US" sz="14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91360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824918" y="905704"/>
            <a:ext cx="73475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场景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现在有</a:t>
            </a:r>
            <a:r>
              <a:rPr lang="en-US" altLang="zh-CN" dirty="0"/>
              <a:t>6</a:t>
            </a:r>
            <a:r>
              <a:rPr lang="zh-CN" altLang="en-US" dirty="0"/>
              <a:t>位用户</a:t>
            </a:r>
            <a:r>
              <a:rPr lang="en-US" altLang="zh-CN" dirty="0"/>
              <a:t>(U)</a:t>
            </a:r>
            <a:r>
              <a:rPr lang="zh-CN" altLang="en-US" dirty="0"/>
              <a:t>给</a:t>
            </a:r>
            <a:r>
              <a:rPr lang="en-US" altLang="zh-CN" dirty="0"/>
              <a:t>6</a:t>
            </a:r>
            <a:r>
              <a:rPr lang="zh-CN" altLang="en-US" dirty="0"/>
              <a:t>部电影</a:t>
            </a:r>
            <a:r>
              <a:rPr lang="en-US" altLang="zh-CN" dirty="0"/>
              <a:t>(V)</a:t>
            </a:r>
            <a:r>
              <a:rPr lang="zh-CN" altLang="en-US" dirty="0"/>
              <a:t>打分，我们需要给每位用户</a:t>
            </a:r>
            <a:r>
              <a:rPr lang="zh-CN" altLang="en-US" b="1" dirty="0"/>
              <a:t>推荐</a:t>
            </a:r>
            <a:r>
              <a:rPr lang="zh-CN" altLang="en-US" dirty="0"/>
              <a:t>电影，但是每位用户的评分中出现了一些</a:t>
            </a:r>
            <a:r>
              <a:rPr lang="zh-CN" altLang="en-US" b="1" dirty="0"/>
              <a:t>缺失值</a:t>
            </a:r>
            <a:r>
              <a:rPr lang="zh-CN" altLang="en-US" dirty="0"/>
              <a:t>，我们的</a:t>
            </a:r>
            <a:r>
              <a:rPr lang="zh-CN" altLang="en-US" b="1" dirty="0">
                <a:solidFill>
                  <a:srgbClr val="FF0000"/>
                </a:solidFill>
              </a:rPr>
              <a:t>目标是</a:t>
            </a:r>
            <a:r>
              <a:rPr lang="zh-CN" altLang="en-US" dirty="0"/>
              <a:t>利用观测数据</a:t>
            </a:r>
            <a:r>
              <a:rPr lang="en-US" altLang="zh-CN" dirty="0"/>
              <a:t>(</a:t>
            </a:r>
            <a:r>
              <a:rPr lang="zh-CN" altLang="en-US" dirty="0"/>
              <a:t>用户的打分数据</a:t>
            </a:r>
            <a:r>
              <a:rPr lang="en-US" altLang="zh-CN" dirty="0"/>
              <a:t>)</a:t>
            </a:r>
            <a:r>
              <a:rPr lang="zh-CN" altLang="en-US" dirty="0"/>
              <a:t>，来填补缺失值，进而将打分从高到底排序，给用户</a:t>
            </a:r>
            <a:r>
              <a:rPr lang="zh-CN" altLang="en-US" b="1" dirty="0"/>
              <a:t>推荐</a:t>
            </a:r>
            <a:r>
              <a:rPr lang="zh-CN" altLang="en-US" dirty="0"/>
              <a:t>电影。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6949" y="4015696"/>
            <a:ext cx="553998" cy="1341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用户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3895" y="2699328"/>
            <a:ext cx="230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电影</a:t>
            </a:r>
          </a:p>
        </p:txBody>
      </p:sp>
    </p:spTree>
    <p:extLst>
      <p:ext uri="{BB962C8B-B14F-4D97-AF65-F5344CB8AC3E}">
        <p14:creationId xmlns:p14="http://schemas.microsoft.com/office/powerpoint/2010/main" val="1014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60713" y="2444031"/>
                <a:ext cx="4879235" cy="2064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13" y="2444031"/>
                <a:ext cx="4879235" cy="2064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64703" y="1503293"/>
                <a:ext cx="3508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表示打分矩阵</a:t>
                </a:r>
                <a:r>
                  <a:rPr lang="en-US" altLang="zh-CN" b="1" dirty="0"/>
                  <a:t>: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03" y="1503293"/>
                <a:ext cx="3508514" cy="369332"/>
              </a:xfrm>
              <a:prstGeom prst="rect">
                <a:avLst/>
              </a:prstGeom>
              <a:blipFill>
                <a:blip r:embed="rId4"/>
                <a:stretch>
                  <a:fillRect l="-15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0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6404" y="1623203"/>
            <a:ext cx="6072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矩阵分解</a:t>
            </a:r>
            <a:r>
              <a:rPr lang="zh-CN" altLang="en-US" sz="2400" dirty="0"/>
              <a:t>的思想</a:t>
            </a:r>
            <a:r>
              <a:rPr lang="en-US" altLang="zh-CN" sz="2400" dirty="0"/>
              <a:t>: 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每位用户</a:t>
            </a:r>
            <a:r>
              <a:rPr lang="zh-CN" altLang="en-US" sz="2400" dirty="0"/>
              <a:t>来说，每个人都有自己的一些</a:t>
            </a:r>
            <a:r>
              <a:rPr lang="zh-CN" altLang="en-US" sz="2400" dirty="0">
                <a:solidFill>
                  <a:srgbClr val="FF0000"/>
                </a:solidFill>
              </a:rPr>
              <a:t>喜好</a:t>
            </a:r>
            <a:r>
              <a:rPr lang="zh-CN" altLang="en-US" sz="2400" dirty="0"/>
              <a:t>，比如</a:t>
            </a:r>
            <a:r>
              <a:rPr lang="zh-CN" altLang="en-US" sz="2400" dirty="0">
                <a:solidFill>
                  <a:srgbClr val="FF0000"/>
                </a:solidFill>
              </a:rPr>
              <a:t>电影的类型</a:t>
            </a:r>
            <a:r>
              <a:rPr lang="zh-CN" altLang="en-US" sz="2400" dirty="0"/>
              <a:t>有喜剧，恐怖，武打，爱情。可能他喜欢动作或者喜剧片，而她喜欢爱情片等。根据每位用户的喜好不同，他们在电影类型上的权值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喜欢程度</a:t>
            </a:r>
            <a:r>
              <a:rPr lang="en-US" altLang="zh-CN" sz="2400" dirty="0"/>
              <a:t>)</a:t>
            </a:r>
            <a:r>
              <a:rPr lang="zh-CN" altLang="en-US" sz="2400" dirty="0"/>
              <a:t>也不尽相同。</a:t>
            </a:r>
            <a:endParaRPr lang="en-US" altLang="zh-CN" sz="2400" dirty="0"/>
          </a:p>
          <a:p>
            <a:r>
              <a:rPr lang="zh-CN" altLang="en-US" sz="2400" dirty="0"/>
              <a:t>    对于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每一部电影</a:t>
            </a:r>
            <a:r>
              <a:rPr lang="zh-CN" altLang="en-US" sz="2400" dirty="0"/>
              <a:t>来说，也可以用这些</a:t>
            </a:r>
            <a:r>
              <a:rPr lang="zh-CN" altLang="en-US" sz="2400" dirty="0">
                <a:solidFill>
                  <a:srgbClr val="FF0000"/>
                </a:solidFill>
              </a:rPr>
              <a:t>类型</a:t>
            </a:r>
            <a:r>
              <a:rPr lang="zh-CN" altLang="en-US" sz="2400" dirty="0"/>
              <a:t>描述，并且每一部电影在这些类型上的比重</a:t>
            </a:r>
            <a:r>
              <a:rPr lang="en-US" altLang="zh-CN" sz="2400" dirty="0"/>
              <a:t>(“</a:t>
            </a:r>
            <a:r>
              <a:rPr lang="zh-CN" altLang="en-US" sz="2400" dirty="0">
                <a:solidFill>
                  <a:srgbClr val="FF0000"/>
                </a:solidFill>
              </a:rPr>
              <a:t>含量</a:t>
            </a:r>
            <a:r>
              <a:rPr lang="en-US" altLang="zh-CN" sz="2400" dirty="0"/>
              <a:t>”)</a:t>
            </a:r>
            <a:r>
              <a:rPr lang="zh-CN" altLang="en-US" sz="2400" dirty="0"/>
              <a:t>也不尽相同。</a:t>
            </a:r>
          </a:p>
        </p:txBody>
      </p:sp>
    </p:spTree>
    <p:extLst>
      <p:ext uri="{BB962C8B-B14F-4D97-AF65-F5344CB8AC3E}">
        <p14:creationId xmlns:p14="http://schemas.microsoft.com/office/powerpoint/2010/main" val="25644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890" y="1853762"/>
                <a:ext cx="4431974" cy="1673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63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64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90" y="1853762"/>
                <a:ext cx="4431974" cy="1673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53577" y="2264552"/>
            <a:ext cx="461665" cy="1027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84369" y="1386664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19269" y="1915515"/>
                <a:ext cx="4437946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46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269" y="1915515"/>
                <a:ext cx="4437946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388437" y="2177082"/>
            <a:ext cx="461665" cy="10271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 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61161" y="1375409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24931" y="3982174"/>
                <a:ext cx="8219365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我们现在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想</a:t>
                </a:r>
                <a:r>
                  <a:rPr lang="zh-CN" altLang="en-US" sz="2400" dirty="0"/>
                  <a:t>做的是</a:t>
                </a:r>
                <a:r>
                  <a:rPr lang="en-US" altLang="zh-CN" sz="2400" b="1" dirty="0" smtClean="0"/>
                  <a:t>: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400" b="1" dirty="0"/>
                  <a:t>         </a:t>
                </a:r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矩阵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U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内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         积</a:t>
                </a:r>
                <a:r>
                  <a:rPr lang="zh-CN" altLang="en-US" sz="2400" dirty="0"/>
                  <a:t>来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近似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用户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对电影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的评分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1" y="3982174"/>
                <a:ext cx="8219365" cy="1629164"/>
              </a:xfrm>
              <a:prstGeom prst="rect">
                <a:avLst/>
              </a:prstGeom>
              <a:blipFill>
                <a:blip r:embed="rId4"/>
                <a:stretch>
                  <a:fillRect l="-1112" t="-2996" b="-6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" y="1649554"/>
                <a:ext cx="9347687" cy="1641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63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64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·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49554"/>
                <a:ext cx="9347687" cy="1641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2695" y="4109367"/>
                <a:ext cx="665432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      </m:t>
                      </m:r>
                      <m:sSub>
                        <m:sSubPr>
                          <m:ctrlP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6×4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            ·           </m:t>
                      </m:r>
                      <m:sSub>
                        <m:sSubPr>
                          <m:ctrlP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95" y="4109367"/>
                <a:ext cx="66543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1525137" y="3474747"/>
            <a:ext cx="0" cy="6346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7166780" y="3267546"/>
            <a:ext cx="0" cy="6346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81985" y="3375800"/>
            <a:ext cx="0" cy="6346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9917" y="5150827"/>
            <a:ext cx="85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b="1" dirty="0"/>
              <a:t>我们只对已有的评分数据做近似，对缺失的数据</a:t>
            </a:r>
            <a:r>
              <a:rPr lang="en-US" altLang="zh-CN" b="1" dirty="0"/>
              <a:t>(‘?’)</a:t>
            </a:r>
            <a:r>
              <a:rPr lang="zh-CN" altLang="en-US" b="1" dirty="0"/>
              <a:t>无法近似。</a:t>
            </a:r>
          </a:p>
        </p:txBody>
      </p:sp>
    </p:spTree>
    <p:extLst>
      <p:ext uri="{BB962C8B-B14F-4D97-AF65-F5344CB8AC3E}">
        <p14:creationId xmlns:p14="http://schemas.microsoft.com/office/powerpoint/2010/main" val="3366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50286" y="1042128"/>
                <a:ext cx="6423113" cy="448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求出使得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≠?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取值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优化这样一个目标函数有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种方法</a:t>
                </a:r>
                <a:r>
                  <a:rPr lang="en-US" altLang="zh-CN" sz="2400" dirty="0"/>
                  <a:t>:</a:t>
                </a:r>
              </a:p>
              <a:p>
                <a:r>
                  <a:rPr lang="en-US" altLang="zh-CN" sz="2400" dirty="0"/>
                  <a:t>    1.</a:t>
                </a:r>
                <a:r>
                  <a:rPr lang="zh-CN" altLang="en-US" sz="2400" dirty="0"/>
                  <a:t>随机梯度下降。</a:t>
                </a:r>
                <a:endParaRPr lang="en-US" altLang="zh-CN" sz="2400" dirty="0"/>
              </a:p>
              <a:p>
                <a:r>
                  <a:rPr lang="en-US" altLang="zh-CN" sz="2400" dirty="0"/>
                  <a:t>    2.</a:t>
                </a:r>
                <a:r>
                  <a:rPr lang="zh-CN" altLang="en-US" sz="2400" dirty="0"/>
                  <a:t>固定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/>
                  <a:t>，优化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，然后固定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优化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sz="2400" dirty="0"/>
                  <a:t>反复迭代，直到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≠?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足够小。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这里稍微叙述下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第二种</a:t>
                </a:r>
                <a:r>
                  <a:rPr lang="zh-CN" altLang="en-US" sz="2400" dirty="0"/>
                  <a:t>方法。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86" y="1042128"/>
                <a:ext cx="6423113" cy="4486934"/>
              </a:xfrm>
              <a:prstGeom prst="rect">
                <a:avLst/>
              </a:prstGeom>
              <a:blipFill>
                <a:blip r:embed="rId3"/>
                <a:stretch>
                  <a:fillRect l="-2944" t="-2446" r="-7692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92773" y="1289464"/>
                <a:ext cx="7181849" cy="3805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固定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，优化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，然后固定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优化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反复迭代，直到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≠?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足够小。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先初始化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比如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.740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0.608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0.416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0.246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0.122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0.193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.313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0.560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0.615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0.498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0.127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0.842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.993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0.262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0.352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0.550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0.407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0.406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.787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0.380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0.812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0.082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0.401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0.127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srgbClr val="0000FF"/>
                  </a:solidFill>
                </a:endParaRPr>
              </a:p>
              <a:p>
                <a:endParaRPr lang="en-US" altLang="zh-CN" sz="1350" dirty="0">
                  <a:solidFill>
                    <a:srgbClr val="0000FF"/>
                  </a:solidFill>
                </a:endParaRPr>
              </a:p>
              <a:p>
                <a:endParaRPr lang="en-US" altLang="zh-CN" sz="13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73" y="1289464"/>
                <a:ext cx="7181849" cy="3805401"/>
              </a:xfrm>
              <a:prstGeom prst="rect">
                <a:avLst/>
              </a:prstGeom>
              <a:blipFill>
                <a:blip r:embed="rId2"/>
                <a:stretch>
                  <a:fillRect l="-1273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7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7728" y="1633346"/>
                <a:ext cx="8388929" cy="1708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i="1" dirty="0" smtClean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63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64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.740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0.608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0.416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0.246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0.122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0.193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.313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0.560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0.615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0.498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0.127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0.842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.993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0.262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0.352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0.550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0.407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0.406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.787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0.380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0.812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0.082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0.401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0.127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8" y="1633346"/>
                <a:ext cx="8388929" cy="1708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8260" y="3502588"/>
                <a:ext cx="7924799" cy="346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来说，首先令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5 8 </m:t>
                      </m:r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 10]−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.740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0.608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0.246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0.122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0.193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.313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0.498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0.842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.993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0.262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0.352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0.550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0.407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0.406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.787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0.812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0.082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0.127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我们通过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偏导数为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/>
                  <a:t>，求出使得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sz="1350" dirty="0"/>
              </a:p>
              <a:p>
                <a:endParaRPr lang="en-US" altLang="zh-CN" sz="135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0" y="3502588"/>
                <a:ext cx="7924799" cy="3467296"/>
              </a:xfrm>
              <a:prstGeom prst="rect">
                <a:avLst/>
              </a:prstGeom>
              <a:blipFill>
                <a:blip r:embed="rId4"/>
                <a:stretch>
                  <a:fillRect l="-692" t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7728" y="164033"/>
                <a:ext cx="2766463" cy="1469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zh-CN" altLang="en-US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？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8" y="164033"/>
                <a:ext cx="2766463" cy="14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0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371</Words>
  <Application>Microsoft Office PowerPoint</Application>
  <PresentationFormat>全屏显示(4:3)</PresentationFormat>
  <Paragraphs>129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ky1</dc:creator>
  <cp:lastModifiedBy>ky1</cp:lastModifiedBy>
  <cp:revision>26</cp:revision>
  <dcterms:created xsi:type="dcterms:W3CDTF">2017-12-17T01:29:05Z</dcterms:created>
  <dcterms:modified xsi:type="dcterms:W3CDTF">2017-12-18T13:06:28Z</dcterms:modified>
</cp:coreProperties>
</file>