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328" r:id="rId3"/>
    <p:sldId id="365" r:id="rId4"/>
    <p:sldId id="330" r:id="rId5"/>
    <p:sldId id="331" r:id="rId6"/>
    <p:sldId id="332" r:id="rId7"/>
    <p:sldId id="316" r:id="rId8"/>
    <p:sldId id="333" r:id="rId9"/>
    <p:sldId id="334" r:id="rId10"/>
    <p:sldId id="335" r:id="rId11"/>
    <p:sldId id="336" r:id="rId12"/>
    <p:sldId id="337" r:id="rId13"/>
    <p:sldId id="325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00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91511" autoAdjust="0"/>
  </p:normalViewPr>
  <p:slideViewPr>
    <p:cSldViewPr snapToGrid="0">
      <p:cViewPr varScale="1">
        <p:scale>
          <a:sx n="104" d="100"/>
          <a:sy n="104" d="100"/>
        </p:scale>
        <p:origin x="8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B9CE0A-36DD-4F49-BE2C-4924EAB98BC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0EB73CD-CD97-415E-9BD4-C6F96A6BE320}">
      <dgm:prSet phldrT="[文本]"/>
      <dgm:spPr/>
      <dgm:t>
        <a:bodyPr/>
        <a:lstStyle/>
        <a:p>
          <a:r>
            <a:rPr lang="zh-CN" altLang="en-US" dirty="0"/>
            <a:t>数据插入</a:t>
          </a:r>
          <a:r>
            <a:rPr lang="en-US" altLang="zh-CN" dirty="0" err="1"/>
            <a:t>memtable</a:t>
          </a:r>
          <a:endParaRPr lang="zh-CN" altLang="en-US" dirty="0"/>
        </a:p>
      </dgm:t>
    </dgm:pt>
    <dgm:pt modelId="{6086C455-5525-47C6-BC54-706CA6D3C643}" type="parTrans" cxnId="{99152A76-8D83-4221-9995-A3F64134965B}">
      <dgm:prSet/>
      <dgm:spPr/>
      <dgm:t>
        <a:bodyPr/>
        <a:lstStyle/>
        <a:p>
          <a:endParaRPr lang="zh-CN" altLang="en-US"/>
        </a:p>
      </dgm:t>
    </dgm:pt>
    <dgm:pt modelId="{12BAA76E-06E4-470E-A7AF-08007FED01E2}" type="sibTrans" cxnId="{99152A76-8D83-4221-9995-A3F64134965B}">
      <dgm:prSet/>
      <dgm:spPr/>
      <dgm:t>
        <a:bodyPr/>
        <a:lstStyle/>
        <a:p>
          <a:endParaRPr lang="zh-CN" altLang="en-US"/>
        </a:p>
      </dgm:t>
    </dgm:pt>
    <dgm:pt modelId="{5F65D307-D116-4826-82B8-00E2EAAB5544}">
      <dgm:prSet phldrT="[文本]"/>
      <dgm:spPr/>
      <dgm:t>
        <a:bodyPr/>
        <a:lstStyle/>
        <a:p>
          <a:r>
            <a:rPr lang="en-US" altLang="zh-CN" dirty="0"/>
            <a:t>Minor compaction</a:t>
          </a:r>
          <a:endParaRPr lang="zh-CN" altLang="en-US" dirty="0"/>
        </a:p>
      </dgm:t>
    </dgm:pt>
    <dgm:pt modelId="{C4BAA9FF-F811-4920-80D8-840B335DFEA5}" type="parTrans" cxnId="{3B74A598-78C7-4011-9A90-AC7A2CA60DBB}">
      <dgm:prSet/>
      <dgm:spPr/>
      <dgm:t>
        <a:bodyPr/>
        <a:lstStyle/>
        <a:p>
          <a:endParaRPr lang="zh-CN" altLang="en-US"/>
        </a:p>
      </dgm:t>
    </dgm:pt>
    <dgm:pt modelId="{A1FF79F8-7241-4383-991C-1F9B79ECEFB8}" type="sibTrans" cxnId="{3B74A598-78C7-4011-9A90-AC7A2CA60DBB}">
      <dgm:prSet/>
      <dgm:spPr/>
      <dgm:t>
        <a:bodyPr/>
        <a:lstStyle/>
        <a:p>
          <a:endParaRPr lang="zh-CN" altLang="en-US"/>
        </a:p>
      </dgm:t>
    </dgm:pt>
    <dgm:pt modelId="{CC33444C-3296-485D-9675-F6F0297AF2C3}">
      <dgm:prSet phldrT="[文本]"/>
      <dgm:spPr/>
      <dgm:t>
        <a:bodyPr/>
        <a:lstStyle/>
        <a:p>
          <a:r>
            <a:rPr lang="en-US" altLang="zh-CN" dirty="0"/>
            <a:t>Major compaction</a:t>
          </a:r>
          <a:endParaRPr lang="zh-CN" altLang="en-US" dirty="0"/>
        </a:p>
      </dgm:t>
    </dgm:pt>
    <dgm:pt modelId="{899A2414-1F53-4AC0-A4E4-33218E64805D}" type="parTrans" cxnId="{A1F409E9-AAE3-4461-A361-2F676CE650D6}">
      <dgm:prSet/>
      <dgm:spPr/>
      <dgm:t>
        <a:bodyPr/>
        <a:lstStyle/>
        <a:p>
          <a:endParaRPr lang="zh-CN" altLang="en-US"/>
        </a:p>
      </dgm:t>
    </dgm:pt>
    <dgm:pt modelId="{FC1FBFD2-C15B-4E4E-B765-8AC39A4AE0A3}" type="sibTrans" cxnId="{A1F409E9-AAE3-4461-A361-2F676CE650D6}">
      <dgm:prSet/>
      <dgm:spPr/>
      <dgm:t>
        <a:bodyPr/>
        <a:lstStyle/>
        <a:p>
          <a:endParaRPr lang="zh-CN" altLang="en-US"/>
        </a:p>
      </dgm:t>
    </dgm:pt>
    <dgm:pt modelId="{732282DC-22AD-4460-AEA9-598D1FDD6BF6}" type="pres">
      <dgm:prSet presAssocID="{35B9CE0A-36DD-4F49-BE2C-4924EAB98BCF}" presName="Name0" presStyleCnt="0">
        <dgm:presLayoutVars>
          <dgm:dir/>
          <dgm:resizeHandles val="exact"/>
        </dgm:presLayoutVars>
      </dgm:prSet>
      <dgm:spPr/>
    </dgm:pt>
    <dgm:pt modelId="{47ADFBAF-1A81-4BCC-B486-569F3D0BF40B}" type="pres">
      <dgm:prSet presAssocID="{10EB73CD-CD97-415E-9BD4-C6F96A6BE320}" presName="node" presStyleLbl="node1" presStyleIdx="0" presStyleCnt="3">
        <dgm:presLayoutVars>
          <dgm:bulletEnabled val="1"/>
        </dgm:presLayoutVars>
      </dgm:prSet>
      <dgm:spPr/>
    </dgm:pt>
    <dgm:pt modelId="{0F44735D-4CBC-4CF7-9A81-3AE6E42A90D9}" type="pres">
      <dgm:prSet presAssocID="{12BAA76E-06E4-470E-A7AF-08007FED01E2}" presName="sibTrans" presStyleLbl="sibTrans2D1" presStyleIdx="0" presStyleCnt="2"/>
      <dgm:spPr/>
    </dgm:pt>
    <dgm:pt modelId="{63FA5A42-9942-4ABD-9E6F-D96F3CCF7821}" type="pres">
      <dgm:prSet presAssocID="{12BAA76E-06E4-470E-A7AF-08007FED01E2}" presName="connectorText" presStyleLbl="sibTrans2D1" presStyleIdx="0" presStyleCnt="2"/>
      <dgm:spPr/>
    </dgm:pt>
    <dgm:pt modelId="{F6782175-15DB-47A9-AABE-EB5EBB65F7B8}" type="pres">
      <dgm:prSet presAssocID="{5F65D307-D116-4826-82B8-00E2EAAB5544}" presName="node" presStyleLbl="node1" presStyleIdx="1" presStyleCnt="3">
        <dgm:presLayoutVars>
          <dgm:bulletEnabled val="1"/>
        </dgm:presLayoutVars>
      </dgm:prSet>
      <dgm:spPr/>
    </dgm:pt>
    <dgm:pt modelId="{1B2678C7-5D68-43A8-8E95-A49F0EEA2CF3}" type="pres">
      <dgm:prSet presAssocID="{A1FF79F8-7241-4383-991C-1F9B79ECEFB8}" presName="sibTrans" presStyleLbl="sibTrans2D1" presStyleIdx="1" presStyleCnt="2"/>
      <dgm:spPr/>
    </dgm:pt>
    <dgm:pt modelId="{B27E611D-651A-4DC4-8AA2-F47BD9000A5C}" type="pres">
      <dgm:prSet presAssocID="{A1FF79F8-7241-4383-991C-1F9B79ECEFB8}" presName="connectorText" presStyleLbl="sibTrans2D1" presStyleIdx="1" presStyleCnt="2"/>
      <dgm:spPr/>
    </dgm:pt>
    <dgm:pt modelId="{56F4011A-E855-4D5D-8E59-EA0AC3521684}" type="pres">
      <dgm:prSet presAssocID="{CC33444C-3296-485D-9675-F6F0297AF2C3}" presName="node" presStyleLbl="node1" presStyleIdx="2" presStyleCnt="3">
        <dgm:presLayoutVars>
          <dgm:bulletEnabled val="1"/>
        </dgm:presLayoutVars>
      </dgm:prSet>
      <dgm:spPr/>
    </dgm:pt>
  </dgm:ptLst>
  <dgm:cxnLst>
    <dgm:cxn modelId="{2D3FDD04-9383-473B-8553-871F83215215}" type="presOf" srcId="{35B9CE0A-36DD-4F49-BE2C-4924EAB98BCF}" destId="{732282DC-22AD-4460-AEA9-598D1FDD6BF6}" srcOrd="0" destOrd="0" presId="urn:microsoft.com/office/officeart/2005/8/layout/process1"/>
    <dgm:cxn modelId="{7EBC6B63-66F1-443F-B942-C77F0FC3D6AD}" type="presOf" srcId="{12BAA76E-06E4-470E-A7AF-08007FED01E2}" destId="{63FA5A42-9942-4ABD-9E6F-D96F3CCF7821}" srcOrd="1" destOrd="0" presId="urn:microsoft.com/office/officeart/2005/8/layout/process1"/>
    <dgm:cxn modelId="{C38E456E-2E2D-40BC-AF4D-098A4D970049}" type="presOf" srcId="{A1FF79F8-7241-4383-991C-1F9B79ECEFB8}" destId="{B27E611D-651A-4DC4-8AA2-F47BD9000A5C}" srcOrd="1" destOrd="0" presId="urn:microsoft.com/office/officeart/2005/8/layout/process1"/>
    <dgm:cxn modelId="{750ADB4F-B946-42FE-B13E-AB85CB82790F}" type="presOf" srcId="{5F65D307-D116-4826-82B8-00E2EAAB5544}" destId="{F6782175-15DB-47A9-AABE-EB5EBB65F7B8}" srcOrd="0" destOrd="0" presId="urn:microsoft.com/office/officeart/2005/8/layout/process1"/>
    <dgm:cxn modelId="{99152A76-8D83-4221-9995-A3F64134965B}" srcId="{35B9CE0A-36DD-4F49-BE2C-4924EAB98BCF}" destId="{10EB73CD-CD97-415E-9BD4-C6F96A6BE320}" srcOrd="0" destOrd="0" parTransId="{6086C455-5525-47C6-BC54-706CA6D3C643}" sibTransId="{12BAA76E-06E4-470E-A7AF-08007FED01E2}"/>
    <dgm:cxn modelId="{90C1FC88-4B4A-4141-AD21-4E07F61FBC1B}" type="presOf" srcId="{CC33444C-3296-485D-9675-F6F0297AF2C3}" destId="{56F4011A-E855-4D5D-8E59-EA0AC3521684}" srcOrd="0" destOrd="0" presId="urn:microsoft.com/office/officeart/2005/8/layout/process1"/>
    <dgm:cxn modelId="{3B74A598-78C7-4011-9A90-AC7A2CA60DBB}" srcId="{35B9CE0A-36DD-4F49-BE2C-4924EAB98BCF}" destId="{5F65D307-D116-4826-82B8-00E2EAAB5544}" srcOrd="1" destOrd="0" parTransId="{C4BAA9FF-F811-4920-80D8-840B335DFEA5}" sibTransId="{A1FF79F8-7241-4383-991C-1F9B79ECEFB8}"/>
    <dgm:cxn modelId="{52448AA0-B0DC-4399-A501-7934C102DCCB}" type="presOf" srcId="{A1FF79F8-7241-4383-991C-1F9B79ECEFB8}" destId="{1B2678C7-5D68-43A8-8E95-A49F0EEA2CF3}" srcOrd="0" destOrd="0" presId="urn:microsoft.com/office/officeart/2005/8/layout/process1"/>
    <dgm:cxn modelId="{E2B7AFE8-1E49-4445-B98D-A59B1C6FCE22}" type="presOf" srcId="{10EB73CD-CD97-415E-9BD4-C6F96A6BE320}" destId="{47ADFBAF-1A81-4BCC-B486-569F3D0BF40B}" srcOrd="0" destOrd="0" presId="urn:microsoft.com/office/officeart/2005/8/layout/process1"/>
    <dgm:cxn modelId="{A1F409E9-AAE3-4461-A361-2F676CE650D6}" srcId="{35B9CE0A-36DD-4F49-BE2C-4924EAB98BCF}" destId="{CC33444C-3296-485D-9675-F6F0297AF2C3}" srcOrd="2" destOrd="0" parTransId="{899A2414-1F53-4AC0-A4E4-33218E64805D}" sibTransId="{FC1FBFD2-C15B-4E4E-B765-8AC39A4AE0A3}"/>
    <dgm:cxn modelId="{D58F3DEF-171E-4B99-956A-16F2B3EAF12A}" type="presOf" srcId="{12BAA76E-06E4-470E-A7AF-08007FED01E2}" destId="{0F44735D-4CBC-4CF7-9A81-3AE6E42A90D9}" srcOrd="0" destOrd="0" presId="urn:microsoft.com/office/officeart/2005/8/layout/process1"/>
    <dgm:cxn modelId="{579AD4D5-D824-4E49-AFA0-CD4E0AD74717}" type="presParOf" srcId="{732282DC-22AD-4460-AEA9-598D1FDD6BF6}" destId="{47ADFBAF-1A81-4BCC-B486-569F3D0BF40B}" srcOrd="0" destOrd="0" presId="urn:microsoft.com/office/officeart/2005/8/layout/process1"/>
    <dgm:cxn modelId="{E9AC5D65-564D-4DF1-84CF-3ADB6EB416E2}" type="presParOf" srcId="{732282DC-22AD-4460-AEA9-598D1FDD6BF6}" destId="{0F44735D-4CBC-4CF7-9A81-3AE6E42A90D9}" srcOrd="1" destOrd="0" presId="urn:microsoft.com/office/officeart/2005/8/layout/process1"/>
    <dgm:cxn modelId="{E6557458-4328-4C31-A47D-2B2C988EA8BA}" type="presParOf" srcId="{0F44735D-4CBC-4CF7-9A81-3AE6E42A90D9}" destId="{63FA5A42-9942-4ABD-9E6F-D96F3CCF7821}" srcOrd="0" destOrd="0" presId="urn:microsoft.com/office/officeart/2005/8/layout/process1"/>
    <dgm:cxn modelId="{57114146-CECB-457D-82E4-8EF0942E309A}" type="presParOf" srcId="{732282DC-22AD-4460-AEA9-598D1FDD6BF6}" destId="{F6782175-15DB-47A9-AABE-EB5EBB65F7B8}" srcOrd="2" destOrd="0" presId="urn:microsoft.com/office/officeart/2005/8/layout/process1"/>
    <dgm:cxn modelId="{0ACAFB0E-2738-4CD8-82D6-C2AA6FD3954F}" type="presParOf" srcId="{732282DC-22AD-4460-AEA9-598D1FDD6BF6}" destId="{1B2678C7-5D68-43A8-8E95-A49F0EEA2CF3}" srcOrd="3" destOrd="0" presId="urn:microsoft.com/office/officeart/2005/8/layout/process1"/>
    <dgm:cxn modelId="{3D1D8919-DC07-439C-80E9-36CB0E5D6EC1}" type="presParOf" srcId="{1B2678C7-5D68-43A8-8E95-A49F0EEA2CF3}" destId="{B27E611D-651A-4DC4-8AA2-F47BD9000A5C}" srcOrd="0" destOrd="0" presId="urn:microsoft.com/office/officeart/2005/8/layout/process1"/>
    <dgm:cxn modelId="{5F6FDFC3-4518-4394-84DC-707D20F67420}" type="presParOf" srcId="{732282DC-22AD-4460-AEA9-598D1FDD6BF6}" destId="{56F4011A-E855-4D5D-8E59-EA0AC352168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ADFBAF-1A81-4BCC-B486-569F3D0BF40B}">
      <dsp:nvSpPr>
        <dsp:cNvPr id="0" name=""/>
        <dsp:cNvSpPr/>
      </dsp:nvSpPr>
      <dsp:spPr>
        <a:xfrm>
          <a:off x="5016" y="1457849"/>
          <a:ext cx="1499484" cy="8996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数据插入</a:t>
          </a:r>
          <a:r>
            <a:rPr lang="en-US" altLang="zh-CN" sz="2200" kern="1200" dirty="0" err="1"/>
            <a:t>memtable</a:t>
          </a:r>
          <a:endParaRPr lang="zh-CN" altLang="en-US" sz="2200" kern="1200" dirty="0"/>
        </a:p>
      </dsp:txBody>
      <dsp:txXfrm>
        <a:off x="31367" y="1484200"/>
        <a:ext cx="1446782" cy="846988"/>
      </dsp:txXfrm>
    </dsp:sp>
    <dsp:sp modelId="{0F44735D-4CBC-4CF7-9A81-3AE6E42A90D9}">
      <dsp:nvSpPr>
        <dsp:cNvPr id="0" name=""/>
        <dsp:cNvSpPr/>
      </dsp:nvSpPr>
      <dsp:spPr>
        <a:xfrm>
          <a:off x="1654449" y="1721758"/>
          <a:ext cx="317890" cy="3718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/>
        </a:p>
      </dsp:txBody>
      <dsp:txXfrm>
        <a:off x="1654449" y="1796132"/>
        <a:ext cx="222523" cy="223124"/>
      </dsp:txXfrm>
    </dsp:sp>
    <dsp:sp modelId="{F6782175-15DB-47A9-AABE-EB5EBB65F7B8}">
      <dsp:nvSpPr>
        <dsp:cNvPr id="0" name=""/>
        <dsp:cNvSpPr/>
      </dsp:nvSpPr>
      <dsp:spPr>
        <a:xfrm>
          <a:off x="2104294" y="1457849"/>
          <a:ext cx="1499484" cy="8996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Minor compaction</a:t>
          </a:r>
          <a:endParaRPr lang="zh-CN" altLang="en-US" sz="2200" kern="1200" dirty="0"/>
        </a:p>
      </dsp:txBody>
      <dsp:txXfrm>
        <a:off x="2130645" y="1484200"/>
        <a:ext cx="1446782" cy="846988"/>
      </dsp:txXfrm>
    </dsp:sp>
    <dsp:sp modelId="{1B2678C7-5D68-43A8-8E95-A49F0EEA2CF3}">
      <dsp:nvSpPr>
        <dsp:cNvPr id="0" name=""/>
        <dsp:cNvSpPr/>
      </dsp:nvSpPr>
      <dsp:spPr>
        <a:xfrm>
          <a:off x="3753726" y="1721758"/>
          <a:ext cx="317890" cy="3718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/>
        </a:p>
      </dsp:txBody>
      <dsp:txXfrm>
        <a:off x="3753726" y="1796132"/>
        <a:ext cx="222523" cy="223124"/>
      </dsp:txXfrm>
    </dsp:sp>
    <dsp:sp modelId="{56F4011A-E855-4D5D-8E59-EA0AC3521684}">
      <dsp:nvSpPr>
        <dsp:cNvPr id="0" name=""/>
        <dsp:cNvSpPr/>
      </dsp:nvSpPr>
      <dsp:spPr>
        <a:xfrm>
          <a:off x="4203572" y="1457849"/>
          <a:ext cx="1499484" cy="8996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Major compaction</a:t>
          </a:r>
          <a:endParaRPr lang="zh-CN" altLang="en-US" sz="2200" kern="1200" dirty="0"/>
        </a:p>
      </dsp:txBody>
      <dsp:txXfrm>
        <a:off x="4229923" y="1484200"/>
        <a:ext cx="1446782" cy="8469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695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555555"/>
                </a:solidFill>
                <a:latin typeface="Lato"/>
              </a:rPr>
              <a:t>因为产生一次</a:t>
            </a:r>
            <a:r>
              <a:rPr lang="en-US" altLang="zh-CN" dirty="0">
                <a:solidFill>
                  <a:srgbClr val="555555"/>
                </a:solidFill>
                <a:latin typeface="Lato"/>
              </a:rPr>
              <a:t>minor compaction</a:t>
            </a:r>
            <a:r>
              <a:rPr lang="zh-CN" altLang="en-US" dirty="0">
                <a:solidFill>
                  <a:srgbClr val="555555"/>
                </a:solidFill>
                <a:latin typeface="Lato"/>
              </a:rPr>
              <a:t>时</a:t>
            </a:r>
            <a:r>
              <a:rPr lang="en-US" altLang="zh-CN" dirty="0">
                <a:solidFill>
                  <a:srgbClr val="555555"/>
                </a:solidFill>
                <a:latin typeface="Lato"/>
              </a:rPr>
              <a:t>,</a:t>
            </a:r>
            <a:r>
              <a:rPr lang="zh-CN" altLang="en-US" dirty="0">
                <a:solidFill>
                  <a:srgbClr val="555555"/>
                </a:solidFill>
                <a:latin typeface="Lato"/>
              </a:rPr>
              <a:t>可能第</a:t>
            </a:r>
            <a:r>
              <a:rPr lang="en-US" altLang="zh-CN" dirty="0">
                <a:solidFill>
                  <a:srgbClr val="555555"/>
                </a:solidFill>
                <a:latin typeface="Lato"/>
              </a:rPr>
              <a:t>0</a:t>
            </a:r>
            <a:r>
              <a:rPr lang="zh-CN" altLang="en-US" dirty="0">
                <a:solidFill>
                  <a:srgbClr val="555555"/>
                </a:solidFill>
                <a:latin typeface="Lato"/>
              </a:rPr>
              <a:t>层文件超过</a:t>
            </a:r>
            <a:r>
              <a:rPr lang="en-US" altLang="zh-CN" dirty="0">
                <a:solidFill>
                  <a:srgbClr val="555555"/>
                </a:solidFill>
                <a:latin typeface="Lato"/>
              </a:rPr>
              <a:t>8(</a:t>
            </a:r>
            <a:r>
              <a:rPr lang="zh-CN" altLang="en-US" dirty="0">
                <a:solidFill>
                  <a:srgbClr val="555555"/>
                </a:solidFill>
                <a:latin typeface="Lato"/>
              </a:rPr>
              <a:t>系统定义</a:t>
            </a:r>
            <a:r>
              <a:rPr lang="en-US" altLang="zh-CN" dirty="0">
                <a:solidFill>
                  <a:srgbClr val="555555"/>
                </a:solidFill>
                <a:latin typeface="Lato"/>
              </a:rPr>
              <a:t>,</a:t>
            </a:r>
            <a:r>
              <a:rPr lang="zh-CN" altLang="en-US" dirty="0">
                <a:solidFill>
                  <a:srgbClr val="555555"/>
                </a:solidFill>
                <a:latin typeface="Lato"/>
              </a:rPr>
              <a:t>可以自定义</a:t>
            </a:r>
            <a:r>
              <a:rPr lang="en-US" altLang="zh-CN" dirty="0">
                <a:solidFill>
                  <a:srgbClr val="555555"/>
                </a:solidFill>
                <a:latin typeface="Lato"/>
              </a:rPr>
              <a:t>),</a:t>
            </a:r>
            <a:r>
              <a:rPr lang="zh-CN" altLang="en-US" dirty="0">
                <a:solidFill>
                  <a:srgbClr val="555555"/>
                </a:solidFill>
                <a:latin typeface="Lato"/>
              </a:rPr>
              <a:t>则就需要</a:t>
            </a:r>
            <a:r>
              <a:rPr lang="en-US" altLang="zh-CN" dirty="0">
                <a:solidFill>
                  <a:srgbClr val="555555"/>
                </a:solidFill>
                <a:latin typeface="Lato"/>
              </a:rPr>
              <a:t>major compaction</a:t>
            </a:r>
            <a:r>
              <a:rPr lang="zh-CN" altLang="en-US" dirty="0">
                <a:solidFill>
                  <a:srgbClr val="555555"/>
                </a:solidFill>
                <a:latin typeface="Lato"/>
              </a:rPr>
              <a:t>了</a:t>
            </a:r>
            <a:r>
              <a:rPr lang="en-US" altLang="zh-CN" dirty="0">
                <a:solidFill>
                  <a:srgbClr val="555555"/>
                </a:solidFill>
                <a:latin typeface="Lato"/>
              </a:rPr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189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524001" y="1031875"/>
            <a:ext cx="9144635" cy="93980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矩形 8"/>
          <p:cNvSpPr/>
          <p:nvPr userDrawn="1"/>
        </p:nvSpPr>
        <p:spPr>
          <a:xfrm>
            <a:off x="1524001" y="5876925"/>
            <a:ext cx="9144635" cy="76200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5469" y="365129"/>
            <a:ext cx="10198331" cy="1325563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5470" y="1825625"/>
            <a:ext cx="10198332" cy="4351338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155471" y="1378532"/>
            <a:ext cx="1562735" cy="75565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38203" y="1386844"/>
            <a:ext cx="1562735" cy="75565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838203" y="1386844"/>
            <a:ext cx="1562735" cy="75565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38203" y="1386844"/>
            <a:ext cx="1562735" cy="75565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7" y="88904"/>
            <a:ext cx="902335" cy="902335"/>
          </a:xfrm>
          <a:prstGeom prst="rect">
            <a:avLst/>
          </a:prstGeom>
        </p:spPr>
      </p:pic>
      <p:pic>
        <p:nvPicPr>
          <p:cNvPr id="9" name="图片 3076" descr="logo"/>
          <p:cNvPicPr>
            <a:picLocks noChangeAspect="1" noChangeArrowheads="1"/>
          </p:cNvPicPr>
          <p:nvPr userDrawn="1"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11303637" y="5953125"/>
            <a:ext cx="803911" cy="803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667306"/>
            <a:ext cx="9144000" cy="2387600"/>
          </a:xfrm>
        </p:spPr>
        <p:txBody>
          <a:bodyPr/>
          <a:lstStyle/>
          <a:p>
            <a:r>
              <a:rPr lang="en-US" altLang="zh-CN" sz="8800" dirty="0"/>
              <a:t>SST</a:t>
            </a:r>
            <a:r>
              <a:rPr lang="zh-CN" altLang="en-US" sz="8800" dirty="0"/>
              <a:t>练习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041423"/>
            <a:ext cx="9144000" cy="1655763"/>
          </a:xfrm>
        </p:spPr>
        <p:txBody>
          <a:bodyPr>
            <a:normAutofit/>
          </a:bodyPr>
          <a:lstStyle/>
          <a:p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2D39F-5D8D-4646-A809-69D97F709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469" y="365129"/>
            <a:ext cx="10198331" cy="1325563"/>
          </a:xfrm>
        </p:spPr>
        <p:txBody>
          <a:bodyPr/>
          <a:lstStyle/>
          <a:p>
            <a:r>
              <a:rPr lang="zh-CN" altLang="en-US" dirty="0"/>
              <a:t>示例函数</a:t>
            </a:r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87C8DED-1D21-4AC9-8BB9-C56AAE8FF222}"/>
              </a:ext>
            </a:extLst>
          </p:cNvPr>
          <p:cNvSpPr/>
          <p:nvPr/>
        </p:nvSpPr>
        <p:spPr>
          <a:xfrm>
            <a:off x="1155468" y="2080966"/>
            <a:ext cx="931856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MakeRoomForWrite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algn="just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先判断是否有后台合并错误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则啥都不做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如果没有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则执行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2;</a:t>
            </a:r>
          </a:p>
          <a:p>
            <a:pPr algn="just">
              <a:buFont typeface="+mj-lt"/>
              <a:buAutoNum type="arabicPeriod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如果后台没错误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则判断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mem_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的大小是是否小于事先定义阈值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则啥都不做返回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继续插入数据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如果大于事先定义的阈值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则需要进行一次合并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algn="just">
              <a:buFont typeface="+mj-lt"/>
              <a:buAutoNum type="arabicPeriod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imm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不为空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所以后台有线程在执行合并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在此等待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algn="just">
              <a:buFont typeface="+mj-lt"/>
              <a:buAutoNum type="arabicPeriod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层文件个数太多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则也需要等待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algn="just">
              <a:buFont typeface="+mj-lt"/>
              <a:buAutoNum type="arabicPeriod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如果都不是以上情况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则进程一次合并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MaybeScheduleCompaction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3316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2D39F-5D8D-4646-A809-69D97F709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469" y="365129"/>
            <a:ext cx="10198331" cy="1325563"/>
          </a:xfrm>
        </p:spPr>
        <p:txBody>
          <a:bodyPr/>
          <a:lstStyle/>
          <a:p>
            <a:r>
              <a:rPr lang="zh-CN" altLang="en-US" dirty="0"/>
              <a:t>示例函数</a:t>
            </a:r>
            <a:r>
              <a:rPr lang="en-US" altLang="zh-CN" dirty="0"/>
              <a:t>-2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F119E1C-20B4-4238-97FF-220BD427F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469" y="1690692"/>
            <a:ext cx="6009525" cy="412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502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2D39F-5D8D-4646-A809-69D97F709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469" y="365129"/>
            <a:ext cx="10198331" cy="1325563"/>
          </a:xfrm>
        </p:spPr>
        <p:txBody>
          <a:bodyPr/>
          <a:lstStyle/>
          <a:p>
            <a:r>
              <a:rPr lang="zh-CN" altLang="en-US" dirty="0"/>
              <a:t>获取数据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F6562AE-29FE-4B7A-B031-9E7454776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469" y="1532489"/>
            <a:ext cx="5873404" cy="379302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F17458B-57C7-44C3-8F96-313A22E5367A}"/>
              </a:ext>
            </a:extLst>
          </p:cNvPr>
          <p:cNvSpPr/>
          <p:nvPr/>
        </p:nvSpPr>
        <p:spPr>
          <a:xfrm>
            <a:off x="1072341" y="5435163"/>
            <a:ext cx="90423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如果后台没有其他线程执行且没有后台错误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则执行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BackgroundCompaction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函数做后台合并操作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然后将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bg_compaction_scheduled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标识没有后台执行了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其他线程可以进行执行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因为执行一次合并操作之后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可能导致其他层文件个数过多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所以有可能再进行一次合并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最后唤醒所有在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MakeRoomForWrite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函数中等待的线程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8708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2D39F-5D8D-4646-A809-69D97F709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469" y="365129"/>
            <a:ext cx="10198331" cy="1325563"/>
          </a:xfrm>
        </p:spPr>
        <p:txBody>
          <a:bodyPr/>
          <a:lstStyle/>
          <a:p>
            <a:r>
              <a:rPr lang="zh-CN" altLang="en-US" dirty="0"/>
              <a:t>任务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980144F-D390-4754-A091-4C7DEB1B247C}"/>
              </a:ext>
            </a:extLst>
          </p:cNvPr>
          <p:cNvSpPr txBox="1"/>
          <p:nvPr/>
        </p:nvSpPr>
        <p:spPr>
          <a:xfrm>
            <a:off x="1487055" y="2244436"/>
            <a:ext cx="69364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，打印其中的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index-block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footer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输入两组数据后，然后进行手动的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compaction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这两组数据的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ssts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9862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>
            <a:extLst>
              <a:ext uri="{FF2B5EF4-FFF2-40B4-BE49-F238E27FC236}">
                <a16:creationId xmlns:a16="http://schemas.microsoft.com/office/drawing/2014/main" id="{83F4F3DF-922F-4CAD-B693-25A81C9D5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偏移量</a:t>
            </a:r>
          </a:p>
        </p:txBody>
      </p:sp>
      <p:pic>
        <p:nvPicPr>
          <p:cNvPr id="4" name="Picture 2" descr="https://images2015.cnblogs.com/blog/384029/201612/384029-20161218121121214-824094688.png">
            <a:extLst>
              <a:ext uri="{FF2B5EF4-FFF2-40B4-BE49-F238E27FC236}">
                <a16:creationId xmlns:a16="http://schemas.microsoft.com/office/drawing/2014/main" id="{35D3A36C-C868-440F-BE77-2F143AC2D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901" y="30744"/>
            <a:ext cx="5523987" cy="681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473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Sstable</a:t>
            </a:r>
            <a:r>
              <a:rPr lang="zh-CN" altLang="en-US" dirty="0"/>
              <a:t>的结构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07968" y="2132857"/>
            <a:ext cx="4245452" cy="508348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/>
              <a:t>1</a:t>
            </a:r>
            <a:r>
              <a:rPr lang="zh-CN" altLang="en-US" sz="1800" dirty="0"/>
              <a:t>）</a:t>
            </a:r>
            <a:r>
              <a:rPr lang="en-US" altLang="zh-CN" sz="1800" dirty="0" err="1"/>
              <a:t>DataBlock</a:t>
            </a:r>
            <a:r>
              <a:rPr lang="zh-CN" altLang="en-US" sz="1800" dirty="0"/>
              <a:t>：存储</a:t>
            </a:r>
            <a:r>
              <a:rPr lang="en-US" altLang="zh-CN" sz="1800" dirty="0"/>
              <a:t>Key-Value</a:t>
            </a:r>
            <a:r>
              <a:rPr lang="zh-CN" altLang="en-US" sz="1800" dirty="0"/>
              <a:t>记录，分为</a:t>
            </a:r>
            <a:r>
              <a:rPr lang="en-US" altLang="zh-CN" sz="1800" dirty="0"/>
              <a:t>Data</a:t>
            </a:r>
            <a:r>
              <a:rPr lang="zh-CN" altLang="en-US" sz="1800" dirty="0"/>
              <a:t>、</a:t>
            </a:r>
            <a:r>
              <a:rPr lang="en-US" altLang="zh-CN" sz="1800" dirty="0"/>
              <a:t>type</a:t>
            </a:r>
            <a:r>
              <a:rPr lang="zh-CN" altLang="en-US" sz="1800" dirty="0"/>
              <a:t>、</a:t>
            </a:r>
            <a:r>
              <a:rPr lang="en-US" altLang="zh-CN" sz="1800" dirty="0"/>
              <a:t>CRC</a:t>
            </a:r>
            <a:r>
              <a:rPr lang="zh-CN" altLang="en-US" sz="1800" dirty="0"/>
              <a:t>三部分</a:t>
            </a:r>
          </a:p>
          <a:p>
            <a:pPr marL="0" indent="0">
              <a:buNone/>
            </a:pPr>
            <a:r>
              <a:rPr lang="en-US" altLang="zh-CN" sz="1800" dirty="0"/>
              <a:t>2</a:t>
            </a:r>
            <a:r>
              <a:rPr lang="zh-CN" altLang="en-US" sz="1800" dirty="0"/>
              <a:t>）</a:t>
            </a:r>
            <a:r>
              <a:rPr lang="en-US" altLang="zh-CN" sz="1800" dirty="0" err="1"/>
              <a:t>MetaBlock</a:t>
            </a:r>
            <a:r>
              <a:rPr lang="zh-CN" altLang="en-US" sz="1800" dirty="0"/>
              <a:t>：暂时没有使用</a:t>
            </a:r>
          </a:p>
          <a:p>
            <a:pPr marL="0" indent="0">
              <a:buNone/>
            </a:pPr>
            <a:r>
              <a:rPr lang="en-US" altLang="zh-CN" sz="1800" dirty="0"/>
              <a:t>3</a:t>
            </a:r>
            <a:r>
              <a:rPr lang="zh-CN" altLang="en-US" sz="1800" dirty="0"/>
              <a:t>）</a:t>
            </a:r>
            <a:r>
              <a:rPr lang="en-US" altLang="zh-CN" sz="1800" dirty="0" err="1"/>
              <a:t>MetaBlock_index</a:t>
            </a:r>
            <a:r>
              <a:rPr lang="zh-CN" altLang="en-US" sz="1800" dirty="0"/>
              <a:t>：记录</a:t>
            </a:r>
            <a:r>
              <a:rPr lang="en-US" altLang="zh-CN" sz="1800" dirty="0"/>
              <a:t>filter</a:t>
            </a:r>
            <a:r>
              <a:rPr lang="zh-CN" altLang="en-US" sz="1800" dirty="0"/>
              <a:t>的相关信息（本文暂时没有考虑</a:t>
            </a:r>
            <a:r>
              <a:rPr lang="en-US" altLang="zh-CN" sz="1800" dirty="0"/>
              <a:t>filter</a:t>
            </a:r>
            <a:r>
              <a:rPr lang="zh-CN" altLang="en-US" sz="1800" dirty="0"/>
              <a:t>）</a:t>
            </a:r>
          </a:p>
          <a:p>
            <a:pPr marL="0" indent="0">
              <a:buNone/>
            </a:pPr>
            <a:r>
              <a:rPr lang="en-US" altLang="zh-CN" sz="1800" dirty="0"/>
              <a:t>4</a:t>
            </a:r>
            <a:r>
              <a:rPr lang="zh-CN" altLang="en-US" sz="1800" dirty="0"/>
              <a:t>）</a:t>
            </a:r>
            <a:r>
              <a:rPr lang="en-US" altLang="zh-CN" sz="1800" dirty="0" err="1"/>
              <a:t>IndexBlock</a:t>
            </a:r>
            <a:r>
              <a:rPr lang="zh-CN" altLang="en-US" sz="1800" dirty="0"/>
              <a:t>：描述一个</a:t>
            </a:r>
            <a:r>
              <a:rPr lang="en-US" altLang="zh-CN" sz="1800" dirty="0" err="1"/>
              <a:t>DataBlock</a:t>
            </a:r>
            <a:r>
              <a:rPr lang="zh-CN" altLang="en-US" sz="1800" dirty="0"/>
              <a:t>，存储着对应</a:t>
            </a:r>
            <a:r>
              <a:rPr lang="en-US" altLang="zh-CN" sz="1800" dirty="0" err="1"/>
              <a:t>DataBlock</a:t>
            </a:r>
            <a:r>
              <a:rPr lang="zh-CN" altLang="en-US" sz="1800" dirty="0"/>
              <a:t>的最大</a:t>
            </a:r>
            <a:r>
              <a:rPr lang="en-US" altLang="zh-CN" sz="1800" dirty="0"/>
              <a:t>Key</a:t>
            </a:r>
            <a:r>
              <a:rPr lang="zh-CN" altLang="en-US" sz="1800" dirty="0"/>
              <a:t>值，</a:t>
            </a:r>
            <a:r>
              <a:rPr lang="en-US" altLang="zh-CN" sz="1800" dirty="0" err="1"/>
              <a:t>DataBlock</a:t>
            </a:r>
            <a:r>
              <a:rPr lang="zh-CN" altLang="en-US" sz="1800" dirty="0"/>
              <a:t>在</a:t>
            </a:r>
            <a:r>
              <a:rPr lang="en-US" altLang="zh-CN" sz="1800" dirty="0"/>
              <a:t>.</a:t>
            </a:r>
            <a:r>
              <a:rPr lang="en-US" altLang="zh-CN" sz="1800" dirty="0" err="1"/>
              <a:t>sst</a:t>
            </a:r>
            <a:r>
              <a:rPr lang="zh-CN" altLang="en-US" sz="1800" dirty="0"/>
              <a:t>文件中的偏移量和大小</a:t>
            </a:r>
          </a:p>
          <a:p>
            <a:pPr marL="0" indent="0">
              <a:buNone/>
            </a:pPr>
            <a:r>
              <a:rPr lang="en-US" altLang="zh-CN" sz="1800" dirty="0"/>
              <a:t>5</a:t>
            </a:r>
            <a:r>
              <a:rPr lang="zh-CN" altLang="en-US" sz="1800" dirty="0"/>
              <a:t>）</a:t>
            </a:r>
            <a:r>
              <a:rPr lang="en-US" altLang="zh-CN" sz="1800" dirty="0"/>
              <a:t>Footer </a:t>
            </a:r>
            <a:r>
              <a:rPr lang="zh-CN" altLang="en-US" sz="1800" dirty="0"/>
              <a:t>：索引的索引，记录</a:t>
            </a:r>
            <a:r>
              <a:rPr lang="en-US" altLang="zh-CN" sz="1800" dirty="0" err="1"/>
              <a:t>IndexBlock</a:t>
            </a:r>
            <a:r>
              <a:rPr lang="zh-CN" altLang="en-US" sz="1800" dirty="0"/>
              <a:t>和</a:t>
            </a:r>
            <a:r>
              <a:rPr lang="en-US" altLang="zh-CN" sz="1800" dirty="0" err="1"/>
              <a:t>MetaIndexBlock</a:t>
            </a:r>
            <a:r>
              <a:rPr lang="zh-CN" altLang="en-US" sz="1800" dirty="0"/>
              <a:t>在</a:t>
            </a:r>
            <a:r>
              <a:rPr lang="en-US" altLang="zh-CN" sz="1800" dirty="0" err="1"/>
              <a:t>SSTable</a:t>
            </a:r>
            <a:r>
              <a:rPr lang="zh-CN" altLang="en-US" sz="1800" dirty="0"/>
              <a:t>中的偏移量了和大小</a:t>
            </a:r>
          </a:p>
          <a:p>
            <a:pPr marL="805929" lvl="1" indent="0">
              <a:buNone/>
            </a:pPr>
            <a:endParaRPr lang="zh-CN" altLang="en-US" sz="4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3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pic>
        <p:nvPicPr>
          <p:cNvPr id="1026" name="Picture 2" descr="https://images2015.cnblogs.com/blog/384029/201612/384029-20161218115614636-175740028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5" y="3068961"/>
            <a:ext cx="3781425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038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2D39F-5D8D-4646-A809-69D97F709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621" y="407804"/>
            <a:ext cx="4557669" cy="949942"/>
          </a:xfrm>
        </p:spPr>
        <p:txBody>
          <a:bodyPr/>
          <a:lstStyle/>
          <a:p>
            <a:r>
              <a:rPr lang="en-US" altLang="zh-CN" dirty="0"/>
              <a:t>Block</a:t>
            </a:r>
            <a:r>
              <a:rPr lang="zh-CN" altLang="en-US" dirty="0"/>
              <a:t>类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1BDED84-7B46-4F1E-879F-774E3FA2E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116" y="1589194"/>
            <a:ext cx="5572125" cy="14287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0F7AC1F-1599-456D-BB6A-E831D9F23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116" y="3345871"/>
            <a:ext cx="5695950" cy="33147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E88C0EC-B192-4EEC-A5E2-5258C7D1B791}"/>
              </a:ext>
            </a:extLst>
          </p:cNvPr>
          <p:cNvSpPr/>
          <p:nvPr/>
        </p:nvSpPr>
        <p:spPr>
          <a:xfrm>
            <a:off x="1348509" y="2022764"/>
            <a:ext cx="1422400" cy="41563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r>
              <a:rPr lang="zh-CN" altLang="en-US" dirty="0"/>
              <a:t>类定义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D5D2146-21D3-48DC-93BC-C50CDA30CD85}"/>
              </a:ext>
            </a:extLst>
          </p:cNvPr>
          <p:cNvSpPr/>
          <p:nvPr/>
        </p:nvSpPr>
        <p:spPr>
          <a:xfrm>
            <a:off x="1348509" y="4267201"/>
            <a:ext cx="1422400" cy="41563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构造函数</a:t>
            </a:r>
          </a:p>
        </p:txBody>
      </p:sp>
    </p:spTree>
    <p:extLst>
      <p:ext uri="{BB962C8B-B14F-4D97-AF65-F5344CB8AC3E}">
        <p14:creationId xmlns:p14="http://schemas.microsoft.com/office/powerpoint/2010/main" val="895580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>
            <a:extLst>
              <a:ext uri="{FF2B5EF4-FFF2-40B4-BE49-F238E27FC236}">
                <a16:creationId xmlns:a16="http://schemas.microsoft.com/office/drawing/2014/main" id="{83F4F3DF-922F-4CAD-B693-25A81C9D5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迭代器部分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A48C0EB-F58F-4BDA-9F07-7E44E8663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931" y="0"/>
            <a:ext cx="5409127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3BD1DDE-B63C-4881-AFE0-DE8CEAB3FD4B}"/>
              </a:ext>
            </a:extLst>
          </p:cNvPr>
          <p:cNvSpPr/>
          <p:nvPr/>
        </p:nvSpPr>
        <p:spPr>
          <a:xfrm>
            <a:off x="1155469" y="1884218"/>
            <a:ext cx="420162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迭代器重要任务就是解析出记录：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当为第一条记录时，共享部分为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key_.append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non_shared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这行代码就是将第一条完整记录加在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key_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后面。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当不是第一条记录时，此时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key_.resize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(shared);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这行代码获取当前记录和上一条记录共享部分，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key_.append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non_shared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这行代码就获得非共享部分，凑成完整的记录。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此时这个迭代器的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key_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指向第一条记录的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value_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指向第一条记录的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value.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5462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>
            <a:extLst>
              <a:ext uri="{FF2B5EF4-FFF2-40B4-BE49-F238E27FC236}">
                <a16:creationId xmlns:a16="http://schemas.microsoft.com/office/drawing/2014/main" id="{83F4F3DF-922F-4CAD-B693-25A81C9D5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TwoLevelIterator</a:t>
            </a:r>
            <a:r>
              <a:rPr lang="zh-CN" altLang="en-US" dirty="0"/>
              <a:t>类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F499790-6991-46E8-A765-1BBB0721813A}"/>
              </a:ext>
            </a:extLst>
          </p:cNvPr>
          <p:cNvSpPr/>
          <p:nvPr/>
        </p:nvSpPr>
        <p:spPr>
          <a:xfrm>
            <a:off x="1155469" y="178508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如果要读取一个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文件的某个键值对，首先要读取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 block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，然后才是从这个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 block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中读取键值对。所以有两次迭代，即两个迭代器。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83827B0-CE36-4B5F-8A05-F69B6DC4E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018" y="2945391"/>
            <a:ext cx="8787113" cy="302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075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2D39F-5D8D-4646-A809-69D97F709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Eg.</a:t>
            </a:r>
            <a:r>
              <a:rPr lang="zh-CN" altLang="en-US" dirty="0"/>
              <a:t>读取第一个样本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423CBE4-2F4D-485D-90A2-EC30702D8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244" y="2390341"/>
            <a:ext cx="5886450" cy="423862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079A788-316C-40F2-B907-771295CBB822}"/>
              </a:ext>
            </a:extLst>
          </p:cNvPr>
          <p:cNvSpPr/>
          <p:nvPr/>
        </p:nvSpPr>
        <p:spPr>
          <a:xfrm>
            <a:off x="1155469" y="157259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经过这两个函数之后，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index_iter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index_block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第一条记录，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data_iter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指向第一个块的首位置</a:t>
            </a:r>
          </a:p>
        </p:txBody>
      </p:sp>
    </p:spTree>
    <p:extLst>
      <p:ext uri="{BB962C8B-B14F-4D97-AF65-F5344CB8AC3E}">
        <p14:creationId xmlns:p14="http://schemas.microsoft.com/office/powerpoint/2010/main" val="2050303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2D39F-5D8D-4646-A809-69D97F709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469" y="365129"/>
            <a:ext cx="10198331" cy="1325563"/>
          </a:xfrm>
        </p:spPr>
        <p:txBody>
          <a:bodyPr/>
          <a:lstStyle/>
          <a:p>
            <a:r>
              <a:rPr lang="zh-CN" altLang="en-US" dirty="0"/>
              <a:t>获取数据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DD7FBD-CEB1-4010-9496-8BDBAB930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696" y="1619250"/>
            <a:ext cx="5534025" cy="36195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E0DA349-ED84-480B-B937-CFDCCDD591DA}"/>
              </a:ext>
            </a:extLst>
          </p:cNvPr>
          <p:cNvSpPr/>
          <p:nvPr/>
        </p:nvSpPr>
        <p:spPr>
          <a:xfrm>
            <a:off x="1324696" y="569201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先构造一个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类，然后构造出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的迭代器，从迭代器就可以获取这个文件的任何键值</a:t>
            </a:r>
          </a:p>
        </p:txBody>
      </p:sp>
    </p:spTree>
    <p:extLst>
      <p:ext uri="{BB962C8B-B14F-4D97-AF65-F5344CB8AC3E}">
        <p14:creationId xmlns:p14="http://schemas.microsoft.com/office/powerpoint/2010/main" val="935751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2D39F-5D8D-4646-A809-69D97F709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469" y="365129"/>
            <a:ext cx="10198331" cy="1325563"/>
          </a:xfrm>
        </p:spPr>
        <p:txBody>
          <a:bodyPr/>
          <a:lstStyle/>
          <a:p>
            <a:r>
              <a:rPr lang="en-US" altLang="zh-CN" b="1" dirty="0"/>
              <a:t>Compaction</a:t>
            </a:r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E9360BB-D3C5-4EDB-BEBB-489F145BF092}"/>
              </a:ext>
            </a:extLst>
          </p:cNvPr>
          <p:cNvSpPr/>
          <p:nvPr/>
        </p:nvSpPr>
        <p:spPr>
          <a:xfrm>
            <a:off x="1324696" y="189086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leveldb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有两种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compaction: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minor compaction,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就是将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immemtable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数据写回到磁盘的过程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一种是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major compaction,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即将某一层某个文件和上一层的几个文件合并的过程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3D6781BB-9A2F-4AA5-A4B3-00EC162AAF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0726468"/>
              </p:ext>
            </p:extLst>
          </p:nvPr>
        </p:nvGraphicFramePr>
        <p:xfrm>
          <a:off x="1518659" y="2456102"/>
          <a:ext cx="5708073" cy="38153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034791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263"/>
  <p:tag name="MH_SECTIONID" val="315,316,"/>
</p:tagLst>
</file>

<file path=ppt/theme/theme1.xml><?xml version="1.0" encoding="utf-8"?>
<a:theme xmlns:a="http://schemas.openxmlformats.org/drawingml/2006/main" name="茅草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2369</TotalTime>
  <Words>678</Words>
  <Application>Microsoft Office PowerPoint</Application>
  <PresentationFormat>宽屏</PresentationFormat>
  <Paragraphs>54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Lato</vt:lpstr>
      <vt:lpstr>微软雅黑</vt:lpstr>
      <vt:lpstr>Arial</vt:lpstr>
      <vt:lpstr>Calibri</vt:lpstr>
      <vt:lpstr>Tw Cen MT</vt:lpstr>
      <vt:lpstr>茅草</vt:lpstr>
      <vt:lpstr>SST练习 </vt:lpstr>
      <vt:lpstr>偏移量</vt:lpstr>
      <vt:lpstr>Sstable的结构</vt:lpstr>
      <vt:lpstr>Block类</vt:lpstr>
      <vt:lpstr>迭代器部分</vt:lpstr>
      <vt:lpstr>TwoLevelIterator类</vt:lpstr>
      <vt:lpstr>Eg.读取第一个样本</vt:lpstr>
      <vt:lpstr>获取数据</vt:lpstr>
      <vt:lpstr>Compaction</vt:lpstr>
      <vt:lpstr>示例函数-1</vt:lpstr>
      <vt:lpstr>示例函数-2</vt:lpstr>
      <vt:lpstr>获取数据</vt:lpstr>
      <vt:lpstr>任务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Perf: Performance Event</dc:title>
  <dc:creator>tianjiqx</dc:creator>
  <cp:lastModifiedBy>rui Xu</cp:lastModifiedBy>
  <cp:revision>484</cp:revision>
  <dcterms:created xsi:type="dcterms:W3CDTF">2015-05-05T08:02:00Z</dcterms:created>
  <dcterms:modified xsi:type="dcterms:W3CDTF">2019-03-27T02:36:16Z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