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21" r:id="rId3"/>
    <p:sldId id="336" r:id="rId4"/>
    <p:sldId id="337" r:id="rId5"/>
    <p:sldId id="340" r:id="rId6"/>
    <p:sldId id="341" r:id="rId7"/>
    <p:sldId id="343" r:id="rId8"/>
    <p:sldId id="344" r:id="rId9"/>
    <p:sldId id="345" r:id="rId10"/>
    <p:sldId id="346" r:id="rId11"/>
    <p:sldId id="347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6" autoAdjust="0"/>
    <p:restoredTop sz="91611" autoAdjust="0"/>
  </p:normalViewPr>
  <p:slideViewPr>
    <p:cSldViewPr snapToGrid="0">
      <p:cViewPr varScale="1">
        <p:scale>
          <a:sx n="81" d="100"/>
          <a:sy n="81" d="100"/>
        </p:scale>
        <p:origin x="1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67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9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524001" y="1031875"/>
            <a:ext cx="9144635" cy="9398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524001" y="5876925"/>
            <a:ext cx="9144635" cy="7620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469" y="365129"/>
            <a:ext cx="10198331" cy="13255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470" y="1825625"/>
            <a:ext cx="10198332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55471" y="1378532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" y="88904"/>
            <a:ext cx="902335" cy="902335"/>
          </a:xfrm>
          <a:prstGeom prst="rect">
            <a:avLst/>
          </a:prstGeom>
        </p:spPr>
      </p:pic>
      <p:pic>
        <p:nvPicPr>
          <p:cNvPr id="9" name="图片 3076" descr="logo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11303637" y="5953125"/>
            <a:ext cx="803911" cy="80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plchx.iteye.com/blog/2093821" TargetMode="External"/><Relationship Id="rId4" Type="http://schemas.openxmlformats.org/officeDocument/2006/relationships/hyperlink" Target="http://blog.chinaunix.net/uid-7270462-id-3531612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ostgresql.org/docs/current/backu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5588"/>
            <a:ext cx="9520362" cy="2387600"/>
          </a:xfrm>
        </p:spPr>
        <p:txBody>
          <a:bodyPr>
            <a:normAutofit/>
          </a:bodyPr>
          <a:lstStyle/>
          <a:p>
            <a:r>
              <a:rPr lang="en-US" altLang="zh-CN" sz="8800" dirty="0" smtClean="0"/>
              <a:t>PostgreSQL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Backup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50591"/>
            <a:ext cx="9144000" cy="1655763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sz="3600" dirty="0" smtClean="0"/>
              <a:t>Xing Wei</a:t>
            </a:r>
          </a:p>
          <a:p>
            <a:r>
              <a:rPr lang="en-US" altLang="zh-CN" sz="3600" dirty="0" smtClean="0"/>
              <a:t>simba_wei@stu.ecnu.edu.cn</a:t>
            </a:r>
            <a:endParaRPr lang="en-US" altLang="zh-C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Backup-Archiving&amp;PITR</a:t>
            </a:r>
            <a:r>
              <a:rPr lang="en-US" altLang="zh-CN" dirty="0" err="1" smtClean="0">
                <a:sym typeface="Wingdings" panose="05000000000000000000" pitchFamily="2" charset="2"/>
              </a:rPr>
              <a:t>Restore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10149" y="1545036"/>
            <a:ext cx="10488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4000" dirty="0" smtClean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4000" b="0" i="0" dirty="0" smtClean="0">
                <a:solidFill>
                  <a:srgbClr val="4F4F4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4000" dirty="0" smtClean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编辑</a:t>
            </a:r>
            <a:r>
              <a:rPr lang="en-US" altLang="zh-CN" sz="4000" dirty="0" err="1" smtClean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Recovery.conf</a:t>
            </a:r>
            <a:endParaRPr lang="zh-CN" altLang="en-US" sz="4000" b="0" i="0" dirty="0">
              <a:solidFill>
                <a:srgbClr val="4F4F4F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0149" y="3100477"/>
            <a:ext cx="8451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NOTE that the </a:t>
            </a:r>
            <a:r>
              <a:rPr lang="en-US" altLang="zh-CN" dirty="0" err="1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basename</a:t>
            </a: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of %p will be different from %f; do not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expect them to be interchangeable.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>
                <a:solidFill>
                  <a:srgbClr val="E5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restore_command</a:t>
            </a:r>
            <a:r>
              <a:rPr lang="en-US" altLang="zh-CN" dirty="0">
                <a:solidFill>
                  <a:srgbClr val="E5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'</a:t>
            </a:r>
            <a:r>
              <a:rPr lang="en-US" altLang="zh-CN" dirty="0" err="1">
                <a:solidFill>
                  <a:srgbClr val="E5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</a:t>
            </a:r>
            <a:r>
              <a:rPr lang="en-US" altLang="zh-CN" dirty="0">
                <a:solidFill>
                  <a:srgbClr val="E5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dirty="0" err="1">
                <a:solidFill>
                  <a:srgbClr val="E5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dirty="0">
                <a:solidFill>
                  <a:srgbClr val="E5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/local/postgresql-9.2.1/archive/%f %p' 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10149" y="2332259"/>
            <a:ext cx="9511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/>
              <a:t>最利用之前归档的</a:t>
            </a:r>
            <a:r>
              <a:rPr lang="en-US" altLang="zh-CN" dirty="0" smtClean="0"/>
              <a:t>WAL</a:t>
            </a:r>
            <a:r>
              <a:rPr lang="zh-CN" altLang="en-US" dirty="0" smtClean="0"/>
              <a:t>日志以及基础备份的数据进行恢复。需要在</a:t>
            </a:r>
            <a:r>
              <a:rPr lang="en-US" altLang="zh-CN" dirty="0" err="1" smtClean="0"/>
              <a:t>recovery.conf</a:t>
            </a:r>
            <a:r>
              <a:rPr lang="zh-CN" altLang="en-US" dirty="0" smtClean="0"/>
              <a:t>的文件中做出如下的修改。</a:t>
            </a:r>
            <a:endParaRPr lang="zh-CN" altLang="en-US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0149" y="4422693"/>
            <a:ext cx="10488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4000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4000" b="0" i="0" dirty="0" smtClean="0">
                <a:solidFill>
                  <a:srgbClr val="4F4F4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4000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重</a:t>
            </a:r>
            <a:r>
              <a:rPr lang="zh-CN" altLang="en-US" sz="4000" dirty="0" smtClean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</a:t>
            </a:r>
            <a:r>
              <a:rPr lang="en-US" altLang="zh-CN" sz="4000" dirty="0" smtClean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PG</a:t>
            </a:r>
            <a:endParaRPr lang="zh-CN" altLang="en-US" sz="4000" b="0" i="0" dirty="0">
              <a:solidFill>
                <a:srgbClr val="4F4F4F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0149" y="5324249"/>
            <a:ext cx="7712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[root@rhel5-01 </a:t>
            </a:r>
            <a:r>
              <a:rPr lang="en-US" altLang="zh-CN" dirty="0" err="1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pg_log</a:t>
            </a: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]# /</a:t>
            </a:r>
            <a:r>
              <a:rPr lang="en-US" altLang="zh-CN" dirty="0" err="1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init.d</a:t>
            </a: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/postgresql-9.2 start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91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Reference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5740" y="2552570"/>
            <a:ext cx="10024091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hlinkClick r:id="rId2"/>
              </a:rPr>
              <a:t>https://www.postgresql.org/docs/current/backup.</a:t>
            </a:r>
            <a:r>
              <a:rPr lang="zh-CN" altLang="en-US" sz="3200" dirty="0" smtClean="0">
                <a:hlinkClick r:id="rId2"/>
              </a:rPr>
              <a:t>html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hlinkClick r:id="rId3"/>
              </a:rPr>
              <a:t>https://</a:t>
            </a:r>
            <a:r>
              <a:rPr lang="en-US" altLang="zh-CN" sz="3200" dirty="0" smtClean="0">
                <a:hlinkClick r:id="rId3"/>
              </a:rPr>
              <a:t>toplchx.iteye.com/blog/2093821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hlinkClick r:id="rId4"/>
              </a:rPr>
              <a:t>http://</a:t>
            </a:r>
            <a:r>
              <a:rPr lang="en-US" altLang="zh-CN" sz="3200" dirty="0" smtClean="0">
                <a:hlinkClick r:id="rId4"/>
              </a:rPr>
              <a:t>blog.chinaunix.net/uid-7270462-id-3531612.html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7318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77293" y="1690692"/>
            <a:ext cx="79566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三种不同的备份方法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8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SQL 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dump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文件系统级备份（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File system level backup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连续归档（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Continuous archiving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zh-CN" altLang="en-US" sz="2800" b="0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8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Backup-SQL Dump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7051" y="1528149"/>
            <a:ext cx="1085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Dump</a:t>
            </a:r>
            <a:r>
              <a:rPr lang="zh-CN" altLang="en-US" sz="2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方法是生成含有</a:t>
            </a:r>
            <a:r>
              <a:rPr lang="en-US" altLang="zh-CN" sz="2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SQL</a:t>
            </a:r>
            <a:r>
              <a:rPr lang="zh-CN" altLang="en-US" sz="2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命令的</a:t>
            </a:r>
            <a:r>
              <a:rPr lang="zh-CN" altLang="en-US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文本文件。通过系统中自带的</a:t>
            </a:r>
            <a:r>
              <a:rPr lang="en-US" altLang="zh-CN" sz="2800" dirty="0" err="1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pg_dump</a:t>
            </a:r>
            <a:r>
              <a:rPr lang="zh-CN" altLang="en-US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指令可以将指定库中的表及其表中的数据以</a:t>
            </a:r>
            <a:r>
              <a:rPr lang="en-US" altLang="zh-CN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SQL</a:t>
            </a:r>
            <a:r>
              <a:rPr lang="zh-CN" altLang="en-US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指令的形式</a:t>
            </a:r>
            <a:r>
              <a:rPr lang="en-US" altLang="zh-CN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dump</a:t>
            </a:r>
            <a:r>
              <a:rPr lang="zh-CN" altLang="en-US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到一个文件中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94" y="2519033"/>
            <a:ext cx="5086350" cy="323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566" y="2767055"/>
            <a:ext cx="3022784" cy="37437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312" y="3862354"/>
            <a:ext cx="5693913" cy="28131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59984" y="28356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这个命令可以在任意可以连接数据库的远程机器上运行，但他需要读表的权限，所以大多数是用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superuser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用户运行这个命令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。连接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指定的数据库可以使用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-h host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-p port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命令选项。默认的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host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local host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或由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PGHOST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环境变量指定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。使用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-U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选项设置连接数据库的用户。</a:t>
            </a:r>
            <a:endParaRPr lang="zh-CN" altLang="en-US" b="0" i="0" dirty="0"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Backup-SQL </a:t>
            </a:r>
            <a:r>
              <a:rPr lang="en-US" altLang="zh-CN" dirty="0" err="1" smtClean="0"/>
              <a:t>Dump</a:t>
            </a:r>
            <a:r>
              <a:rPr lang="en-US" altLang="zh-CN" dirty="0" err="1" smtClean="0">
                <a:sym typeface="Wingdings" panose="05000000000000000000" pitchFamily="2" charset="2"/>
              </a:rPr>
              <a:t>Restore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12" y="3493217"/>
            <a:ext cx="7383893" cy="6903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87426" y="193062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因为导出的是明文数据文件，一次使用</a:t>
            </a:r>
            <a:r>
              <a:rPr lang="en-US" altLang="zh-CN" sz="2800" dirty="0" err="1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psql</a:t>
            </a:r>
            <a:r>
              <a:rPr lang="zh-CN" altLang="en-US" sz="2800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命令，</a:t>
            </a:r>
            <a:r>
              <a:rPr lang="zh-CN" altLang="en-US" sz="2800" dirty="0" smtClean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如：这边</a:t>
            </a:r>
            <a:r>
              <a:rPr lang="zh-CN" altLang="en-US" sz="2800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800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-d</a:t>
            </a:r>
            <a:r>
              <a:rPr lang="zh-CN" altLang="en-US" sz="2800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后面的数据库名称即是需要导入的</a:t>
            </a:r>
            <a:r>
              <a:rPr lang="zh-CN" altLang="en-US" sz="2800" dirty="0" smtClean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数据库</a:t>
            </a:r>
            <a:r>
              <a:rPr lang="en-US" altLang="zh-CN" sz="2800" dirty="0" smtClean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导入前需要用户自己新建</a:t>
            </a:r>
            <a:r>
              <a:rPr lang="en-US" altLang="zh-CN" sz="2800" dirty="0" smtClean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2800" b="0" i="0" dirty="0">
              <a:solidFill>
                <a:srgbClr val="4F4F4F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182" y="2957780"/>
            <a:ext cx="3098618" cy="3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Backup-File System Level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55469" y="1690692"/>
            <a:ext cx="83758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一个备份的策略是直接拷贝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PostgreSQL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的存储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文件。</a:t>
            </a:r>
            <a:endParaRPr lang="zh-CN" altLang="en-US" sz="4000" b="0" i="0" dirty="0">
              <a:solidFill>
                <a:srgbClr val="4F4F4F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5469" y="2401180"/>
            <a:ext cx="471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tar -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cf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 backup.tar /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usr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/local/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pgsql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/data  </a:t>
            </a:r>
            <a:endParaRPr lang="en-US" altLang="zh-CN" b="0" i="0" dirty="0">
              <a:solidFill>
                <a:srgbClr val="2B91AF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8491" y="2867860"/>
            <a:ext cx="92845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注意点：</a:t>
            </a:r>
            <a:endParaRPr lang="en-US" altLang="zh-CN" sz="2400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数据库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服务必须关闭，才能得到有用的备份。一个折中的办法是阻止所有连接。在恢复数据前也要关闭服务。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如果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你已经查看了数据库文件系统的目录结构，你可能想尝试备份和恢复某个特定的表或库。这是不行的，因为没有提交日志文件，这些目录中的信息是不能用的，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pg_clog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/*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包含所有事务的提交状态。一个表文件只有和这些提交状态信息一起才能使用。当然只恢复一个表文件和关联的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pg_clog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数据也是不行的，因为数据库的其他表都不可用了。所以文件系统备份必须整体备份数据库。</a:t>
            </a:r>
            <a:endParaRPr lang="zh-CN" altLang="en-US" sz="2400" b="0" i="0" dirty="0"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17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Backup-Archiving&amp;PITR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53168" y="1634048"/>
            <a:ext cx="104889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在任何时候，</a:t>
            </a:r>
            <a:r>
              <a:rPr lang="en-US" altLang="zh-CN" dirty="0" err="1"/>
              <a:t>PostgreSql</a:t>
            </a:r>
            <a:r>
              <a:rPr lang="zh-CN" altLang="en-US" dirty="0"/>
              <a:t>在</a:t>
            </a:r>
            <a:r>
              <a:rPr lang="en-US" altLang="zh-CN" dirty="0" err="1"/>
              <a:t>pg_xlog</a:t>
            </a:r>
            <a:r>
              <a:rPr lang="en-US" altLang="zh-CN" dirty="0"/>
              <a:t>/</a:t>
            </a:r>
            <a:r>
              <a:rPr lang="zh-CN" altLang="en-US" dirty="0"/>
              <a:t>目录中维护一个写日志</a:t>
            </a:r>
            <a:r>
              <a:rPr lang="en-US" altLang="zh-CN" dirty="0"/>
              <a:t>(WAL)</a:t>
            </a:r>
            <a:r>
              <a:rPr lang="zh-CN" altLang="en-US" dirty="0"/>
              <a:t>。日志文件记录了数据库的每次修改。这个日志的主要目的是崩溃安全：如果系统崩溃了，数据库可以通过从上次的检查点“回放”日志来恢复数据库。然而我们可以用日志做备份的第三种策略。你可以混合一个文件系统级别的备份和</a:t>
            </a:r>
            <a:r>
              <a:rPr lang="en-US" altLang="zh-CN" dirty="0"/>
              <a:t>WAL</a:t>
            </a:r>
            <a:r>
              <a:rPr lang="zh-CN" altLang="en-US" dirty="0"/>
              <a:t>文件备份。如果需要恢复，我们先恢复文件系统备份，再回放</a:t>
            </a:r>
            <a:r>
              <a:rPr lang="en-US" altLang="zh-CN" dirty="0"/>
              <a:t>WAL</a:t>
            </a:r>
            <a:r>
              <a:rPr lang="zh-CN" altLang="en-US" dirty="0"/>
              <a:t>的内容，使数据库恢复到当前状态。这种方法比前两种更复杂，但它也有一些优势： </a:t>
            </a:r>
            <a:endParaRPr lang="zh-CN" altLang="en-US" sz="4000" b="0" i="0" dirty="0">
              <a:solidFill>
                <a:srgbClr val="4F4F4F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3949" y="3231246"/>
            <a:ext cx="98866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我们不需要一个完全一致的文件系统备份起始点。在备份中的任何内部一致时间点，都可以正确回放。（这和系统崩溃后恢复是差不多的）所以我们不需要一个文件系统快照功能，只要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tar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压缩或类似的归档工具。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既然我们可以整合一个无限长的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WAL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文件序列进行回放，所以持续备份可以通过简单的连续归档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WAL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文件实现。对于大型数据库，频繁的完全备份是很不方便的。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我们不需要回放整个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WAL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文件。我们可以在任何时间点停止回放，可以得到那个时间点的数据库快照。因此，这种技术支持点即时恢复（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point-in-time recovery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）：基于你的基础备份，可以恢复数据库到任何时间状态。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如果我们连续提供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WAL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文件序列给另一台机器，让这台机器读取相同的备份文件，那么我们就有了一个热备份系统：在任何时候我们可以使用第二台机器，它有和第一台几乎一样（最近时间点备份）的数据。</a:t>
            </a:r>
            <a:endParaRPr lang="zh-CN" altLang="en-US" b="0" i="0" dirty="0"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0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Backup-Archiving&amp;PITR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10149" y="1545036"/>
            <a:ext cx="10488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4000" b="0" i="0" dirty="0" smtClean="0">
                <a:solidFill>
                  <a:srgbClr val="4F4F4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4000" b="0" i="0" dirty="0" smtClean="0">
                <a:solidFill>
                  <a:srgbClr val="4F4F4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、设置</a:t>
            </a:r>
            <a:r>
              <a:rPr lang="en-US" altLang="zh-CN" sz="4000" b="0" i="0" dirty="0" smtClean="0">
                <a:solidFill>
                  <a:srgbClr val="4F4F4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WAL</a:t>
            </a:r>
            <a:r>
              <a:rPr lang="zh-CN" altLang="en-US" sz="4000" b="0" i="0" dirty="0" smtClean="0">
                <a:solidFill>
                  <a:srgbClr val="4F4F4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归档</a:t>
            </a:r>
            <a:endParaRPr lang="zh-CN" altLang="en-US" sz="4000" b="0" i="0" dirty="0">
              <a:solidFill>
                <a:srgbClr val="4F4F4F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1169" y="2372505"/>
            <a:ext cx="7316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dirty="0" err="1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postgresql.conf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下将</a:t>
            </a:r>
            <a:r>
              <a:rPr lang="en-US" altLang="zh-CN" dirty="0" err="1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wal_level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设置为</a:t>
            </a:r>
            <a:r>
              <a:rPr lang="en-US" altLang="zh-CN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archive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或者</a:t>
            </a:r>
            <a:r>
              <a:rPr lang="en-US" altLang="zh-CN" dirty="0" err="1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hot_standby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dirty="0" err="1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postgresql.conf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中配置归档文件存储的路径。</a:t>
            </a:r>
          </a:p>
        </p:txBody>
      </p:sp>
      <p:sp>
        <p:nvSpPr>
          <p:cNvPr id="4" name="矩形 3"/>
          <p:cNvSpPr/>
          <p:nvPr/>
        </p:nvSpPr>
        <p:spPr>
          <a:xfrm>
            <a:off x="395788" y="3109663"/>
            <a:ext cx="11717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archive_command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= </a:t>
            </a:r>
            <a:r>
              <a:rPr lang="en-US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'test ! -f /</a:t>
            </a:r>
            <a:r>
              <a:rPr lang="en-US" altLang="zh-CN" dirty="0" err="1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mnt</a:t>
            </a:r>
            <a:r>
              <a:rPr lang="en-US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/server/</a:t>
            </a:r>
            <a:r>
              <a:rPr lang="en-US" altLang="zh-CN" dirty="0" err="1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archivedir</a:t>
            </a:r>
            <a:r>
              <a:rPr lang="en-US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/%f &amp;&amp; </a:t>
            </a:r>
            <a:r>
              <a:rPr lang="en-US" altLang="zh-CN" dirty="0" err="1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</a:t>
            </a:r>
            <a:r>
              <a:rPr lang="en-US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%p /</a:t>
            </a:r>
            <a:r>
              <a:rPr lang="en-US" altLang="zh-CN" dirty="0" err="1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mnt</a:t>
            </a:r>
            <a:r>
              <a:rPr lang="en-US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/server/</a:t>
            </a:r>
            <a:r>
              <a:rPr lang="en-US" altLang="zh-CN" dirty="0" err="1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archivedir</a:t>
            </a:r>
            <a:r>
              <a:rPr lang="en-US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/%f'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# Unix  </a:t>
            </a:r>
            <a:endParaRPr lang="en-US" altLang="zh-CN" dirty="0">
              <a:solidFill>
                <a:srgbClr val="2B91A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archive_command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= </a:t>
            </a:r>
            <a:r>
              <a:rPr lang="en-US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'copy "%p" "C:\\server\\archivedir\\%f"'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# Windows  </a:t>
            </a:r>
            <a:endParaRPr lang="en-US" altLang="zh-CN" b="0" i="0" dirty="0">
              <a:solidFill>
                <a:srgbClr val="2B91A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87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Backup-Archiving&amp;PITR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10149" y="1545036"/>
            <a:ext cx="10488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4000" dirty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4000" b="0" i="0" dirty="0" smtClean="0">
                <a:solidFill>
                  <a:srgbClr val="4F4F4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4000" dirty="0" smtClean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创建基础备份</a:t>
            </a:r>
            <a:endParaRPr lang="zh-CN" altLang="en-US" sz="4000" b="0" i="0" dirty="0">
              <a:solidFill>
                <a:srgbClr val="4F4F4F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0149" y="2332259"/>
            <a:ext cx="9511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最简单的基础备份方法是使用</a:t>
            </a:r>
            <a:r>
              <a:rPr lang="en-US" altLang="zh-CN" dirty="0" err="1"/>
              <a:t>pg_basebackup</a:t>
            </a:r>
            <a:r>
              <a:rPr lang="zh-CN" altLang="en-US" dirty="0"/>
              <a:t>工具</a:t>
            </a:r>
            <a:r>
              <a:rPr lang="zh-CN" altLang="en-US" dirty="0" smtClean="0"/>
              <a:t>。</a:t>
            </a:r>
            <a:r>
              <a:rPr lang="zh-CN" altLang="en-US" dirty="0"/>
              <a:t>生成基础备份需要大量的时间</a:t>
            </a:r>
            <a:r>
              <a:rPr lang="zh-CN" altLang="en-US" dirty="0" smtClean="0"/>
              <a:t>，且在备份过程会影响系统性能。</a:t>
            </a:r>
            <a:r>
              <a:rPr lang="zh-CN" altLang="en-US" dirty="0"/>
              <a:t>但是，如果你运行服务时禁止了</a:t>
            </a:r>
            <a:r>
              <a:rPr lang="en-US" altLang="zh-CN" dirty="0" err="1"/>
              <a:t>full_page_writes</a:t>
            </a:r>
            <a:r>
              <a:rPr lang="zh-CN" altLang="en-US" dirty="0"/>
              <a:t>，你可能注意到在运行备份时性能下降了</a:t>
            </a:r>
            <a:r>
              <a:rPr lang="zh-CN" altLang="en-US" dirty="0" smtClean="0"/>
              <a:t>。每次创建备份后都会删除之前的</a:t>
            </a:r>
            <a:r>
              <a:rPr lang="en-US" altLang="zh-CN" dirty="0" smtClean="0"/>
              <a:t>WAL</a:t>
            </a:r>
            <a:r>
              <a:rPr lang="zh-CN" altLang="en-US" dirty="0" smtClean="0"/>
              <a:t>日志，开始归档备份期间及后续的</a:t>
            </a:r>
            <a:r>
              <a:rPr lang="en-US" altLang="zh-CN" dirty="0" smtClean="0"/>
              <a:t>WAL</a:t>
            </a:r>
            <a:r>
              <a:rPr lang="zh-CN" altLang="en-US" dirty="0" smtClean="0"/>
              <a:t>日志信息。</a:t>
            </a:r>
            <a:endParaRPr lang="zh-CN" altLang="en-US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0149" y="3605446"/>
            <a:ext cx="9896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5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[postgres@rhel5-01 </a:t>
            </a:r>
            <a:r>
              <a:rPr lang="en-US" altLang="zh-CN" dirty="0" err="1">
                <a:solidFill>
                  <a:srgbClr val="E5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altLang="zh-CN" dirty="0">
                <a:solidFill>
                  <a:srgbClr val="E5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]$ </a:t>
            </a:r>
            <a:r>
              <a:rPr lang="en-US" altLang="zh-CN" dirty="0" err="1">
                <a:solidFill>
                  <a:srgbClr val="E5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pg_basebackup</a:t>
            </a:r>
            <a:r>
              <a:rPr lang="en-US" altLang="zh-CN" dirty="0">
                <a:solidFill>
                  <a:srgbClr val="E5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-D backup -h localhost -U </a:t>
            </a:r>
            <a:r>
              <a:rPr lang="en-US" altLang="zh-CN" dirty="0" err="1">
                <a:solidFill>
                  <a:srgbClr val="E5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postgres</a:t>
            </a:r>
            <a:r>
              <a:rPr lang="en-US" altLang="zh-CN" dirty="0">
                <a:solidFill>
                  <a:srgbClr val="E5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-Ft -z -P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26711/26711 kB (100%), 2/2 </a:t>
            </a:r>
            <a:r>
              <a:rPr lang="en-US" altLang="zh-CN" dirty="0" err="1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tablespaces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NOTICE:  </a:t>
            </a:r>
            <a:r>
              <a:rPr lang="en-US" altLang="zh-CN" dirty="0" err="1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pg_stop_backup</a:t>
            </a: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complete, all required WAL segments have been archived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[postgres@rhel5-01 </a:t>
            </a:r>
            <a:r>
              <a:rPr lang="en-US" altLang="zh-CN" dirty="0" err="1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]$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7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Backup-Archiving&amp;PITR</a:t>
            </a:r>
            <a:r>
              <a:rPr lang="en-US" altLang="zh-CN" dirty="0" err="1" smtClean="0">
                <a:sym typeface="Wingdings" panose="05000000000000000000" pitchFamily="2" charset="2"/>
              </a:rPr>
              <a:t>Restore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10149" y="1545036"/>
            <a:ext cx="10488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4000" dirty="0" smtClean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4000" b="0" i="0" dirty="0" smtClean="0">
                <a:solidFill>
                  <a:srgbClr val="4F4F4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4000" dirty="0" smtClean="0">
                <a:solidFill>
                  <a:srgbClr val="4F4F4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利用备份恢复</a:t>
            </a:r>
            <a:endParaRPr lang="zh-CN" altLang="en-US" sz="4000" b="0" i="0" dirty="0">
              <a:solidFill>
                <a:srgbClr val="4F4F4F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0904" y="2468263"/>
            <a:ext cx="93003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[root@rhel5-01 postgresql-9.2.1]# mv data </a:t>
            </a:r>
            <a:r>
              <a:rPr lang="en-US" altLang="zh-CN" dirty="0" err="1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data_bak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[root@rhel5-01 postgresql-9.2.1]#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[root@rhel5-01 backup]# mv /</a:t>
            </a:r>
            <a:r>
              <a:rPr lang="en-US" altLang="zh-CN" dirty="0" err="1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/backup /</a:t>
            </a:r>
            <a:r>
              <a:rPr lang="en-US" altLang="zh-CN" dirty="0" err="1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/local/postgresql-9.2.1/data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[root@rhel5-01 data]# cd /</a:t>
            </a:r>
            <a:r>
              <a:rPr lang="en-US" altLang="zh-CN" dirty="0" err="1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/local/postgresql-9.2.1/data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[root@rhel5-01 data]# tar -</a:t>
            </a:r>
            <a:r>
              <a:rPr lang="en-US" altLang="zh-CN" dirty="0" err="1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zxvf</a:t>
            </a: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16394.tar.gz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[root@rhel5-01 data]# tar -</a:t>
            </a:r>
            <a:r>
              <a:rPr lang="en-US" altLang="zh-CN" dirty="0" err="1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zxvf</a:t>
            </a: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base.tar.gz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[root@rhel5-01 data]# </a:t>
            </a:r>
            <a:r>
              <a:rPr lang="en-US" altLang="zh-CN" dirty="0" err="1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</a:t>
            </a: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dirty="0" err="1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/local/postgresql-9.2.1/share/</a:t>
            </a:r>
            <a:r>
              <a:rPr lang="en-US" altLang="zh-CN" dirty="0" err="1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recovery.conf.sample</a:t>
            </a: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 </a:t>
            </a:r>
            <a:r>
              <a:rPr lang="en-US" altLang="zh-CN" dirty="0" err="1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recovery.conf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[root@rhel5-01 data]#</a:t>
            </a:r>
            <a:r>
              <a:rPr lang="en-US" altLang="zh-CN" dirty="0" err="1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mkdir</a:t>
            </a: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-p </a:t>
            </a:r>
            <a:r>
              <a:rPr lang="en-US" altLang="zh-CN" dirty="0" err="1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pg_xlog</a:t>
            </a: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archive_status</a:t>
            </a:r>
            <a:r>
              <a:rPr lang="en-US" altLang="zh-CN" dirty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88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3"/>
  <p:tag name="MH_SECTIONID" val="315,316,"/>
</p:tagLst>
</file>

<file path=ppt/theme/theme1.xml><?xml version="1.0" encoding="utf-8"?>
<a:theme xmlns:a="http://schemas.openxmlformats.org/drawingml/2006/main" name="茅草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2045</TotalTime>
  <Words>909</Words>
  <Application>Microsoft Macintosh PowerPoint</Application>
  <PresentationFormat>宽屏</PresentationFormat>
  <Paragraphs>50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Calibri</vt:lpstr>
      <vt:lpstr>Microsoft YaHei</vt:lpstr>
      <vt:lpstr>Tw Cen MT</vt:lpstr>
      <vt:lpstr>Wingdings</vt:lpstr>
      <vt:lpstr>仿宋</vt:lpstr>
      <vt:lpstr>华文仿宋</vt:lpstr>
      <vt:lpstr>宋体</vt:lpstr>
      <vt:lpstr>微软雅黑</vt:lpstr>
      <vt:lpstr>茅草</vt:lpstr>
      <vt:lpstr>PostgreSQL Backup</vt:lpstr>
      <vt:lpstr>Backup</vt:lpstr>
      <vt:lpstr>Backup-SQL Dump</vt:lpstr>
      <vt:lpstr>Backup-SQL DumpRestore</vt:lpstr>
      <vt:lpstr>Backup-File System Level</vt:lpstr>
      <vt:lpstr>Backup-Archiving&amp;PITR</vt:lpstr>
      <vt:lpstr>Backup-Archiving&amp;PITR</vt:lpstr>
      <vt:lpstr>Backup-Archiving&amp;PITR</vt:lpstr>
      <vt:lpstr>Backup-Archiving&amp;PITRRestore</vt:lpstr>
      <vt:lpstr>Backup-Archiving&amp;PITRRestore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Perf: Performance Event</dc:title>
  <dc:creator>tianjiqx</dc:creator>
  <cp:lastModifiedBy>星 魏</cp:lastModifiedBy>
  <cp:revision>491</cp:revision>
  <dcterms:created xsi:type="dcterms:W3CDTF">2015-05-05T08:02:00Z</dcterms:created>
  <dcterms:modified xsi:type="dcterms:W3CDTF">2019-01-04T00:13:37Z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