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30" r:id="rId4"/>
    <p:sldId id="323" r:id="rId5"/>
    <p:sldId id="331" r:id="rId6"/>
    <p:sldId id="326" r:id="rId7"/>
    <p:sldId id="332" r:id="rId8"/>
    <p:sldId id="333" r:id="rId9"/>
    <p:sldId id="334" r:id="rId10"/>
    <p:sldId id="335" r:id="rId11"/>
    <p:sldId id="324" r:id="rId12"/>
    <p:sldId id="28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511" autoAdjust="0"/>
  </p:normalViewPr>
  <p:slideViewPr>
    <p:cSldViewPr snapToGrid="0">
      <p:cViewPr varScale="1">
        <p:scale>
          <a:sx n="120" d="100"/>
          <a:sy n="120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5588"/>
            <a:ext cx="9520362" cy="2387600"/>
          </a:xfrm>
        </p:spPr>
        <p:txBody>
          <a:bodyPr>
            <a:normAutofit fontScale="90000"/>
          </a:bodyPr>
          <a:lstStyle/>
          <a:p>
            <a:r>
              <a:rPr lang="en-US" altLang="zh-CN" sz="8800" dirty="0" smtClean="0"/>
              <a:t>TPC-C ON PostgreSQL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50591"/>
            <a:ext cx="9144000" cy="1655763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sz="3600" dirty="0" smtClean="0"/>
              <a:t>Xing Wei</a:t>
            </a:r>
          </a:p>
          <a:p>
            <a:r>
              <a:rPr lang="en-US" altLang="zh-CN" sz="3600" dirty="0" smtClean="0"/>
              <a:t>simba_wei@stu.ecnu.edu.cn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Postgresql.conf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5233" y="1684765"/>
            <a:ext cx="875211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max_connections = 200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#根据数据量尽量调大shared_buffer值，把所有数据都放到内存中更好，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#曾经在32G内存的服务器上把shared_buffert调到了26G 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#wal_buffers根据产生的wal日志量也适当设大点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shared_buffers=1200MB 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wal_buffers = 2000kB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#work_mem要适可而止，每个连接都要用这么大的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work_mem = 1024kB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#一般做做检查点的时间长于压力测试的时间，这样性能数据会更好，等压力测试完了再去做检查点吧。 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Checkpoint_timeout=120min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bgwriter_delay = 10ms  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bgwriter_lru_maxpages = 75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full_page_writes = off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log_min_messages = fatal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#压力测试时由于高并发等锁的时间可以长一些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deadlock_timeout = 3s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#平时实践有些应用中把位图扫描和顺序扫描关了性能会更好 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enable_bitmapscan = off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enable_seqscan = off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beigang.iteye.com/images/smiles/icon_smi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-7620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3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下常用的性能监测指令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34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6546" y="2921638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/>
              <a:t>End,thanks!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11F65-916F-4BCF-B26E-F02E74EE0AD1}"/>
              </a:ext>
            </a:extLst>
          </p:cNvPr>
          <p:cNvSpPr txBox="1"/>
          <p:nvPr/>
        </p:nvSpPr>
        <p:spPr>
          <a:xfrm>
            <a:off x="6909684" y="2054590"/>
            <a:ext cx="49277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TPC-C</a:t>
            </a:r>
          </a:p>
          <a:p>
            <a:r>
              <a:rPr lang="zh-CN" altLang="en-US" dirty="0" smtClean="0"/>
              <a:t> </a:t>
            </a:r>
            <a:r>
              <a:rPr lang="en-US" altLang="zh-CN" dirty="0" smtClean="0"/>
              <a:t>TPC </a:t>
            </a:r>
            <a:r>
              <a:rPr lang="en-US" altLang="zh-CN" dirty="0" smtClean="0">
                <a:sym typeface="Wingdings" panose="05000000000000000000" pitchFamily="2" charset="2"/>
              </a:rPr>
              <a:t> Transaction Processing Performance Council      </a:t>
            </a:r>
            <a:r>
              <a:rPr lang="en-US" altLang="zh-CN" sz="2400" dirty="0" smtClean="0">
                <a:sym typeface="Wingdings" panose="05000000000000000000" pitchFamily="2" charset="2"/>
              </a:rPr>
              <a:t>    </a:t>
            </a:r>
            <a:r>
              <a:rPr lang="en-US" altLang="zh-CN" dirty="0" smtClean="0">
                <a:sym typeface="Wingdings" panose="05000000000000000000" pitchFamily="2" charset="2"/>
              </a:rPr>
              <a:t>TPC-C </a:t>
            </a:r>
            <a:r>
              <a:rPr lang="zh-CN" altLang="en-US" dirty="0"/>
              <a:t>针对</a:t>
            </a:r>
            <a:r>
              <a:rPr lang="en-US" altLang="zh-CN" i="1" dirty="0"/>
              <a:t>OLTP</a:t>
            </a:r>
            <a:r>
              <a:rPr lang="zh-CN" altLang="en-US" dirty="0"/>
              <a:t>的基准测试模型，一方面可以衡量数据库的性能，另一方面可以衡量硬件性价比，也是广泛应用并关注的一种测试模型</a:t>
            </a:r>
            <a:r>
              <a:rPr lang="zh-CN" altLang="en-US" dirty="0" smtClean="0"/>
              <a:t>。</a:t>
            </a:r>
            <a:r>
              <a:rPr lang="zh-CN" altLang="en-US" dirty="0"/>
              <a:t>结果值</a:t>
            </a:r>
            <a:r>
              <a:rPr lang="en-US" altLang="zh-CN" dirty="0" err="1"/>
              <a:t>tpmC</a:t>
            </a:r>
            <a:r>
              <a:rPr lang="zh-CN" altLang="en-US" dirty="0"/>
              <a:t>是代表每分钟事务处理的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.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http://dl2.iteye.com/upload/attachment/0106/0867/d2d65077-53d9-3531-a594-de8cbeaa77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9" y="1816050"/>
            <a:ext cx="6165712" cy="405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5" name="矩形 4"/>
          <p:cNvSpPr/>
          <p:nvPr/>
        </p:nvSpPr>
        <p:spPr>
          <a:xfrm>
            <a:off x="750073" y="1831425"/>
            <a:ext cx="10437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TPC-C’s Five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OLTP transactions: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New-order: enter a new order from a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Payment: update customer balance to reflect a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Delivery: deliver orders (done as a batch transaction)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Order-status: retrieve status of customer’s most recent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Stock-level: monitor warehouse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Transactions operate against a database of nine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Transactions do update, insert, delete, and abort;</a:t>
            </a:r>
            <a:b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primary and secondary key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 time requirement: 90% of each type of transaction must have a response time £ 5 seconds, except stock-level which is £ 20 seconds.</a:t>
            </a:r>
            <a:endParaRPr lang="en-US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33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OLTPBenchmark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5489" y="1567645"/>
            <a:ext cx="929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&lt;dbtype&gt;postgres&lt;/dbtype</a:t>
            </a:r>
            <a:r>
              <a:rPr lang="zh-CN" altLang="en-US" dirty="0" smtClean="0"/>
              <a:t>&gt;   </a:t>
            </a:r>
            <a:endParaRPr lang="zh-CN" altLang="en-US" dirty="0"/>
          </a:p>
          <a:p>
            <a:r>
              <a:rPr lang="zh-CN" altLang="en-US" dirty="0"/>
              <a:t>    &lt;driver&gt;org.postgresql.Driver&lt;/driver&gt;</a:t>
            </a:r>
          </a:p>
          <a:p>
            <a:r>
              <a:rPr lang="zh-CN" altLang="en-US" dirty="0"/>
              <a:t>    &lt;DBUrl&gt;jdbc:postgresql://localhost:5432/tpcc_test&lt;/DBUrl</a:t>
            </a:r>
            <a:r>
              <a:rPr lang="zh-CN" altLang="en-US" dirty="0" smtClean="0"/>
              <a:t>&gt; </a:t>
            </a:r>
            <a:r>
              <a:rPr lang="en-US" altLang="zh-CN" dirty="0" smtClean="0"/>
              <a:t>#</a:t>
            </a:r>
            <a:r>
              <a:rPr lang="zh-CN" altLang="en-US" dirty="0" smtClean="0"/>
              <a:t>连接信息</a:t>
            </a:r>
            <a:endParaRPr lang="zh-CN" altLang="en-US" dirty="0"/>
          </a:p>
          <a:p>
            <a:r>
              <a:rPr lang="zh-CN" altLang="en-US" dirty="0"/>
              <a:t>    &lt;username&gt;simba&lt;/username</a:t>
            </a:r>
            <a:r>
              <a:rPr lang="zh-CN" altLang="en-US" dirty="0" smtClean="0"/>
              <a:t>&gt; </a:t>
            </a:r>
            <a:r>
              <a:rPr lang="en-US" altLang="zh-CN" dirty="0" smtClean="0"/>
              <a:t>#</a:t>
            </a:r>
            <a:r>
              <a:rPr lang="zh-CN" altLang="en-US" dirty="0" smtClean="0"/>
              <a:t>用户名</a:t>
            </a:r>
            <a:endParaRPr lang="zh-CN" altLang="en-US" dirty="0"/>
          </a:p>
          <a:p>
            <a:r>
              <a:rPr lang="zh-CN" altLang="en-US" dirty="0"/>
              <a:t>    &lt;password&gt;simba&lt;/password</a:t>
            </a:r>
            <a:r>
              <a:rPr lang="zh-CN" altLang="en-US" dirty="0" smtClean="0"/>
              <a:t>&gt; </a:t>
            </a:r>
            <a:r>
              <a:rPr lang="en-US" altLang="zh-CN" dirty="0" smtClean="0"/>
              <a:t>#</a:t>
            </a:r>
            <a:r>
              <a:rPr lang="zh-CN" altLang="en-US" dirty="0" smtClean="0"/>
              <a:t>密码</a:t>
            </a:r>
            <a:endParaRPr lang="zh-CN" altLang="en-US" dirty="0"/>
          </a:p>
          <a:p>
            <a:r>
              <a:rPr lang="zh-CN" altLang="en-US" dirty="0"/>
              <a:t>    &lt;isolation&gt;TRANSACTION_READ_COMMITTED&lt;/isolation</a:t>
            </a:r>
            <a:r>
              <a:rPr lang="zh-CN" altLang="en-US" dirty="0" smtClean="0"/>
              <a:t>&gt;  </a:t>
            </a:r>
            <a:r>
              <a:rPr lang="en-US" altLang="zh-CN" dirty="0" smtClean="0"/>
              <a:t>#</a:t>
            </a:r>
            <a:r>
              <a:rPr lang="zh-CN" altLang="en-US" dirty="0" smtClean="0"/>
              <a:t>隔离级别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5489" y="3321971"/>
            <a:ext cx="10127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&lt;scalefactor&gt;1&lt;/scalefactor</a:t>
            </a:r>
            <a:r>
              <a:rPr lang="zh-CN" altLang="en-US" dirty="0" smtClean="0"/>
              <a:t>&gt;  </a:t>
            </a:r>
            <a:r>
              <a:rPr lang="en-US" altLang="zh-CN" dirty="0" smtClean="0"/>
              <a:t>#</a:t>
            </a:r>
            <a:r>
              <a:rPr lang="zh-CN" altLang="en-US" dirty="0" smtClean="0"/>
              <a:t>数据库的</a:t>
            </a:r>
            <a:r>
              <a:rPr lang="en-US" altLang="zh-CN" dirty="0" smtClean="0"/>
              <a:t>scale factor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TPCC</a:t>
            </a:r>
            <a:r>
              <a:rPr lang="zh-CN" altLang="en-US" dirty="0" smtClean="0"/>
              <a:t>里面可以理解为</a:t>
            </a:r>
            <a:r>
              <a:rPr lang="en-US" altLang="zh-CN" dirty="0" smtClean="0"/>
              <a:t>warehouse</a:t>
            </a:r>
            <a:r>
              <a:rPr lang="zh-CN" altLang="en-US" dirty="0" smtClean="0"/>
              <a:t>的数量</a:t>
            </a:r>
            <a:endParaRPr lang="zh-CN" altLang="en-US" dirty="0"/>
          </a:p>
          <a:p>
            <a:r>
              <a:rPr lang="zh-CN" altLang="en-US" dirty="0"/>
              <a:t>    &lt;terminals&gt;30&lt;/terminals</a:t>
            </a:r>
            <a:r>
              <a:rPr lang="zh-CN" altLang="en-US" dirty="0" smtClean="0"/>
              <a:t>&gt;  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489" y="4152330"/>
            <a:ext cx="8831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&lt;works</a:t>
            </a:r>
            <a:r>
              <a:rPr lang="zh-CN" altLang="en-US" dirty="0" smtClean="0"/>
              <a:t>&gt;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指定多个工作的任务，也可以包含两个工作任务（</a:t>
            </a:r>
            <a:r>
              <a:rPr lang="en-US" altLang="zh-CN" dirty="0" smtClean="0"/>
              <a:t>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的任务）</a:t>
            </a:r>
            <a:endParaRPr lang="zh-CN" altLang="en-US" dirty="0"/>
          </a:p>
          <a:p>
            <a:r>
              <a:rPr lang="zh-CN" altLang="en-US" dirty="0"/>
              <a:t>        &lt;work&gt;</a:t>
            </a:r>
          </a:p>
          <a:p>
            <a:r>
              <a:rPr lang="zh-CN" altLang="en-US" dirty="0"/>
              <a:t>          &lt;time&gt;30&lt;/time</a:t>
            </a:r>
            <a:r>
              <a:rPr lang="zh-CN" altLang="en-US" dirty="0" smtClean="0"/>
              <a:t>&gt;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执行的时间</a:t>
            </a:r>
            <a:endParaRPr lang="zh-CN" altLang="en-US" dirty="0"/>
          </a:p>
          <a:p>
            <a:r>
              <a:rPr lang="zh-CN" altLang="en-US" dirty="0"/>
              <a:t>          &lt;rate&gt;4000&lt;/rate</a:t>
            </a:r>
            <a:r>
              <a:rPr lang="zh-CN" altLang="en-US" dirty="0" smtClean="0"/>
              <a:t>&gt;  </a:t>
            </a:r>
            <a:r>
              <a:rPr lang="en-US" altLang="zh-CN" dirty="0" smtClean="0"/>
              <a:t>#</a:t>
            </a:r>
            <a:r>
              <a:rPr lang="zh-CN" altLang="en-US" dirty="0" smtClean="0"/>
              <a:t>峰值多少（考虑到对其他工作任务的影响）</a:t>
            </a:r>
            <a:endParaRPr lang="zh-CN" altLang="en-US" dirty="0"/>
          </a:p>
          <a:p>
            <a:r>
              <a:rPr lang="zh-CN" altLang="en-US" dirty="0"/>
              <a:t>          &lt;ratelimited bench</a:t>
            </a:r>
            <a:r>
              <a:rPr lang="zh-CN" altLang="en-US" dirty="0" smtClean="0"/>
              <a:t>=“tpcc”&gt;</a:t>
            </a:r>
            <a:r>
              <a:rPr lang="zh-CN" altLang="en-US" dirty="0"/>
              <a:t>true&lt;/ratelimited</a:t>
            </a:r>
            <a:r>
              <a:rPr lang="zh-CN" altLang="en-US" dirty="0" smtClean="0"/>
              <a:t>&gt;  </a:t>
            </a:r>
            <a:r>
              <a:rPr lang="en-US" altLang="zh-CN" dirty="0" smtClean="0"/>
              <a:t>#</a:t>
            </a:r>
            <a:r>
              <a:rPr lang="zh-CN" altLang="en-US" dirty="0" smtClean="0"/>
              <a:t>工作负载类型</a:t>
            </a:r>
            <a:endParaRPr lang="zh-CN" altLang="en-US" dirty="0"/>
          </a:p>
          <a:p>
            <a:r>
              <a:rPr lang="zh-CN" altLang="en-US" dirty="0"/>
              <a:t>          &lt;weights&gt;44,44,4,4,4&lt;/weights</a:t>
            </a:r>
            <a:r>
              <a:rPr lang="zh-CN" altLang="en-US" dirty="0" smtClean="0"/>
              <a:t>&gt; 负载分配</a:t>
            </a:r>
            <a:endParaRPr lang="zh-CN" altLang="en-US" dirty="0"/>
          </a:p>
          <a:p>
            <a:r>
              <a:rPr lang="zh-CN" altLang="en-US" dirty="0"/>
              <a:t>        &lt;/work&gt;</a:t>
            </a:r>
          </a:p>
          <a:p>
            <a:r>
              <a:rPr lang="zh-CN" altLang="en-US" dirty="0"/>
              <a:t>  &lt;/works&gt;</a:t>
            </a:r>
          </a:p>
        </p:txBody>
      </p:sp>
    </p:spTree>
    <p:extLst>
      <p:ext uri="{BB962C8B-B14F-4D97-AF65-F5344CB8AC3E}">
        <p14:creationId xmlns:p14="http://schemas.microsoft.com/office/powerpoint/2010/main" val="2794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OLTPBenchmark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9200" y="16087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&lt;transactiontypes</a:t>
            </a:r>
            <a:r>
              <a:rPr lang="zh-CN" altLang="en-US" dirty="0" smtClean="0"/>
              <a:t>&gt; </a:t>
            </a:r>
            <a:r>
              <a:rPr lang="en-US" altLang="zh-CN" dirty="0" smtClean="0"/>
              <a:t>#</a:t>
            </a:r>
            <a:r>
              <a:rPr lang="zh-CN" altLang="en-US" dirty="0" smtClean="0"/>
              <a:t>要执行的</a:t>
            </a:r>
            <a:r>
              <a:rPr lang="en-US" altLang="zh-CN" dirty="0" smtClean="0"/>
              <a:t>TP</a:t>
            </a:r>
            <a:r>
              <a:rPr lang="zh-CN" altLang="en-US" dirty="0" smtClean="0"/>
              <a:t>事务的指定</a:t>
            </a:r>
            <a:endParaRPr lang="zh-CN" altLang="en-US" dirty="0"/>
          </a:p>
          <a:p>
            <a:r>
              <a:rPr lang="zh-CN" altLang="en-US" dirty="0"/>
              <a:t>        &lt;transactiontype&gt;</a:t>
            </a:r>
          </a:p>
          <a:p>
            <a:r>
              <a:rPr lang="zh-CN" altLang="en-US" dirty="0"/>
              <a:t>                &lt;name&gt;NewOrder&lt;/name&gt;</a:t>
            </a:r>
          </a:p>
          <a:p>
            <a:r>
              <a:rPr lang="zh-CN" altLang="en-US" dirty="0"/>
              <a:t>        &lt;/transactiontype&gt;</a:t>
            </a:r>
          </a:p>
          <a:p>
            <a:r>
              <a:rPr lang="zh-CN" altLang="en-US" dirty="0"/>
              <a:t>        &lt;transactiontype&gt;</a:t>
            </a:r>
          </a:p>
          <a:p>
            <a:r>
              <a:rPr lang="zh-CN" altLang="en-US" dirty="0"/>
              <a:t>                &lt;name&gt;Payment&lt;/name&gt;</a:t>
            </a:r>
          </a:p>
          <a:p>
            <a:r>
              <a:rPr lang="zh-CN" altLang="en-US" dirty="0"/>
              <a:t>        &lt;/transactiontype&gt;</a:t>
            </a:r>
          </a:p>
          <a:p>
            <a:r>
              <a:rPr lang="zh-CN" altLang="en-US" dirty="0"/>
              <a:t>        &lt;transactiontype&gt;</a:t>
            </a:r>
          </a:p>
          <a:p>
            <a:r>
              <a:rPr lang="zh-CN" altLang="en-US" dirty="0"/>
              <a:t>                &lt;name&gt;OrderStatus&lt;/name&gt;</a:t>
            </a:r>
          </a:p>
          <a:p>
            <a:r>
              <a:rPr lang="zh-CN" altLang="en-US" dirty="0"/>
              <a:t>        &lt;/transactiontype&gt;</a:t>
            </a:r>
          </a:p>
          <a:p>
            <a:r>
              <a:rPr lang="zh-CN" altLang="en-US" dirty="0"/>
              <a:t>        &lt;transactiontype&gt;</a:t>
            </a:r>
          </a:p>
          <a:p>
            <a:r>
              <a:rPr lang="zh-CN" altLang="en-US" dirty="0"/>
              <a:t>                &lt;name&gt;Delivery&lt;/name&gt;</a:t>
            </a:r>
          </a:p>
          <a:p>
            <a:r>
              <a:rPr lang="zh-CN" altLang="en-US" dirty="0"/>
              <a:t>        &lt;/transactiontype&gt;</a:t>
            </a:r>
          </a:p>
          <a:p>
            <a:r>
              <a:rPr lang="zh-CN" altLang="en-US" dirty="0"/>
              <a:t>        &lt;transactiontype&gt;</a:t>
            </a:r>
          </a:p>
          <a:p>
            <a:r>
              <a:rPr lang="zh-CN" altLang="en-US" dirty="0"/>
              <a:t>                &lt;name&gt;StockLevel&lt;/name&gt;</a:t>
            </a:r>
          </a:p>
          <a:p>
            <a:r>
              <a:rPr lang="zh-CN" altLang="en-US" dirty="0"/>
              <a:t>        &lt;/transactiontype&gt;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transactiontypes&gt;</a:t>
            </a:r>
          </a:p>
        </p:txBody>
      </p:sp>
    </p:spTree>
    <p:extLst>
      <p:ext uri="{BB962C8B-B14F-4D97-AF65-F5344CB8AC3E}">
        <p14:creationId xmlns:p14="http://schemas.microsoft.com/office/powerpoint/2010/main" val="54073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Postgresql.conf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29553"/>
              </p:ext>
            </p:extLst>
          </p:nvPr>
        </p:nvGraphicFramePr>
        <p:xfrm>
          <a:off x="87465" y="1619129"/>
          <a:ext cx="11680466" cy="489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61">
                  <a:extLst>
                    <a:ext uri="{9D8B030D-6E8A-4147-A177-3AD203B41FA5}">
                      <a16:colId xmlns:a16="http://schemas.microsoft.com/office/drawing/2014/main" val="3226355397"/>
                    </a:ext>
                  </a:extLst>
                </a:gridCol>
                <a:gridCol w="5864245">
                  <a:extLst>
                    <a:ext uri="{9D8B030D-6E8A-4147-A177-3AD203B41FA5}">
                      <a16:colId xmlns:a16="http://schemas.microsoft.com/office/drawing/2014/main" val="554698221"/>
                    </a:ext>
                  </a:extLst>
                </a:gridCol>
                <a:gridCol w="3419060">
                  <a:extLst>
                    <a:ext uri="{9D8B030D-6E8A-4147-A177-3AD203B41FA5}">
                      <a16:colId xmlns:a16="http://schemas.microsoft.com/office/drawing/2014/main" val="733730255"/>
                    </a:ext>
                  </a:extLst>
                </a:gridCol>
              </a:tblGrid>
              <a:tr h="34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Meanings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 Strategy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9229"/>
                  </a:ext>
                </a:extLst>
              </a:tr>
              <a:tr h="873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shared_buffers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数据库服务器将使用的共享内存缓冲区大小，该缓冲区为所有连接共用。从磁盘读入的数据（主要包括表和索引）都缓存在这里。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提高该值可以减少数据库的磁盘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68664"/>
                  </a:ext>
                </a:extLst>
              </a:tr>
              <a:tr h="3613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声明内部排序和哈希操作可使用的工作内存大小。该内存是在开始使用临时磁盘文件之前使用的内存数目。数值以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为单位的，缺省是 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 (1MB)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请注意对于复杂的查询，可能会同时并发运行好几个排序或者哈希操作，每个都会使用这个参数声明的这么多内存，然后才会开始求助于临时文件。同样，好几个正在运行的会话可能会同时进行排序操作。因此使用的总内存可能是 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work_mem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的好几倍。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BY, DISTINCT 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mergejoin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都要用到排序操作，而哈希操作在哈希连接、哈希聚集和以哈希为基础的 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子查询处理中都会用到。该参数是会话级参数。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执行排序操作时，会根据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work_mem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的大小决定是否将一个大的结果集拆分为几个小的和 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work_mem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差不多大小的临时文件写入外存。显然拆分的结果是导致了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，降低了排序的速度。因此增加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work_mem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有助于提高排序的速度。通常设置时可以逐渐调大，知道数据库在排序的操作时不会有大量的写文件操作即可。该内存每个连接一份，当并发连接较多时候，该值不宜过大。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8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1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Postgresql.conf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01706"/>
              </p:ext>
            </p:extLst>
          </p:nvPr>
        </p:nvGraphicFramePr>
        <p:xfrm>
          <a:off x="87465" y="1619130"/>
          <a:ext cx="11680466" cy="476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61">
                  <a:extLst>
                    <a:ext uri="{9D8B030D-6E8A-4147-A177-3AD203B41FA5}">
                      <a16:colId xmlns:a16="http://schemas.microsoft.com/office/drawing/2014/main" val="3226355397"/>
                    </a:ext>
                  </a:extLst>
                </a:gridCol>
                <a:gridCol w="4681284">
                  <a:extLst>
                    <a:ext uri="{9D8B030D-6E8A-4147-A177-3AD203B41FA5}">
                      <a16:colId xmlns:a16="http://schemas.microsoft.com/office/drawing/2014/main" val="554698221"/>
                    </a:ext>
                  </a:extLst>
                </a:gridCol>
                <a:gridCol w="4602021">
                  <a:extLst>
                    <a:ext uri="{9D8B030D-6E8A-4147-A177-3AD203B41FA5}">
                      <a16:colId xmlns:a16="http://schemas.microsoft.com/office/drawing/2014/main" val="733730255"/>
                    </a:ext>
                  </a:extLst>
                </a:gridCol>
              </a:tblGrid>
              <a:tr h="299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Meanings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 Strategy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9229"/>
                  </a:ext>
                </a:extLst>
              </a:tr>
              <a:tr h="119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effective_cache_size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优化器假设一个查询可以使用的最大内存（包括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使用的和操作系统缓存），和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shared_buffer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等内存无关，只是给优化器生成计划使用的一个假设值。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设置稍大，优化器更倾向使用索引扫描而不是顺序扫描，建议的设置为可用空闲内存的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，这里的可用空闲内存指的是主机物理内存在运行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时得空闲值。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68664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maintenance_work_mem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这里定义的内存只是在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INDEX, VACUUM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等时用到，因此用到的频率不高，但是往往这些指令消耗比较多的资源，因此应该尽快让这些指令快速执行完毕。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在数据库导入数据后，执行建索引等操作时，可以调大，比如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84701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日志缓冲区，日志缓冲区的大小。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两种情况下要酌情调大：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单事务的数据修改量很大，产生的日志大于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，为了避免多次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，调大该值。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系统中并发小数据量修改的短事务较多，并且设置了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commit_delay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，此时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需要容纳多个事务（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commit_siblings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个）的日志，调大该值避免多次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8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1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Postgresql.conf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01706"/>
              </p:ext>
            </p:extLst>
          </p:nvPr>
        </p:nvGraphicFramePr>
        <p:xfrm>
          <a:off x="87465" y="1619130"/>
          <a:ext cx="11680466" cy="448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61">
                  <a:extLst>
                    <a:ext uri="{9D8B030D-6E8A-4147-A177-3AD203B41FA5}">
                      <a16:colId xmlns:a16="http://schemas.microsoft.com/office/drawing/2014/main" val="3226355397"/>
                    </a:ext>
                  </a:extLst>
                </a:gridCol>
                <a:gridCol w="4681284">
                  <a:extLst>
                    <a:ext uri="{9D8B030D-6E8A-4147-A177-3AD203B41FA5}">
                      <a16:colId xmlns:a16="http://schemas.microsoft.com/office/drawing/2014/main" val="554698221"/>
                    </a:ext>
                  </a:extLst>
                </a:gridCol>
                <a:gridCol w="4602021">
                  <a:extLst>
                    <a:ext uri="{9D8B030D-6E8A-4147-A177-3AD203B41FA5}">
                      <a16:colId xmlns:a16="http://schemas.microsoft.com/office/drawing/2014/main" val="733730255"/>
                    </a:ext>
                  </a:extLst>
                </a:gridCol>
              </a:tblGrid>
              <a:tr h="299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Meanings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 Strategy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9229"/>
                  </a:ext>
                </a:extLst>
              </a:tr>
              <a:tr h="119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事务提交后，日志写到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上到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写到磁盘的时间间隔。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如果并发的非只读事务数目较多，可以适当增加该值，使日志缓冲区一次刷盘可以刷出较多的事务，减少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次数，提高性能。需要和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commit_sibling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配合使用。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68664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commit_siblings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commit_delay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等待的并发事务数，也就是系统的并发活跃事务数达到了该值事务才会等待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commit_delay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的时间才将日志刷盘，如果系统中并发活跃事务达不到该值，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commit_delay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将不起作用，防止在系统并发压力较小的情况下事务提交后空等其他事务。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应根据系统并发写的负载配置。例如统计出系统并发执行增删改操作的平均连接数，设置该值为该平均连接数。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84701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时，日志缓冲区刷盘时，需要确认已经将其写入了磁盘，设置为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时，由操作系统调度磁盘写的操作，能更好利用缓存机制，提高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该性能的提高是伴随了数据丢失的风险，当操作系统或主机崩溃时，不保证刷出的日志是否真正写入了磁盘。应依据操作系统和主机的稳定性来配置。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8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Postgresql.conf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22295"/>
              </p:ext>
            </p:extLst>
          </p:nvPr>
        </p:nvGraphicFramePr>
        <p:xfrm>
          <a:off x="87465" y="1619130"/>
          <a:ext cx="11680466" cy="330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61">
                  <a:extLst>
                    <a:ext uri="{9D8B030D-6E8A-4147-A177-3AD203B41FA5}">
                      <a16:colId xmlns:a16="http://schemas.microsoft.com/office/drawing/2014/main" val="3226355397"/>
                    </a:ext>
                  </a:extLst>
                </a:gridCol>
                <a:gridCol w="4681284">
                  <a:extLst>
                    <a:ext uri="{9D8B030D-6E8A-4147-A177-3AD203B41FA5}">
                      <a16:colId xmlns:a16="http://schemas.microsoft.com/office/drawing/2014/main" val="554698221"/>
                    </a:ext>
                  </a:extLst>
                </a:gridCol>
                <a:gridCol w="4602021">
                  <a:extLst>
                    <a:ext uri="{9D8B030D-6E8A-4147-A177-3AD203B41FA5}">
                      <a16:colId xmlns:a16="http://schemas.microsoft.com/office/drawing/2014/main" val="733730255"/>
                    </a:ext>
                  </a:extLst>
                </a:gridCol>
              </a:tblGrid>
              <a:tr h="299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Meanings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 Strategy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9229"/>
                  </a:ext>
                </a:extLst>
              </a:tr>
              <a:tr h="119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autovacuum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事务提交后，日志写到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上到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wal_buffer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写到磁盘的时间间隔。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如果并发的非只读事务数目较多，可以适当增加该值，使日志缓冲区一次刷盘可以刷出较多的事务，减少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次数，提高性能。需要和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commit_sibling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配合使用。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68664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bgwriter_delay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后台写进程的自动执行时间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后台写进程的作用是将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shared_buffer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里的脏页面写回到磁盘，减少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的压力，如果系统数据修改的压力一直很大，建议将该时间间隔设置小一些，以免积累的大量的脏页面到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，使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时间过长（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期间系统响应速度较慢）。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8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91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</TotalTime>
  <Words>1133</Words>
  <Application>Microsoft Office PowerPoint</Application>
  <PresentationFormat>宽屏</PresentationFormat>
  <Paragraphs>120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仿宋</vt:lpstr>
      <vt:lpstr>华文仿宋</vt:lpstr>
      <vt:lpstr>宋体</vt:lpstr>
      <vt:lpstr>Microsoft YaHei</vt:lpstr>
      <vt:lpstr>Microsoft YaHei</vt:lpstr>
      <vt:lpstr>Arial</vt:lpstr>
      <vt:lpstr>Calibri</vt:lpstr>
      <vt:lpstr>Times New Roman</vt:lpstr>
      <vt:lpstr>Tw Cen MT</vt:lpstr>
      <vt:lpstr>Wingdings</vt:lpstr>
      <vt:lpstr>茅草</vt:lpstr>
      <vt:lpstr>TPC-C ON PostgreSQL </vt:lpstr>
      <vt:lpstr>概念</vt:lpstr>
      <vt:lpstr>概念</vt:lpstr>
      <vt:lpstr>OLTPBenchmark</vt:lpstr>
      <vt:lpstr>OLTPBenchmark</vt:lpstr>
      <vt:lpstr>Postgresql.conf</vt:lpstr>
      <vt:lpstr>Postgresql.conf</vt:lpstr>
      <vt:lpstr>Postgresql.conf</vt:lpstr>
      <vt:lpstr>Postgresql.conf</vt:lpstr>
      <vt:lpstr>Postgresql.conf</vt:lpstr>
      <vt:lpstr>Linux下常用的性能监测指令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星 魏</cp:lastModifiedBy>
  <cp:revision>481</cp:revision>
  <dcterms:created xsi:type="dcterms:W3CDTF">2015-05-05T08:02:00Z</dcterms:created>
  <dcterms:modified xsi:type="dcterms:W3CDTF">2018-12-06T13:31:33Z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