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&lt;页眉&gt;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4A2D1F2-944A-4E22-8865-4F83D0EDB57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db-handbook.readthedocs.io/zh/latest/sstable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3FC7E7-48DE-47B7-90ED-44BA1330DC7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索引和BloomFilter等元数据可随文件一起创建和销毁，即直接存在文件里，不用加载时动态计算，不用维护更新，</a:t>
            </a:r>
            <a:r>
              <a:rPr lang="en-US" sz="20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hlinkClick r:id="rId3"/>
              </a:rPr>
              <a:t>https://leveldb-handbook.readthedocs.io/zh/latest/sstable.html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BD304F3-AD0D-422D-B549-21932719B94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155600" y="4098240"/>
            <a:ext cx="10198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38136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15560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41" name="图片 40"/>
          <p:cNvPicPr/>
          <p:nvPr/>
        </p:nvPicPr>
        <p:blipFill>
          <a:blip r:embed="rId2"/>
          <a:stretch/>
        </p:blipFill>
        <p:spPr>
          <a:xfrm>
            <a:off x="3528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3528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55600" y="365040"/>
            <a:ext cx="101980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5560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8136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55600" y="4098240"/>
            <a:ext cx="10198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55600" y="4098240"/>
            <a:ext cx="10198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38136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15560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83" name="图片 82"/>
          <p:cNvPicPr/>
          <p:nvPr/>
        </p:nvPicPr>
        <p:blipFill>
          <a:blip r:embed="rId2"/>
          <a:stretch/>
        </p:blipFill>
        <p:spPr>
          <a:xfrm>
            <a:off x="3528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/>
          <a:stretch/>
        </p:blipFill>
        <p:spPr>
          <a:xfrm>
            <a:off x="3528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55600" y="365040"/>
            <a:ext cx="1019808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15560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381360" y="409824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81360" y="1825560"/>
            <a:ext cx="49766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55600" y="4098240"/>
            <a:ext cx="10198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1"/>
          <p:cNvPicPr/>
          <p:nvPr/>
        </p:nvPicPr>
        <p:blipFill>
          <a:blip r:embed="rId14"/>
          <a:stretch/>
        </p:blipFill>
        <p:spPr>
          <a:xfrm>
            <a:off x="42480" y="889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10" name="图片 3076"/>
          <p:cNvPicPr/>
          <p:nvPr/>
        </p:nvPicPr>
        <p:blipFill>
          <a:blip r:embed="rId15"/>
          <a:stretch/>
        </p:blipFill>
        <p:spPr>
          <a:xfrm>
            <a:off x="11303640" y="5952960"/>
            <a:ext cx="803520" cy="8035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6/12/19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C93B4D-B042-4965-833F-52C553D9C89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523880" y="1031760"/>
            <a:ext cx="9144360" cy="93600"/>
          </a:xfrm>
          <a:prstGeom prst="rect">
            <a:avLst/>
          </a:prstGeom>
          <a:solidFill>
            <a:srgbClr val="B70031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1523880" y="5877000"/>
            <a:ext cx="9144360" cy="75960"/>
          </a:xfrm>
          <a:prstGeom prst="rect">
            <a:avLst/>
          </a:prstGeom>
          <a:solidFill>
            <a:srgbClr val="B70031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21"/>
          <p:cNvPicPr/>
          <p:nvPr/>
        </p:nvPicPr>
        <p:blipFill>
          <a:blip r:embed="rId14"/>
          <a:stretch/>
        </p:blipFill>
        <p:spPr>
          <a:xfrm>
            <a:off x="42480" y="88920"/>
            <a:ext cx="901800" cy="901800"/>
          </a:xfrm>
          <a:prstGeom prst="rect">
            <a:avLst/>
          </a:prstGeom>
          <a:ln>
            <a:noFill/>
          </a:ln>
        </p:spPr>
      </p:pic>
      <p:pic>
        <p:nvPicPr>
          <p:cNvPr id="44" name="图片 3076"/>
          <p:cNvPicPr/>
          <p:nvPr/>
        </p:nvPicPr>
        <p:blipFill>
          <a:blip r:embed="rId15"/>
          <a:stretch/>
        </p:blipFill>
        <p:spPr>
          <a:xfrm>
            <a:off x="11303640" y="5952960"/>
            <a:ext cx="803520" cy="80352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55600" y="365040"/>
            <a:ext cx="1019808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55600" y="1825560"/>
            <a:ext cx="1019808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单击鼠标编辑大纲文字格式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第七大纲级别单击此处编辑母版文本样式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第四级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第五级</a:t>
            </a:r>
            <a:endParaRPr lang="zh-C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6/12/19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F4AD3C-99BE-4D63-A6CE-FEA3804ABE4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155600" y="1378440"/>
            <a:ext cx="1562400" cy="75240"/>
          </a:xfrm>
          <a:prstGeom prst="rect">
            <a:avLst/>
          </a:prstGeom>
          <a:solidFill>
            <a:srgbClr val="B70031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xrior/LeveldbFinalDemo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8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大作业项目要求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Sstable-物理结构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1155600" y="1746720"/>
            <a:ext cx="8372520" cy="386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逻辑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16" name="Picture 2"/>
          <p:cNvPicPr/>
          <p:nvPr/>
        </p:nvPicPr>
        <p:blipFill>
          <a:blip r:embed="rId3"/>
          <a:stretch/>
        </p:blipFill>
        <p:spPr>
          <a:xfrm>
            <a:off x="8058240" y="2096640"/>
            <a:ext cx="4062960" cy="2816640"/>
          </a:xfrm>
          <a:prstGeom prst="rect">
            <a:avLst/>
          </a:prstGeom>
          <a:ln>
            <a:noFill/>
          </a:ln>
        </p:spPr>
      </p:pic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6446880" y="-42120"/>
            <a:ext cx="2136600" cy="2642040"/>
          </a:xfrm>
          <a:prstGeom prst="rect">
            <a:avLst/>
          </a:prstGeom>
          <a:ln>
            <a:noFill/>
          </a:ln>
        </p:spPr>
      </p:pic>
      <p:pic>
        <p:nvPicPr>
          <p:cNvPr id="118" name="Picture 6"/>
          <p:cNvPicPr/>
          <p:nvPr/>
        </p:nvPicPr>
        <p:blipFill>
          <a:blip r:embed="rId5"/>
          <a:stretch/>
        </p:blipFill>
        <p:spPr>
          <a:xfrm>
            <a:off x="2434680" y="365040"/>
            <a:ext cx="3126600" cy="22165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239360" y="2805120"/>
            <a:ext cx="33454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Roboto Slab"/>
              </a:rPr>
              <a:t>meta index block结构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meta index block用来存储filter block在整个sstable中的索引信息。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8"/>
          <p:cNvPicPr/>
          <p:nvPr/>
        </p:nvPicPr>
        <p:blipFill>
          <a:blip r:embed="rId6"/>
          <a:stretch/>
        </p:blipFill>
        <p:spPr>
          <a:xfrm>
            <a:off x="302760" y="2600640"/>
            <a:ext cx="3357000" cy="283608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7"/>
          <a:stretch/>
        </p:blipFill>
        <p:spPr>
          <a:xfrm>
            <a:off x="3898080" y="4172040"/>
            <a:ext cx="3962160" cy="268560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 flipH="1" flipV="1">
            <a:off x="8583840" y="1279080"/>
            <a:ext cx="1505520" cy="81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AD1C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4"/>
          <p:cNvSpPr/>
          <p:nvPr/>
        </p:nvSpPr>
        <p:spPr>
          <a:xfrm flipH="1">
            <a:off x="3425400" y="4190400"/>
            <a:ext cx="5310720" cy="41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AD1C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5"/>
          <p:cNvSpPr/>
          <p:nvPr/>
        </p:nvSpPr>
        <p:spPr>
          <a:xfrm flipH="1" flipV="1">
            <a:off x="5561640" y="1472040"/>
            <a:ext cx="3119760" cy="199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AD1C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6"/>
          <p:cNvSpPr/>
          <p:nvPr/>
        </p:nvSpPr>
        <p:spPr>
          <a:xfrm flipH="1" flipV="1">
            <a:off x="7585560" y="3403800"/>
            <a:ext cx="1150560" cy="39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AD1C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7"/>
          <p:cNvSpPr/>
          <p:nvPr/>
        </p:nvSpPr>
        <p:spPr>
          <a:xfrm flipH="1">
            <a:off x="7585560" y="4561920"/>
            <a:ext cx="1095840" cy="87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AD1C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49560" y="1838160"/>
            <a:ext cx="952488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1.读入all_ssts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2.过滤掉不在id_range范围内的ssts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3.通过给定的email条件，使用filter接口，再次过滤掉不相关的ssts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4.得到最后的n个sst，插入multimap（db_iter-&gt;seek(s1)…l1/db_iter-&gt;seek(s2)…l2）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887960" y="1045440"/>
            <a:ext cx="2484360" cy="249120"/>
          </a:xfrm>
          <a:prstGeom prst="rect">
            <a:avLst/>
          </a:prstGeom>
          <a:noFill/>
          <a:ln w="158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Smallest1   …    largest1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887960" y="1573200"/>
            <a:ext cx="2484360" cy="249120"/>
          </a:xfrm>
          <a:prstGeom prst="rect">
            <a:avLst/>
          </a:prstGeom>
          <a:noFill/>
          <a:ln w="158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Smallest2   …    largest2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887960" y="2381040"/>
            <a:ext cx="2484360" cy="249120"/>
          </a:xfrm>
          <a:prstGeom prst="rect">
            <a:avLst/>
          </a:prstGeom>
          <a:noFill/>
          <a:ln w="158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Smallest_n  …  largest_n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8966520" y="1917000"/>
            <a:ext cx="409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重写新comparator-普通顺序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4" name="图片 1"/>
          <p:cNvPicPr/>
          <p:nvPr/>
        </p:nvPicPr>
        <p:blipFill>
          <a:blip r:embed="rId2"/>
          <a:stretch/>
        </p:blipFill>
        <p:spPr>
          <a:xfrm>
            <a:off x="1155600" y="1800360"/>
            <a:ext cx="7819560" cy="26474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1155600" y="4827634"/>
            <a:ext cx="105426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１．写comparator</a:t>
            </a: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comparator.h参考BytewiseComparatorImpl，仿写，实现可以直接比较大小的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mycomparator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修改option.cc内容,option.h实现，参考“options.create_if_missing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= true;”(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开启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options.comparator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=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mycomparator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sst极值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37" name="图片 136"/>
          <p:cNvPicPr/>
          <p:nvPr/>
        </p:nvPicPr>
        <p:blipFill>
          <a:blip r:embed="rId2"/>
          <a:stretch/>
        </p:blipFill>
        <p:spPr>
          <a:xfrm>
            <a:off x="1421280" y="1800000"/>
            <a:ext cx="9162720" cy="1733040"/>
          </a:xfrm>
          <a:prstGeom prst="rect">
            <a:avLst/>
          </a:prstGeom>
          <a:ln>
            <a:noFill/>
          </a:ln>
        </p:spPr>
      </p:pic>
      <p:sp>
        <p:nvSpPr>
          <p:cNvPr id="138" name="TextShape 2"/>
          <p:cNvSpPr txBox="1"/>
          <p:nvPr/>
        </p:nvSpPr>
        <p:spPr>
          <a:xfrm>
            <a:off x="1512000" y="4248000"/>
            <a:ext cx="8339760" cy="110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主键过滤优化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求sstable的最大最小值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</a:t>
            </a:r>
            <a:r>
              <a:rPr lang="zh-CN" alt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来减少</a:t>
            </a: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sst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判断给定的id＿range想法是否在每个sst的min-max区间，找到剩下的sst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返回满足条件的sst集合id＿ssts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filter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0" name="图片 1"/>
          <p:cNvPicPr/>
          <p:nvPr/>
        </p:nvPicPr>
        <p:blipFill>
          <a:blip r:embed="rId2"/>
          <a:stretch/>
        </p:blipFill>
        <p:spPr>
          <a:xfrm>
            <a:off x="2762640" y="0"/>
            <a:ext cx="78112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filter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2" name="图片 141"/>
          <p:cNvPicPr/>
          <p:nvPr/>
        </p:nvPicPr>
        <p:blipFill>
          <a:blip r:embed="rId2"/>
          <a:stretch/>
        </p:blipFill>
        <p:spPr>
          <a:xfrm>
            <a:off x="2448000" y="0"/>
            <a:ext cx="9268200" cy="591660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262534" y="5646298"/>
            <a:ext cx="78699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3.非主键过滤优化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通过filter判断sst里是否存在该mail来减少ssts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给定的mail判断是否在id＿ssts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返回满足条件的sst集合id＿ssts修改r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filter_block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AddKey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(mail);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读sst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5" name="图片 1"/>
          <p:cNvPicPr/>
          <p:nvPr/>
        </p:nvPicPr>
        <p:blipFill>
          <a:blip r:embed="rId2"/>
          <a:stretch/>
        </p:blipFill>
        <p:spPr>
          <a:xfrm>
            <a:off x="2857680" y="23040"/>
            <a:ext cx="8086320" cy="56289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1038600" y="5760000"/>
            <a:ext cx="9663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４．获取sst的内容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通过tablecache文件，调用蓝色划线区域，env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NewRandomAccessFile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fname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,&amp;file);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Table::Open...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获取一个sst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读sst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48" name="图片 147"/>
          <p:cNvPicPr/>
          <p:nvPr/>
        </p:nvPicPr>
        <p:blipFill>
          <a:blip r:embed="rId2"/>
          <a:stretch/>
        </p:blipFill>
        <p:spPr>
          <a:xfrm>
            <a:off x="1368000" y="1716480"/>
            <a:ext cx="8848440" cy="217152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1440000" y="4392000"/>
            <a:ext cx="7272000" cy="110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使用Iterator的SeekToFirst()，实现sst的读取，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这也就意味着可以将sst通过ikey.user_key/result-&gt;value（ｋｖ）传进后面的multimap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输出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368000" y="2880000"/>
            <a:ext cx="7272000" cy="76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5.对于给定的mail,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输出对应的&lt;key1,key2&gt; ＋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mail键值对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大作业内容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55600" y="1690560"/>
            <a:ext cx="761976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要求：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1.对于给定数据集说明如下：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1.1 只有 key,value 无其它字段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1.2 数量级在5万-50万之间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1.3 对于主键和非主键都存在过滤条件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2.根据过滤条件，输出join后的结果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3.可以自行采取优化方案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QA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548520" y="3059640"/>
            <a:ext cx="5094720" cy="42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66AACD"/>
                </a:solidFill>
                <a:uFill>
                  <a:solidFill>
                    <a:srgbClr val="FFFFFF"/>
                  </a:solidFill>
                </a:uFill>
                <a:latin typeface="Tw Cen MT"/>
                <a:hlinkClick r:id="rId2"/>
              </a:rPr>
              <a:t>https://github.com/gexrior/LeveldbFinalDemo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表结构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1155600" y="2095920"/>
          <a:ext cx="8127720" cy="38718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Id(int, Increment)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59A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Email(string)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59A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xiaoming@ecnu.cn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hong@ecnu.cn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xiaoming@ecnu.cn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wang@ecnu.cn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li@sjtu.cn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wang@sjtu.cn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说明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80640" y="1998000"/>
            <a:ext cx="1023084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过滤条件: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主键和非主键都存在过滤条件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给定一个较大的id范围区间（涵盖多个不同的学校邮箱）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查询Email相同学校邮箱下的同一个人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输出格式：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所有的Pair，他们具有相同的Email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&lt;id1,id2&gt; + Email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数据量：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5W-50W之间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注意：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导入之后会自动出发leveldb的compaction，所以存在memtable和sst都有需要查询结果的情况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给分点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02480" y="2189160"/>
            <a:ext cx="9402120" cy="398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完成join功能				+10分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主键过滤优化			+8分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非主键过滤优化			+6分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其他					+6分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测试时间在班级排名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No.1				+5分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No.2-6				+3分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	其余不加分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02600" y="407880"/>
            <a:ext cx="31204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Self-join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002600" y="1982880"/>
          <a:ext cx="4173480" cy="4887000"/>
        </p:xfrm>
        <a:graphic>
          <a:graphicData uri="http://schemas.openxmlformats.org/drawingml/2006/table">
            <a:tbl>
              <a:tblPr/>
              <a:tblGrid>
                <a:gridCol w="2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Id(int, Increment)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59A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Email(string)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59A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xiaoming@ecnu.cn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hong@ecnu.cn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xiaoming@ecnu.cn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wang@ecnu.cn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li@sjtu.cn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wang@sjtu.cn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2" name="Table 3"/>
          <p:cNvGraphicFramePr/>
          <p:nvPr/>
        </p:nvGraphicFramePr>
        <p:xfrm>
          <a:off x="6600240" y="1989000"/>
          <a:ext cx="4173480" cy="4887000"/>
        </p:xfrm>
        <a:graphic>
          <a:graphicData uri="http://schemas.openxmlformats.org/drawingml/2006/table">
            <a:tbl>
              <a:tblPr/>
              <a:tblGrid>
                <a:gridCol w="215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Id(int, Increment)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59A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Email(string)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59A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xiaoming@ecnu.cn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hong@ecnu.cn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xiaoming@ecnu.cn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wang@ecnu.cn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li@sjtu.cn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101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wang@sjtu.cn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w Cen MT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" name="CustomShape 4"/>
          <p:cNvSpPr/>
          <p:nvPr/>
        </p:nvSpPr>
        <p:spPr>
          <a:xfrm>
            <a:off x="1002600" y="5682960"/>
            <a:ext cx="6095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输出格式：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所有的Pair，他们具有相同的Email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&lt;id1,id2&gt; + Email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02600" y="407880"/>
            <a:ext cx="31204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Github内容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05" name="图片 5"/>
          <p:cNvPicPr/>
          <p:nvPr/>
        </p:nvPicPr>
        <p:blipFill>
          <a:blip r:embed="rId2"/>
          <a:stretch/>
        </p:blipFill>
        <p:spPr>
          <a:xfrm>
            <a:off x="1136880" y="1733400"/>
            <a:ext cx="3933000" cy="279972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5717160" y="1733400"/>
            <a:ext cx="6474240" cy="31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从TestData.csv将所有数据传入sst中，注意第二次跑的时候将put行注释掉，直到.log为空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 bpt.h/bpt.cc是B+tree的实现，predefined.h描述了tree的结构（order/kv type/key compare func）;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08" name="图片 1"/>
          <p:cNvPicPr/>
          <p:nvPr/>
        </p:nvPicPr>
        <p:blipFill>
          <a:blip r:embed="rId2"/>
          <a:stretch/>
        </p:blipFill>
        <p:spPr>
          <a:xfrm>
            <a:off x="1155600" y="1913040"/>
            <a:ext cx="4523400" cy="1294920"/>
          </a:xfrm>
          <a:prstGeom prst="rect">
            <a:avLst/>
          </a:prstGeom>
          <a:ln>
            <a:noFill/>
          </a:ln>
        </p:spPr>
      </p:pic>
      <p:pic>
        <p:nvPicPr>
          <p:cNvPr id="109" name="图片 3"/>
          <p:cNvPicPr/>
          <p:nvPr/>
        </p:nvPicPr>
        <p:blipFill>
          <a:blip r:embed="rId3"/>
          <a:srcRect l="4160"/>
          <a:stretch/>
        </p:blipFill>
        <p:spPr>
          <a:xfrm>
            <a:off x="1155600" y="3649680"/>
            <a:ext cx="6361560" cy="237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155600" y="365040"/>
            <a:ext cx="1019808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</p:txBody>
      </p:sp>
      <p:pic>
        <p:nvPicPr>
          <p:cNvPr id="111" name="图片 4"/>
          <p:cNvPicPr/>
          <p:nvPr/>
        </p:nvPicPr>
        <p:blipFill>
          <a:blip r:embed="rId2"/>
          <a:stretch/>
        </p:blipFill>
        <p:spPr>
          <a:xfrm>
            <a:off x="1159560" y="1776240"/>
            <a:ext cx="5094720" cy="23997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155600" y="4726080"/>
            <a:ext cx="6474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24292E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冒port错误的同学，缺少一个define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6176</TotalTime>
  <Words>628</Words>
  <Application>Microsoft Office PowerPoint</Application>
  <PresentationFormat>宽屏</PresentationFormat>
  <Paragraphs>148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Lato</vt:lpstr>
      <vt:lpstr>StarSymbol</vt:lpstr>
      <vt:lpstr>微软雅黑</vt:lpstr>
      <vt:lpstr>Arial</vt:lpstr>
      <vt:lpstr>Roboto Slab</vt:lpstr>
      <vt:lpstr>Symbol</vt:lpstr>
      <vt:lpstr>Times New Roman</vt:lpstr>
      <vt:lpstr>Tw Cen MT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subject/>
  <dc:creator>tianjiqx</dc:creator>
  <dc:description/>
  <cp:lastModifiedBy>rui Xu</cp:lastModifiedBy>
  <cp:revision>527</cp:revision>
  <dcterms:created xsi:type="dcterms:W3CDTF">2015-05-05T08:02:00Z</dcterms:created>
  <dcterms:modified xsi:type="dcterms:W3CDTF">2019-06-12T08:35:31Z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2052-10.1.0.7023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