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8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645275" cy="97774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3300"/>
    <a:srgbClr val="FFCC00"/>
    <a:srgbClr val="FFCCFF"/>
    <a:srgbClr val="FF99CC"/>
    <a:srgbClr val="FFCCCC"/>
    <a:srgbClr val="99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9" autoAdjust="0"/>
    <p:restoredTop sz="90929"/>
  </p:normalViewPr>
  <p:slideViewPr>
    <p:cSldViewPr>
      <p:cViewPr varScale="1">
        <p:scale>
          <a:sx n="68" d="100"/>
          <a:sy n="68" d="100"/>
        </p:scale>
        <p:origin x="1626" y="54"/>
      </p:cViewPr>
      <p:guideLst>
        <p:guide orient="horz" pos="21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838" tIns="46919" rIns="93838" bIns="46919" numCol="1" anchor="t" anchorCtr="0" compatLnSpc="1"/>
          <a:lstStyle>
            <a:lvl1pPr defTabSz="937895">
              <a:defRPr sz="1200"/>
            </a:lvl1pPr>
          </a:lstStyle>
          <a:p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838" tIns="46919" rIns="93838" bIns="46919" numCol="1" anchor="t" anchorCtr="0" compatLnSpc="1"/>
          <a:lstStyle>
            <a:lvl1pPr algn="r" defTabSz="937895">
              <a:defRPr sz="120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8463"/>
            <a:ext cx="2879725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838" tIns="46919" rIns="93838" bIns="46919" numCol="1" anchor="b" anchorCtr="0" compatLnSpc="1"/>
          <a:lstStyle>
            <a:lvl1pPr defTabSz="937895">
              <a:defRPr sz="1200"/>
            </a:lvl1pPr>
          </a:lstStyle>
          <a:p>
            <a:endParaRPr lang="en-US" altLang="zh-CN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88463"/>
            <a:ext cx="2879725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838" tIns="46919" rIns="93838" bIns="46919" numCol="1" anchor="b" anchorCtr="0" compatLnSpc="1"/>
          <a:lstStyle>
            <a:lvl1pPr algn="r" defTabSz="937895">
              <a:defRPr sz="1200"/>
            </a:lvl1pPr>
          </a:lstStyle>
          <a:p>
            <a:fld id="{3E4EB9B3-EAC9-498A-A513-534B512158B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C42B6-6E95-499A-A8FE-4901B9C9B70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CF432-17E5-4329-8EDE-EA2CCDF7C6D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B060B-14BB-46AC-95E3-F6716AAC7EC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BFA1E-1CFE-4FB6-A7B7-ED062BCA3F8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AD352-8784-4837-AAAB-F8C8DBC2AB7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CF337-8360-4024-996A-C10C85EA420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2CF726-9576-4F5F-8788-794B61AFE08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5348A-E76E-4F4D-986B-B5B4EB2832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EC9C6-52D4-4496-9881-7A614D474B8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7CD68-CE6E-45C4-9F4F-48DF43E1BE0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9E933-4246-4C80-9168-5AB69E4825A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4202EB0-5C2E-4109-841A-112F5E2A6B4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2"/>
          <p:cNvSpPr>
            <a:spLocks noChangeArrowheads="1" noChangeShapeType="1" noTextEdit="1"/>
          </p:cNvSpPr>
          <p:nvPr/>
        </p:nvSpPr>
        <p:spPr bwMode="auto">
          <a:xfrm>
            <a:off x="3048000" y="304800"/>
            <a:ext cx="2514600" cy="685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CC99FF"/>
                  </a:solidFill>
                  <a:rou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总复习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93725" y="1163638"/>
            <a:ext cx="2032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/>
              <a:t>一、基本定律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667000" y="1143000"/>
            <a:ext cx="3200400" cy="13112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b="1"/>
              <a:t>折射定律（光学不变量）</a:t>
            </a:r>
          </a:p>
          <a:p>
            <a:r>
              <a:rPr lang="zh-CN" altLang="en-US" sz="2000" b="1"/>
              <a:t>反射定律</a:t>
            </a:r>
          </a:p>
          <a:p>
            <a:r>
              <a:rPr lang="zh-CN" altLang="en-US" sz="2000" b="1"/>
              <a:t>费马原理</a:t>
            </a:r>
          </a:p>
          <a:p>
            <a:r>
              <a:rPr lang="zh-CN" altLang="en-US" sz="2000" b="1"/>
              <a:t>完善成像条件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57200" y="2459038"/>
            <a:ext cx="5683250" cy="457200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二、球面系统</a:t>
            </a:r>
            <a:r>
              <a:rPr lang="en-US" altLang="zh-CN" b="1"/>
              <a:t>——</a:t>
            </a:r>
            <a:r>
              <a:rPr lang="zh-CN" altLang="en-US" b="1"/>
              <a:t>细小平面以细光束成像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57200" y="2919413"/>
            <a:ext cx="1724025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★</a:t>
            </a:r>
            <a:r>
              <a:rPr lang="zh-CN" altLang="en-US" b="1"/>
              <a:t>基本公式</a:t>
            </a:r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1447800" y="3352800"/>
          <a:ext cx="2894013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公式" r:id="rId3" imgW="1562100" imgH="1257300" progId="Equation.3">
                  <p:embed/>
                </p:oleObj>
              </mc:Choice>
              <mc:Fallback>
                <p:oleObj name="公式" r:id="rId3" imgW="1562100" imgH="12573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52800"/>
                        <a:ext cx="2894013" cy="2330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ffectLst>
                        <a:outerShdw dist="107763" dir="81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4479925" y="2968625"/>
            <a:ext cx="1963738" cy="396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放大率及其关系</a:t>
            </a:r>
          </a:p>
        </p:txBody>
      </p:sp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4648200" y="3429000"/>
          <a:ext cx="21336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公式" r:id="rId5" imgW="1193800" imgH="419100" progId="Equation.3">
                  <p:embed/>
                </p:oleObj>
              </mc:Choice>
              <mc:Fallback>
                <p:oleObj name="公式" r:id="rId5" imgW="1193800" imgH="419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429000"/>
                        <a:ext cx="2133600" cy="7477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ffectLst>
                        <a:outerShdw dist="107763" dir="81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4572000" y="4191000"/>
          <a:ext cx="23622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公式" r:id="rId7" imgW="1333500" imgH="419100" progId="Equation.3">
                  <p:embed/>
                </p:oleObj>
              </mc:Choice>
              <mc:Fallback>
                <p:oleObj name="公式" r:id="rId7" imgW="1333500" imgH="4191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91000"/>
                        <a:ext cx="2362200" cy="6588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ffectLst>
                        <a:outerShdw dist="107763" dir="81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4559300" y="4851400"/>
          <a:ext cx="16256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9" imgW="838200" imgH="419100" progId="Equation.3">
                  <p:embed/>
                </p:oleObj>
              </mc:Choice>
              <mc:Fallback>
                <p:oleObj name="Equation" r:id="rId9" imgW="838200" imgH="4191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4851400"/>
                        <a:ext cx="1625600" cy="8302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ffectLst>
                        <a:outerShdw dist="107763" dir="81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7162800" y="3505200"/>
          <a:ext cx="1371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公式" r:id="rId11" imgW="482600" imgH="203200" progId="Equation.3">
                  <p:embed/>
                </p:oleObj>
              </mc:Choice>
              <mc:Fallback>
                <p:oleObj name="公式" r:id="rId11" imgW="482600" imgH="203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505200"/>
                        <a:ext cx="1371600" cy="5746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1371600" y="5791200"/>
          <a:ext cx="2667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公式" r:id="rId13" imgW="1002665" imgH="203200" progId="Equation.3">
                  <p:embed/>
                </p:oleObj>
              </mc:Choice>
              <mc:Fallback>
                <p:oleObj name="公式" r:id="rId13" imgW="1002665" imgH="203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791200"/>
                        <a:ext cx="2667000" cy="536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15"/>
          <p:cNvSpPr>
            <a:spLocks noChangeArrowheads="1"/>
          </p:cNvSpPr>
          <p:nvPr/>
        </p:nvSpPr>
        <p:spPr bwMode="auto">
          <a:xfrm>
            <a:off x="0" y="4191000"/>
            <a:ext cx="1438275" cy="396875"/>
          </a:xfrm>
          <a:prstGeom prst="wedgeRectCallout">
            <a:avLst>
              <a:gd name="adj1" fmla="val 49005"/>
              <a:gd name="adj2" fmla="val -117199"/>
            </a:avLst>
          </a:prstGeom>
          <a:solidFill>
            <a:srgbClr val="99FF33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阿贝不变量</a:t>
            </a:r>
          </a:p>
        </p:txBody>
      </p:sp>
      <p:sp>
        <p:nvSpPr>
          <p:cNvPr id="3" name="AutoShape 16"/>
          <p:cNvSpPr>
            <a:spLocks noChangeArrowheads="1"/>
          </p:cNvSpPr>
          <p:nvPr/>
        </p:nvSpPr>
        <p:spPr bwMode="auto">
          <a:xfrm>
            <a:off x="0" y="5105400"/>
            <a:ext cx="1295400" cy="381000"/>
          </a:xfrm>
          <a:prstGeom prst="wedgeRectCallout">
            <a:avLst>
              <a:gd name="adj1" fmla="val 55884"/>
              <a:gd name="adj2" fmla="val 155000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/>
              <a:t>拉氏不变量</a:t>
            </a:r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4144963" y="5916613"/>
            <a:ext cx="4337050" cy="396875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★</a:t>
            </a:r>
            <a:r>
              <a:rPr lang="zh-CN" altLang="en-US" sz="2000" b="1"/>
              <a:t>反射球面的有关公式由 </a:t>
            </a:r>
            <a:r>
              <a:rPr lang="en-US" altLang="zh-CN" sz="2000" b="1"/>
              <a:t>n=</a:t>
            </a:r>
            <a:r>
              <a:rPr lang="zh-CN" altLang="en-US" sz="2000" b="1"/>
              <a:t>－</a:t>
            </a:r>
            <a:r>
              <a:rPr lang="en-US" altLang="zh-CN" sz="2000" b="1"/>
              <a:t>n’</a:t>
            </a:r>
            <a:r>
              <a:rPr lang="zh-CN" altLang="zh-CN" sz="2000" b="1"/>
              <a:t>可得</a:t>
            </a:r>
            <a:endParaRPr lang="zh-CN" altLang="en-US" sz="2000" b="1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WordArt 3"/>
          <p:cNvSpPr>
            <a:spLocks noChangeArrowheads="1" noChangeShapeType="1" noTextEdit="1"/>
          </p:cNvSpPr>
          <p:nvPr/>
        </p:nvSpPr>
        <p:spPr bwMode="auto">
          <a:xfrm>
            <a:off x="2895600" y="228600"/>
            <a:ext cx="2819400" cy="685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963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FF3300"/>
                  </a:solidFill>
                  <a:round/>
                </a:ln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需注意的问题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0" y="990600"/>
            <a:ext cx="37512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1. </a:t>
            </a:r>
            <a:r>
              <a:rPr lang="zh-CN" altLang="en-US" sz="2000" b="1"/>
              <a:t>做完题检查结果是否有可能性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04800" y="1371600"/>
            <a:ext cx="7974013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例如，摄影系统景深若干</a:t>
            </a:r>
            <a:r>
              <a:rPr lang="en-US" altLang="zh-CN" sz="2000" b="1"/>
              <a:t>mm</a:t>
            </a:r>
            <a:r>
              <a:rPr lang="zh-CN" altLang="en-US" sz="2000" b="1"/>
              <a:t>不可能，显微系统景深过大不可能</a:t>
            </a:r>
          </a:p>
          <a:p>
            <a:r>
              <a:rPr lang="zh-CN" altLang="en-US" sz="2000" b="1"/>
              <a:t>            放映系统像面照度零点几勒克斯不可能，摄影光圈数</a:t>
            </a:r>
            <a:r>
              <a:rPr lang="en-US" altLang="zh-CN" sz="2000" b="1"/>
              <a:t>0.08</a:t>
            </a:r>
            <a:r>
              <a:rPr lang="zh-CN" altLang="en-US" sz="2000" b="1"/>
              <a:t>不可能</a:t>
            </a:r>
          </a:p>
          <a:p>
            <a:r>
              <a:rPr lang="zh-CN" altLang="en-US" sz="2000" b="1"/>
              <a:t>            玻璃折射率低于</a:t>
            </a:r>
            <a:r>
              <a:rPr lang="en-US" altLang="zh-CN" sz="2000" b="1"/>
              <a:t>1.4</a:t>
            </a:r>
            <a:r>
              <a:rPr lang="zh-CN" altLang="en-US" sz="2000" b="1"/>
              <a:t>或高于</a:t>
            </a:r>
            <a:r>
              <a:rPr lang="en-US" altLang="zh-CN" sz="2000" b="1"/>
              <a:t>2</a:t>
            </a:r>
            <a:r>
              <a:rPr lang="zh-CN" altLang="en-US" sz="2000" b="1"/>
              <a:t>不可能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0" y="2286000"/>
            <a:ext cx="271938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2. </a:t>
            </a:r>
            <a:r>
              <a:rPr lang="zh-CN" altLang="en-US" sz="2000" b="1"/>
              <a:t>注意公式的适用范围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1325" y="2590800"/>
            <a:ext cx="49879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摄影系统景深与显微镜系统景深公式不同；</a:t>
            </a: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533400" y="2971800"/>
          <a:ext cx="17018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公式" r:id="rId3" imgW="1117600" imgH="419100" progId="Equation.3">
                  <p:embed/>
                </p:oleObj>
              </mc:Choice>
              <mc:Fallback>
                <p:oleObj name="公式" r:id="rId3" imgW="1117600" imgH="4191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17018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209800" y="3048000"/>
            <a:ext cx="22145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适用于接触薄系统</a:t>
            </a: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4876800" y="2743200"/>
          <a:ext cx="13716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公式" r:id="rId5" imgW="609600" imgH="419100" progId="Equation.3">
                  <p:embed/>
                </p:oleObj>
              </mc:Choice>
              <mc:Fallback>
                <p:oleObj name="公式" r:id="rId5" imgW="609600" imgH="419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743200"/>
                        <a:ext cx="13716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6477000" y="2895600"/>
            <a:ext cx="19050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b="1"/>
              <a:t>适用于孔阑在物镜后焦面上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396875" y="3567113"/>
            <a:ext cx="524827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望远镜正常放大率和显微镜有效放大率勿混淆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0" y="3962400"/>
            <a:ext cx="52324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3. </a:t>
            </a:r>
            <a:r>
              <a:rPr lang="zh-CN" altLang="en-US" sz="2000" b="1"/>
              <a:t>利用物像关系熟悉经典光学系统的一些特点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381000" y="4343400"/>
            <a:ext cx="7981950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显微镜：物镜满足齐焦条件，当</a:t>
            </a:r>
            <a:r>
              <a:rPr lang="en-US" altLang="zh-CN" sz="2000" b="1"/>
              <a:t>L</a:t>
            </a:r>
            <a:r>
              <a:rPr lang="zh-CN" altLang="en-US" sz="2000" b="1"/>
              <a:t>一定，高倍时，</a:t>
            </a:r>
            <a:r>
              <a:rPr lang="en-US" altLang="zh-CN" sz="2000" b="1" i="1"/>
              <a:t>l</a:t>
            </a:r>
            <a:r>
              <a:rPr lang="en-US" altLang="zh-CN" sz="2000" b="1"/>
              <a:t> </a:t>
            </a:r>
            <a:r>
              <a:rPr lang="zh-CN" altLang="en-US" sz="2000" b="1"/>
              <a:t>小，</a:t>
            </a:r>
            <a:r>
              <a:rPr lang="en-US" altLang="zh-CN" sz="2000" b="1" i="1"/>
              <a:t>l’</a:t>
            </a:r>
            <a:r>
              <a:rPr lang="zh-CN" altLang="en-US" sz="2000" b="1"/>
              <a:t>大，低倍反之</a:t>
            </a:r>
          </a:p>
          <a:p>
            <a:r>
              <a:rPr lang="zh-CN" altLang="en-US" sz="2000" b="1"/>
              <a:t>                分辨率、出瞳、数值孔径、景深与倍率的关系（理解）</a:t>
            </a:r>
          </a:p>
          <a:p>
            <a:r>
              <a:rPr lang="zh-CN" altLang="en-US" sz="2000" b="1"/>
              <a:t>望远镜：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1355725" y="5043488"/>
            <a:ext cx="4722813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若筒长一定，</a:t>
            </a:r>
            <a:r>
              <a:rPr lang="en-US" altLang="zh-CN" sz="2000" b="1"/>
              <a:t>Γ</a:t>
            </a:r>
            <a:r>
              <a:rPr lang="zh-CN" altLang="en-US" sz="2000" b="1"/>
              <a:t>大，则 </a:t>
            </a:r>
            <a:r>
              <a:rPr lang="en-US" altLang="zh-CN" sz="2000" b="1"/>
              <a:t>f</a:t>
            </a:r>
            <a:r>
              <a:rPr lang="en-US" altLang="zh-CN" sz="1400" b="1"/>
              <a:t>o</a:t>
            </a:r>
            <a:r>
              <a:rPr lang="en-US" altLang="zh-CN" sz="2000" b="1"/>
              <a:t>’</a:t>
            </a:r>
            <a:r>
              <a:rPr lang="zh-CN" altLang="en-US" sz="2000" b="1"/>
              <a:t>大，</a:t>
            </a:r>
            <a:r>
              <a:rPr lang="en-US" altLang="zh-CN" sz="2000" b="1"/>
              <a:t>f</a:t>
            </a:r>
            <a:r>
              <a:rPr lang="en-US" altLang="zh-CN" sz="1400" b="1"/>
              <a:t>e</a:t>
            </a:r>
            <a:r>
              <a:rPr lang="en-US" altLang="zh-CN" sz="2000" b="1"/>
              <a:t>’</a:t>
            </a:r>
            <a:r>
              <a:rPr lang="zh-CN" altLang="en-US" sz="2000" b="1"/>
              <a:t>小，</a:t>
            </a:r>
            <a:r>
              <a:rPr lang="en-US" altLang="zh-CN" sz="2000" b="1"/>
              <a:t>D</a:t>
            </a:r>
            <a:r>
              <a:rPr lang="zh-CN" altLang="en-US" sz="2000" b="1"/>
              <a:t>大</a:t>
            </a:r>
          </a:p>
          <a:p>
            <a:r>
              <a:rPr lang="zh-CN" altLang="en-US" sz="2000" b="1"/>
              <a:t>当</a:t>
            </a:r>
            <a:r>
              <a:rPr lang="en-US" altLang="zh-CN" sz="2000" b="1"/>
              <a:t>D</a:t>
            </a:r>
            <a:r>
              <a:rPr lang="zh-CN" altLang="en-US" sz="2000" b="1"/>
              <a:t>一定，</a:t>
            </a:r>
            <a:r>
              <a:rPr lang="en-US" altLang="zh-CN" sz="2000" b="1"/>
              <a:t>Γ</a:t>
            </a:r>
            <a:r>
              <a:rPr lang="zh-CN" altLang="zh-CN" sz="2000" b="1"/>
              <a:t>大，则</a:t>
            </a:r>
            <a:r>
              <a:rPr lang="en-US" altLang="zh-CN" sz="2000" b="1"/>
              <a:t>D’</a:t>
            </a:r>
            <a:r>
              <a:rPr lang="zh-CN" altLang="zh-CN" sz="2000" b="1"/>
              <a:t>小</a:t>
            </a:r>
          </a:p>
          <a:p>
            <a:r>
              <a:rPr lang="zh-CN" altLang="zh-CN" sz="2000" b="1"/>
              <a:t>相对主观亮度：当</a:t>
            </a:r>
            <a:r>
              <a:rPr lang="en-US" altLang="zh-CN" sz="2000" b="1"/>
              <a:t>D</a:t>
            </a:r>
            <a:r>
              <a:rPr lang="zh-CN" altLang="zh-CN" sz="2000" b="1"/>
              <a:t>一定时</a:t>
            </a:r>
            <a:endParaRPr lang="zh-CN" altLang="en-US" sz="2000" b="1"/>
          </a:p>
        </p:txBody>
      </p:sp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4572000" y="5676900"/>
          <a:ext cx="16764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公式" r:id="rId7" imgW="1116965" imgH="241300" progId="Equation.3">
                  <p:embed/>
                </p:oleObj>
              </mc:Choice>
              <mc:Fallback>
                <p:oleObj name="公式" r:id="rId7" imgW="1116965" imgH="2413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76900"/>
                        <a:ext cx="16764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248400" y="5638800"/>
            <a:ext cx="25352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/>
              <a:t>到 </a:t>
            </a:r>
            <a:r>
              <a:rPr lang="en-US" altLang="zh-CN" sz="2000" b="1" dirty="0"/>
              <a:t>D’</a:t>
            </a:r>
            <a:r>
              <a:rPr lang="en-US" altLang="zh-CN" sz="2000" b="1" dirty="0">
                <a:sym typeface="Symbol" panose="05050102010706020507" pitchFamily="18" charset="2"/>
              </a:rPr>
              <a:t> De</a:t>
            </a:r>
            <a:r>
              <a:rPr lang="zh-CN" altLang="en-US" sz="2000" b="1" dirty="0">
                <a:sym typeface="Symbol" panose="05050102010706020507" pitchFamily="18" charset="2"/>
              </a:rPr>
              <a:t>时，为定值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3184525" y="5940425"/>
            <a:ext cx="184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endParaRPr lang="zh-CN" altLang="zh-CN" sz="2000" b="1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3276600" y="6019800"/>
            <a:ext cx="1739579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/>
              <a:t>若</a:t>
            </a:r>
            <a:r>
              <a:rPr lang="en-US" altLang="zh-CN" sz="2000" b="1"/>
              <a:t>D</a:t>
            </a:r>
            <a:r>
              <a:rPr lang="en-US" altLang="zh-CN" sz="2000" b="1" smtClean="0"/>
              <a:t>’</a:t>
            </a:r>
            <a:r>
              <a:rPr lang="en-US" altLang="zh-CN" sz="2000" b="1" dirty="0">
                <a:sym typeface="Symbol" panose="05050102010706020507" pitchFamily="18" charset="2"/>
              </a:rPr>
              <a:t>&gt;</a:t>
            </a:r>
            <a:r>
              <a:rPr lang="en-US" altLang="zh-CN" sz="2000" b="1" smtClean="0"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De</a:t>
            </a:r>
            <a:r>
              <a:rPr lang="zh-CN" altLang="en-US" sz="2000" b="1" dirty="0">
                <a:sym typeface="Symbol" panose="05050102010706020507" pitchFamily="18" charset="2"/>
              </a:rPr>
              <a:t>，则</a:t>
            </a:r>
          </a:p>
        </p:txBody>
      </p:sp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4953000" y="6057900"/>
          <a:ext cx="12192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公式" r:id="rId9" imgW="723900" imgH="203200" progId="Equation.3">
                  <p:embed/>
                </p:oleObj>
              </mc:Choice>
              <mc:Fallback>
                <p:oleObj name="公式" r:id="rId9" imgW="723900" imgH="2032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057900"/>
                        <a:ext cx="1219200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00"/>
            </a:gs>
            <a:gs pos="100000">
              <a:srgbClr val="99FF3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88925" y="319088"/>
            <a:ext cx="6315075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摄影系统：景深与</a:t>
            </a:r>
            <a:r>
              <a:rPr lang="en-US" altLang="zh-CN" sz="2000" b="1"/>
              <a:t>p</a:t>
            </a:r>
            <a:r>
              <a:rPr lang="zh-CN" altLang="en-US" sz="2000" b="1"/>
              <a:t>，</a:t>
            </a:r>
            <a:r>
              <a:rPr lang="en-US" altLang="zh-CN" sz="2000" b="1"/>
              <a:t>F</a:t>
            </a:r>
            <a:r>
              <a:rPr lang="zh-CN" altLang="en-US" sz="2000" b="1"/>
              <a:t>，</a:t>
            </a:r>
            <a:r>
              <a:rPr lang="en-US" altLang="zh-CN" sz="2000" b="1"/>
              <a:t>f ’</a:t>
            </a:r>
            <a:r>
              <a:rPr lang="zh-CN" altLang="zh-CN" sz="2000" b="1"/>
              <a:t>的关系，要求像大——</a:t>
            </a:r>
            <a:r>
              <a:rPr lang="en-US" altLang="zh-CN" sz="2000" b="1"/>
              <a:t>f ’ </a:t>
            </a:r>
            <a:r>
              <a:rPr lang="zh-CN" altLang="en-US" sz="2000" b="1"/>
              <a:t>大</a:t>
            </a:r>
          </a:p>
          <a:p>
            <a:r>
              <a:rPr lang="zh-CN" altLang="en-US" sz="2000" b="1"/>
              <a:t>放映系统：共轭距一定，要求像大</a:t>
            </a:r>
            <a:r>
              <a:rPr lang="en-US" altLang="zh-CN" sz="2000" b="1"/>
              <a:t>——f ’</a:t>
            </a:r>
            <a:r>
              <a:rPr lang="zh-CN" altLang="en-US" sz="2000" b="1"/>
              <a:t>小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990600"/>
            <a:ext cx="19669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4. </a:t>
            </a:r>
            <a:r>
              <a:rPr lang="zh-CN" altLang="en-US" sz="2000" b="1"/>
              <a:t>几个重要的图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1000" y="1295400"/>
            <a:ext cx="24606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★</a:t>
            </a:r>
            <a:r>
              <a:rPr lang="zh-CN" altLang="en-US" sz="2000" b="1"/>
              <a:t>显微镜与照明系统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2819400" y="2043113"/>
            <a:ext cx="144780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4267200" y="2043113"/>
            <a:ext cx="1295400" cy="838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5562600" y="2424113"/>
            <a:ext cx="2971800" cy="457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819400" y="2438400"/>
            <a:ext cx="144780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4267200" y="1981200"/>
            <a:ext cx="1295400" cy="838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5562600" y="1981200"/>
            <a:ext cx="2971800" cy="457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V="1">
            <a:off x="3810000" y="2043113"/>
            <a:ext cx="457200" cy="38100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4267200" y="2043113"/>
            <a:ext cx="1295400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5562600" y="2043113"/>
            <a:ext cx="533400" cy="38100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3810000" y="2424113"/>
            <a:ext cx="457200" cy="38100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 flipV="1">
            <a:off x="4267200" y="2805113"/>
            <a:ext cx="1295400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 flipV="1">
            <a:off x="5562600" y="2424113"/>
            <a:ext cx="533400" cy="38100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57" name="Group 17"/>
          <p:cNvGrpSpPr/>
          <p:nvPr/>
        </p:nvGrpSpPr>
        <p:grpSpPr bwMode="auto">
          <a:xfrm>
            <a:off x="2667000" y="1585913"/>
            <a:ext cx="5943600" cy="1692275"/>
            <a:chOff x="1776" y="720"/>
            <a:chExt cx="3744" cy="1066"/>
          </a:xfrm>
        </p:grpSpPr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>
              <a:off x="1872" y="1248"/>
              <a:ext cx="3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>
              <a:off x="2784" y="899"/>
              <a:ext cx="0" cy="7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>
              <a:off x="3600" y="912"/>
              <a:ext cx="0" cy="7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>
              <a:off x="3168" y="9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AutoShape 22"/>
            <p:cNvSpPr>
              <a:spLocks noChangeArrowheads="1"/>
            </p:cNvSpPr>
            <p:nvPr/>
          </p:nvSpPr>
          <p:spPr bwMode="auto">
            <a:xfrm>
              <a:off x="1776" y="1152"/>
              <a:ext cx="192" cy="192"/>
            </a:xfrm>
            <a:prstGeom prst="flowChartSummingJunction">
              <a:avLst/>
            </a:prstGeom>
            <a:solidFill>
              <a:srgbClr val="FF00FF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>
              <a:off x="2496" y="1405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auto">
            <a:xfrm>
              <a:off x="2496" y="86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auto">
            <a:xfrm>
              <a:off x="3940" y="79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>
              <a:off x="3940" y="1475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3888" y="1056"/>
              <a:ext cx="323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/>
                <a:t>F</a:t>
              </a:r>
              <a:r>
                <a:rPr lang="en-US" altLang="zh-CN" sz="1400" b="1"/>
                <a:t>o</a:t>
              </a:r>
              <a:r>
                <a:rPr lang="en-US" altLang="zh-CN" sz="2000" b="1"/>
                <a:t>’</a:t>
              </a:r>
            </a:p>
          </p:txBody>
        </p:sp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3936" y="153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/>
                <a:t>孔阑</a:t>
              </a:r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3457" y="720"/>
              <a:ext cx="435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/>
                <a:t>物镜</a:t>
              </a:r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547" y="720"/>
              <a:ext cx="593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/>
                <a:t>聚光镜</a:t>
              </a:r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3120" y="1043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/>
                <a:t>A</a:t>
              </a:r>
            </a:p>
          </p:txBody>
        </p:sp>
        <p:sp>
          <p:nvSpPr>
            <p:cNvPr id="10272" name="Rectangle 32"/>
            <p:cNvSpPr>
              <a:spLocks noChangeArrowheads="1"/>
            </p:cNvSpPr>
            <p:nvPr/>
          </p:nvSpPr>
          <p:spPr bwMode="auto">
            <a:xfrm>
              <a:off x="2326" y="1203"/>
              <a:ext cx="25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/>
                <a:t>F</a:t>
              </a:r>
              <a:r>
                <a:rPr lang="en-US" altLang="zh-CN" sz="1400" b="1"/>
                <a:t>s</a:t>
              </a:r>
            </a:p>
          </p:txBody>
        </p:sp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824" y="96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/>
                <a:t>S</a:t>
              </a:r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1827" y="720"/>
              <a:ext cx="75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/>
                <a:t>可变光阑</a:t>
              </a:r>
            </a:p>
          </p:txBody>
        </p:sp>
      </p:grpSp>
      <p:sp>
        <p:nvSpPr>
          <p:cNvPr id="10325" name="Line 85"/>
          <p:cNvSpPr>
            <a:spLocks noChangeShapeType="1"/>
          </p:cNvSpPr>
          <p:nvPr/>
        </p:nvSpPr>
        <p:spPr bwMode="auto">
          <a:xfrm flipV="1">
            <a:off x="2706688" y="4038600"/>
            <a:ext cx="144780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6" name="Line 86"/>
          <p:cNvSpPr>
            <a:spLocks noChangeShapeType="1"/>
          </p:cNvSpPr>
          <p:nvPr/>
        </p:nvSpPr>
        <p:spPr bwMode="auto">
          <a:xfrm>
            <a:off x="4154488" y="4038600"/>
            <a:ext cx="1255712" cy="838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7" name="Line 87"/>
          <p:cNvSpPr>
            <a:spLocks noChangeShapeType="1"/>
          </p:cNvSpPr>
          <p:nvPr/>
        </p:nvSpPr>
        <p:spPr bwMode="auto">
          <a:xfrm flipV="1">
            <a:off x="5410200" y="4419600"/>
            <a:ext cx="3011488" cy="457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8" name="Line 88"/>
          <p:cNvSpPr>
            <a:spLocks noChangeShapeType="1"/>
          </p:cNvSpPr>
          <p:nvPr/>
        </p:nvSpPr>
        <p:spPr bwMode="auto">
          <a:xfrm>
            <a:off x="2706688" y="4433888"/>
            <a:ext cx="144780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9" name="Line 89"/>
          <p:cNvSpPr>
            <a:spLocks noChangeShapeType="1"/>
          </p:cNvSpPr>
          <p:nvPr/>
        </p:nvSpPr>
        <p:spPr bwMode="auto">
          <a:xfrm flipV="1">
            <a:off x="4154488" y="3962400"/>
            <a:ext cx="1255712" cy="8524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0" name="Line 90"/>
          <p:cNvSpPr>
            <a:spLocks noChangeShapeType="1"/>
          </p:cNvSpPr>
          <p:nvPr/>
        </p:nvSpPr>
        <p:spPr bwMode="auto">
          <a:xfrm>
            <a:off x="5410200" y="3962400"/>
            <a:ext cx="3011488" cy="4714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1" name="Line 91"/>
          <p:cNvSpPr>
            <a:spLocks noChangeShapeType="1"/>
          </p:cNvSpPr>
          <p:nvPr/>
        </p:nvSpPr>
        <p:spPr bwMode="auto">
          <a:xfrm flipV="1">
            <a:off x="2630488" y="4017963"/>
            <a:ext cx="1524000" cy="99060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2" name="Line 92"/>
          <p:cNvSpPr>
            <a:spLocks noChangeShapeType="1"/>
          </p:cNvSpPr>
          <p:nvPr/>
        </p:nvSpPr>
        <p:spPr bwMode="auto">
          <a:xfrm>
            <a:off x="4154488" y="4017963"/>
            <a:ext cx="1295400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3" name="Line 93"/>
          <p:cNvSpPr>
            <a:spLocks noChangeShapeType="1"/>
          </p:cNvSpPr>
          <p:nvPr/>
        </p:nvSpPr>
        <p:spPr bwMode="auto">
          <a:xfrm>
            <a:off x="5449888" y="4017963"/>
            <a:ext cx="2932112" cy="223043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4" name="Line 94"/>
          <p:cNvSpPr>
            <a:spLocks noChangeShapeType="1"/>
          </p:cNvSpPr>
          <p:nvPr/>
        </p:nvSpPr>
        <p:spPr bwMode="auto">
          <a:xfrm>
            <a:off x="2630488" y="3886200"/>
            <a:ext cx="1524000" cy="91440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5" name="Line 95"/>
          <p:cNvSpPr>
            <a:spLocks noChangeShapeType="1"/>
          </p:cNvSpPr>
          <p:nvPr/>
        </p:nvSpPr>
        <p:spPr bwMode="auto">
          <a:xfrm flipV="1">
            <a:off x="4154488" y="4800600"/>
            <a:ext cx="1295400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6" name="Line 96"/>
          <p:cNvSpPr>
            <a:spLocks noChangeShapeType="1"/>
          </p:cNvSpPr>
          <p:nvPr/>
        </p:nvSpPr>
        <p:spPr bwMode="auto">
          <a:xfrm flipV="1">
            <a:off x="5449888" y="2743200"/>
            <a:ext cx="2932112" cy="205740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7" name="Line 97"/>
          <p:cNvSpPr>
            <a:spLocks noChangeShapeType="1"/>
          </p:cNvSpPr>
          <p:nvPr/>
        </p:nvSpPr>
        <p:spPr bwMode="auto">
          <a:xfrm flipV="1">
            <a:off x="1716088" y="3886200"/>
            <a:ext cx="914400" cy="53340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8" name="Line 98"/>
          <p:cNvSpPr>
            <a:spLocks noChangeShapeType="1"/>
          </p:cNvSpPr>
          <p:nvPr/>
        </p:nvSpPr>
        <p:spPr bwMode="auto">
          <a:xfrm>
            <a:off x="1716088" y="4454525"/>
            <a:ext cx="914400" cy="53340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85" name="Line 145"/>
          <p:cNvSpPr>
            <a:spLocks noChangeShapeType="1"/>
          </p:cNvSpPr>
          <p:nvPr/>
        </p:nvSpPr>
        <p:spPr bwMode="auto">
          <a:xfrm>
            <a:off x="2743200" y="39624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86" name="Line 146"/>
          <p:cNvSpPr>
            <a:spLocks noChangeShapeType="1"/>
          </p:cNvSpPr>
          <p:nvPr/>
        </p:nvSpPr>
        <p:spPr bwMode="auto">
          <a:xfrm>
            <a:off x="4114800" y="43434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397" name="Group 157"/>
          <p:cNvGrpSpPr/>
          <p:nvPr/>
        </p:nvGrpSpPr>
        <p:grpSpPr bwMode="auto">
          <a:xfrm>
            <a:off x="1295400" y="2743200"/>
            <a:ext cx="7421563" cy="3657600"/>
            <a:chOff x="816" y="1728"/>
            <a:chExt cx="4675" cy="2304"/>
          </a:xfrm>
        </p:grpSpPr>
        <p:sp>
          <p:nvSpPr>
            <p:cNvPr id="10340" name="Line 100"/>
            <p:cNvSpPr>
              <a:spLocks noChangeShapeType="1"/>
            </p:cNvSpPr>
            <p:nvPr/>
          </p:nvSpPr>
          <p:spPr bwMode="auto">
            <a:xfrm>
              <a:off x="1654" y="2400"/>
              <a:ext cx="0" cy="8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96" name="Group 156"/>
            <p:cNvGrpSpPr/>
            <p:nvPr/>
          </p:nvGrpSpPr>
          <p:grpSpPr bwMode="auto">
            <a:xfrm>
              <a:off x="816" y="1728"/>
              <a:ext cx="4675" cy="2304"/>
              <a:chOff x="816" y="1728"/>
              <a:chExt cx="4675" cy="2304"/>
            </a:xfrm>
          </p:grpSpPr>
          <p:sp>
            <p:nvSpPr>
              <p:cNvPr id="10358" name="Rectangle 118"/>
              <p:cNvSpPr>
                <a:spLocks noChangeArrowheads="1"/>
              </p:cNvSpPr>
              <p:nvPr/>
            </p:nvSpPr>
            <p:spPr bwMode="auto">
              <a:xfrm>
                <a:off x="2086" y="2784"/>
                <a:ext cx="25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b="1"/>
                  <a:t>F</a:t>
                </a:r>
                <a:r>
                  <a:rPr lang="en-US" altLang="zh-CN" sz="1400" b="1"/>
                  <a:t>s</a:t>
                </a:r>
              </a:p>
            </p:txBody>
          </p:sp>
          <p:sp>
            <p:nvSpPr>
              <p:cNvPr id="10360" name="Line 120"/>
              <p:cNvSpPr>
                <a:spLocks noChangeShapeType="1"/>
              </p:cNvSpPr>
              <p:nvPr/>
            </p:nvSpPr>
            <p:spPr bwMode="auto">
              <a:xfrm>
                <a:off x="1750" y="226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395" name="Group 155"/>
              <p:cNvGrpSpPr/>
              <p:nvPr/>
            </p:nvGrpSpPr>
            <p:grpSpPr bwMode="auto">
              <a:xfrm>
                <a:off x="816" y="1728"/>
                <a:ext cx="4675" cy="2304"/>
                <a:chOff x="816" y="1728"/>
                <a:chExt cx="4675" cy="2304"/>
              </a:xfrm>
            </p:grpSpPr>
            <p:sp>
              <p:nvSpPr>
                <p:cNvPr id="10342" name="Rectangle 102"/>
                <p:cNvSpPr>
                  <a:spLocks noChangeArrowheads="1"/>
                </p:cNvSpPr>
                <p:nvPr/>
              </p:nvSpPr>
              <p:spPr bwMode="auto">
                <a:xfrm>
                  <a:off x="2950" y="2579"/>
                  <a:ext cx="23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b="1"/>
                    <a:t>A</a:t>
                  </a:r>
                </a:p>
              </p:txBody>
            </p:sp>
            <p:sp>
              <p:nvSpPr>
                <p:cNvPr id="10343" name="Rectangle 103"/>
                <p:cNvSpPr>
                  <a:spLocks noChangeArrowheads="1"/>
                </p:cNvSpPr>
                <p:nvPr/>
              </p:nvSpPr>
              <p:spPr bwMode="auto">
                <a:xfrm>
                  <a:off x="982" y="2496"/>
                  <a:ext cx="2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b="1"/>
                    <a:t>S</a:t>
                  </a:r>
                </a:p>
              </p:txBody>
            </p:sp>
            <p:sp>
              <p:nvSpPr>
                <p:cNvPr id="10345" name="Line 105"/>
                <p:cNvSpPr>
                  <a:spLocks noChangeShapeType="1"/>
                </p:cNvSpPr>
                <p:nvPr/>
              </p:nvSpPr>
              <p:spPr bwMode="auto">
                <a:xfrm>
                  <a:off x="1174" y="2784"/>
                  <a:ext cx="41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8" name="Line 108"/>
                <p:cNvSpPr>
                  <a:spLocks noChangeShapeType="1"/>
                </p:cNvSpPr>
                <p:nvPr/>
              </p:nvSpPr>
              <p:spPr bwMode="auto">
                <a:xfrm>
                  <a:off x="2976" y="2496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9" name="AutoShape 109"/>
                <p:cNvSpPr>
                  <a:spLocks noChangeArrowheads="1"/>
                </p:cNvSpPr>
                <p:nvPr/>
              </p:nvSpPr>
              <p:spPr bwMode="auto">
                <a:xfrm>
                  <a:off x="982" y="2688"/>
                  <a:ext cx="192" cy="192"/>
                </a:xfrm>
                <a:prstGeom prst="flowChartSummingJunction">
                  <a:avLst/>
                </a:prstGeom>
                <a:solidFill>
                  <a:srgbClr val="FF00FF"/>
                </a:solidFill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50" name="Line 110"/>
                <p:cNvSpPr>
                  <a:spLocks noChangeShapeType="1"/>
                </p:cNvSpPr>
                <p:nvPr/>
              </p:nvSpPr>
              <p:spPr bwMode="auto">
                <a:xfrm>
                  <a:off x="2238" y="292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51" name="Line 111"/>
                <p:cNvSpPr>
                  <a:spLocks noChangeShapeType="1"/>
                </p:cNvSpPr>
                <p:nvPr/>
              </p:nvSpPr>
              <p:spPr bwMode="auto">
                <a:xfrm>
                  <a:off x="2230" y="2413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52" name="Line 112"/>
                <p:cNvSpPr>
                  <a:spLocks noChangeShapeType="1"/>
                </p:cNvSpPr>
                <p:nvPr/>
              </p:nvSpPr>
              <p:spPr bwMode="auto">
                <a:xfrm>
                  <a:off x="3792" y="2304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53" name="Line 113"/>
                <p:cNvSpPr>
                  <a:spLocks noChangeShapeType="1"/>
                </p:cNvSpPr>
                <p:nvPr/>
              </p:nvSpPr>
              <p:spPr bwMode="auto">
                <a:xfrm>
                  <a:off x="3798" y="3024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54" name="Rectangle 114"/>
                <p:cNvSpPr>
                  <a:spLocks noChangeArrowheads="1"/>
                </p:cNvSpPr>
                <p:nvPr/>
              </p:nvSpPr>
              <p:spPr bwMode="auto">
                <a:xfrm>
                  <a:off x="3718" y="2592"/>
                  <a:ext cx="32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b="1"/>
                    <a:t>F</a:t>
                  </a:r>
                  <a:r>
                    <a:rPr lang="en-US" altLang="zh-CN" sz="1400" b="1"/>
                    <a:t>o</a:t>
                  </a:r>
                  <a:r>
                    <a:rPr lang="en-US" altLang="zh-CN" sz="2000" b="1"/>
                    <a:t>’</a:t>
                  </a:r>
                </a:p>
              </p:txBody>
            </p:sp>
            <p:sp>
              <p:nvSpPr>
                <p:cNvPr id="10355" name="Rectangle 115"/>
                <p:cNvSpPr>
                  <a:spLocks noChangeArrowheads="1"/>
                </p:cNvSpPr>
                <p:nvPr/>
              </p:nvSpPr>
              <p:spPr bwMode="auto">
                <a:xfrm>
                  <a:off x="3840" y="3120"/>
                  <a:ext cx="4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zh-CN" altLang="en-US" sz="2000" b="1"/>
                    <a:t>孔阑</a:t>
                  </a:r>
                </a:p>
              </p:txBody>
            </p:sp>
            <p:sp>
              <p:nvSpPr>
                <p:cNvPr id="1035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43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zh-CN" altLang="en-US" sz="2000" b="1"/>
                    <a:t>物镜</a:t>
                  </a:r>
                </a:p>
              </p:txBody>
            </p:sp>
            <p:sp>
              <p:nvSpPr>
                <p:cNvPr id="10357" name="Rectangle 117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59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zh-CN" altLang="en-US" sz="2000" b="1"/>
                    <a:t>聚光镜</a:t>
                  </a:r>
                </a:p>
              </p:txBody>
            </p:sp>
            <p:sp>
              <p:nvSpPr>
                <p:cNvPr id="10359" name="Rectangle 119"/>
                <p:cNvSpPr>
                  <a:spLocks noChangeArrowheads="1"/>
                </p:cNvSpPr>
                <p:nvPr/>
              </p:nvSpPr>
              <p:spPr bwMode="auto">
                <a:xfrm>
                  <a:off x="2134" y="2208"/>
                  <a:ext cx="25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b="1"/>
                    <a:t>J</a:t>
                  </a:r>
                  <a:r>
                    <a:rPr lang="en-US" altLang="zh-CN" sz="1400" b="1"/>
                    <a:t>2</a:t>
                  </a:r>
                  <a:endParaRPr lang="en-US" altLang="zh-CN" sz="2000" b="1"/>
                </a:p>
              </p:txBody>
            </p:sp>
            <p:sp>
              <p:nvSpPr>
                <p:cNvPr id="10361" name="Line 121"/>
                <p:cNvSpPr>
                  <a:spLocks noChangeShapeType="1"/>
                </p:cNvSpPr>
                <p:nvPr/>
              </p:nvSpPr>
              <p:spPr bwMode="auto">
                <a:xfrm>
                  <a:off x="1750" y="3120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62" name="Rectangle 122"/>
                <p:cNvSpPr>
                  <a:spLocks noChangeArrowheads="1"/>
                </p:cNvSpPr>
                <p:nvPr/>
              </p:nvSpPr>
              <p:spPr bwMode="auto">
                <a:xfrm>
                  <a:off x="816" y="2208"/>
                  <a:ext cx="90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zh-CN" altLang="en-US" sz="2000" b="1"/>
                    <a:t>前置物镜 </a:t>
                  </a:r>
                  <a:r>
                    <a:rPr lang="en-US" altLang="zh-CN" sz="2000" b="1"/>
                    <a:t>L</a:t>
                  </a:r>
                </a:p>
              </p:txBody>
            </p:sp>
            <p:sp>
              <p:nvSpPr>
                <p:cNvPr id="10363" name="Rectangle 123"/>
                <p:cNvSpPr>
                  <a:spLocks noChangeArrowheads="1"/>
                </p:cNvSpPr>
                <p:nvPr/>
              </p:nvSpPr>
              <p:spPr bwMode="auto">
                <a:xfrm>
                  <a:off x="1654" y="2064"/>
                  <a:ext cx="25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b="1"/>
                    <a:t>J</a:t>
                  </a:r>
                  <a:r>
                    <a:rPr lang="en-US" altLang="zh-CN" sz="1400" b="1"/>
                    <a:t>1</a:t>
                  </a:r>
                </a:p>
              </p:txBody>
            </p:sp>
            <p:sp>
              <p:nvSpPr>
                <p:cNvPr id="10364" name="Rectangle 124"/>
                <p:cNvSpPr>
                  <a:spLocks noChangeArrowheads="1"/>
                </p:cNvSpPr>
                <p:nvPr/>
              </p:nvSpPr>
              <p:spPr bwMode="auto">
                <a:xfrm>
                  <a:off x="5206" y="2582"/>
                  <a:ext cx="28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b="1"/>
                    <a:t>A’</a:t>
                  </a:r>
                </a:p>
              </p:txBody>
            </p:sp>
            <p:sp>
              <p:nvSpPr>
                <p:cNvPr id="10380" name="Line 140"/>
                <p:cNvSpPr>
                  <a:spLocks noChangeShapeType="1"/>
                </p:cNvSpPr>
                <p:nvPr/>
              </p:nvSpPr>
              <p:spPr bwMode="auto">
                <a:xfrm>
                  <a:off x="2604" y="235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84" name="Line 144"/>
                <p:cNvSpPr>
                  <a:spLocks noChangeShapeType="1"/>
                </p:cNvSpPr>
                <p:nvPr/>
              </p:nvSpPr>
              <p:spPr bwMode="auto">
                <a:xfrm>
                  <a:off x="5268" y="1728"/>
                  <a:ext cx="0" cy="23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87" name="Line 147"/>
                <p:cNvSpPr>
                  <a:spLocks noChangeShapeType="1"/>
                </p:cNvSpPr>
                <p:nvPr/>
              </p:nvSpPr>
              <p:spPr bwMode="auto">
                <a:xfrm>
                  <a:off x="3426" y="2310"/>
                  <a:ext cx="0" cy="1056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388" name="Line 148"/>
          <p:cNvSpPr>
            <a:spLocks noChangeShapeType="1"/>
          </p:cNvSpPr>
          <p:nvPr/>
        </p:nvSpPr>
        <p:spPr bwMode="auto">
          <a:xfrm flipV="1">
            <a:off x="5410200" y="2724150"/>
            <a:ext cx="2990850" cy="260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89" name="Line 149"/>
          <p:cNvSpPr>
            <a:spLocks noChangeShapeType="1"/>
          </p:cNvSpPr>
          <p:nvPr/>
        </p:nvSpPr>
        <p:spPr bwMode="auto">
          <a:xfrm>
            <a:off x="2743200" y="3952875"/>
            <a:ext cx="1371600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93" name="Line 153"/>
          <p:cNvSpPr>
            <a:spLocks noChangeShapeType="1"/>
          </p:cNvSpPr>
          <p:nvPr/>
        </p:nvSpPr>
        <p:spPr bwMode="auto">
          <a:xfrm flipV="1">
            <a:off x="4143375" y="4343400"/>
            <a:ext cx="1343025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94" name="Line 154"/>
          <p:cNvSpPr>
            <a:spLocks noChangeShapeType="1"/>
          </p:cNvSpPr>
          <p:nvPr/>
        </p:nvSpPr>
        <p:spPr bwMode="auto">
          <a:xfrm flipV="1">
            <a:off x="5486400" y="2743200"/>
            <a:ext cx="2895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autoUpdateAnimBg="0"/>
      <p:bldP spid="10244" grpId="0" autoUpdateAnimBg="0"/>
      <p:bldP spid="10245" grpId="0" animBg="1"/>
      <p:bldP spid="10246" grpId="0" animBg="1"/>
      <p:bldP spid="10247" grpId="0" animBg="1"/>
      <p:bldP spid="10248" grpId="0" animBg="1"/>
      <p:bldP spid="10249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325" grpId="0" animBg="1"/>
      <p:bldP spid="10326" grpId="0" animBg="1"/>
      <p:bldP spid="10327" grpId="0" animBg="1"/>
      <p:bldP spid="10328" grpId="0" animBg="1"/>
      <p:bldP spid="10329" grpId="0" animBg="1"/>
      <p:bldP spid="10330" grpId="0" animBg="1"/>
      <p:bldP spid="10331" grpId="0" animBg="1"/>
      <p:bldP spid="10332" grpId="0" animBg="1"/>
      <p:bldP spid="10333" grpId="0" animBg="1"/>
      <p:bldP spid="10334" grpId="0" animBg="1"/>
      <p:bldP spid="10335" grpId="0" animBg="1"/>
      <p:bldP spid="10336" grpId="0" animBg="1"/>
      <p:bldP spid="10337" grpId="0" animBg="1"/>
      <p:bldP spid="10338" grpId="0" animBg="1"/>
      <p:bldP spid="10385" grpId="0" animBg="1"/>
      <p:bldP spid="10386" grpId="0" animBg="1"/>
      <p:bldP spid="10388" grpId="0" animBg="1"/>
      <p:bldP spid="10389" grpId="0" animBg="1"/>
      <p:bldP spid="10393" grpId="0" animBg="1"/>
      <p:bldP spid="103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accent2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93725" y="301625"/>
            <a:ext cx="29527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FF00"/>
                </a:solidFill>
              </a:rPr>
              <a:t>★</a:t>
            </a:r>
            <a:r>
              <a:rPr lang="zh-CN" altLang="en-US" sz="2000" b="1">
                <a:solidFill>
                  <a:srgbClr val="FFFF00"/>
                </a:solidFill>
              </a:rPr>
              <a:t>开氏望远镜与转像系统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1371600" y="990600"/>
            <a:ext cx="1143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514600" y="990600"/>
            <a:ext cx="1981200" cy="762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V="1">
            <a:off x="4486275" y="1295400"/>
            <a:ext cx="1066800" cy="457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5546725" y="1300163"/>
            <a:ext cx="914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V="1">
            <a:off x="1371600" y="1925638"/>
            <a:ext cx="1143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V="1">
            <a:off x="2514600" y="1163638"/>
            <a:ext cx="1981200" cy="762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V="1">
            <a:off x="5546725" y="1625600"/>
            <a:ext cx="914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1295400" y="1462088"/>
            <a:ext cx="5791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9" name="Group 15"/>
          <p:cNvGrpSpPr/>
          <p:nvPr/>
        </p:nvGrpSpPr>
        <p:grpSpPr bwMode="auto">
          <a:xfrm>
            <a:off x="2133600" y="838200"/>
            <a:ext cx="469900" cy="1295400"/>
            <a:chOff x="1392" y="768"/>
            <a:chExt cx="296" cy="816"/>
          </a:xfrm>
        </p:grpSpPr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>
              <a:off x="1632" y="768"/>
              <a:ext cx="0" cy="81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Rectangle 17"/>
            <p:cNvSpPr>
              <a:spLocks noChangeArrowheads="1"/>
            </p:cNvSpPr>
            <p:nvPr/>
          </p:nvSpPr>
          <p:spPr bwMode="auto">
            <a:xfrm>
              <a:off x="1392" y="960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FFFF00"/>
                  </a:solidFill>
                </a:rPr>
                <a:t>O</a:t>
              </a:r>
              <a:r>
                <a:rPr lang="en-US" altLang="zh-CN" sz="1400" b="1">
                  <a:solidFill>
                    <a:srgbClr val="FFFF00"/>
                  </a:solidFill>
                </a:rPr>
                <a:t>1</a:t>
              </a:r>
            </a:p>
          </p:txBody>
        </p:sp>
      </p:grp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5524500" y="838200"/>
            <a:ext cx="0" cy="1331913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5486400" y="1157288"/>
            <a:ext cx="4699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FF00"/>
                </a:solidFill>
              </a:rPr>
              <a:t>O</a:t>
            </a:r>
            <a:r>
              <a:rPr lang="en-US" altLang="zh-CN" sz="1400" b="1">
                <a:solidFill>
                  <a:srgbClr val="FFFF00"/>
                </a:solidFill>
              </a:rPr>
              <a:t>2</a:t>
            </a:r>
          </a:p>
        </p:txBody>
      </p:sp>
      <p:grpSp>
        <p:nvGrpSpPr>
          <p:cNvPr id="11285" name="Group 21"/>
          <p:cNvGrpSpPr/>
          <p:nvPr/>
        </p:nvGrpSpPr>
        <p:grpSpPr bwMode="auto">
          <a:xfrm>
            <a:off x="3713163" y="1392238"/>
            <a:ext cx="1744662" cy="417512"/>
            <a:chOff x="2387" y="1117"/>
            <a:chExt cx="1099" cy="263"/>
          </a:xfrm>
        </p:grpSpPr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2387" y="1117"/>
              <a:ext cx="323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FFFF00"/>
                  </a:solidFill>
                </a:rPr>
                <a:t>F</a:t>
              </a:r>
              <a:r>
                <a:rPr lang="en-US" altLang="zh-CN" sz="1400" b="1">
                  <a:solidFill>
                    <a:srgbClr val="FFFF00"/>
                  </a:solidFill>
                </a:rPr>
                <a:t>1</a:t>
              </a:r>
              <a:r>
                <a:rPr lang="en-US" altLang="zh-CN" sz="2000" b="1">
                  <a:solidFill>
                    <a:srgbClr val="FFFF00"/>
                  </a:solidFill>
                </a:rPr>
                <a:t>’</a:t>
              </a:r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216" y="1130"/>
              <a:ext cx="27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FFFF00"/>
                  </a:solidFill>
                </a:rPr>
                <a:t>F</a:t>
              </a:r>
              <a:r>
                <a:rPr lang="en-US" altLang="zh-CN" sz="1400" b="1">
                  <a:solidFill>
                    <a:srgbClr val="FFFF00"/>
                  </a:solidFill>
                </a:rPr>
                <a:t>2</a:t>
              </a:r>
            </a:p>
          </p:txBody>
        </p:sp>
      </p:grpSp>
      <p:grpSp>
        <p:nvGrpSpPr>
          <p:cNvPr id="11288" name="Group 24"/>
          <p:cNvGrpSpPr/>
          <p:nvPr/>
        </p:nvGrpSpPr>
        <p:grpSpPr bwMode="auto">
          <a:xfrm>
            <a:off x="4419600" y="955675"/>
            <a:ext cx="381000" cy="990600"/>
            <a:chOff x="2832" y="842"/>
            <a:chExt cx="240" cy="624"/>
          </a:xfrm>
        </p:grpSpPr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>
              <a:off x="2880" y="842"/>
              <a:ext cx="0" cy="624"/>
            </a:xfrm>
            <a:prstGeom prst="line">
              <a:avLst/>
            </a:prstGeom>
            <a:noFill/>
            <a:ln w="28575">
              <a:solidFill>
                <a:srgbClr val="FFCC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2832" y="973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FFFF00"/>
                  </a:solidFill>
                </a:rPr>
                <a:t>O</a:t>
              </a:r>
            </a:p>
          </p:txBody>
        </p:sp>
      </p:grpSp>
      <p:sp>
        <p:nvSpPr>
          <p:cNvPr id="11298" name="Line 34"/>
          <p:cNvSpPr>
            <a:spLocks noChangeShapeType="1"/>
          </p:cNvSpPr>
          <p:nvPr/>
        </p:nvSpPr>
        <p:spPr bwMode="auto">
          <a:xfrm flipV="1">
            <a:off x="1066800" y="990600"/>
            <a:ext cx="1447800" cy="457200"/>
          </a:xfrm>
          <a:prstGeom prst="line">
            <a:avLst/>
          </a:prstGeom>
          <a:noFill/>
          <a:ln w="9525">
            <a:solidFill>
              <a:srgbClr val="CCFF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V="1">
            <a:off x="1066800" y="1066800"/>
            <a:ext cx="2667000" cy="858838"/>
          </a:xfrm>
          <a:prstGeom prst="line">
            <a:avLst/>
          </a:prstGeom>
          <a:noFill/>
          <a:ln w="9525">
            <a:solidFill>
              <a:srgbClr val="CCFF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 flipV="1">
            <a:off x="1066800" y="1905000"/>
            <a:ext cx="1447800" cy="457200"/>
          </a:xfrm>
          <a:prstGeom prst="line">
            <a:avLst/>
          </a:prstGeom>
          <a:noFill/>
          <a:ln w="9525">
            <a:solidFill>
              <a:srgbClr val="CCFF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3733800" y="1066800"/>
            <a:ext cx="1800225" cy="914400"/>
          </a:xfrm>
          <a:prstGeom prst="line">
            <a:avLst/>
          </a:prstGeom>
          <a:noFill/>
          <a:ln w="9525">
            <a:solidFill>
              <a:srgbClr val="CCFF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733800" y="1066800"/>
            <a:ext cx="762000" cy="685800"/>
          </a:xfrm>
          <a:prstGeom prst="line">
            <a:avLst/>
          </a:prstGeom>
          <a:noFill/>
          <a:ln w="9525">
            <a:solidFill>
              <a:srgbClr val="CCFF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 flipV="1">
            <a:off x="2514600" y="1066800"/>
            <a:ext cx="1219200" cy="838200"/>
          </a:xfrm>
          <a:prstGeom prst="line">
            <a:avLst/>
          </a:prstGeom>
          <a:noFill/>
          <a:ln w="9525">
            <a:solidFill>
              <a:srgbClr val="CCFF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>
            <a:off x="2514600" y="990600"/>
            <a:ext cx="1981200" cy="152400"/>
          </a:xfrm>
          <a:prstGeom prst="line">
            <a:avLst/>
          </a:prstGeom>
          <a:noFill/>
          <a:ln w="9525">
            <a:solidFill>
              <a:srgbClr val="CCFF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05" name="Group 41"/>
          <p:cNvGrpSpPr/>
          <p:nvPr/>
        </p:nvGrpSpPr>
        <p:grpSpPr bwMode="auto">
          <a:xfrm>
            <a:off x="3429000" y="914400"/>
            <a:ext cx="381000" cy="1387475"/>
            <a:chOff x="2208" y="816"/>
            <a:chExt cx="240" cy="874"/>
          </a:xfrm>
        </p:grpSpPr>
        <p:sp>
          <p:nvSpPr>
            <p:cNvPr id="11306" name="Line 42"/>
            <p:cNvSpPr>
              <a:spLocks noChangeShapeType="1"/>
            </p:cNvSpPr>
            <p:nvPr/>
          </p:nvSpPr>
          <p:spPr bwMode="auto">
            <a:xfrm>
              <a:off x="2400" y="816"/>
              <a:ext cx="0" cy="720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2208" y="144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FFFF00"/>
                  </a:solidFill>
                </a:rPr>
                <a:t>K</a:t>
              </a:r>
            </a:p>
          </p:txBody>
        </p:sp>
      </p:grpSp>
      <p:sp>
        <p:nvSpPr>
          <p:cNvPr id="11308" name="Line 44"/>
          <p:cNvSpPr>
            <a:spLocks noChangeShapeType="1"/>
          </p:cNvSpPr>
          <p:nvPr/>
        </p:nvSpPr>
        <p:spPr bwMode="auto">
          <a:xfrm>
            <a:off x="5202238" y="1066800"/>
            <a:ext cx="0" cy="91440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9" name="Line 45"/>
          <p:cNvSpPr>
            <a:spLocks noChangeShapeType="1"/>
          </p:cNvSpPr>
          <p:nvPr/>
        </p:nvSpPr>
        <p:spPr bwMode="auto">
          <a:xfrm>
            <a:off x="1447800" y="3581400"/>
            <a:ext cx="1066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10" name="Line 46"/>
          <p:cNvSpPr>
            <a:spLocks noChangeShapeType="1"/>
          </p:cNvSpPr>
          <p:nvPr/>
        </p:nvSpPr>
        <p:spPr bwMode="auto">
          <a:xfrm>
            <a:off x="2514600" y="3581400"/>
            <a:ext cx="2286000" cy="990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>
            <a:off x="4800600" y="4572000"/>
            <a:ext cx="1219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 flipV="1">
            <a:off x="6019800" y="3886200"/>
            <a:ext cx="13716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13" name="Line 49"/>
          <p:cNvSpPr>
            <a:spLocks noChangeShapeType="1"/>
          </p:cNvSpPr>
          <p:nvPr/>
        </p:nvSpPr>
        <p:spPr bwMode="auto">
          <a:xfrm>
            <a:off x="7391400" y="38862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14" name="Line 50"/>
          <p:cNvSpPr>
            <a:spLocks noChangeShapeType="1"/>
          </p:cNvSpPr>
          <p:nvPr/>
        </p:nvSpPr>
        <p:spPr bwMode="auto">
          <a:xfrm flipV="1">
            <a:off x="1447800" y="4814888"/>
            <a:ext cx="1066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15" name="Line 51"/>
          <p:cNvSpPr>
            <a:spLocks noChangeShapeType="1"/>
          </p:cNvSpPr>
          <p:nvPr/>
        </p:nvSpPr>
        <p:spPr bwMode="auto">
          <a:xfrm flipV="1">
            <a:off x="2514600" y="3824288"/>
            <a:ext cx="2286000" cy="990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V="1">
            <a:off x="4800600" y="3824288"/>
            <a:ext cx="1219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17" name="Line 53"/>
          <p:cNvSpPr>
            <a:spLocks noChangeShapeType="1"/>
          </p:cNvSpPr>
          <p:nvPr/>
        </p:nvSpPr>
        <p:spPr bwMode="auto">
          <a:xfrm>
            <a:off x="6019800" y="3824288"/>
            <a:ext cx="13716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18" name="Line 54"/>
          <p:cNvSpPr>
            <a:spLocks noChangeShapeType="1"/>
          </p:cNvSpPr>
          <p:nvPr/>
        </p:nvSpPr>
        <p:spPr bwMode="auto">
          <a:xfrm flipV="1">
            <a:off x="7391400" y="4510088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19" name="Group 55"/>
          <p:cNvGrpSpPr/>
          <p:nvPr/>
        </p:nvGrpSpPr>
        <p:grpSpPr bwMode="auto">
          <a:xfrm>
            <a:off x="1143000" y="3429000"/>
            <a:ext cx="7010400" cy="1600200"/>
            <a:chOff x="768" y="672"/>
            <a:chExt cx="4416" cy="1008"/>
          </a:xfrm>
        </p:grpSpPr>
        <p:sp>
          <p:nvSpPr>
            <p:cNvPr id="11320" name="Line 56"/>
            <p:cNvSpPr>
              <a:spLocks noChangeShapeType="1"/>
            </p:cNvSpPr>
            <p:nvPr/>
          </p:nvSpPr>
          <p:spPr bwMode="auto">
            <a:xfrm>
              <a:off x="768" y="1152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1" name="Line 57"/>
            <p:cNvSpPr>
              <a:spLocks noChangeShapeType="1"/>
            </p:cNvSpPr>
            <p:nvPr/>
          </p:nvSpPr>
          <p:spPr bwMode="auto">
            <a:xfrm>
              <a:off x="4700" y="790"/>
              <a:ext cx="0" cy="7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322" name="Group 58"/>
            <p:cNvGrpSpPr/>
            <p:nvPr/>
          </p:nvGrpSpPr>
          <p:grpSpPr bwMode="auto">
            <a:xfrm>
              <a:off x="1593" y="672"/>
              <a:ext cx="296" cy="1008"/>
              <a:chOff x="1593" y="672"/>
              <a:chExt cx="296" cy="1008"/>
            </a:xfrm>
          </p:grpSpPr>
          <p:sp>
            <p:nvSpPr>
              <p:cNvPr id="11323" name="Line 59"/>
              <p:cNvSpPr>
                <a:spLocks noChangeShapeType="1"/>
              </p:cNvSpPr>
              <p:nvPr/>
            </p:nvSpPr>
            <p:spPr bwMode="auto">
              <a:xfrm>
                <a:off x="1632" y="672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4" name="Rectangle 60"/>
              <p:cNvSpPr>
                <a:spLocks noChangeArrowheads="1"/>
              </p:cNvSpPr>
              <p:nvPr/>
            </p:nvSpPr>
            <p:spPr bwMode="auto">
              <a:xfrm>
                <a:off x="1593" y="960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FF3300"/>
                    </a:solidFill>
                  </a:rPr>
                  <a:t>O</a:t>
                </a:r>
                <a:r>
                  <a:rPr lang="en-US" altLang="zh-CN" sz="1400" b="1">
                    <a:solidFill>
                      <a:srgbClr val="FF33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1325" name="Group 61"/>
          <p:cNvGrpSpPr/>
          <p:nvPr/>
        </p:nvGrpSpPr>
        <p:grpSpPr bwMode="auto">
          <a:xfrm>
            <a:off x="5327650" y="3484563"/>
            <a:ext cx="346075" cy="1427162"/>
            <a:chOff x="3404" y="707"/>
            <a:chExt cx="218" cy="899"/>
          </a:xfrm>
        </p:grpSpPr>
        <p:grpSp>
          <p:nvGrpSpPr>
            <p:cNvPr id="11326" name="Group 62"/>
            <p:cNvGrpSpPr/>
            <p:nvPr/>
          </p:nvGrpSpPr>
          <p:grpSpPr bwMode="auto">
            <a:xfrm>
              <a:off x="3404" y="1414"/>
              <a:ext cx="144" cy="192"/>
              <a:chOff x="3404" y="1414"/>
              <a:chExt cx="144" cy="192"/>
            </a:xfrm>
          </p:grpSpPr>
          <p:sp>
            <p:nvSpPr>
              <p:cNvPr id="11327" name="Line 63"/>
              <p:cNvSpPr>
                <a:spLocks noChangeShapeType="1"/>
              </p:cNvSpPr>
              <p:nvPr/>
            </p:nvSpPr>
            <p:spPr bwMode="auto">
              <a:xfrm>
                <a:off x="3404" y="141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8" name="Line 64"/>
              <p:cNvSpPr>
                <a:spLocks noChangeShapeType="1"/>
              </p:cNvSpPr>
              <p:nvPr/>
            </p:nvSpPr>
            <p:spPr bwMode="auto">
              <a:xfrm>
                <a:off x="3478" y="141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29" name="Group 65"/>
            <p:cNvGrpSpPr/>
            <p:nvPr/>
          </p:nvGrpSpPr>
          <p:grpSpPr bwMode="auto">
            <a:xfrm>
              <a:off x="3404" y="707"/>
              <a:ext cx="144" cy="192"/>
              <a:chOff x="3404" y="707"/>
              <a:chExt cx="144" cy="192"/>
            </a:xfrm>
          </p:grpSpPr>
          <p:sp>
            <p:nvSpPr>
              <p:cNvPr id="11330" name="Line 66"/>
              <p:cNvSpPr>
                <a:spLocks noChangeShapeType="1"/>
              </p:cNvSpPr>
              <p:nvPr/>
            </p:nvSpPr>
            <p:spPr bwMode="auto">
              <a:xfrm flipV="1">
                <a:off x="3404" y="899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1" name="Line 67"/>
              <p:cNvSpPr>
                <a:spLocks noChangeShapeType="1"/>
              </p:cNvSpPr>
              <p:nvPr/>
            </p:nvSpPr>
            <p:spPr bwMode="auto">
              <a:xfrm flipV="1">
                <a:off x="3478" y="707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3408" y="96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FF3300"/>
                  </a:solidFill>
                </a:rPr>
                <a:t>P</a:t>
              </a:r>
            </a:p>
          </p:txBody>
        </p:sp>
      </p:grpSp>
      <p:grpSp>
        <p:nvGrpSpPr>
          <p:cNvPr id="11333" name="Group 69"/>
          <p:cNvGrpSpPr/>
          <p:nvPr/>
        </p:nvGrpSpPr>
        <p:grpSpPr bwMode="auto">
          <a:xfrm>
            <a:off x="4648200" y="3276600"/>
            <a:ext cx="1544638" cy="1676400"/>
            <a:chOff x="2976" y="576"/>
            <a:chExt cx="973" cy="1056"/>
          </a:xfrm>
        </p:grpSpPr>
        <p:sp>
          <p:nvSpPr>
            <p:cNvPr id="11334" name="Line 70"/>
            <p:cNvSpPr>
              <a:spLocks noChangeShapeType="1"/>
            </p:cNvSpPr>
            <p:nvPr/>
          </p:nvSpPr>
          <p:spPr bwMode="auto">
            <a:xfrm>
              <a:off x="3072" y="755"/>
              <a:ext cx="0" cy="86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5" name="Line 71"/>
            <p:cNvSpPr>
              <a:spLocks noChangeShapeType="1"/>
            </p:cNvSpPr>
            <p:nvPr/>
          </p:nvSpPr>
          <p:spPr bwMode="auto">
            <a:xfrm>
              <a:off x="3840" y="768"/>
              <a:ext cx="0" cy="86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2976" y="5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FF3300"/>
                  </a:solidFill>
                </a:rPr>
                <a:t>a</a:t>
              </a:r>
            </a:p>
          </p:txBody>
        </p:sp>
        <p:sp>
          <p:nvSpPr>
            <p:cNvPr id="11337" name="Rectangle 73"/>
            <p:cNvSpPr>
              <a:spLocks noChangeArrowheads="1"/>
            </p:cNvSpPr>
            <p:nvPr/>
          </p:nvSpPr>
          <p:spPr bwMode="auto">
            <a:xfrm>
              <a:off x="3744" y="589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FF3300"/>
                  </a:solidFill>
                </a:rPr>
                <a:t>b</a:t>
              </a:r>
            </a:p>
          </p:txBody>
        </p:sp>
      </p:grpSp>
      <p:grpSp>
        <p:nvGrpSpPr>
          <p:cNvPr id="11338" name="Group 74"/>
          <p:cNvGrpSpPr/>
          <p:nvPr/>
        </p:nvGrpSpPr>
        <p:grpSpPr bwMode="auto">
          <a:xfrm>
            <a:off x="4800600" y="4841875"/>
            <a:ext cx="1219200" cy="492125"/>
            <a:chOff x="3072" y="1562"/>
            <a:chExt cx="768" cy="310"/>
          </a:xfrm>
        </p:grpSpPr>
        <p:sp>
          <p:nvSpPr>
            <p:cNvPr id="11339" name="Line 75"/>
            <p:cNvSpPr>
              <a:spLocks noChangeShapeType="1"/>
            </p:cNvSpPr>
            <p:nvPr/>
          </p:nvSpPr>
          <p:spPr bwMode="auto">
            <a:xfrm>
              <a:off x="3072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0" name="Line 76"/>
            <p:cNvSpPr>
              <a:spLocks noChangeShapeType="1"/>
            </p:cNvSpPr>
            <p:nvPr/>
          </p:nvSpPr>
          <p:spPr bwMode="auto">
            <a:xfrm>
              <a:off x="384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1" name="Line 77"/>
            <p:cNvSpPr>
              <a:spLocks noChangeShapeType="1"/>
            </p:cNvSpPr>
            <p:nvPr/>
          </p:nvSpPr>
          <p:spPr bwMode="auto">
            <a:xfrm>
              <a:off x="3072" y="17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3408" y="156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FF3300"/>
                  </a:solidFill>
                </a:rPr>
                <a:t>d</a:t>
              </a:r>
            </a:p>
          </p:txBody>
        </p:sp>
      </p:grpSp>
      <p:grpSp>
        <p:nvGrpSpPr>
          <p:cNvPr id="11343" name="Group 79"/>
          <p:cNvGrpSpPr/>
          <p:nvPr/>
        </p:nvGrpSpPr>
        <p:grpSpPr bwMode="auto">
          <a:xfrm>
            <a:off x="3962400" y="3505200"/>
            <a:ext cx="381000" cy="1447800"/>
            <a:chOff x="2544" y="720"/>
            <a:chExt cx="240" cy="912"/>
          </a:xfrm>
        </p:grpSpPr>
        <p:sp>
          <p:nvSpPr>
            <p:cNvPr id="11344" name="Line 80"/>
            <p:cNvSpPr>
              <a:spLocks noChangeShapeType="1"/>
            </p:cNvSpPr>
            <p:nvPr/>
          </p:nvSpPr>
          <p:spPr bwMode="auto">
            <a:xfrm>
              <a:off x="2544" y="720"/>
              <a:ext cx="0" cy="91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2544" y="91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FF3300"/>
                  </a:solidFill>
                </a:rPr>
                <a:t>K</a:t>
              </a:r>
            </a:p>
          </p:txBody>
        </p:sp>
      </p:grpSp>
      <p:sp>
        <p:nvSpPr>
          <p:cNvPr id="11346" name="Line 82"/>
          <p:cNvSpPr>
            <a:spLocks noChangeShapeType="1"/>
          </p:cNvSpPr>
          <p:nvPr/>
        </p:nvSpPr>
        <p:spPr bwMode="auto">
          <a:xfrm flipV="1">
            <a:off x="1143000" y="3678238"/>
            <a:ext cx="2819400" cy="990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47" name="Line 83"/>
          <p:cNvSpPr>
            <a:spLocks noChangeShapeType="1"/>
          </p:cNvSpPr>
          <p:nvPr/>
        </p:nvSpPr>
        <p:spPr bwMode="auto">
          <a:xfrm>
            <a:off x="3962400" y="3678238"/>
            <a:ext cx="838200" cy="762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48" name="Line 84"/>
          <p:cNvSpPr>
            <a:spLocks noChangeShapeType="1"/>
          </p:cNvSpPr>
          <p:nvPr/>
        </p:nvSpPr>
        <p:spPr bwMode="auto">
          <a:xfrm>
            <a:off x="4800600" y="3754438"/>
            <a:ext cx="1219200" cy="914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54" name="Line 90"/>
          <p:cNvSpPr>
            <a:spLocks noChangeShapeType="1"/>
          </p:cNvSpPr>
          <p:nvPr/>
        </p:nvSpPr>
        <p:spPr bwMode="auto">
          <a:xfrm rot="21540000">
            <a:off x="4495800" y="1141413"/>
            <a:ext cx="1000125" cy="969962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55" name="Line 91"/>
          <p:cNvSpPr>
            <a:spLocks noChangeShapeType="1"/>
          </p:cNvSpPr>
          <p:nvPr/>
        </p:nvSpPr>
        <p:spPr bwMode="auto">
          <a:xfrm>
            <a:off x="4495800" y="1752600"/>
            <a:ext cx="1025525" cy="7620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56" name="Line 92"/>
          <p:cNvSpPr>
            <a:spLocks noChangeShapeType="1"/>
          </p:cNvSpPr>
          <p:nvPr/>
        </p:nvSpPr>
        <p:spPr bwMode="auto">
          <a:xfrm flipH="1" flipV="1">
            <a:off x="4486275" y="1171575"/>
            <a:ext cx="1066800" cy="457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57" name="Line 93"/>
          <p:cNvSpPr>
            <a:spLocks noChangeShapeType="1"/>
          </p:cNvSpPr>
          <p:nvPr/>
        </p:nvSpPr>
        <p:spPr bwMode="auto">
          <a:xfrm flipV="1">
            <a:off x="5505450" y="923925"/>
            <a:ext cx="1143000" cy="91440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58" name="Line 94"/>
          <p:cNvSpPr>
            <a:spLocks noChangeShapeType="1"/>
          </p:cNvSpPr>
          <p:nvPr/>
        </p:nvSpPr>
        <p:spPr bwMode="auto">
          <a:xfrm flipV="1">
            <a:off x="5514975" y="1057275"/>
            <a:ext cx="1143000" cy="91440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59" name="Line 95"/>
          <p:cNvSpPr>
            <a:spLocks noChangeShapeType="1"/>
          </p:cNvSpPr>
          <p:nvPr/>
        </p:nvSpPr>
        <p:spPr bwMode="auto">
          <a:xfrm flipV="1">
            <a:off x="5553075" y="1200150"/>
            <a:ext cx="1143000" cy="91440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60" name="Line 96"/>
          <p:cNvSpPr>
            <a:spLocks noChangeShapeType="1"/>
          </p:cNvSpPr>
          <p:nvPr/>
        </p:nvSpPr>
        <p:spPr bwMode="auto">
          <a:xfrm>
            <a:off x="6172200" y="91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61" name="Line 97"/>
          <p:cNvSpPr>
            <a:spLocks noChangeShapeType="1"/>
          </p:cNvSpPr>
          <p:nvPr/>
        </p:nvSpPr>
        <p:spPr bwMode="auto">
          <a:xfrm>
            <a:off x="6172200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FF33"/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27114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★</a:t>
            </a:r>
            <a:r>
              <a:rPr lang="zh-CN" altLang="en-US" sz="2000" b="1"/>
              <a:t>放映物镜及照明系统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9384175" cy="4392488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3" name="Group 91"/>
          <p:cNvGrpSpPr/>
          <p:nvPr/>
        </p:nvGrpSpPr>
        <p:grpSpPr bwMode="auto">
          <a:xfrm>
            <a:off x="0" y="228600"/>
            <a:ext cx="8801100" cy="6438900"/>
            <a:chOff x="0" y="144"/>
            <a:chExt cx="5544" cy="4056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80" y="144"/>
              <a:ext cx="4656" cy="249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</p:pic>
        <p:sp>
          <p:nvSpPr>
            <p:cNvPr id="13315" name="Oval 3"/>
            <p:cNvSpPr>
              <a:spLocks noChangeArrowheads="1"/>
            </p:cNvSpPr>
            <p:nvPr/>
          </p:nvSpPr>
          <p:spPr bwMode="auto">
            <a:xfrm>
              <a:off x="1728" y="1200"/>
              <a:ext cx="96" cy="9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6" name="Oval 4"/>
            <p:cNvSpPr>
              <a:spLocks noChangeArrowheads="1"/>
            </p:cNvSpPr>
            <p:nvPr/>
          </p:nvSpPr>
          <p:spPr bwMode="auto">
            <a:xfrm>
              <a:off x="1260" y="1512"/>
              <a:ext cx="96" cy="96"/>
            </a:xfrm>
            <a:prstGeom prst="ellipse">
              <a:avLst/>
            </a:prstGeom>
            <a:solidFill>
              <a:srgbClr val="66FFFF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7" name="Oval 5"/>
            <p:cNvSpPr>
              <a:spLocks noChangeArrowheads="1"/>
            </p:cNvSpPr>
            <p:nvPr/>
          </p:nvSpPr>
          <p:spPr bwMode="auto">
            <a:xfrm>
              <a:off x="2112" y="1428"/>
              <a:ext cx="96" cy="9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8" name="Oval 6"/>
            <p:cNvSpPr>
              <a:spLocks noChangeArrowheads="1"/>
            </p:cNvSpPr>
            <p:nvPr/>
          </p:nvSpPr>
          <p:spPr bwMode="auto">
            <a:xfrm>
              <a:off x="3132" y="996"/>
              <a:ext cx="96" cy="9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9" name="Oval 7"/>
            <p:cNvSpPr>
              <a:spLocks noChangeArrowheads="1"/>
            </p:cNvSpPr>
            <p:nvPr/>
          </p:nvSpPr>
          <p:spPr bwMode="auto">
            <a:xfrm>
              <a:off x="4296" y="492"/>
              <a:ext cx="96" cy="96"/>
            </a:xfrm>
            <a:prstGeom prst="ellipse">
              <a:avLst/>
            </a:prstGeom>
            <a:solidFill>
              <a:srgbClr val="66FFFF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0" name="Oval 8"/>
            <p:cNvSpPr>
              <a:spLocks noChangeArrowheads="1"/>
            </p:cNvSpPr>
            <p:nvPr/>
          </p:nvSpPr>
          <p:spPr bwMode="auto">
            <a:xfrm>
              <a:off x="4800" y="732"/>
              <a:ext cx="96" cy="96"/>
            </a:xfrm>
            <a:prstGeom prst="ellipse">
              <a:avLst/>
            </a:prstGeom>
            <a:solidFill>
              <a:srgbClr val="66FFFF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4800" y="300"/>
              <a:ext cx="96" cy="96"/>
            </a:xfrm>
            <a:prstGeom prst="ellipse">
              <a:avLst/>
            </a:prstGeom>
            <a:solidFill>
              <a:srgbClr val="66FFFF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1308" y="1332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3" name="AutoShape 11"/>
            <p:cNvSpPr>
              <a:spLocks noChangeArrowheads="1"/>
            </p:cNvSpPr>
            <p:nvPr/>
          </p:nvSpPr>
          <p:spPr bwMode="auto">
            <a:xfrm>
              <a:off x="432" y="816"/>
              <a:ext cx="864" cy="192"/>
            </a:xfrm>
            <a:prstGeom prst="wedgeRectCallout">
              <a:avLst>
                <a:gd name="adj1" fmla="val 48611"/>
                <a:gd name="adj2" fmla="val 301042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子午彗差</a:t>
              </a:r>
              <a:r>
                <a:rPr lang="en-US" altLang="zh-CN" sz="2000" b="1"/>
                <a:t>K</a:t>
              </a:r>
              <a:r>
                <a:rPr lang="en-US" altLang="zh-CN" sz="1400" b="1"/>
                <a:t>t</a:t>
              </a:r>
              <a:r>
                <a:rPr lang="en-US" altLang="zh-CN" sz="2000" b="1"/>
                <a:t>’</a:t>
              </a: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1116" y="157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T</a:t>
              </a:r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1632" y="1020"/>
              <a:ext cx="27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T</a:t>
              </a:r>
              <a:r>
                <a:rPr lang="en-US" altLang="zh-CN" sz="1400" b="1"/>
                <a:t>0</a:t>
              </a:r>
            </a:p>
          </p:txBody>
        </p:sp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2160" y="144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</a:t>
              </a:r>
            </a:p>
          </p:txBody>
        </p:sp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3204" y="1008"/>
              <a:ext cx="26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</a:t>
              </a:r>
              <a:r>
                <a:rPr lang="en-US" altLang="zh-CN" sz="1400" b="1"/>
                <a:t>0</a:t>
              </a:r>
            </a:p>
          </p:txBody>
        </p:sp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4272" y="28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B’</a:t>
              </a:r>
            </a:p>
          </p:txBody>
        </p:sp>
        <p:sp>
          <p:nvSpPr>
            <p:cNvPr id="13329" name="Rectangle 17"/>
            <p:cNvSpPr>
              <a:spLocks noChangeArrowheads="1"/>
            </p:cNvSpPr>
            <p:nvPr/>
          </p:nvSpPr>
          <p:spPr bwMode="auto">
            <a:xfrm>
              <a:off x="4608" y="144"/>
              <a:ext cx="332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B</a:t>
              </a:r>
              <a:r>
                <a:rPr lang="en-US" altLang="zh-CN" sz="1400" b="1"/>
                <a:t>0</a:t>
              </a:r>
              <a:r>
                <a:rPr lang="en-US" altLang="zh-CN" sz="2000" b="1"/>
                <a:t>’</a:t>
              </a:r>
            </a:p>
          </p:txBody>
        </p:sp>
        <p:sp>
          <p:nvSpPr>
            <p:cNvPr id="13330" name="Rectangle 18"/>
            <p:cNvSpPr>
              <a:spLocks noChangeArrowheads="1"/>
            </p:cNvSpPr>
            <p:nvPr/>
          </p:nvSpPr>
          <p:spPr bwMode="auto">
            <a:xfrm>
              <a:off x="4656" y="564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D</a:t>
              </a:r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 flipV="1">
              <a:off x="2160" y="1200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AutoShape 20"/>
            <p:cNvSpPr>
              <a:spLocks noChangeArrowheads="1"/>
            </p:cNvSpPr>
            <p:nvPr/>
          </p:nvSpPr>
          <p:spPr bwMode="auto">
            <a:xfrm>
              <a:off x="2352" y="768"/>
              <a:ext cx="912" cy="192"/>
            </a:xfrm>
            <a:prstGeom prst="wedgeRectCallout">
              <a:avLst>
                <a:gd name="adj1" fmla="val -69079"/>
                <a:gd name="adj2" fmla="val 25625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弧矢彗差</a:t>
              </a:r>
              <a:r>
                <a:rPr lang="en-US" altLang="zh-CN" sz="2000" b="1"/>
                <a:t>K</a:t>
              </a:r>
              <a:r>
                <a:rPr lang="en-US" altLang="zh-CN" sz="1400" b="1"/>
                <a:t>s</a:t>
              </a:r>
              <a:r>
                <a:rPr lang="en-US" altLang="zh-CN" sz="2000" b="1"/>
                <a:t>’</a:t>
              </a:r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1308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2160" y="148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>
              <a:off x="2172" y="163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Line 24"/>
            <p:cNvSpPr>
              <a:spLocks noChangeShapeType="1"/>
            </p:cNvSpPr>
            <p:nvPr/>
          </p:nvSpPr>
          <p:spPr bwMode="auto">
            <a:xfrm>
              <a:off x="1308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7" name="Line 25"/>
            <p:cNvSpPr>
              <a:spLocks noChangeShapeType="1"/>
            </p:cNvSpPr>
            <p:nvPr/>
          </p:nvSpPr>
          <p:spPr bwMode="auto">
            <a:xfrm>
              <a:off x="3180" y="103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8" name="Line 26"/>
            <p:cNvSpPr>
              <a:spLocks noChangeShapeType="1"/>
            </p:cNvSpPr>
            <p:nvPr/>
          </p:nvSpPr>
          <p:spPr bwMode="auto">
            <a:xfrm>
              <a:off x="1788" y="182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Line 27"/>
            <p:cNvSpPr>
              <a:spLocks noChangeShapeType="1"/>
            </p:cNvSpPr>
            <p:nvPr/>
          </p:nvSpPr>
          <p:spPr bwMode="auto">
            <a:xfrm>
              <a:off x="1308" y="2304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Line 28"/>
            <p:cNvSpPr>
              <a:spLocks noChangeShapeType="1"/>
            </p:cNvSpPr>
            <p:nvPr/>
          </p:nvSpPr>
          <p:spPr bwMode="auto">
            <a:xfrm>
              <a:off x="1308" y="153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Line 29"/>
            <p:cNvSpPr>
              <a:spLocks noChangeShapeType="1"/>
            </p:cNvSpPr>
            <p:nvPr/>
          </p:nvSpPr>
          <p:spPr bwMode="auto">
            <a:xfrm>
              <a:off x="2160" y="2100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2" name="Line 30"/>
            <p:cNvSpPr>
              <a:spLocks noChangeShapeType="1"/>
            </p:cNvSpPr>
            <p:nvPr/>
          </p:nvSpPr>
          <p:spPr bwMode="auto">
            <a:xfrm>
              <a:off x="1776" y="124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>
              <a:off x="1776" y="1968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>
              <a:off x="3180" y="139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5" name="Line 33"/>
            <p:cNvSpPr>
              <a:spLocks noChangeShapeType="1"/>
            </p:cNvSpPr>
            <p:nvPr/>
          </p:nvSpPr>
          <p:spPr bwMode="auto">
            <a:xfrm>
              <a:off x="4848" y="3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>
              <a:off x="4848" y="7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7" name="Line 35"/>
            <p:cNvSpPr>
              <a:spLocks noChangeShapeType="1"/>
            </p:cNvSpPr>
            <p:nvPr/>
          </p:nvSpPr>
          <p:spPr bwMode="auto">
            <a:xfrm>
              <a:off x="4992" y="3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8" name="AutoShape 36"/>
            <p:cNvSpPr>
              <a:spLocks noChangeArrowheads="1"/>
            </p:cNvSpPr>
            <p:nvPr/>
          </p:nvSpPr>
          <p:spPr bwMode="auto">
            <a:xfrm>
              <a:off x="0" y="2208"/>
              <a:ext cx="1008" cy="240"/>
            </a:xfrm>
            <a:prstGeom prst="wedgeRectCallout">
              <a:avLst>
                <a:gd name="adj1" fmla="val 108630"/>
                <a:gd name="adj2" fmla="val -150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子午轴外球差</a:t>
              </a:r>
            </a:p>
          </p:txBody>
        </p:sp>
        <p:sp>
          <p:nvSpPr>
            <p:cNvPr id="13349" name="AutoShape 37"/>
            <p:cNvSpPr>
              <a:spLocks noChangeArrowheads="1"/>
            </p:cNvSpPr>
            <p:nvPr/>
          </p:nvSpPr>
          <p:spPr bwMode="auto">
            <a:xfrm>
              <a:off x="3648" y="1728"/>
              <a:ext cx="1008" cy="192"/>
            </a:xfrm>
            <a:prstGeom prst="wedgeRectCallout">
              <a:avLst>
                <a:gd name="adj1" fmla="val -123514"/>
                <a:gd name="adj2" fmla="val -10625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弧矢轴外球差</a:t>
              </a:r>
            </a:p>
          </p:txBody>
        </p:sp>
        <p:sp>
          <p:nvSpPr>
            <p:cNvPr id="13350" name="AutoShape 38"/>
            <p:cNvSpPr>
              <a:spLocks noChangeArrowheads="1"/>
            </p:cNvSpPr>
            <p:nvPr/>
          </p:nvSpPr>
          <p:spPr bwMode="auto">
            <a:xfrm>
              <a:off x="3120" y="2736"/>
              <a:ext cx="1440" cy="192"/>
            </a:xfrm>
            <a:prstGeom prst="wedgeRectCallout">
              <a:avLst>
                <a:gd name="adj1" fmla="val -48681"/>
                <a:gd name="adj2" fmla="val -277083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宽光束子午场曲</a:t>
              </a:r>
              <a:r>
                <a:rPr lang="en-US" altLang="zh-CN" sz="2000" b="1"/>
                <a:t>X</a:t>
              </a:r>
              <a:r>
                <a:rPr lang="en-US" altLang="zh-CN" sz="1400" b="1"/>
                <a:t>t</a:t>
              </a:r>
              <a:r>
                <a:rPr lang="en-US" altLang="zh-CN" sz="2000" b="1"/>
                <a:t>’</a:t>
              </a:r>
            </a:p>
          </p:txBody>
        </p:sp>
        <p:sp>
          <p:nvSpPr>
            <p:cNvPr id="13351" name="AutoShape 39"/>
            <p:cNvSpPr>
              <a:spLocks noChangeArrowheads="1"/>
            </p:cNvSpPr>
            <p:nvPr/>
          </p:nvSpPr>
          <p:spPr bwMode="auto">
            <a:xfrm>
              <a:off x="3888" y="2448"/>
              <a:ext cx="1296" cy="192"/>
            </a:xfrm>
            <a:prstGeom prst="wedgeRectCallout">
              <a:avLst>
                <a:gd name="adj1" fmla="val -89120"/>
                <a:gd name="adj2" fmla="val -30625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细光束子午场曲</a:t>
              </a:r>
              <a:r>
                <a:rPr lang="en-US" altLang="zh-CN" sz="2000" b="1"/>
                <a:t>x</a:t>
              </a:r>
              <a:r>
                <a:rPr lang="en-US" altLang="zh-CN" sz="1400" b="1"/>
                <a:t>t</a:t>
              </a:r>
              <a:r>
                <a:rPr lang="en-US" altLang="zh-CN" sz="2000" b="1"/>
                <a:t>’</a:t>
              </a:r>
            </a:p>
          </p:txBody>
        </p:sp>
        <p:sp>
          <p:nvSpPr>
            <p:cNvPr id="13352" name="AutoShape 40"/>
            <p:cNvSpPr>
              <a:spLocks noChangeArrowheads="1"/>
            </p:cNvSpPr>
            <p:nvPr/>
          </p:nvSpPr>
          <p:spPr bwMode="auto">
            <a:xfrm>
              <a:off x="1536" y="2688"/>
              <a:ext cx="1344" cy="192"/>
            </a:xfrm>
            <a:prstGeom prst="wedgeRectCallout">
              <a:avLst>
                <a:gd name="adj1" fmla="val 20315"/>
                <a:gd name="adj2" fmla="val -350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宽光束弧矢场曲</a:t>
              </a:r>
              <a:r>
                <a:rPr lang="en-US" altLang="zh-CN" sz="2000" b="1"/>
                <a:t>X</a:t>
              </a:r>
              <a:r>
                <a:rPr lang="en-US" altLang="zh-CN" sz="1400" b="1"/>
                <a:t>s</a:t>
              </a:r>
              <a:r>
                <a:rPr lang="en-US" altLang="zh-CN" sz="2000" b="1"/>
                <a:t>’</a:t>
              </a:r>
            </a:p>
          </p:txBody>
        </p:sp>
        <p:sp>
          <p:nvSpPr>
            <p:cNvPr id="13353" name="AutoShape 41"/>
            <p:cNvSpPr>
              <a:spLocks noChangeArrowheads="1"/>
            </p:cNvSpPr>
            <p:nvPr/>
          </p:nvSpPr>
          <p:spPr bwMode="auto">
            <a:xfrm>
              <a:off x="3648" y="1056"/>
              <a:ext cx="1392" cy="192"/>
            </a:xfrm>
            <a:prstGeom prst="wedgeRectCallout">
              <a:avLst>
                <a:gd name="adj1" fmla="val -46769"/>
                <a:gd name="adj2" fmla="val 11875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细光束弧矢场曲</a:t>
              </a:r>
              <a:r>
                <a:rPr lang="en-US" altLang="zh-CN" sz="2000" b="1"/>
                <a:t>x</a:t>
              </a:r>
              <a:r>
                <a:rPr lang="en-US" altLang="zh-CN" sz="1400" b="1"/>
                <a:t>s</a:t>
              </a:r>
              <a:r>
                <a:rPr lang="en-US" altLang="zh-CN" sz="2000" b="1"/>
                <a:t>’</a:t>
              </a:r>
            </a:p>
          </p:txBody>
        </p:sp>
        <p:sp>
          <p:nvSpPr>
            <p:cNvPr id="13354" name="AutoShape 42"/>
            <p:cNvSpPr>
              <a:spLocks noChangeArrowheads="1"/>
            </p:cNvSpPr>
            <p:nvPr/>
          </p:nvSpPr>
          <p:spPr bwMode="auto">
            <a:xfrm>
              <a:off x="192" y="2592"/>
              <a:ext cx="1200" cy="240"/>
            </a:xfrm>
            <a:prstGeom prst="wedgeRectCallout">
              <a:avLst>
                <a:gd name="adj1" fmla="val 76000"/>
                <a:gd name="adj2" fmla="val -2341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宽光束像散△</a:t>
              </a:r>
              <a:r>
                <a:rPr lang="en-US" altLang="zh-CN" sz="2000" b="1"/>
                <a:t>X’</a:t>
              </a:r>
            </a:p>
          </p:txBody>
        </p:sp>
        <p:sp>
          <p:nvSpPr>
            <p:cNvPr id="13355" name="AutoShape 43"/>
            <p:cNvSpPr>
              <a:spLocks noChangeArrowheads="1"/>
            </p:cNvSpPr>
            <p:nvPr/>
          </p:nvSpPr>
          <p:spPr bwMode="auto">
            <a:xfrm>
              <a:off x="1632" y="576"/>
              <a:ext cx="1104" cy="192"/>
            </a:xfrm>
            <a:prstGeom prst="wedgeRectCallout">
              <a:avLst>
                <a:gd name="adj1" fmla="val -18750"/>
                <a:gd name="adj2" fmla="val 601042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细光束像散△</a:t>
              </a:r>
              <a:r>
                <a:rPr lang="en-US" altLang="zh-CN" sz="2000" b="1"/>
                <a:t>x’</a:t>
              </a:r>
            </a:p>
          </p:txBody>
        </p:sp>
        <p:sp>
          <p:nvSpPr>
            <p:cNvPr id="13356" name="AutoShape 44"/>
            <p:cNvSpPr>
              <a:spLocks noChangeArrowheads="1"/>
            </p:cNvSpPr>
            <p:nvPr/>
          </p:nvSpPr>
          <p:spPr bwMode="auto">
            <a:xfrm>
              <a:off x="5088" y="624"/>
              <a:ext cx="432" cy="384"/>
            </a:xfrm>
            <a:prstGeom prst="wedgeRectCallout">
              <a:avLst>
                <a:gd name="adj1" fmla="val -73611"/>
                <a:gd name="adj2" fmla="val -46875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畸变</a:t>
              </a:r>
            </a:p>
            <a:p>
              <a:pPr algn="ctr"/>
              <a:r>
                <a:rPr lang="en-US" altLang="zh-CN" sz="2000" b="1"/>
                <a:t>δy’</a:t>
              </a:r>
            </a:p>
          </p:txBody>
        </p:sp>
        <p:sp>
          <p:nvSpPr>
            <p:cNvPr id="13357" name="AutoShape 45"/>
            <p:cNvSpPr>
              <a:spLocks noChangeArrowheads="1"/>
            </p:cNvSpPr>
            <p:nvPr/>
          </p:nvSpPr>
          <p:spPr bwMode="auto">
            <a:xfrm>
              <a:off x="0" y="1056"/>
              <a:ext cx="480" cy="192"/>
            </a:xfrm>
            <a:prstGeom prst="wedgeRectCallout">
              <a:avLst>
                <a:gd name="adj1" fmla="val 78750"/>
                <a:gd name="adj2" fmla="val 107292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上光线</a:t>
              </a:r>
            </a:p>
          </p:txBody>
        </p:sp>
        <p:sp>
          <p:nvSpPr>
            <p:cNvPr id="13358" name="AutoShape 46"/>
            <p:cNvSpPr>
              <a:spLocks noChangeArrowheads="1"/>
            </p:cNvSpPr>
            <p:nvPr/>
          </p:nvSpPr>
          <p:spPr bwMode="auto">
            <a:xfrm>
              <a:off x="0" y="1560"/>
              <a:ext cx="480" cy="192"/>
            </a:xfrm>
            <a:prstGeom prst="wedgeRectCallout">
              <a:avLst>
                <a:gd name="adj1" fmla="val 151250"/>
                <a:gd name="adj2" fmla="val 19792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下光线</a:t>
              </a:r>
            </a:p>
          </p:txBody>
        </p:sp>
        <p:sp>
          <p:nvSpPr>
            <p:cNvPr id="13359" name="AutoShape 47"/>
            <p:cNvSpPr>
              <a:spLocks noChangeArrowheads="1"/>
            </p:cNvSpPr>
            <p:nvPr/>
          </p:nvSpPr>
          <p:spPr bwMode="auto">
            <a:xfrm>
              <a:off x="0" y="1320"/>
              <a:ext cx="480" cy="192"/>
            </a:xfrm>
            <a:prstGeom prst="wedgeRectCallout">
              <a:avLst>
                <a:gd name="adj1" fmla="val 81250"/>
                <a:gd name="adj2" fmla="val 32292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主光线</a:t>
              </a:r>
            </a:p>
          </p:txBody>
        </p:sp>
        <p:sp>
          <p:nvSpPr>
            <p:cNvPr id="13360" name="AutoShape 48"/>
            <p:cNvSpPr>
              <a:spLocks noChangeArrowheads="1"/>
            </p:cNvSpPr>
            <p:nvPr/>
          </p:nvSpPr>
          <p:spPr bwMode="auto">
            <a:xfrm>
              <a:off x="144" y="1920"/>
              <a:ext cx="480" cy="192"/>
            </a:xfrm>
            <a:prstGeom prst="wedgeRectCallout">
              <a:avLst>
                <a:gd name="adj1" fmla="val 138750"/>
                <a:gd name="adj2" fmla="val -30208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辅轴</a:t>
              </a:r>
            </a:p>
          </p:txBody>
        </p:sp>
        <p:grpSp>
          <p:nvGrpSpPr>
            <p:cNvPr id="13362" name="Group 50"/>
            <p:cNvGrpSpPr/>
            <p:nvPr/>
          </p:nvGrpSpPr>
          <p:grpSpPr bwMode="auto">
            <a:xfrm>
              <a:off x="336" y="2928"/>
              <a:ext cx="5208" cy="1272"/>
              <a:chOff x="336" y="2928"/>
              <a:chExt cx="5208" cy="1272"/>
            </a:xfrm>
          </p:grpSpPr>
          <p:sp>
            <p:nvSpPr>
              <p:cNvPr id="13363" name="Arc 51"/>
              <p:cNvSpPr/>
              <p:nvPr/>
            </p:nvSpPr>
            <p:spPr bwMode="auto">
              <a:xfrm rot="13716617">
                <a:off x="1356" y="3204"/>
                <a:ext cx="948" cy="8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4" name="Line 52"/>
              <p:cNvSpPr>
                <a:spLocks noChangeShapeType="1"/>
              </p:cNvSpPr>
              <p:nvPr/>
            </p:nvSpPr>
            <p:spPr bwMode="auto">
              <a:xfrm>
                <a:off x="336" y="3648"/>
                <a:ext cx="49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5" name="Line 53"/>
              <p:cNvSpPr>
                <a:spLocks noChangeShapeType="1"/>
              </p:cNvSpPr>
              <p:nvPr/>
            </p:nvSpPr>
            <p:spPr bwMode="auto">
              <a:xfrm>
                <a:off x="1296" y="30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6" name="Line 54"/>
              <p:cNvSpPr>
                <a:spLocks noChangeShapeType="1"/>
              </p:cNvSpPr>
              <p:nvPr/>
            </p:nvSpPr>
            <p:spPr bwMode="auto">
              <a:xfrm>
                <a:off x="1296" y="381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7" name="Line 55"/>
              <p:cNvSpPr>
                <a:spLocks noChangeShapeType="1"/>
              </p:cNvSpPr>
              <p:nvPr/>
            </p:nvSpPr>
            <p:spPr bwMode="auto">
              <a:xfrm>
                <a:off x="768" y="366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8" name="Line 56"/>
              <p:cNvSpPr>
                <a:spLocks noChangeShapeType="1"/>
              </p:cNvSpPr>
              <p:nvPr/>
            </p:nvSpPr>
            <p:spPr bwMode="auto">
              <a:xfrm>
                <a:off x="2448" y="361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9" name="Line 57"/>
              <p:cNvSpPr>
                <a:spLocks noChangeShapeType="1"/>
              </p:cNvSpPr>
              <p:nvPr/>
            </p:nvSpPr>
            <p:spPr bwMode="auto">
              <a:xfrm flipV="1">
                <a:off x="768" y="3072"/>
                <a:ext cx="1008" cy="912"/>
              </a:xfrm>
              <a:prstGeom prst="line">
                <a:avLst/>
              </a:prstGeom>
              <a:noFill/>
              <a:ln w="19050">
                <a:solidFill>
                  <a:srgbClr val="FF33CC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0" name="Line 58"/>
              <p:cNvSpPr>
                <a:spLocks noChangeShapeType="1"/>
              </p:cNvSpPr>
              <p:nvPr/>
            </p:nvSpPr>
            <p:spPr bwMode="auto">
              <a:xfrm flipV="1">
                <a:off x="768" y="3456"/>
                <a:ext cx="816" cy="528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1" name="Line 59"/>
              <p:cNvSpPr>
                <a:spLocks noChangeShapeType="1"/>
              </p:cNvSpPr>
              <p:nvPr/>
            </p:nvSpPr>
            <p:spPr bwMode="auto">
              <a:xfrm flipV="1">
                <a:off x="768" y="3696"/>
                <a:ext cx="816" cy="28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2" name="Line 60"/>
              <p:cNvSpPr>
                <a:spLocks noChangeShapeType="1"/>
              </p:cNvSpPr>
              <p:nvPr/>
            </p:nvSpPr>
            <p:spPr bwMode="auto">
              <a:xfrm flipV="1">
                <a:off x="768" y="3072"/>
                <a:ext cx="4512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3" name="Line 61"/>
              <p:cNvSpPr>
                <a:spLocks noChangeShapeType="1"/>
              </p:cNvSpPr>
              <p:nvPr/>
            </p:nvSpPr>
            <p:spPr bwMode="auto">
              <a:xfrm>
                <a:off x="5256" y="3072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4" name="Rectangle 62"/>
              <p:cNvSpPr>
                <a:spLocks noChangeArrowheads="1"/>
              </p:cNvSpPr>
              <p:nvPr/>
            </p:nvSpPr>
            <p:spPr bwMode="auto">
              <a:xfrm>
                <a:off x="672" y="3456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A</a:t>
                </a:r>
              </a:p>
            </p:txBody>
          </p:sp>
          <p:sp>
            <p:nvSpPr>
              <p:cNvPr id="13375" name="Rectangle 63"/>
              <p:cNvSpPr>
                <a:spLocks noChangeArrowheads="1"/>
              </p:cNvSpPr>
              <p:nvPr/>
            </p:nvSpPr>
            <p:spPr bwMode="auto">
              <a:xfrm>
                <a:off x="564" y="3876"/>
                <a:ext cx="223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B</a:t>
                </a:r>
              </a:p>
            </p:txBody>
          </p:sp>
          <p:sp>
            <p:nvSpPr>
              <p:cNvPr id="13376" name="Rectangle 64"/>
              <p:cNvSpPr>
                <a:spLocks noChangeArrowheads="1"/>
              </p:cNvSpPr>
              <p:nvPr/>
            </p:nvSpPr>
            <p:spPr bwMode="auto">
              <a:xfrm>
                <a:off x="5203" y="3624"/>
                <a:ext cx="341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A</a:t>
                </a:r>
                <a:r>
                  <a:rPr lang="en-US" altLang="zh-CN" sz="1400" b="1"/>
                  <a:t>0</a:t>
                </a:r>
                <a:r>
                  <a:rPr lang="en-US" altLang="zh-CN" sz="2000" b="1"/>
                  <a:t>’</a:t>
                </a:r>
              </a:p>
            </p:txBody>
          </p:sp>
          <p:sp>
            <p:nvSpPr>
              <p:cNvPr id="13377" name="Rectangle 65"/>
              <p:cNvSpPr>
                <a:spLocks noChangeArrowheads="1"/>
              </p:cNvSpPr>
              <p:nvPr/>
            </p:nvSpPr>
            <p:spPr bwMode="auto">
              <a:xfrm>
                <a:off x="5212" y="2952"/>
                <a:ext cx="332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B</a:t>
                </a:r>
                <a:r>
                  <a:rPr lang="en-US" altLang="zh-CN" sz="1400" b="1"/>
                  <a:t>0</a:t>
                </a:r>
                <a:r>
                  <a:rPr lang="en-US" altLang="zh-CN" sz="2000" b="1"/>
                  <a:t>’</a:t>
                </a:r>
              </a:p>
            </p:txBody>
          </p:sp>
          <p:sp>
            <p:nvSpPr>
              <p:cNvPr id="13378" name="Rectangle 66"/>
              <p:cNvSpPr>
                <a:spLocks noChangeArrowheads="1"/>
              </p:cNvSpPr>
              <p:nvPr/>
            </p:nvSpPr>
            <p:spPr bwMode="auto">
              <a:xfrm>
                <a:off x="2328" y="3600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13379" name="Rectangle 67"/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1</a:t>
                </a:r>
              </a:p>
            </p:txBody>
          </p:sp>
          <p:sp>
            <p:nvSpPr>
              <p:cNvPr id="13380" name="Rectangle 68"/>
              <p:cNvSpPr>
                <a:spLocks noChangeArrowheads="1"/>
              </p:cNvSpPr>
              <p:nvPr/>
            </p:nvSpPr>
            <p:spPr bwMode="auto">
              <a:xfrm>
                <a:off x="1332" y="336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2</a:t>
                </a:r>
              </a:p>
            </p:txBody>
          </p:sp>
          <p:sp>
            <p:nvSpPr>
              <p:cNvPr id="13381" name="Rectangle 69"/>
              <p:cNvSpPr>
                <a:spLocks noChangeArrowheads="1"/>
              </p:cNvSpPr>
              <p:nvPr/>
            </p:nvSpPr>
            <p:spPr bwMode="auto">
              <a:xfrm>
                <a:off x="1248" y="35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3</a:t>
                </a:r>
              </a:p>
            </p:txBody>
          </p:sp>
          <p:sp>
            <p:nvSpPr>
              <p:cNvPr id="13382" name="Rectangle 70"/>
              <p:cNvSpPr>
                <a:spLocks noChangeArrowheads="1"/>
              </p:cNvSpPr>
              <p:nvPr/>
            </p:nvSpPr>
            <p:spPr bwMode="auto">
              <a:xfrm>
                <a:off x="2208" y="2976"/>
                <a:ext cx="24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1’</a:t>
                </a:r>
              </a:p>
            </p:txBody>
          </p:sp>
          <p:sp>
            <p:nvSpPr>
              <p:cNvPr id="13383" name="Line 71"/>
              <p:cNvSpPr>
                <a:spLocks noChangeShapeType="1"/>
              </p:cNvSpPr>
              <p:nvPr/>
            </p:nvSpPr>
            <p:spPr bwMode="auto">
              <a:xfrm>
                <a:off x="1776" y="3072"/>
                <a:ext cx="2112" cy="288"/>
              </a:xfrm>
              <a:prstGeom prst="line">
                <a:avLst/>
              </a:prstGeom>
              <a:noFill/>
              <a:ln w="19050">
                <a:solidFill>
                  <a:srgbClr val="FF33CC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4" name="Line 72"/>
              <p:cNvSpPr>
                <a:spLocks noChangeShapeType="1"/>
              </p:cNvSpPr>
              <p:nvPr/>
            </p:nvSpPr>
            <p:spPr bwMode="auto">
              <a:xfrm flipV="1">
                <a:off x="1536" y="3120"/>
                <a:ext cx="3504" cy="57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5" name="Rectangle 73"/>
              <p:cNvSpPr>
                <a:spLocks noChangeArrowheads="1"/>
              </p:cNvSpPr>
              <p:nvPr/>
            </p:nvSpPr>
            <p:spPr bwMode="auto">
              <a:xfrm>
                <a:off x="4650" y="2928"/>
                <a:ext cx="59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B’(B</a:t>
                </a:r>
                <a:r>
                  <a:rPr lang="en-US" altLang="zh-CN" sz="1400" b="1"/>
                  <a:t>3</a:t>
                </a:r>
                <a:r>
                  <a:rPr lang="en-US" altLang="zh-CN" sz="2000" b="1"/>
                  <a:t>’)</a:t>
                </a:r>
              </a:p>
            </p:txBody>
          </p:sp>
          <p:sp>
            <p:nvSpPr>
              <p:cNvPr id="13386" name="Line 74"/>
              <p:cNvSpPr>
                <a:spLocks noChangeShapeType="1"/>
              </p:cNvSpPr>
              <p:nvPr/>
            </p:nvSpPr>
            <p:spPr bwMode="auto">
              <a:xfrm flipV="1">
                <a:off x="1584" y="3168"/>
                <a:ext cx="3696" cy="288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7" name="Rectangle 75"/>
              <p:cNvSpPr>
                <a:spLocks noChangeArrowheads="1"/>
              </p:cNvSpPr>
              <p:nvPr/>
            </p:nvSpPr>
            <p:spPr bwMode="auto">
              <a:xfrm>
                <a:off x="5216" y="3072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13388" name="Rectangle 76"/>
              <p:cNvSpPr>
                <a:spLocks noChangeArrowheads="1"/>
              </p:cNvSpPr>
              <p:nvPr/>
            </p:nvSpPr>
            <p:spPr bwMode="auto">
              <a:xfrm>
                <a:off x="2064" y="3216"/>
                <a:ext cx="24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2’</a:t>
                </a:r>
              </a:p>
            </p:txBody>
          </p:sp>
          <p:sp>
            <p:nvSpPr>
              <p:cNvPr id="13389" name="Rectangle 77"/>
              <p:cNvSpPr>
                <a:spLocks noChangeArrowheads="1"/>
              </p:cNvSpPr>
              <p:nvPr/>
            </p:nvSpPr>
            <p:spPr bwMode="auto">
              <a:xfrm>
                <a:off x="2016" y="3396"/>
                <a:ext cx="24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3’</a:t>
                </a:r>
              </a:p>
            </p:txBody>
          </p:sp>
          <p:sp>
            <p:nvSpPr>
              <p:cNvPr id="13390" name="Rectangle 78"/>
              <p:cNvSpPr>
                <a:spLocks noChangeArrowheads="1"/>
              </p:cNvSpPr>
              <p:nvPr/>
            </p:nvSpPr>
            <p:spPr bwMode="auto">
              <a:xfrm>
                <a:off x="3576" y="3096"/>
                <a:ext cx="223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T</a:t>
                </a:r>
              </a:p>
            </p:txBody>
          </p:sp>
          <p:sp>
            <p:nvSpPr>
              <p:cNvPr id="13391" name="Oval 79"/>
              <p:cNvSpPr>
                <a:spLocks noChangeArrowheads="1"/>
              </p:cNvSpPr>
              <p:nvPr/>
            </p:nvSpPr>
            <p:spPr bwMode="auto">
              <a:xfrm>
                <a:off x="3692" y="331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2" name="Oval 80"/>
              <p:cNvSpPr>
                <a:spLocks noChangeArrowheads="1"/>
              </p:cNvSpPr>
              <p:nvPr/>
            </p:nvSpPr>
            <p:spPr bwMode="auto">
              <a:xfrm>
                <a:off x="5012" y="3096"/>
                <a:ext cx="48" cy="48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3" name="Oval 81"/>
              <p:cNvSpPr>
                <a:spLocks noChangeArrowheads="1"/>
              </p:cNvSpPr>
              <p:nvPr/>
            </p:nvSpPr>
            <p:spPr bwMode="auto">
              <a:xfrm>
                <a:off x="4080" y="3288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4" name="Oval 82"/>
              <p:cNvSpPr>
                <a:spLocks noChangeArrowheads="1"/>
              </p:cNvSpPr>
              <p:nvPr/>
            </p:nvSpPr>
            <p:spPr bwMode="auto">
              <a:xfrm>
                <a:off x="3974" y="324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5" name="Rectangle 83"/>
              <p:cNvSpPr>
                <a:spLocks noChangeArrowheads="1"/>
              </p:cNvSpPr>
              <p:nvPr/>
            </p:nvSpPr>
            <p:spPr bwMode="auto">
              <a:xfrm>
                <a:off x="3864" y="3000"/>
                <a:ext cx="27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T</a:t>
                </a:r>
                <a:r>
                  <a:rPr lang="en-US" altLang="zh-CN" sz="1400" b="1"/>
                  <a:t>0</a:t>
                </a:r>
              </a:p>
            </p:txBody>
          </p:sp>
          <p:sp>
            <p:nvSpPr>
              <p:cNvPr id="13396" name="Rectangle 84"/>
              <p:cNvSpPr>
                <a:spLocks noChangeArrowheads="1"/>
              </p:cNvSpPr>
              <p:nvPr/>
            </p:nvSpPr>
            <p:spPr bwMode="auto">
              <a:xfrm>
                <a:off x="3960" y="3336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S</a:t>
                </a:r>
              </a:p>
            </p:txBody>
          </p:sp>
          <p:sp>
            <p:nvSpPr>
              <p:cNvPr id="13397" name="Oval 85"/>
              <p:cNvSpPr>
                <a:spLocks noChangeArrowheads="1"/>
              </p:cNvSpPr>
              <p:nvPr/>
            </p:nvSpPr>
            <p:spPr bwMode="auto">
              <a:xfrm>
                <a:off x="4478" y="3210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8" name="Rectangle 86"/>
              <p:cNvSpPr>
                <a:spLocks noChangeArrowheads="1"/>
              </p:cNvSpPr>
              <p:nvPr/>
            </p:nvSpPr>
            <p:spPr bwMode="auto">
              <a:xfrm>
                <a:off x="4248" y="3252"/>
                <a:ext cx="623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B</a:t>
                </a:r>
                <a:r>
                  <a:rPr lang="en-US" altLang="zh-CN" sz="1400" b="1"/>
                  <a:t>2</a:t>
                </a:r>
                <a:r>
                  <a:rPr lang="en-US" altLang="zh-CN" sz="2000" b="1"/>
                  <a:t>’ (S</a:t>
                </a:r>
                <a:r>
                  <a:rPr lang="en-US" altLang="zh-CN" sz="1400" b="1"/>
                  <a:t>0</a:t>
                </a:r>
                <a:r>
                  <a:rPr lang="en-US" altLang="zh-CN" sz="2000" b="1"/>
                  <a:t>)</a:t>
                </a:r>
              </a:p>
            </p:txBody>
          </p:sp>
          <p:sp>
            <p:nvSpPr>
              <p:cNvPr id="13399" name="Rectangle 87"/>
              <p:cNvSpPr>
                <a:spLocks noChangeArrowheads="1"/>
              </p:cNvSpPr>
              <p:nvPr/>
            </p:nvSpPr>
            <p:spPr bwMode="auto">
              <a:xfrm>
                <a:off x="3672" y="3336"/>
                <a:ext cx="332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B</a:t>
                </a:r>
                <a:r>
                  <a:rPr lang="en-US" altLang="zh-CN" sz="1400" b="1"/>
                  <a:t>1</a:t>
                </a:r>
                <a:r>
                  <a:rPr lang="en-US" altLang="zh-CN" sz="2000" b="1"/>
                  <a:t>’</a:t>
                </a:r>
              </a:p>
            </p:txBody>
          </p:sp>
          <p:sp>
            <p:nvSpPr>
              <p:cNvPr id="13400" name="Oval 88"/>
              <p:cNvSpPr>
                <a:spLocks noChangeArrowheads="1"/>
              </p:cNvSpPr>
              <p:nvPr/>
            </p:nvSpPr>
            <p:spPr bwMode="auto">
              <a:xfrm>
                <a:off x="5228" y="3150"/>
                <a:ext cx="48" cy="48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01" name="Rectangle 89"/>
            <p:cNvSpPr>
              <a:spLocks noChangeArrowheads="1"/>
            </p:cNvSpPr>
            <p:nvPr/>
          </p:nvSpPr>
          <p:spPr bwMode="auto">
            <a:xfrm>
              <a:off x="3312" y="2928"/>
              <a:ext cx="2208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2" name="Text Box 90"/>
            <p:cNvSpPr txBox="1">
              <a:spLocks noChangeArrowheads="1"/>
            </p:cNvSpPr>
            <p:nvPr/>
          </p:nvSpPr>
          <p:spPr bwMode="auto">
            <a:xfrm>
              <a:off x="182" y="190"/>
              <a:ext cx="90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★</a:t>
              </a:r>
              <a:r>
                <a:rPr lang="zh-CN" altLang="en-US" sz="2000" b="1"/>
                <a:t>像差概念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228600"/>
            <a:ext cx="20193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三、平面系统</a:t>
            </a: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76200" y="706438"/>
            <a:ext cx="8990013" cy="508000"/>
          </a:xfrm>
          <a:prstGeom prst="horizontalScroll">
            <a:avLst>
              <a:gd name="adj" fmla="val 12500"/>
            </a:avLst>
          </a:prstGeom>
          <a:solidFill>
            <a:srgbClr val="FFCCCC"/>
          </a:solidFill>
          <a:ln w="9525">
            <a:solidFill>
              <a:schemeClr val="accent2"/>
            </a:solidFill>
            <a:round/>
          </a:ln>
          <a:effectLst/>
        </p:spPr>
        <p:txBody>
          <a:bodyPr>
            <a:spAutoFit/>
          </a:bodyPr>
          <a:lstStyle/>
          <a:p>
            <a:r>
              <a:rPr lang="zh-CN" altLang="en-US" sz="2000" b="1"/>
              <a:t>坐标系判断</a:t>
            </a:r>
            <a:r>
              <a:rPr lang="en-US" altLang="zh-CN" sz="2000" b="1"/>
              <a:t>——</a:t>
            </a:r>
            <a:r>
              <a:rPr lang="zh-CN" altLang="en-US" sz="2000" b="1"/>
              <a:t>偶次反射成一致像，奇次反射成镜像，并考虑屋脊棱镜的作用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09600" y="1143000"/>
            <a:ext cx="5276850" cy="1311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★</a:t>
            </a:r>
            <a:r>
              <a:rPr lang="zh-CN" altLang="en-US" sz="2000" b="1"/>
              <a:t>夹角为</a:t>
            </a:r>
            <a:r>
              <a:rPr lang="en-US" altLang="zh-CN" sz="2000" b="1"/>
              <a:t>α</a:t>
            </a:r>
            <a:r>
              <a:rPr lang="zh-CN" altLang="zh-CN" sz="2000" b="1"/>
              <a:t>的双平面镜的二次像特征</a:t>
            </a:r>
          </a:p>
          <a:p>
            <a:r>
              <a:rPr lang="zh-CN" altLang="zh-CN" sz="2000" b="1"/>
              <a:t>★平行平板引起的轴向位移</a:t>
            </a:r>
          </a:p>
          <a:p>
            <a:r>
              <a:rPr lang="zh-CN" altLang="zh-CN" sz="2000" b="1"/>
              <a:t>★反射棱镜的展开，结构常数，棱镜转像系统</a:t>
            </a:r>
          </a:p>
          <a:p>
            <a:r>
              <a:rPr lang="zh-CN" altLang="zh-CN" sz="2000" b="1"/>
              <a:t>★折射棱镜的最小偏角，光楔与双光楔</a:t>
            </a:r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2514600"/>
            <a:ext cx="2635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四、理想光学系统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57200" y="2971800"/>
            <a:ext cx="62992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★</a:t>
            </a:r>
            <a:r>
              <a:rPr lang="zh-CN" altLang="en-US" sz="2000" b="1"/>
              <a:t>主点、主平面；焦点、焦平面；节点、节平面的概念</a:t>
            </a:r>
          </a:p>
          <a:p>
            <a:r>
              <a:rPr lang="zh-CN" altLang="en-US" sz="2000" b="1"/>
              <a:t>★高斯公式与牛顿公式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990600" y="4419600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公式" r:id="rId3" imgW="533400" imgH="203200" progId="Equation.3">
                  <p:embed/>
                </p:oleObj>
              </mc:Choice>
              <mc:Fallback>
                <p:oleObj name="公式" r:id="rId3" imgW="533400" imgH="203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10668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990600" y="3657600"/>
          <a:ext cx="1143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公式" r:id="rId5" imgW="673100" imgH="393700" progId="Equation.3">
                  <p:embed/>
                </p:oleObj>
              </mc:Choice>
              <mc:Fallback>
                <p:oleObj name="公式" r:id="rId5" imgW="673100" imgH="3937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1143000" cy="666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2133600" y="3733800"/>
            <a:ext cx="2438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当</a:t>
            </a:r>
            <a:r>
              <a:rPr lang="en-US" altLang="en-US" sz="2000" b="1"/>
              <a:t> </a:t>
            </a:r>
            <a:r>
              <a:rPr lang="en-US" altLang="zh-CN" sz="2000" b="1"/>
              <a:t>n’= n </a:t>
            </a:r>
            <a:r>
              <a:rPr lang="zh-CN" altLang="en-US" sz="2000" b="1"/>
              <a:t>时，化为</a:t>
            </a:r>
          </a:p>
        </p:txBody>
      </p:sp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4419600" y="3657600"/>
          <a:ext cx="11430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公式" r:id="rId7" imgW="660400" imgH="419100" progId="Equation.3">
                  <p:embed/>
                </p:oleObj>
              </mc:Choice>
              <mc:Fallback>
                <p:oleObj name="公式" r:id="rId7" imgW="660400" imgH="4191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657600"/>
                        <a:ext cx="1143000" cy="7254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6324600" y="3581400"/>
          <a:ext cx="7620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公式" r:id="rId9" imgW="405765" imgH="393065" progId="Equation.3">
                  <p:embed/>
                </p:oleObj>
              </mc:Choice>
              <mc:Fallback>
                <p:oleObj name="公式" r:id="rId9" imgW="405765" imgH="393065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581400"/>
                        <a:ext cx="762000" cy="738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5562600" y="3810000"/>
            <a:ext cx="6953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并有</a:t>
            </a:r>
          </a:p>
        </p:txBody>
      </p:sp>
      <p:graphicFrame>
        <p:nvGraphicFramePr>
          <p:cNvPr id="3087" name="Object 15"/>
          <p:cNvGraphicFramePr>
            <a:graphicFrameLocks noChangeAspect="1"/>
          </p:cNvGraphicFramePr>
          <p:nvPr/>
        </p:nvGraphicFramePr>
        <p:xfrm>
          <a:off x="2209800" y="4267200"/>
          <a:ext cx="22098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公式" r:id="rId11" imgW="1244600" imgH="419100" progId="Equation.3">
                  <p:embed/>
                </p:oleObj>
              </mc:Choice>
              <mc:Fallback>
                <p:oleObj name="公式" r:id="rId11" imgW="1244600" imgH="4191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267200"/>
                        <a:ext cx="2209800" cy="7413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838200" y="5029200"/>
            <a:ext cx="2474913" cy="396875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三种放大率及其关系</a:t>
            </a:r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838200" y="5715000"/>
            <a:ext cx="1447800" cy="396875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拉氏不变量</a:t>
            </a:r>
          </a:p>
        </p:txBody>
      </p:sp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3429000" y="5029200"/>
          <a:ext cx="990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公式" r:id="rId13" imgW="609600" imgH="393700" progId="Equation.3">
                  <p:embed/>
                </p:oleObj>
              </mc:Choice>
              <mc:Fallback>
                <p:oleObj name="公式" r:id="rId13" imgW="609600" imgH="3937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029200"/>
                        <a:ext cx="990600" cy="638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4" name="Object 22"/>
          <p:cNvGraphicFramePr>
            <a:graphicFrameLocks noChangeAspect="1"/>
          </p:cNvGraphicFramePr>
          <p:nvPr/>
        </p:nvGraphicFramePr>
        <p:xfrm>
          <a:off x="4648200" y="5029200"/>
          <a:ext cx="9302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公式" r:id="rId15" imgW="558800" imgH="419100" progId="Equation.3">
                  <p:embed/>
                </p:oleObj>
              </mc:Choice>
              <mc:Fallback>
                <p:oleObj name="公式" r:id="rId15" imgW="558800" imgH="4191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29200"/>
                        <a:ext cx="930275" cy="698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0" name="Object 28"/>
          <p:cNvGraphicFramePr>
            <a:graphicFrameLocks noChangeAspect="1"/>
          </p:cNvGraphicFramePr>
          <p:nvPr/>
        </p:nvGraphicFramePr>
        <p:xfrm>
          <a:off x="2590800" y="5715000"/>
          <a:ext cx="2438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公式" r:id="rId17" imgW="1167765" imgH="203200" progId="Equation.3">
                  <p:embed/>
                </p:oleObj>
              </mc:Choice>
              <mc:Fallback>
                <p:oleObj name="公式" r:id="rId17" imgW="1167765" imgH="2032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715000"/>
                        <a:ext cx="2438400" cy="4206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1" name="Object 29"/>
          <p:cNvGraphicFramePr>
            <a:graphicFrameLocks noChangeAspect="1"/>
          </p:cNvGraphicFramePr>
          <p:nvPr/>
        </p:nvGraphicFramePr>
        <p:xfrm>
          <a:off x="5786438" y="5178425"/>
          <a:ext cx="9048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19" imgW="482600" imgH="203200" progId="">
                  <p:embed/>
                </p:oleObj>
              </mc:Choice>
              <mc:Fallback>
                <p:oleObj name="Equation" r:id="rId19" imgW="482600" imgH="20320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5178425"/>
                        <a:ext cx="904875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CCC"/>
            </a:gs>
            <a:gs pos="100000">
              <a:srgbClr val="FFCCCC">
                <a:gamma/>
                <a:tint val="88627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1909746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/>
              <a:t>★</a:t>
            </a:r>
            <a:r>
              <a:rPr lang="zh-CN" altLang="en-US" sz="2000" b="1" dirty="0"/>
              <a:t>光组组合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94138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二光组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1981200" y="533400"/>
          <a:ext cx="1295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公式" r:id="rId3" imgW="799465" imgH="393700" progId="Equation.3">
                  <p:embed/>
                </p:oleObj>
              </mc:Choice>
              <mc:Fallback>
                <p:oleObj name="公式" r:id="rId3" imgW="799465" imgH="3937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"/>
                        <a:ext cx="1295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2057400" y="1219200"/>
          <a:ext cx="1143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公式" r:id="rId5" imgW="647700" imgH="393700" progId="Equation.3">
                  <p:embed/>
                </p:oleObj>
              </mc:Choice>
              <mc:Fallback>
                <p:oleObj name="公式" r:id="rId5" imgW="647700" imgH="3937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11430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3429000" y="1752600"/>
          <a:ext cx="1524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公式" r:id="rId7" imgW="888365" imgH="215900" progId="Equation.3">
                  <p:embed/>
                </p:oleObj>
              </mc:Choice>
              <mc:Fallback>
                <p:oleObj name="公式" r:id="rId7" imgW="888365" imgH="2159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752600"/>
                        <a:ext cx="1524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3657600" y="457200"/>
          <a:ext cx="12954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公式" r:id="rId9" imgW="774065" imgH="393700" progId="Equation.3">
                  <p:embed/>
                </p:oleObj>
              </mc:Choice>
              <mc:Fallback>
                <p:oleObj name="公式" r:id="rId9" imgW="774065" imgH="3937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57200"/>
                        <a:ext cx="12954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3733800" y="1066800"/>
          <a:ext cx="9906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公式" r:id="rId11" imgW="584200" imgH="393700" progId="Equation.3">
                  <p:embed/>
                </p:oleObj>
              </mc:Choice>
              <mc:Fallback>
                <p:oleObj name="公式" r:id="rId11" imgW="584200" imgH="3937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066800"/>
                        <a:ext cx="9906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AutoShape 13"/>
          <p:cNvSpPr/>
          <p:nvPr/>
        </p:nvSpPr>
        <p:spPr bwMode="auto">
          <a:xfrm>
            <a:off x="3581400" y="762000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304800" y="2133600"/>
            <a:ext cx="946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多光组</a:t>
            </a:r>
          </a:p>
        </p:txBody>
      </p: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5181600" y="990600"/>
          <a:ext cx="38100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公式" r:id="rId13" imgW="2286000" imgH="431800" progId="Equation.3">
                  <p:embed/>
                </p:oleObj>
              </mc:Choice>
              <mc:Fallback>
                <p:oleObj name="公式" r:id="rId13" imgW="2286000" imgH="431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90600"/>
                        <a:ext cx="3810000" cy="7159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ffectLst>
                        <a:outerShdw dist="107763" dir="189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AutoShape 16"/>
          <p:cNvSpPr/>
          <p:nvPr/>
        </p:nvSpPr>
        <p:spPr bwMode="auto">
          <a:xfrm>
            <a:off x="1219200" y="2057400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1371600" y="2057400"/>
            <a:ext cx="146208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正切计算法</a:t>
            </a:r>
          </a:p>
          <a:p>
            <a:r>
              <a:rPr lang="zh-CN" altLang="en-US" sz="2000" b="1"/>
              <a:t>截距计算法</a:t>
            </a:r>
          </a:p>
        </p:txBody>
      </p:sp>
      <p:graphicFrame>
        <p:nvGraphicFramePr>
          <p:cNvPr id="4116" name="Object 20"/>
          <p:cNvGraphicFramePr>
            <a:graphicFrameLocks noChangeAspect="1"/>
          </p:cNvGraphicFramePr>
          <p:nvPr/>
        </p:nvGraphicFramePr>
        <p:xfrm>
          <a:off x="2743200" y="2133600"/>
          <a:ext cx="33845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公式" r:id="rId15" imgW="1917700" imgH="431800" progId="Equation.3">
                  <p:embed/>
                </p:oleObj>
              </mc:Choice>
              <mc:Fallback>
                <p:oleObj name="公式" r:id="rId15" imgW="1917700" imgH="431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3600"/>
                        <a:ext cx="338455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7" name="Object 21"/>
          <p:cNvGraphicFramePr>
            <a:graphicFrameLocks noChangeAspect="1"/>
          </p:cNvGraphicFramePr>
          <p:nvPr/>
        </p:nvGraphicFramePr>
        <p:xfrm>
          <a:off x="6319838" y="2057400"/>
          <a:ext cx="23701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公式" r:id="rId17" imgW="1218565" imgH="444500" progId="Equation.3">
                  <p:embed/>
                </p:oleObj>
              </mc:Choice>
              <mc:Fallback>
                <p:oleObj name="公式" r:id="rId17" imgW="1218565" imgH="4445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838" y="2057400"/>
                        <a:ext cx="2370137" cy="863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22"/>
          <p:cNvSpPr txBox="1">
            <a:spLocks noChangeArrowheads="1"/>
          </p:cNvSpPr>
          <p:nvPr/>
        </p:nvSpPr>
        <p:spPr bwMode="auto">
          <a:xfrm>
            <a:off x="381000" y="2895600"/>
            <a:ext cx="6859588" cy="161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★</a:t>
            </a:r>
            <a:r>
              <a:rPr lang="zh-CN" altLang="en-US" sz="2000" b="1"/>
              <a:t>厚透镜</a:t>
            </a:r>
            <a:r>
              <a:rPr lang="en-US" altLang="zh-CN" sz="2000" b="1"/>
              <a:t>——</a:t>
            </a:r>
            <a:r>
              <a:rPr lang="zh-CN" altLang="en-US" sz="2000" b="1"/>
              <a:t>看成二光组组合：</a:t>
            </a:r>
          </a:p>
          <a:p>
            <a:r>
              <a:rPr lang="zh-CN" altLang="en-US" sz="2000" b="1"/>
              <a:t>＋ ＋组合：等效系统为正光焦度</a:t>
            </a:r>
            <a:r>
              <a:rPr lang="en-US" altLang="zh-CN" sz="2000" b="1"/>
              <a:t>——</a:t>
            </a:r>
            <a:r>
              <a:rPr lang="zh-CN" altLang="en-US" sz="2000" b="1"/>
              <a:t>望远镜</a:t>
            </a:r>
            <a:r>
              <a:rPr lang="en-US" altLang="zh-CN" sz="2000" b="1"/>
              <a:t>——</a:t>
            </a:r>
            <a:r>
              <a:rPr lang="zh-CN" altLang="en-US" sz="2000" b="1"/>
              <a:t>负光焦度</a:t>
            </a:r>
          </a:p>
          <a:p>
            <a:r>
              <a:rPr lang="zh-CN" altLang="en-US" sz="2000" b="1"/>
              <a:t>－ －组合</a:t>
            </a:r>
          </a:p>
          <a:p>
            <a:r>
              <a:rPr lang="zh-CN" altLang="en-US" sz="2000" b="1"/>
              <a:t>＋ －组合：得到长焦距短工作距离、短焦距长工作距离系统</a:t>
            </a:r>
          </a:p>
          <a:p>
            <a:r>
              <a:rPr lang="zh-CN" altLang="en-US" sz="2000" b="1"/>
              <a:t>                      负弯月形透镜的特点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99CC"/>
            </a:gs>
            <a:gs pos="100000">
              <a:srgbClr val="FF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304800"/>
            <a:ext cx="66897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五、光束限制</a:t>
            </a:r>
            <a:r>
              <a:rPr lang="en-US" altLang="zh-CN" b="1"/>
              <a:t>——</a:t>
            </a:r>
            <a:r>
              <a:rPr lang="zh-CN" altLang="en-US" sz="2000" b="1"/>
              <a:t>本部分应与经典光学系统相结合复习</a:t>
            </a:r>
            <a:endParaRPr lang="zh-CN" altLang="en-US" b="1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3400" y="685800"/>
            <a:ext cx="7785100" cy="161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★</a:t>
            </a:r>
            <a:r>
              <a:rPr lang="zh-CN" altLang="en-US" sz="2000" b="1"/>
              <a:t>孔阑，入瞳，出瞳；视阑，入窗，出窗；孔径角、视场角及其作用</a:t>
            </a:r>
          </a:p>
          <a:p>
            <a:r>
              <a:rPr lang="zh-CN" altLang="en-US" sz="2000" b="1"/>
              <a:t>★拦光，渐晕，渐晕光阑，渐晕区，无渐晕条件</a:t>
            </a:r>
          </a:p>
          <a:p>
            <a:r>
              <a:rPr lang="zh-CN" altLang="en-US" sz="2000" b="1"/>
              <a:t>★系统可能存在二个渐晕光阑，一个拦下光线，一个拦上光线</a:t>
            </a:r>
          </a:p>
          <a:p>
            <a:r>
              <a:rPr lang="zh-CN" altLang="en-US" sz="2000" b="1"/>
              <a:t>★对准平面，景像平面，远景平面，近景平面，景深</a:t>
            </a:r>
          </a:p>
          <a:p>
            <a:r>
              <a:rPr lang="zh-CN" altLang="en-US" sz="2000" b="1"/>
              <a:t>★物方（像方）远心光路</a:t>
            </a:r>
            <a:r>
              <a:rPr lang="en-US" altLang="zh-CN" sz="2000" b="1"/>
              <a:t>——</a:t>
            </a:r>
            <a:r>
              <a:rPr lang="zh-CN" altLang="en-US" sz="2000" b="1"/>
              <a:t>物方（像方）主光线平行于光轴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0" y="2286000"/>
            <a:ext cx="1403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六、光能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17525" y="2663825"/>
            <a:ext cx="725487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★</a:t>
            </a:r>
            <a:r>
              <a:rPr lang="zh-CN" altLang="en-US" sz="2000" b="1"/>
              <a:t>辐射能通量，光通量，光谱光视效率，发光效率</a:t>
            </a:r>
          </a:p>
          <a:p>
            <a:r>
              <a:rPr lang="zh-CN" altLang="en-US" sz="2000" b="1"/>
              <a:t>★发光强度，光照度，光出射度，光亮度的概念、单位及其关系</a:t>
            </a:r>
          </a:p>
          <a:p>
            <a:r>
              <a:rPr lang="zh-CN" altLang="en-US" sz="2000" b="1"/>
              <a:t>★光束经反射、折射后亮度的变化，经光学系统的光能损失</a:t>
            </a: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1447800" y="3733800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公式" r:id="rId3" imgW="508000" imgH="203200" progId="Equation.3">
                  <p:embed/>
                </p:oleObj>
              </mc:Choice>
              <mc:Fallback>
                <p:oleObj name="公式" r:id="rId3" imgW="508000" imgH="203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106680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effectLst>
                        <a:outerShdw dist="107763" dir="135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819400" y="3733800"/>
          <a:ext cx="18288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公式" r:id="rId5" imgW="1117600" imgH="469900" progId="Equation.3">
                  <p:embed/>
                </p:oleObj>
              </mc:Choice>
              <mc:Fallback>
                <p:oleObj name="公式" r:id="rId5" imgW="1117600" imgH="4699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733800"/>
                        <a:ext cx="1828800" cy="7699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effectLst>
                        <a:outerShdw dist="107763" dir="135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93725" y="4416425"/>
            <a:ext cx="42735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★</a:t>
            </a:r>
            <a:r>
              <a:rPr lang="zh-CN" altLang="en-US" sz="2000" b="1"/>
              <a:t>通过光学系统的光通量，像面照度</a:t>
            </a:r>
          </a:p>
        </p:txBody>
      </p:sp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1295400" y="4876800"/>
          <a:ext cx="30130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公式" r:id="rId7" imgW="1587500" imgH="419100" progId="Equation.3">
                  <p:embed/>
                </p:oleObj>
              </mc:Choice>
              <mc:Fallback>
                <p:oleObj name="公式" r:id="rId7" imgW="1587500" imgH="419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76800"/>
                        <a:ext cx="3013075" cy="7969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effectLst>
                        <a:outerShdw dist="107763" dir="135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5562600" y="4953000"/>
          <a:ext cx="12192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公式" r:id="rId9" imgW="723900" imgH="203200" progId="Equation.3">
                  <p:embed/>
                </p:oleObj>
              </mc:Choice>
              <mc:Fallback>
                <p:oleObj name="公式" r:id="rId9" imgW="723900" imgH="203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953000"/>
                        <a:ext cx="1219200" cy="3413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ffectLst>
                        <a:outerShdw dist="107763" dir="135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5562600" y="5410200"/>
          <a:ext cx="9144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公式" r:id="rId11" imgW="533400" imgH="419100" progId="Equation.3">
                  <p:embed/>
                </p:oleObj>
              </mc:Choice>
              <mc:Fallback>
                <p:oleObj name="公式" r:id="rId11" imgW="533400" imgH="4191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410200"/>
                        <a:ext cx="914400" cy="7191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ffectLst>
                        <a:outerShdw dist="107763" dir="135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1295400" y="5715000"/>
          <a:ext cx="1981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公式" r:id="rId13" imgW="1002665" imgH="228600" progId="Equation.3">
                  <p:embed/>
                </p:oleObj>
              </mc:Choice>
              <mc:Fallback>
                <p:oleObj name="公式" r:id="rId13" imgW="1002665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715000"/>
                        <a:ext cx="1981200" cy="4524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effectLst>
                        <a:outerShdw dist="107763" dir="135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4632325" y="5102225"/>
            <a:ext cx="6953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总之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00"/>
            </a:gs>
            <a:gs pos="100000">
              <a:srgbClr val="FF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2616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七、经典光学系统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04800" y="609600"/>
            <a:ext cx="751205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★</a:t>
            </a:r>
            <a:r>
              <a:rPr lang="zh-CN" altLang="en-US" sz="2000" b="1"/>
              <a:t>眼睛的调节（</a:t>
            </a:r>
            <a:r>
              <a:rPr lang="en-US" altLang="zh-CN" sz="2000" b="1"/>
              <a:t>r, p)</a:t>
            </a:r>
            <a:r>
              <a:rPr lang="zh-CN" altLang="en-US" sz="2000" b="1"/>
              <a:t>，体视，怎样增大体视圈半径、减小体视阈值</a:t>
            </a:r>
          </a:p>
          <a:p>
            <a:r>
              <a:rPr lang="zh-CN" altLang="en-US" sz="2000" b="1"/>
              <a:t>★放大镜的视觉放大率，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04800" y="1676400"/>
            <a:ext cx="38449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★</a:t>
            </a:r>
            <a:r>
              <a:rPr lang="zh-CN" altLang="en-US" sz="2000" b="1"/>
              <a:t>显微镜的原理，</a:t>
            </a:r>
            <a:r>
              <a:rPr lang="en-US" altLang="zh-CN" sz="2000" b="1"/>
              <a:t>M</a:t>
            </a:r>
            <a:r>
              <a:rPr lang="en-US" altLang="zh-CN" sz="1400" b="1"/>
              <a:t>o</a:t>
            </a:r>
            <a:r>
              <a:rPr lang="zh-CN" altLang="en-US" sz="2000" b="1"/>
              <a:t>、</a:t>
            </a:r>
            <a:r>
              <a:rPr lang="en-US" altLang="zh-CN" sz="2000" b="1"/>
              <a:t>M</a:t>
            </a:r>
            <a:r>
              <a:rPr lang="en-US" altLang="zh-CN" sz="1400" b="1"/>
              <a:t>e</a:t>
            </a:r>
            <a:r>
              <a:rPr lang="zh-CN" altLang="zh-CN" sz="2000" b="1"/>
              <a:t>与</a:t>
            </a:r>
            <a:r>
              <a:rPr lang="en-US" altLang="zh-CN" sz="2000" b="1"/>
              <a:t>M</a:t>
            </a:r>
            <a:r>
              <a:rPr lang="zh-CN" altLang="en-US" sz="2000" b="1"/>
              <a:t>，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3505200" y="990600"/>
          <a:ext cx="9906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公式" r:id="rId3" imgW="609600" imgH="419100" progId="Equation.3">
                  <p:embed/>
                </p:oleObj>
              </mc:Choice>
              <mc:Fallback>
                <p:oleObj name="公式" r:id="rId3" imgW="609600" imgH="4191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990600"/>
                        <a:ext cx="9906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4724400" y="1066800"/>
            <a:ext cx="37290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放大镜的光束限制，视场与渐晕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33400" y="3065463"/>
            <a:ext cx="699293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zh-CN" sz="2000" b="1"/>
              <a:t>光束限制，出瞳大小、景深与</a:t>
            </a:r>
            <a:r>
              <a:rPr lang="en-US" altLang="zh-CN" sz="2000" b="1"/>
              <a:t>M</a:t>
            </a:r>
            <a:r>
              <a:rPr lang="zh-CN" altLang="zh-CN" sz="2000" b="1"/>
              <a:t>关系，分辨率与有效放大率，</a:t>
            </a:r>
          </a:p>
          <a:p>
            <a:r>
              <a:rPr lang="zh-CN" altLang="zh-CN" sz="2000" b="1"/>
              <a:t>  临界照明和柯拉照明</a:t>
            </a:r>
            <a:endParaRPr lang="zh-CN" altLang="en-US" sz="2000" b="1"/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4114800" y="1676400"/>
          <a:ext cx="21336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公式" r:id="rId5" imgW="1155700" imgH="431800" progId="Equation.3">
                  <p:embed/>
                </p:oleObj>
              </mc:Choice>
              <mc:Fallback>
                <p:oleObj name="公式" r:id="rId5" imgW="1155700" imgH="431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2133600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4191000" y="2438400"/>
          <a:ext cx="11430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公式" r:id="rId7" imgW="660400" imgH="431800" progId="Equation.3">
                  <p:embed/>
                </p:oleObj>
              </mc:Choice>
              <mc:Fallback>
                <p:oleObj name="公式" r:id="rId7" imgW="660400" imgH="431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438400"/>
                        <a:ext cx="1143000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6781800" y="2209800"/>
          <a:ext cx="21224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公式" r:id="rId9" imgW="1168400" imgH="419100" progId="Equation.3">
                  <p:embed/>
                </p:oleObj>
              </mc:Choice>
              <mc:Fallback>
                <p:oleObj name="公式" r:id="rId9" imgW="1168400" imgH="419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209800"/>
                        <a:ext cx="212248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04800" y="3733800"/>
            <a:ext cx="29575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★</a:t>
            </a:r>
            <a:r>
              <a:rPr lang="zh-CN" altLang="en-US" sz="2000" b="1"/>
              <a:t>望远镜的原理，放大率</a:t>
            </a:r>
          </a:p>
        </p:txBody>
      </p:sp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3200400" y="3657600"/>
          <a:ext cx="22860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公式" r:id="rId11" imgW="1396365" imgH="431800" progId="Equation.3">
                  <p:embed/>
                </p:oleObj>
              </mc:Choice>
              <mc:Fallback>
                <p:oleObj name="公式" r:id="rId11" imgW="1396365" imgH="431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57600"/>
                        <a:ext cx="2286000" cy="704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5414963" y="3733800"/>
            <a:ext cx="3729037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分辨率与正常放大率，瞄准精度</a:t>
            </a:r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457200" y="4419600"/>
            <a:ext cx="548957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主观亮度，光束限制，目镜视度调节，转像系统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288925" y="4814888"/>
            <a:ext cx="6635750" cy="1311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★</a:t>
            </a:r>
            <a:r>
              <a:rPr lang="zh-CN" altLang="en-US" sz="2000" b="1"/>
              <a:t>光学系统外形尺寸计算</a:t>
            </a:r>
            <a:r>
              <a:rPr lang="en-US" altLang="zh-CN" sz="2000" b="1"/>
              <a:t>——</a:t>
            </a:r>
            <a:r>
              <a:rPr lang="zh-CN" altLang="en-US" sz="2000" b="1"/>
              <a:t>以望远镜为例</a:t>
            </a:r>
          </a:p>
          <a:p>
            <a:r>
              <a:rPr lang="zh-CN" altLang="en-US" sz="2000" b="1"/>
              <a:t>★摄影系统特点，光束限制，景深与几何焦深，分辨率</a:t>
            </a:r>
          </a:p>
          <a:p>
            <a:r>
              <a:rPr lang="zh-CN" altLang="en-US" sz="2000" b="1"/>
              <a:t>     （根据拍摄要求选择焦距、光圈数、摄影距离、速度）</a:t>
            </a:r>
          </a:p>
          <a:p>
            <a:r>
              <a:rPr lang="zh-CN" altLang="en-US" sz="2000" b="1"/>
              <a:t>★放映系统及其照明系统，聚光镜条件，像面照度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八、像差概论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609600" y="457200"/>
            <a:ext cx="7924800" cy="3444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/>
              <a:t>★</a:t>
            </a:r>
            <a:r>
              <a:rPr lang="zh-CN" altLang="en-US" sz="2000" b="1"/>
              <a:t>预备知识：</a:t>
            </a:r>
          </a:p>
          <a:p>
            <a:r>
              <a:rPr lang="zh-CN" altLang="en-US" sz="2000" b="1"/>
              <a:t>第一近轴光线：轴上物点</a:t>
            </a:r>
            <a:r>
              <a:rPr lang="en-US" altLang="zh-CN" sz="2000" b="1"/>
              <a:t>A</a:t>
            </a:r>
            <a:r>
              <a:rPr lang="zh-CN" altLang="en-US" sz="2000" b="1"/>
              <a:t>发出的通过入瞳边缘点的“近轴”光线</a:t>
            </a:r>
          </a:p>
          <a:p>
            <a:r>
              <a:rPr lang="zh-CN" altLang="en-US" sz="2000" b="1"/>
              <a:t>第二近轴光线：轴外某视场点发出的通过入瞳中心的“近轴”光线</a:t>
            </a:r>
          </a:p>
          <a:p>
            <a:r>
              <a:rPr lang="zh-CN" altLang="en-US" sz="2000" b="1"/>
              <a:t>主光线：轴外某视场点发出的通过入瞳中心的实际光线</a:t>
            </a:r>
          </a:p>
          <a:p>
            <a:r>
              <a:rPr lang="zh-CN" altLang="en-US" sz="2000" b="1"/>
              <a:t>子午平面：包含物点和光轴的平面称子午平面</a:t>
            </a:r>
          </a:p>
          <a:p>
            <a:r>
              <a:rPr lang="zh-CN" altLang="en-US" sz="2000" b="1"/>
              <a:t>弧矢平面：包含主光线并与子午平面垂直的平面称弧矢平面</a:t>
            </a:r>
          </a:p>
          <a:p>
            <a:r>
              <a:rPr lang="zh-CN" altLang="en-US" sz="2000" b="1"/>
              <a:t>辅轴：轴外点和球心的连线称为该折射球面的辅轴</a:t>
            </a:r>
          </a:p>
          <a:p>
            <a:r>
              <a:rPr lang="zh-CN" altLang="en-US" sz="2000" b="1"/>
              <a:t>上光线：轴外点发出通过某孔径带上边缘的光线称某孔径带的上光线</a:t>
            </a:r>
          </a:p>
          <a:p>
            <a:r>
              <a:rPr lang="zh-CN" altLang="en-US" sz="2000" b="1"/>
              <a:t>下光线：轴外点发出通过某孔径带下边缘的光线称某孔径带的下光线</a:t>
            </a:r>
          </a:p>
          <a:p>
            <a:r>
              <a:rPr lang="zh-CN" altLang="en-US" sz="2000" b="1"/>
              <a:t>前光线：轴外点发出通过某孔径带前边缘的光线称某孔径带的前光线</a:t>
            </a:r>
          </a:p>
          <a:p>
            <a:r>
              <a:rPr lang="zh-CN" altLang="en-US" sz="2000" b="1"/>
              <a:t>后光线：轴外点发出通过某孔径带后边缘的光线称某孔径带的后光线</a:t>
            </a:r>
          </a:p>
        </p:txBody>
      </p:sp>
      <p:grpSp>
        <p:nvGrpSpPr>
          <p:cNvPr id="7206" name="Group 38"/>
          <p:cNvGrpSpPr/>
          <p:nvPr/>
        </p:nvGrpSpPr>
        <p:grpSpPr bwMode="auto">
          <a:xfrm>
            <a:off x="762000" y="3778250"/>
            <a:ext cx="7848600" cy="2546350"/>
            <a:chOff x="480" y="2380"/>
            <a:chExt cx="4944" cy="1604"/>
          </a:xfrm>
        </p:grpSpPr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1200" y="2784"/>
              <a:ext cx="192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rot="120000" flipV="1">
              <a:off x="1191" y="3159"/>
              <a:ext cx="1824" cy="5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flipV="1">
              <a:off x="1200" y="2640"/>
              <a:ext cx="2016" cy="105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1200" y="3648"/>
              <a:ext cx="1872" cy="48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1200" y="2928"/>
              <a:ext cx="1968" cy="76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flipV="1">
              <a:off x="1200" y="3312"/>
              <a:ext cx="2064" cy="38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flipV="1">
              <a:off x="1200" y="3120"/>
              <a:ext cx="4224" cy="576"/>
            </a:xfrm>
            <a:prstGeom prst="line">
              <a:avLst/>
            </a:prstGeom>
            <a:noFill/>
            <a:ln w="19050">
              <a:solidFill>
                <a:srgbClr val="6666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93" name="Group 25"/>
            <p:cNvGrpSpPr/>
            <p:nvPr/>
          </p:nvGrpSpPr>
          <p:grpSpPr bwMode="auto">
            <a:xfrm>
              <a:off x="480" y="2380"/>
              <a:ext cx="4416" cy="1604"/>
              <a:chOff x="144" y="2284"/>
              <a:chExt cx="4416" cy="1604"/>
            </a:xfrm>
          </p:grpSpPr>
          <p:sp>
            <p:nvSpPr>
              <p:cNvPr id="7194" name="Oval 26"/>
              <p:cNvSpPr>
                <a:spLocks noChangeArrowheads="1"/>
              </p:cNvSpPr>
              <p:nvPr/>
            </p:nvSpPr>
            <p:spPr bwMode="auto">
              <a:xfrm>
                <a:off x="4032" y="3156"/>
                <a:ext cx="23" cy="2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195" name="Group 27"/>
              <p:cNvGrpSpPr/>
              <p:nvPr/>
            </p:nvGrpSpPr>
            <p:grpSpPr bwMode="auto">
              <a:xfrm>
                <a:off x="144" y="2284"/>
                <a:ext cx="4416" cy="1604"/>
                <a:chOff x="144" y="2284"/>
                <a:chExt cx="4416" cy="1604"/>
              </a:xfrm>
            </p:grpSpPr>
            <p:sp>
              <p:nvSpPr>
                <p:cNvPr id="7196" name="Arc 28"/>
                <p:cNvSpPr/>
                <p:nvPr/>
              </p:nvSpPr>
              <p:spPr bwMode="auto">
                <a:xfrm rot="13835023">
                  <a:off x="2449" y="2410"/>
                  <a:ext cx="1294" cy="1326"/>
                </a:xfrm>
                <a:custGeom>
                  <a:avLst/>
                  <a:gdLst>
                    <a:gd name="G0" fmla="+- 2037 0 0"/>
                    <a:gd name="G1" fmla="+- 21600 0 0"/>
                    <a:gd name="G2" fmla="+- 21600 0 0"/>
                    <a:gd name="T0" fmla="*/ 0 w 23295"/>
                    <a:gd name="T1" fmla="*/ 96 h 21600"/>
                    <a:gd name="T2" fmla="*/ 23295 w 23295"/>
                    <a:gd name="T3" fmla="*/ 17771 h 21600"/>
                    <a:gd name="T4" fmla="*/ 2037 w 23295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3295" h="21600" fill="none" extrusionOk="0">
                      <a:moveTo>
                        <a:pt x="0" y="96"/>
                      </a:moveTo>
                      <a:cubicBezTo>
                        <a:pt x="677" y="32"/>
                        <a:pt x="1356" y="-1"/>
                        <a:pt x="2037" y="0"/>
                      </a:cubicBezTo>
                      <a:cubicBezTo>
                        <a:pt x="12489" y="0"/>
                        <a:pt x="21442" y="7484"/>
                        <a:pt x="23294" y="17771"/>
                      </a:cubicBezTo>
                    </a:path>
                    <a:path w="23295" h="21600" stroke="0" extrusionOk="0">
                      <a:moveTo>
                        <a:pt x="0" y="96"/>
                      </a:moveTo>
                      <a:cubicBezTo>
                        <a:pt x="677" y="32"/>
                        <a:pt x="1356" y="-1"/>
                        <a:pt x="2037" y="0"/>
                      </a:cubicBezTo>
                      <a:cubicBezTo>
                        <a:pt x="12489" y="0"/>
                        <a:pt x="21442" y="7484"/>
                        <a:pt x="23294" y="17771"/>
                      </a:cubicBezTo>
                      <a:lnTo>
                        <a:pt x="2037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7" name="Line 29"/>
                <p:cNvSpPr>
                  <a:spLocks noChangeShapeType="1"/>
                </p:cNvSpPr>
                <p:nvPr/>
              </p:nvSpPr>
              <p:spPr bwMode="auto">
                <a:xfrm>
                  <a:off x="144" y="3168"/>
                  <a:ext cx="44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8" name="Line 30"/>
                <p:cNvSpPr>
                  <a:spLocks noChangeShapeType="1"/>
                </p:cNvSpPr>
                <p:nvPr/>
              </p:nvSpPr>
              <p:spPr bwMode="auto">
                <a:xfrm>
                  <a:off x="2448" y="2352"/>
                  <a:ext cx="0" cy="15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9" name="Oval 31"/>
                <p:cNvSpPr>
                  <a:spLocks noChangeArrowheads="1"/>
                </p:cNvSpPr>
                <p:nvPr/>
              </p:nvSpPr>
              <p:spPr bwMode="auto">
                <a:xfrm>
                  <a:off x="2307" y="2784"/>
                  <a:ext cx="288" cy="76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00" name="Line 32"/>
                <p:cNvSpPr>
                  <a:spLocks noChangeShapeType="1"/>
                </p:cNvSpPr>
                <p:nvPr/>
              </p:nvSpPr>
              <p:spPr bwMode="auto">
                <a:xfrm>
                  <a:off x="864" y="3168"/>
                  <a:ext cx="0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1" name="Line 33"/>
                <p:cNvSpPr>
                  <a:spLocks noChangeShapeType="1"/>
                </p:cNvSpPr>
                <p:nvPr/>
              </p:nvSpPr>
              <p:spPr bwMode="auto">
                <a:xfrm>
                  <a:off x="2160" y="2880"/>
                  <a:ext cx="72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932" y="3138"/>
                  <a:ext cx="24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C</a:t>
                  </a:r>
                </a:p>
              </p:txBody>
            </p:sp>
            <p:sp>
              <p:nvSpPr>
                <p:cNvPr id="720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069" y="2302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/>
                    <a:t>入瞳</a:t>
                  </a:r>
                </a:p>
              </p:txBody>
            </p:sp>
            <p:sp>
              <p:nvSpPr>
                <p:cNvPr id="720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951" y="2284"/>
                  <a:ext cx="75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/>
                    <a:t>折射球面</a:t>
                  </a:r>
                </a:p>
              </p:txBody>
            </p:sp>
          </p:grpSp>
        </p:grpSp>
        <p:sp>
          <p:nvSpPr>
            <p:cNvPr id="7205" name="Freeform 37"/>
            <p:cNvSpPr/>
            <p:nvPr/>
          </p:nvSpPr>
          <p:spPr bwMode="auto">
            <a:xfrm>
              <a:off x="1182" y="3129"/>
              <a:ext cx="1728" cy="576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488" y="0"/>
                </a:cxn>
                <a:cxn ang="0">
                  <a:pos x="1728" y="240"/>
                </a:cxn>
                <a:cxn ang="0">
                  <a:pos x="0" y="576"/>
                </a:cxn>
              </a:cxnLst>
              <a:rect l="0" t="0" r="r" b="b"/>
              <a:pathLst>
                <a:path w="1728" h="576">
                  <a:moveTo>
                    <a:pt x="0" y="576"/>
                  </a:moveTo>
                  <a:lnTo>
                    <a:pt x="1488" y="0"/>
                  </a:lnTo>
                  <a:lnTo>
                    <a:pt x="1728" y="240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rgbClr val="00FFFF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17525" y="758825"/>
            <a:ext cx="14430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★</a:t>
            </a:r>
            <a:r>
              <a:rPr lang="zh-CN" altLang="en-US" sz="2000" b="1"/>
              <a:t>像差概念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22325" y="1139825"/>
            <a:ext cx="1991251" cy="40934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/>
              <a:t>球差</a:t>
            </a:r>
          </a:p>
          <a:p>
            <a:r>
              <a:rPr lang="zh-CN" altLang="en-US" sz="2000" b="1" dirty="0" smtClean="0"/>
              <a:t>子</a:t>
            </a:r>
            <a:r>
              <a:rPr lang="zh-CN" altLang="en-US" sz="2000" b="1" dirty="0"/>
              <a:t>午彗差</a:t>
            </a:r>
          </a:p>
          <a:p>
            <a:r>
              <a:rPr lang="zh-CN" altLang="en-US" sz="2000" b="1" dirty="0"/>
              <a:t>弧矢彗差</a:t>
            </a:r>
          </a:p>
          <a:p>
            <a:r>
              <a:rPr lang="zh-CN" altLang="en-US" sz="2000" b="1" dirty="0"/>
              <a:t>宽光束子午场曲</a:t>
            </a:r>
          </a:p>
          <a:p>
            <a:r>
              <a:rPr lang="zh-CN" altLang="en-US" sz="2000" b="1" dirty="0"/>
              <a:t>宽光束弧矢场曲</a:t>
            </a:r>
          </a:p>
          <a:p>
            <a:r>
              <a:rPr lang="zh-CN" altLang="en-US" sz="2000" b="1" dirty="0"/>
              <a:t>宽光束像散</a:t>
            </a:r>
          </a:p>
          <a:p>
            <a:r>
              <a:rPr lang="zh-CN" altLang="en-US" sz="2000" b="1" dirty="0"/>
              <a:t>细光束子午场曲</a:t>
            </a:r>
          </a:p>
          <a:p>
            <a:r>
              <a:rPr lang="zh-CN" altLang="en-US" sz="2000" b="1" dirty="0"/>
              <a:t>细光束弧矢场曲</a:t>
            </a:r>
          </a:p>
          <a:p>
            <a:r>
              <a:rPr lang="zh-CN" altLang="en-US" sz="2000" b="1" dirty="0"/>
              <a:t>细光束像散</a:t>
            </a:r>
          </a:p>
          <a:p>
            <a:r>
              <a:rPr lang="zh-CN" altLang="en-US" sz="2000" b="1" dirty="0"/>
              <a:t>畸变</a:t>
            </a:r>
          </a:p>
          <a:p>
            <a:r>
              <a:rPr lang="zh-CN" altLang="en-US" sz="2000" b="1" dirty="0"/>
              <a:t>位置色差</a:t>
            </a:r>
          </a:p>
          <a:p>
            <a:r>
              <a:rPr lang="zh-CN" altLang="en-US" sz="2000" b="1" dirty="0"/>
              <a:t>倍率色差</a:t>
            </a:r>
          </a:p>
          <a:p>
            <a:r>
              <a:rPr lang="zh-CN" altLang="en-US" sz="2000" b="1" dirty="0"/>
              <a:t>波像差</a:t>
            </a:r>
          </a:p>
        </p:txBody>
      </p:sp>
      <p:sp>
        <p:nvSpPr>
          <p:cNvPr id="16388" name="AutoShape 4"/>
          <p:cNvSpPr/>
          <p:nvPr/>
        </p:nvSpPr>
        <p:spPr bwMode="auto">
          <a:xfrm>
            <a:off x="2714612" y="1295400"/>
            <a:ext cx="485788" cy="1633534"/>
          </a:xfrm>
          <a:prstGeom prst="rightBrace">
            <a:avLst>
              <a:gd name="adj1" fmla="val 26852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124200" y="2209800"/>
            <a:ext cx="14525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宽光束像差</a:t>
            </a:r>
          </a:p>
        </p:txBody>
      </p:sp>
      <p:sp>
        <p:nvSpPr>
          <p:cNvPr id="16390" name="AutoShape 6"/>
          <p:cNvSpPr/>
          <p:nvPr/>
        </p:nvSpPr>
        <p:spPr bwMode="auto">
          <a:xfrm>
            <a:off x="2667000" y="3143248"/>
            <a:ext cx="304800" cy="1581152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000364" y="3786190"/>
            <a:ext cx="14525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/>
              <a:t>细光束像差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029200" y="685800"/>
            <a:ext cx="146208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★</a:t>
            </a:r>
            <a:r>
              <a:rPr lang="zh-CN" altLang="en-US" sz="2000" b="1"/>
              <a:t>像差现象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334000" y="1066800"/>
            <a:ext cx="3506788" cy="2225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球差</a:t>
            </a:r>
            <a:r>
              <a:rPr lang="en-US" altLang="zh-CN" sz="2000" b="1"/>
              <a:t>——</a:t>
            </a:r>
            <a:r>
              <a:rPr lang="zh-CN" altLang="en-US" sz="2000" b="1"/>
              <a:t>圆形弥散斑</a:t>
            </a:r>
          </a:p>
          <a:p>
            <a:r>
              <a:rPr lang="zh-CN" altLang="en-US" sz="2000" b="1"/>
              <a:t>彗差</a:t>
            </a:r>
            <a:r>
              <a:rPr lang="en-US" altLang="zh-CN" sz="2000" b="1"/>
              <a:t>——</a:t>
            </a:r>
            <a:r>
              <a:rPr lang="zh-CN" altLang="en-US" sz="2000" b="1"/>
              <a:t>彗星状弥散斑</a:t>
            </a:r>
          </a:p>
          <a:p>
            <a:r>
              <a:rPr lang="zh-CN" altLang="en-US" sz="2000" b="1"/>
              <a:t>像散场曲</a:t>
            </a:r>
            <a:r>
              <a:rPr lang="en-US" altLang="zh-CN" sz="2000" b="1"/>
              <a:t>——</a:t>
            </a:r>
            <a:r>
              <a:rPr lang="zh-CN" altLang="en-US" sz="2000" b="1"/>
              <a:t>椭圆形弥散斑</a:t>
            </a:r>
          </a:p>
          <a:p>
            <a:r>
              <a:rPr lang="zh-CN" altLang="en-US" sz="2000" b="1"/>
              <a:t>（子午焦线、弧矢焦线、圆）</a:t>
            </a:r>
          </a:p>
          <a:p>
            <a:r>
              <a:rPr lang="zh-CN" altLang="en-US" sz="2000" b="1"/>
              <a:t>畸变</a:t>
            </a:r>
            <a:r>
              <a:rPr lang="en-US" altLang="zh-CN" sz="2000" b="1"/>
              <a:t>——</a:t>
            </a:r>
            <a:r>
              <a:rPr lang="zh-CN" altLang="en-US" sz="2000" b="1"/>
              <a:t>枕形、桶形等变形</a:t>
            </a:r>
          </a:p>
          <a:p>
            <a:r>
              <a:rPr lang="zh-CN" altLang="en-US" sz="2000" b="1"/>
              <a:t>位置色差</a:t>
            </a:r>
            <a:r>
              <a:rPr lang="en-US" altLang="zh-CN" sz="2000" b="1"/>
              <a:t>——</a:t>
            </a:r>
            <a:r>
              <a:rPr lang="zh-CN" altLang="en-US" sz="2000" b="1"/>
              <a:t>彩色弥散圆</a:t>
            </a:r>
          </a:p>
          <a:p>
            <a:r>
              <a:rPr lang="zh-CN" altLang="en-US" sz="2000" b="1"/>
              <a:t>倍率色差</a:t>
            </a:r>
            <a:r>
              <a:rPr lang="en-US" altLang="zh-CN" sz="2000" b="1"/>
              <a:t>——</a:t>
            </a:r>
            <a:r>
              <a:rPr lang="zh-CN" altLang="en-US" sz="2000" b="1"/>
              <a:t>一小段光谱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003550" y="4730750"/>
            <a:ext cx="24844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宽光束、细光束都有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019425" y="5091113"/>
            <a:ext cx="146208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细光束像差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017838" y="5468938"/>
            <a:ext cx="47847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/>
              <a:t>与几何像差有关，作为一种像质评价指标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CFF"/>
            </a:gs>
            <a:gs pos="100000">
              <a:srgbClr val="FFCC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4" name="Group 12"/>
          <p:cNvGrpSpPr/>
          <p:nvPr/>
        </p:nvGrpSpPr>
        <p:grpSpPr bwMode="auto">
          <a:xfrm>
            <a:off x="36513" y="133350"/>
            <a:ext cx="8175625" cy="4484688"/>
            <a:chOff x="23" y="84"/>
            <a:chExt cx="5150" cy="2825"/>
          </a:xfrm>
        </p:grpSpPr>
        <p:sp>
          <p:nvSpPr>
            <p:cNvPr id="8194" name="Text Box 2"/>
            <p:cNvSpPr txBox="1">
              <a:spLocks noChangeArrowheads="1"/>
            </p:cNvSpPr>
            <p:nvPr/>
          </p:nvSpPr>
          <p:spPr bwMode="auto">
            <a:xfrm>
              <a:off x="23" y="84"/>
              <a:ext cx="2665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★</a:t>
              </a:r>
              <a:r>
                <a:rPr lang="zh-CN" altLang="en-US" sz="2000" b="1"/>
                <a:t>初级像差及其与孔径、视场的关系</a:t>
              </a:r>
            </a:p>
          </p:txBody>
        </p:sp>
        <p:graphicFrame>
          <p:nvGraphicFramePr>
            <p:cNvPr id="8195" name="Object 3"/>
            <p:cNvGraphicFramePr>
              <a:graphicFrameLocks noChangeAspect="1"/>
            </p:cNvGraphicFramePr>
            <p:nvPr/>
          </p:nvGraphicFramePr>
          <p:xfrm>
            <a:off x="528" y="384"/>
            <a:ext cx="1699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8" name="公式" r:id="rId3" imgW="1497965" imgH="393700" progId="Equation.3">
                    <p:embed/>
                  </p:oleObj>
                </mc:Choice>
                <mc:Fallback>
                  <p:oleObj name="公式" r:id="rId3" imgW="1497965" imgH="3937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84"/>
                          <a:ext cx="1699" cy="44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effectLst>
                          <a:outerShdw dist="107763" dir="13500000" algn="ctr" rotWithShape="0">
                            <a:srgbClr val="80808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" name="Object 4"/>
            <p:cNvGraphicFramePr>
              <a:graphicFrameLocks noChangeAspect="1"/>
            </p:cNvGraphicFramePr>
            <p:nvPr/>
          </p:nvGraphicFramePr>
          <p:xfrm>
            <a:off x="528" y="864"/>
            <a:ext cx="1680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9" name="公式" r:id="rId5" imgW="1435100" imgH="393700" progId="Equation.3">
                    <p:embed/>
                  </p:oleObj>
                </mc:Choice>
                <mc:Fallback>
                  <p:oleObj name="公式" r:id="rId5" imgW="1435100" imgH="3937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864"/>
                          <a:ext cx="1680" cy="458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effectLst>
                          <a:outerShdw dist="107763" dir="13500000" algn="ctr" rotWithShape="0">
                            <a:srgbClr val="80808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Object 5"/>
            <p:cNvGraphicFramePr>
              <a:graphicFrameLocks noChangeAspect="1"/>
            </p:cNvGraphicFramePr>
            <p:nvPr/>
          </p:nvGraphicFramePr>
          <p:xfrm>
            <a:off x="528" y="1344"/>
            <a:ext cx="1944" cy="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0" name="公式" r:id="rId7" imgW="1663700" imgH="812800" progId="Equation.3">
                    <p:embed/>
                  </p:oleObj>
                </mc:Choice>
                <mc:Fallback>
                  <p:oleObj name="公式" r:id="rId7" imgW="1663700" imgH="8128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344"/>
                          <a:ext cx="1944" cy="94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effectLst>
                          <a:outerShdw dist="107763" dir="13500000" algn="ctr" rotWithShape="0">
                            <a:srgbClr val="80808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6"/>
            <p:cNvGraphicFramePr>
              <a:graphicFrameLocks noChangeAspect="1"/>
            </p:cNvGraphicFramePr>
            <p:nvPr/>
          </p:nvGraphicFramePr>
          <p:xfrm>
            <a:off x="2592" y="336"/>
            <a:ext cx="2581" cy="1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" name="公式" r:id="rId9" imgW="2260600" imgH="1219200" progId="Equation.3">
                    <p:embed/>
                  </p:oleObj>
                </mc:Choice>
                <mc:Fallback>
                  <p:oleObj name="公式" r:id="rId9" imgW="2260600" imgH="12192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36"/>
                          <a:ext cx="2581" cy="139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effectLst>
                          <a:outerShdw dist="107763" dir="13500000" algn="ctr" rotWithShape="0">
                            <a:srgbClr val="80808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7"/>
            <p:cNvGraphicFramePr>
              <a:graphicFrameLocks noChangeAspect="1"/>
            </p:cNvGraphicFramePr>
            <p:nvPr/>
          </p:nvGraphicFramePr>
          <p:xfrm>
            <a:off x="2592" y="1776"/>
            <a:ext cx="1922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" name="公式" r:id="rId11" imgW="1574800" imgH="393700" progId="Equation.3">
                    <p:embed/>
                  </p:oleObj>
                </mc:Choice>
                <mc:Fallback>
                  <p:oleObj name="公式" r:id="rId11" imgW="1574800" imgH="3937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776"/>
                          <a:ext cx="1922" cy="47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effectLst>
                          <a:outerShdw dist="107763" dir="13500000" algn="ctr" rotWithShape="0">
                            <a:srgbClr val="80808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10"/>
            <p:cNvGraphicFramePr>
              <a:graphicFrameLocks noChangeAspect="1"/>
            </p:cNvGraphicFramePr>
            <p:nvPr/>
          </p:nvGraphicFramePr>
          <p:xfrm>
            <a:off x="528" y="2400"/>
            <a:ext cx="1944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3" name="Equation" r:id="rId13" imgW="1497965" imgH="393700" progId="Equation.3">
                    <p:embed/>
                  </p:oleObj>
                </mc:Choice>
                <mc:Fallback>
                  <p:oleObj name="Equation" r:id="rId13" imgW="1497965" imgH="3937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400"/>
                          <a:ext cx="1944" cy="50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effectLst>
                          <a:outerShdw dist="107763" dir="13500000" algn="ctr" rotWithShape="0">
                            <a:srgbClr val="80808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3" name="Object 11"/>
            <p:cNvGraphicFramePr>
              <a:graphicFrameLocks noChangeAspect="1"/>
            </p:cNvGraphicFramePr>
            <p:nvPr/>
          </p:nvGraphicFramePr>
          <p:xfrm>
            <a:off x="2592" y="2400"/>
            <a:ext cx="1932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4" name="Equation" r:id="rId15" imgW="1485900" imgH="393700" progId="Equation.3">
                    <p:embed/>
                  </p:oleObj>
                </mc:Choice>
                <mc:Fallback>
                  <p:oleObj name="Equation" r:id="rId15" imgW="1485900" imgH="3937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400"/>
                          <a:ext cx="1932" cy="509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effectLst>
                          <a:outerShdw dist="107763" dir="13500000" algn="ctr" rotWithShape="0">
                            <a:srgbClr val="80808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974725" y="457200"/>
            <a:ext cx="7910513" cy="3292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/>
              <a:t>球差：单个折射球面：三个无球差点，反常区，半反常区，齐明点</a:t>
            </a:r>
          </a:p>
          <a:p>
            <a:pPr>
              <a:lnSpc>
                <a:spcPct val="150000"/>
              </a:lnSpc>
            </a:pPr>
            <a:r>
              <a:rPr lang="zh-CN" altLang="en-US" sz="2000" b="1"/>
              <a:t>             与透镜结构参数呈抛物线关系：正透镜负球差，负透镜正球差</a:t>
            </a:r>
          </a:p>
          <a:p>
            <a:pPr>
              <a:lnSpc>
                <a:spcPct val="150000"/>
              </a:lnSpc>
            </a:pPr>
            <a:r>
              <a:rPr lang="zh-CN" altLang="en-US" sz="2000" b="1"/>
              <a:t>位置色差：正透镜负色差，负透镜正色差，平行平板正球差，正色差</a:t>
            </a:r>
          </a:p>
          <a:p>
            <a:pPr>
              <a:lnSpc>
                <a:spcPct val="150000"/>
              </a:lnSpc>
            </a:pPr>
            <a:r>
              <a:rPr lang="zh-CN" altLang="en-US" sz="2000" b="1"/>
              <a:t>正弦差：等晕条件意义，</a:t>
            </a:r>
          </a:p>
          <a:p>
            <a:pPr>
              <a:lnSpc>
                <a:spcPct val="150000"/>
              </a:lnSpc>
            </a:pPr>
            <a:r>
              <a:rPr lang="zh-CN" altLang="en-US" sz="2000" b="1"/>
              <a:t>彗差、像散、倍率色差：当光阑与球心重合即</a:t>
            </a:r>
            <a:r>
              <a:rPr lang="en-US" altLang="zh-CN" sz="2000" b="1" i="1"/>
              <a:t>i</a:t>
            </a:r>
            <a:r>
              <a:rPr lang="en-US" altLang="zh-CN" sz="1400" b="1" i="1"/>
              <a:t>p</a:t>
            </a:r>
            <a:r>
              <a:rPr lang="en-US" altLang="zh-CN" sz="2000" b="1" i="1"/>
              <a:t>=</a:t>
            </a:r>
            <a:r>
              <a:rPr lang="en-US" altLang="zh-CN" sz="2000" b="1"/>
              <a:t>0 </a:t>
            </a:r>
            <a:r>
              <a:rPr lang="zh-CN" altLang="en-US" sz="2000" b="1"/>
              <a:t>时 不产生</a:t>
            </a:r>
          </a:p>
          <a:p>
            <a:pPr>
              <a:lnSpc>
                <a:spcPct val="150000"/>
              </a:lnSpc>
            </a:pPr>
            <a:r>
              <a:rPr lang="zh-CN" altLang="en-US" sz="2000" b="1"/>
              <a:t>畸变：光阑与薄透镜重合时不产生</a:t>
            </a:r>
          </a:p>
          <a:p>
            <a:pPr>
              <a:lnSpc>
                <a:spcPct val="150000"/>
              </a:lnSpc>
            </a:pPr>
            <a:r>
              <a:rPr lang="zh-CN" altLang="en-US" sz="2000" b="1"/>
              <a:t>匹兹凡和：以正负光焦度分离来校正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24844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★</a:t>
            </a:r>
            <a:r>
              <a:rPr lang="zh-CN" altLang="en-US" sz="2000" b="1"/>
              <a:t>像差特征及其校正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1409</Words>
  <Application>Microsoft Office PowerPoint</Application>
  <PresentationFormat>全屏显示(4:3)</PresentationFormat>
  <Paragraphs>210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隶书</vt:lpstr>
      <vt:lpstr>宋体</vt:lpstr>
      <vt:lpstr>Symbol</vt:lpstr>
      <vt:lpstr>Times New Roman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lx</dc:creator>
  <cp:lastModifiedBy>dell</cp:lastModifiedBy>
  <cp:revision>39</cp:revision>
  <dcterms:created xsi:type="dcterms:W3CDTF">1999-01-06T11:53:00Z</dcterms:created>
  <dcterms:modified xsi:type="dcterms:W3CDTF">2018-07-08T15:55:27Z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