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448" r:id="rId3"/>
    <p:sldId id="259" r:id="rId4"/>
    <p:sldId id="260" r:id="rId5"/>
    <p:sldId id="263" r:id="rId6"/>
    <p:sldId id="264" r:id="rId7"/>
    <p:sldId id="266" r:id="rId8"/>
    <p:sldId id="500" r:id="rId9"/>
    <p:sldId id="450" r:id="rId10"/>
    <p:sldId id="461" r:id="rId11"/>
    <p:sldId id="270" r:id="rId12"/>
    <p:sldId id="462" r:id="rId13"/>
    <p:sldId id="474" r:id="rId14"/>
    <p:sldId id="499" r:id="rId15"/>
    <p:sldId id="484" r:id="rId16"/>
    <p:sldId id="498" r:id="rId17"/>
    <p:sldId id="473" r:id="rId18"/>
    <p:sldId id="471" r:id="rId19"/>
    <p:sldId id="480" r:id="rId20"/>
    <p:sldId id="479" r:id="rId21"/>
    <p:sldId id="276" r:id="rId22"/>
    <p:sldId id="453" r:id="rId23"/>
    <p:sldId id="454" r:id="rId24"/>
    <p:sldId id="485" r:id="rId25"/>
    <p:sldId id="455" r:id="rId26"/>
    <p:sldId id="456" r:id="rId27"/>
    <p:sldId id="502" r:id="rId28"/>
    <p:sldId id="503" r:id="rId29"/>
    <p:sldId id="281" r:id="rId30"/>
    <p:sldId id="501" r:id="rId31"/>
    <p:sldId id="277" r:id="rId32"/>
    <p:sldId id="278" r:id="rId33"/>
    <p:sldId id="296" r:id="rId34"/>
    <p:sldId id="282" r:id="rId35"/>
    <p:sldId id="459" r:id="rId36"/>
    <p:sldId id="487" r:id="rId37"/>
    <p:sldId id="486" r:id="rId38"/>
    <p:sldId id="283" r:id="rId39"/>
    <p:sldId id="460" r:id="rId40"/>
    <p:sldId id="284" r:id="rId41"/>
    <p:sldId id="285" r:id="rId42"/>
    <p:sldId id="286" r:id="rId43"/>
    <p:sldId id="341" r:id="rId44"/>
    <p:sldId id="488" r:id="rId45"/>
    <p:sldId id="287" r:id="rId46"/>
    <p:sldId id="505" r:id="rId47"/>
    <p:sldId id="506" r:id="rId48"/>
    <p:sldId id="481" r:id="rId49"/>
    <p:sldId id="491" r:id="rId50"/>
    <p:sldId id="490" r:id="rId51"/>
    <p:sldId id="492" r:id="rId52"/>
    <p:sldId id="493" r:id="rId53"/>
    <p:sldId id="496" r:id="rId54"/>
    <p:sldId id="495" r:id="rId55"/>
    <p:sldId id="497" r:id="rId56"/>
    <p:sldId id="494" r:id="rId57"/>
    <p:sldId id="482" r:id="rId58"/>
    <p:sldId id="504" r:id="rId59"/>
  </p:sldIdLst>
  <p:sldSz cx="9144000" cy="5143500" type="screen16x9"/>
  <p:notesSz cx="6858000" cy="9144000"/>
  <p:custDataLst>
    <p:tags r:id="rId6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D93D7"/>
    <a:srgbClr val="953735"/>
    <a:srgbClr val="ECE9E9"/>
    <a:srgbClr val="9C9C9D"/>
    <a:srgbClr val="ECE9E8"/>
    <a:srgbClr val="4E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5349" autoAdjust="0"/>
  </p:normalViewPr>
  <p:slideViewPr>
    <p:cSldViewPr>
      <p:cViewPr varScale="1">
        <p:scale>
          <a:sx n="100" d="100"/>
          <a:sy n="100" d="100"/>
        </p:scale>
        <p:origin x="62" y="3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D72E-0243-4909-9A85-9339A2AC16F2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9659B77-D6E1-43E4-B0DE-6F2AACAA7296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D5337C8F-A3FE-4001-88DA-36BAE014AAC1}" type="parTrans" cxnId="{B688A28D-B419-45F6-A5DA-E967313E869F}">
      <dgm:prSet/>
      <dgm:spPr/>
      <dgm:t>
        <a:bodyPr/>
        <a:lstStyle/>
        <a:p>
          <a:endParaRPr lang="pt-BR"/>
        </a:p>
      </dgm:t>
    </dgm:pt>
    <dgm:pt modelId="{DFD099DB-6745-4ACD-95DE-33FE5D61DDB5}" type="sibTrans" cxnId="{B688A28D-B419-45F6-A5DA-E967313E869F}">
      <dgm:prSet/>
      <dgm:spPr/>
      <dgm:t>
        <a:bodyPr/>
        <a:lstStyle/>
        <a:p>
          <a:endParaRPr lang="pt-BR"/>
        </a:p>
      </dgm:t>
    </dgm:pt>
    <dgm:pt modelId="{FCBD11A4-C363-44B0-9143-410FDDBAC54E}">
      <dgm:prSet phldrT="[Texto]"/>
      <dgm:spPr/>
      <dgm:t>
        <a:bodyPr/>
        <a:lstStyle/>
        <a:p>
          <a:r>
            <a:rPr lang="pt-BR" dirty="0"/>
            <a:t>19</a:t>
          </a:r>
        </a:p>
      </dgm:t>
    </dgm:pt>
    <dgm:pt modelId="{5D63D824-0B60-4B35-BB21-05BAC57CD506}" type="parTrans" cxnId="{9270518A-6840-4705-9526-3DE4995CCFDA}">
      <dgm:prSet/>
      <dgm:spPr/>
      <dgm:t>
        <a:bodyPr/>
        <a:lstStyle/>
        <a:p>
          <a:endParaRPr lang="pt-BR"/>
        </a:p>
      </dgm:t>
    </dgm:pt>
    <dgm:pt modelId="{43629D40-53C1-4FE2-B217-36DF10381D06}" type="sibTrans" cxnId="{9270518A-6840-4705-9526-3DE4995CCFDA}">
      <dgm:prSet/>
      <dgm:spPr/>
      <dgm:t>
        <a:bodyPr/>
        <a:lstStyle/>
        <a:p>
          <a:endParaRPr lang="pt-BR"/>
        </a:p>
      </dgm:t>
    </dgm:pt>
    <dgm:pt modelId="{8C86B065-D9A0-47BC-A362-CE85604DAC97}">
      <dgm:prSet phldrT="[Texto]"/>
      <dgm:spPr/>
      <dgm:t>
        <a:bodyPr/>
        <a:lstStyle/>
        <a:p>
          <a:r>
            <a:rPr lang="pt-BR" dirty="0"/>
            <a:t>brasileiro</a:t>
          </a:r>
        </a:p>
      </dgm:t>
    </dgm:pt>
    <dgm:pt modelId="{288B5ACB-B860-4111-8E6B-3BAEC55A134A}" type="parTrans" cxnId="{8BBE263D-FECB-471E-9045-12B41B6FCFA6}">
      <dgm:prSet/>
      <dgm:spPr/>
      <dgm:t>
        <a:bodyPr/>
        <a:lstStyle/>
        <a:p>
          <a:endParaRPr lang="pt-BR"/>
        </a:p>
      </dgm:t>
    </dgm:pt>
    <dgm:pt modelId="{EAF198D4-D40E-4AF2-AB53-A189660B6A92}" type="sibTrans" cxnId="{8BBE263D-FECB-471E-9045-12B41B6FCFA6}">
      <dgm:prSet/>
      <dgm:spPr/>
      <dgm:t>
        <a:bodyPr/>
        <a:lstStyle/>
        <a:p>
          <a:endParaRPr lang="pt-BR"/>
        </a:p>
      </dgm:t>
    </dgm:pt>
    <dgm:pt modelId="{2C1F3A74-67E8-49CE-9DE9-98D5062DA078}">
      <dgm:prSet phldrT="[Texto]"/>
      <dgm:spPr/>
      <dgm:t>
        <a:bodyPr/>
        <a:lstStyle/>
        <a:p>
          <a:r>
            <a:rPr lang="pt-BR" dirty="0"/>
            <a:t>0</a:t>
          </a:r>
        </a:p>
      </dgm:t>
    </dgm:pt>
    <dgm:pt modelId="{F9C2E48E-2BF4-4B9D-8341-47DBDC75503C}" type="parTrans" cxnId="{5C4C3165-677D-48E2-BB99-9CE0A46ECAC0}">
      <dgm:prSet/>
      <dgm:spPr/>
      <dgm:t>
        <a:bodyPr/>
        <a:lstStyle/>
        <a:p>
          <a:endParaRPr lang="pt-BR"/>
        </a:p>
      </dgm:t>
    </dgm:pt>
    <dgm:pt modelId="{D698F6BE-4B7F-4D4B-9D1E-A013708DFC14}" type="sibTrans" cxnId="{5C4C3165-677D-48E2-BB99-9CE0A46ECAC0}">
      <dgm:prSet/>
      <dgm:spPr/>
      <dgm:t>
        <a:bodyPr/>
        <a:lstStyle/>
        <a:p>
          <a:endParaRPr lang="pt-BR"/>
        </a:p>
      </dgm:t>
    </dgm:pt>
    <dgm:pt modelId="{F95369E9-C516-4225-B93B-ADEEC328F5EF}">
      <dgm:prSet phldrT="[Texto]"/>
      <dgm:spPr/>
      <dgm:t>
        <a:bodyPr/>
        <a:lstStyle/>
        <a:p>
          <a:r>
            <a:rPr lang="pt-BR" dirty="0"/>
            <a:t>salário</a:t>
          </a:r>
        </a:p>
      </dgm:t>
    </dgm:pt>
    <dgm:pt modelId="{181C25EA-8277-4C20-AFAB-16A2C51D655A}" type="parTrans" cxnId="{B2464D63-9EED-4265-8158-435F0FF2D3C4}">
      <dgm:prSet/>
      <dgm:spPr/>
      <dgm:t>
        <a:bodyPr/>
        <a:lstStyle/>
        <a:p>
          <a:endParaRPr lang="pt-BR"/>
        </a:p>
      </dgm:t>
    </dgm:pt>
    <dgm:pt modelId="{0B0004FF-FBB8-4B73-8E42-F4FA00D39C8F}" type="sibTrans" cxnId="{B2464D63-9EED-4265-8158-435F0FF2D3C4}">
      <dgm:prSet/>
      <dgm:spPr/>
      <dgm:t>
        <a:bodyPr/>
        <a:lstStyle/>
        <a:p>
          <a:endParaRPr lang="pt-BR"/>
        </a:p>
      </dgm:t>
    </dgm:pt>
    <dgm:pt modelId="{497CF5EC-66B6-4AF8-A36E-A037F11CCD09}">
      <dgm:prSet phldrT="[Texto]"/>
      <dgm:spPr/>
      <dgm:t>
        <a:bodyPr/>
        <a:lstStyle/>
        <a:p>
          <a:r>
            <a:rPr lang="pt-BR" dirty="0"/>
            <a:t>500.00</a:t>
          </a:r>
        </a:p>
      </dgm:t>
    </dgm:pt>
    <dgm:pt modelId="{09C3B1C9-F1FA-423F-A3F9-ACC88EE94BA4}" type="parTrans" cxnId="{A1C36AF3-0B0D-41DD-995C-84C57B8331B6}">
      <dgm:prSet/>
      <dgm:spPr/>
      <dgm:t>
        <a:bodyPr/>
        <a:lstStyle/>
        <a:p>
          <a:endParaRPr lang="pt-BR"/>
        </a:p>
      </dgm:t>
    </dgm:pt>
    <dgm:pt modelId="{B7EB980F-5AFC-4BCD-8F7F-9A5CBAE9DC38}" type="sibTrans" cxnId="{A1C36AF3-0B0D-41DD-995C-84C57B8331B6}">
      <dgm:prSet/>
      <dgm:spPr/>
      <dgm:t>
        <a:bodyPr/>
        <a:lstStyle/>
        <a:p>
          <a:endParaRPr lang="pt-BR"/>
        </a:p>
      </dgm:t>
    </dgm:pt>
    <dgm:pt modelId="{EE57747F-AA97-433D-8D4F-9F9399D7E79E}">
      <dgm:prSet phldrT="[Texto]"/>
      <dgm:spPr/>
      <dgm:t>
        <a:bodyPr/>
        <a:lstStyle/>
        <a:p>
          <a:r>
            <a:rPr lang="pt-BR"/>
            <a:t>idade</a:t>
          </a:r>
          <a:endParaRPr lang="pt-BR" dirty="0"/>
        </a:p>
      </dgm:t>
    </dgm:pt>
    <dgm:pt modelId="{37F81563-13CC-44A4-ACD8-871756056C81}" type="parTrans" cxnId="{982A8149-F62B-44EE-82B3-7E4AD41CA4DC}">
      <dgm:prSet/>
      <dgm:spPr/>
      <dgm:t>
        <a:bodyPr/>
        <a:lstStyle/>
        <a:p>
          <a:endParaRPr lang="pt-BR"/>
        </a:p>
      </dgm:t>
    </dgm:pt>
    <dgm:pt modelId="{039F07C8-AB25-45D9-AE67-750008D8C079}" type="sibTrans" cxnId="{982A8149-F62B-44EE-82B3-7E4AD41CA4DC}">
      <dgm:prSet/>
      <dgm:spPr/>
      <dgm:t>
        <a:bodyPr/>
        <a:lstStyle/>
        <a:p>
          <a:endParaRPr lang="pt-BR"/>
        </a:p>
      </dgm:t>
    </dgm:pt>
    <dgm:pt modelId="{8419CAA3-08E7-42D0-8562-70807597D39A}" type="pres">
      <dgm:prSet presAssocID="{520AD72E-0243-4909-9A85-9339A2AC16F2}" presName="Name0" presStyleCnt="0">
        <dgm:presLayoutVars>
          <dgm:dir/>
          <dgm:animLvl val="lvl"/>
          <dgm:resizeHandles val="exact"/>
        </dgm:presLayoutVars>
      </dgm:prSet>
      <dgm:spPr/>
    </dgm:pt>
    <dgm:pt modelId="{E8704E6C-0122-4556-889D-0AAFD7CE1E36}" type="pres">
      <dgm:prSet presAssocID="{59659B77-D6E1-43E4-B0DE-6F2AACAA7296}" presName="linNode" presStyleCnt="0"/>
      <dgm:spPr/>
    </dgm:pt>
    <dgm:pt modelId="{4F44E179-846C-4855-9958-AA68F3B5DDF8}" type="pres">
      <dgm:prSet presAssocID="{59659B77-D6E1-43E4-B0DE-6F2AACAA729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570CBA4-3E84-4A1A-99BB-F5FDE32F5204}" type="pres">
      <dgm:prSet presAssocID="{DFD099DB-6745-4ACD-95DE-33FE5D61DDB5}" presName="sp" presStyleCnt="0"/>
      <dgm:spPr/>
    </dgm:pt>
    <dgm:pt modelId="{F2EAB2BB-2944-432E-8587-E0A6A5477712}" type="pres">
      <dgm:prSet presAssocID="{EE57747F-AA97-433D-8D4F-9F9399D7E79E}" presName="linNode" presStyleCnt="0"/>
      <dgm:spPr/>
    </dgm:pt>
    <dgm:pt modelId="{294CC379-6104-45C1-8F01-DB9977F6073F}" type="pres">
      <dgm:prSet presAssocID="{EE57747F-AA97-433D-8D4F-9F9399D7E79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61E8F72-31BF-4491-A4C2-6B583E241FB3}" type="pres">
      <dgm:prSet presAssocID="{EE57747F-AA97-433D-8D4F-9F9399D7E79E}" presName="descendantText" presStyleLbl="alignAccFollowNode1" presStyleIdx="0" presStyleCnt="3">
        <dgm:presLayoutVars>
          <dgm:bulletEnabled val="1"/>
        </dgm:presLayoutVars>
      </dgm:prSet>
      <dgm:spPr/>
    </dgm:pt>
    <dgm:pt modelId="{78B22238-DBFA-4766-8FE1-7B8E2F32F97F}" type="pres">
      <dgm:prSet presAssocID="{039F07C8-AB25-45D9-AE67-750008D8C079}" presName="sp" presStyleCnt="0"/>
      <dgm:spPr/>
    </dgm:pt>
    <dgm:pt modelId="{0285339B-86EB-4135-B97B-AAB1FDE15585}" type="pres">
      <dgm:prSet presAssocID="{F95369E9-C516-4225-B93B-ADEEC328F5EF}" presName="linNode" presStyleCnt="0"/>
      <dgm:spPr/>
    </dgm:pt>
    <dgm:pt modelId="{4A9B4850-DF84-4F6D-BFA8-6DD3F66C53E8}" type="pres">
      <dgm:prSet presAssocID="{F95369E9-C516-4225-B93B-ADEEC328F5E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A40EF89-B955-49FD-8668-3B58379B7FEC}" type="pres">
      <dgm:prSet presAssocID="{F95369E9-C516-4225-B93B-ADEEC328F5EF}" presName="descendantText" presStyleLbl="alignAccFollowNode1" presStyleIdx="1" presStyleCnt="3">
        <dgm:presLayoutVars>
          <dgm:bulletEnabled val="1"/>
        </dgm:presLayoutVars>
      </dgm:prSet>
      <dgm:spPr/>
    </dgm:pt>
    <dgm:pt modelId="{417094FE-E798-4F59-B5B1-128133B34E72}" type="pres">
      <dgm:prSet presAssocID="{0B0004FF-FBB8-4B73-8E42-F4FA00D39C8F}" presName="sp" presStyleCnt="0"/>
      <dgm:spPr/>
    </dgm:pt>
    <dgm:pt modelId="{066FC41D-1708-47A9-AB41-3322142DDE0C}" type="pres">
      <dgm:prSet presAssocID="{8C86B065-D9A0-47BC-A362-CE85604DAC97}" presName="linNode" presStyleCnt="0"/>
      <dgm:spPr/>
    </dgm:pt>
    <dgm:pt modelId="{83F575B4-BBF9-4095-BDBF-16CBE12BD366}" type="pres">
      <dgm:prSet presAssocID="{8C86B065-D9A0-47BC-A362-CE85604DAC9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F5C06-C262-4A89-83EA-064782712F06}" type="pres">
      <dgm:prSet presAssocID="{8C86B065-D9A0-47BC-A362-CE85604DAC9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C3165-677D-48E2-BB99-9CE0A46ECAC0}" srcId="{8C86B065-D9A0-47BC-A362-CE85604DAC97}" destId="{2C1F3A74-67E8-49CE-9DE9-98D5062DA078}" srcOrd="0" destOrd="0" parTransId="{F9C2E48E-2BF4-4B9D-8341-47DBDC75503C}" sibTransId="{D698F6BE-4B7F-4D4B-9D1E-A013708DFC14}"/>
    <dgm:cxn modelId="{B6E3BA69-6D1F-474A-B86A-BE7C91313BED}" type="presOf" srcId="{FCBD11A4-C363-44B0-9143-410FDDBAC54E}" destId="{C61E8F72-31BF-4491-A4C2-6B583E241FB3}" srcOrd="0" destOrd="0" presId="urn:microsoft.com/office/officeart/2005/8/layout/vList5"/>
    <dgm:cxn modelId="{B2464D63-9EED-4265-8158-435F0FF2D3C4}" srcId="{520AD72E-0243-4909-9A85-9339A2AC16F2}" destId="{F95369E9-C516-4225-B93B-ADEEC328F5EF}" srcOrd="2" destOrd="0" parTransId="{181C25EA-8277-4C20-AFAB-16A2C51D655A}" sibTransId="{0B0004FF-FBB8-4B73-8E42-F4FA00D39C8F}"/>
    <dgm:cxn modelId="{5F394C85-1448-4624-925B-ECC61E4A06FB}" type="presOf" srcId="{2C1F3A74-67E8-49CE-9DE9-98D5062DA078}" destId="{708F5C06-C262-4A89-83EA-064782712F06}" srcOrd="0" destOrd="0" presId="urn:microsoft.com/office/officeart/2005/8/layout/vList5"/>
    <dgm:cxn modelId="{982A8149-F62B-44EE-82B3-7E4AD41CA4DC}" srcId="{520AD72E-0243-4909-9A85-9339A2AC16F2}" destId="{EE57747F-AA97-433D-8D4F-9F9399D7E79E}" srcOrd="1" destOrd="0" parTransId="{37F81563-13CC-44A4-ACD8-871756056C81}" sibTransId="{039F07C8-AB25-45D9-AE67-750008D8C079}"/>
    <dgm:cxn modelId="{721EB737-5485-460F-AE10-DCB94EAE7E9A}" type="presOf" srcId="{520AD72E-0243-4909-9A85-9339A2AC16F2}" destId="{8419CAA3-08E7-42D0-8562-70807597D39A}" srcOrd="0" destOrd="0" presId="urn:microsoft.com/office/officeart/2005/8/layout/vList5"/>
    <dgm:cxn modelId="{F94A71DA-7752-48E9-9906-55EB5EBC79B7}" type="presOf" srcId="{EE57747F-AA97-433D-8D4F-9F9399D7E79E}" destId="{294CC379-6104-45C1-8F01-DB9977F6073F}" srcOrd="0" destOrd="0" presId="urn:microsoft.com/office/officeart/2005/8/layout/vList5"/>
    <dgm:cxn modelId="{8BBE263D-FECB-471E-9045-12B41B6FCFA6}" srcId="{520AD72E-0243-4909-9A85-9339A2AC16F2}" destId="{8C86B065-D9A0-47BC-A362-CE85604DAC97}" srcOrd="3" destOrd="0" parTransId="{288B5ACB-B860-4111-8E6B-3BAEC55A134A}" sibTransId="{EAF198D4-D40E-4AF2-AB53-A189660B6A92}"/>
    <dgm:cxn modelId="{815864A9-97C6-4963-9958-692E6DE73859}" type="presOf" srcId="{497CF5EC-66B6-4AF8-A36E-A037F11CCD09}" destId="{BA40EF89-B955-49FD-8668-3B58379B7FEC}" srcOrd="0" destOrd="0" presId="urn:microsoft.com/office/officeart/2005/8/layout/vList5"/>
    <dgm:cxn modelId="{E2A473F2-A5BE-4082-92A6-D07FDD414BFE}" type="presOf" srcId="{59659B77-D6E1-43E4-B0DE-6F2AACAA7296}" destId="{4F44E179-846C-4855-9958-AA68F3B5DDF8}" srcOrd="0" destOrd="0" presId="urn:microsoft.com/office/officeart/2005/8/layout/vList5"/>
    <dgm:cxn modelId="{B688A28D-B419-45F6-A5DA-E967313E869F}" srcId="{520AD72E-0243-4909-9A85-9339A2AC16F2}" destId="{59659B77-D6E1-43E4-B0DE-6F2AACAA7296}" srcOrd="0" destOrd="0" parTransId="{D5337C8F-A3FE-4001-88DA-36BAE014AAC1}" sibTransId="{DFD099DB-6745-4ACD-95DE-33FE5D61DDB5}"/>
    <dgm:cxn modelId="{9270518A-6840-4705-9526-3DE4995CCFDA}" srcId="{EE57747F-AA97-433D-8D4F-9F9399D7E79E}" destId="{FCBD11A4-C363-44B0-9143-410FDDBAC54E}" srcOrd="0" destOrd="0" parTransId="{5D63D824-0B60-4B35-BB21-05BAC57CD506}" sibTransId="{43629D40-53C1-4FE2-B217-36DF10381D06}"/>
    <dgm:cxn modelId="{7E76DF1B-E2B4-42E5-8081-90C33C117C04}" type="presOf" srcId="{F95369E9-C516-4225-B93B-ADEEC328F5EF}" destId="{4A9B4850-DF84-4F6D-BFA8-6DD3F66C53E8}" srcOrd="0" destOrd="0" presId="urn:microsoft.com/office/officeart/2005/8/layout/vList5"/>
    <dgm:cxn modelId="{A1C36AF3-0B0D-41DD-995C-84C57B8331B6}" srcId="{F95369E9-C516-4225-B93B-ADEEC328F5EF}" destId="{497CF5EC-66B6-4AF8-A36E-A037F11CCD09}" srcOrd="0" destOrd="0" parTransId="{09C3B1C9-F1FA-423F-A3F9-ACC88EE94BA4}" sibTransId="{B7EB980F-5AFC-4BCD-8F7F-9A5CBAE9DC38}"/>
    <dgm:cxn modelId="{EA16CFDA-1965-4AF6-8D7B-2FC2D24F924F}" type="presOf" srcId="{8C86B065-D9A0-47BC-A362-CE85604DAC97}" destId="{83F575B4-BBF9-4095-BDBF-16CBE12BD366}" srcOrd="0" destOrd="0" presId="urn:microsoft.com/office/officeart/2005/8/layout/vList5"/>
    <dgm:cxn modelId="{A7434415-E995-4136-8FD3-E2907DBD1369}" type="presParOf" srcId="{8419CAA3-08E7-42D0-8562-70807597D39A}" destId="{E8704E6C-0122-4556-889D-0AAFD7CE1E36}" srcOrd="0" destOrd="0" presId="urn:microsoft.com/office/officeart/2005/8/layout/vList5"/>
    <dgm:cxn modelId="{F50B6C65-2660-4628-8D94-46E71037C233}" type="presParOf" srcId="{E8704E6C-0122-4556-889D-0AAFD7CE1E36}" destId="{4F44E179-846C-4855-9958-AA68F3B5DDF8}" srcOrd="0" destOrd="0" presId="urn:microsoft.com/office/officeart/2005/8/layout/vList5"/>
    <dgm:cxn modelId="{EEB5B602-C9BD-4643-946C-7B96D9907F46}" type="presParOf" srcId="{8419CAA3-08E7-42D0-8562-70807597D39A}" destId="{C570CBA4-3E84-4A1A-99BB-F5FDE32F5204}" srcOrd="1" destOrd="0" presId="urn:microsoft.com/office/officeart/2005/8/layout/vList5"/>
    <dgm:cxn modelId="{105317E0-3D6D-48F8-9A35-3A998C531164}" type="presParOf" srcId="{8419CAA3-08E7-42D0-8562-70807597D39A}" destId="{F2EAB2BB-2944-432E-8587-E0A6A5477712}" srcOrd="2" destOrd="0" presId="urn:microsoft.com/office/officeart/2005/8/layout/vList5"/>
    <dgm:cxn modelId="{0FBB9760-1A7E-4E92-8826-D91828458BB7}" type="presParOf" srcId="{F2EAB2BB-2944-432E-8587-E0A6A5477712}" destId="{294CC379-6104-45C1-8F01-DB9977F6073F}" srcOrd="0" destOrd="0" presId="urn:microsoft.com/office/officeart/2005/8/layout/vList5"/>
    <dgm:cxn modelId="{87DCFCB5-F5FC-40C9-823C-0E2096B10CF4}" type="presParOf" srcId="{F2EAB2BB-2944-432E-8587-E0A6A5477712}" destId="{C61E8F72-31BF-4491-A4C2-6B583E241FB3}" srcOrd="1" destOrd="0" presId="urn:microsoft.com/office/officeart/2005/8/layout/vList5"/>
    <dgm:cxn modelId="{7A910559-32A8-47C1-951F-B8A41AA49CB2}" type="presParOf" srcId="{8419CAA3-08E7-42D0-8562-70807597D39A}" destId="{78B22238-DBFA-4766-8FE1-7B8E2F32F97F}" srcOrd="3" destOrd="0" presId="urn:microsoft.com/office/officeart/2005/8/layout/vList5"/>
    <dgm:cxn modelId="{626DF55F-B45C-45CC-B31A-7BE8503B93B3}" type="presParOf" srcId="{8419CAA3-08E7-42D0-8562-70807597D39A}" destId="{0285339B-86EB-4135-B97B-AAB1FDE15585}" srcOrd="4" destOrd="0" presId="urn:microsoft.com/office/officeart/2005/8/layout/vList5"/>
    <dgm:cxn modelId="{9DF32691-134A-4624-96B9-D6176C9B58F8}" type="presParOf" srcId="{0285339B-86EB-4135-B97B-AAB1FDE15585}" destId="{4A9B4850-DF84-4F6D-BFA8-6DD3F66C53E8}" srcOrd="0" destOrd="0" presId="urn:microsoft.com/office/officeart/2005/8/layout/vList5"/>
    <dgm:cxn modelId="{71A04CF5-2E54-4B9B-8218-643C4BB30403}" type="presParOf" srcId="{0285339B-86EB-4135-B97B-AAB1FDE15585}" destId="{BA40EF89-B955-49FD-8668-3B58379B7FEC}" srcOrd="1" destOrd="0" presId="urn:microsoft.com/office/officeart/2005/8/layout/vList5"/>
    <dgm:cxn modelId="{6E450823-6F40-4BBA-8F42-4DB8DA3D3560}" type="presParOf" srcId="{8419CAA3-08E7-42D0-8562-70807597D39A}" destId="{417094FE-E798-4F59-B5B1-128133B34E72}" srcOrd="5" destOrd="0" presId="urn:microsoft.com/office/officeart/2005/8/layout/vList5"/>
    <dgm:cxn modelId="{77419736-3CDB-40E6-8F9D-531226A35FCC}" type="presParOf" srcId="{8419CAA3-08E7-42D0-8562-70807597D39A}" destId="{066FC41D-1708-47A9-AB41-3322142DDE0C}" srcOrd="6" destOrd="0" presId="urn:microsoft.com/office/officeart/2005/8/layout/vList5"/>
    <dgm:cxn modelId="{CA171044-FE0C-42EF-9479-13F3E9C7D04B}" type="presParOf" srcId="{066FC41D-1708-47A9-AB41-3322142DDE0C}" destId="{83F575B4-BBF9-4095-BDBF-16CBE12BD366}" srcOrd="0" destOrd="0" presId="urn:microsoft.com/office/officeart/2005/8/layout/vList5"/>
    <dgm:cxn modelId="{5AE2965B-5EB4-4E6E-919E-C1CC63A6EB9C}" type="presParOf" srcId="{066FC41D-1708-47A9-AB41-3322142DDE0C}" destId="{708F5C06-C262-4A89-83EA-064782712F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0AD72E-0243-4909-9A85-9339A2AC16F2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9659B77-D6E1-43E4-B0DE-6F2AACAA7296}">
      <dgm:prSet phldrT="[Texto]"/>
      <dgm:spPr/>
      <dgm:t>
        <a:bodyPr/>
        <a:lstStyle/>
        <a:p>
          <a:r>
            <a:rPr lang="pt-BR" dirty="0"/>
            <a:t>Nome</a:t>
          </a:r>
        </a:p>
      </dgm:t>
    </dgm:pt>
    <dgm:pt modelId="{D5337C8F-A3FE-4001-88DA-36BAE014AAC1}" type="parTrans" cxnId="{B688A28D-B419-45F6-A5DA-E967313E869F}">
      <dgm:prSet/>
      <dgm:spPr/>
      <dgm:t>
        <a:bodyPr/>
        <a:lstStyle/>
        <a:p>
          <a:endParaRPr lang="pt-BR"/>
        </a:p>
      </dgm:t>
    </dgm:pt>
    <dgm:pt modelId="{DFD099DB-6745-4ACD-95DE-33FE5D61DDB5}" type="sibTrans" cxnId="{B688A28D-B419-45F6-A5DA-E967313E869F}">
      <dgm:prSet/>
      <dgm:spPr/>
      <dgm:t>
        <a:bodyPr/>
        <a:lstStyle/>
        <a:p>
          <a:endParaRPr lang="pt-BR"/>
        </a:p>
      </dgm:t>
    </dgm:pt>
    <dgm:pt modelId="{623F2A32-8CCB-480B-A853-E36DAAB87332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99BF0E76-4F21-4209-8CF6-3CEB0EAD2564}" type="parTrans" cxnId="{72F645FA-5AB0-4C6C-9D54-A1AAFF0728C2}">
      <dgm:prSet/>
      <dgm:spPr/>
      <dgm:t>
        <a:bodyPr/>
        <a:lstStyle/>
        <a:p>
          <a:endParaRPr lang="pt-BR"/>
        </a:p>
      </dgm:t>
    </dgm:pt>
    <dgm:pt modelId="{02BFE7E9-046D-41A4-9E51-171A8047CD49}" type="sibTrans" cxnId="{72F645FA-5AB0-4C6C-9D54-A1AAFF0728C2}">
      <dgm:prSet/>
      <dgm:spPr/>
      <dgm:t>
        <a:bodyPr/>
        <a:lstStyle/>
        <a:p>
          <a:endParaRPr lang="pt-BR"/>
        </a:p>
      </dgm:t>
    </dgm:pt>
    <dgm:pt modelId="{D034CAA7-A04B-4E90-BA09-5BE0CE2B07D6}">
      <dgm:prSet phldrT="[Texto]"/>
      <dgm:spPr/>
      <dgm:t>
        <a:bodyPr/>
        <a:lstStyle/>
        <a:p>
          <a:r>
            <a:rPr lang="pt-BR" dirty="0"/>
            <a:t>#XXXX</a:t>
          </a:r>
        </a:p>
      </dgm:t>
    </dgm:pt>
    <dgm:pt modelId="{17B4947F-4365-459F-9536-9CAA344B6D68}" type="parTrans" cxnId="{25F262D1-14F8-46C2-9573-F5C733E604CD}">
      <dgm:prSet/>
      <dgm:spPr/>
      <dgm:t>
        <a:bodyPr/>
        <a:lstStyle/>
        <a:p>
          <a:endParaRPr lang="pt-BR"/>
        </a:p>
      </dgm:t>
    </dgm:pt>
    <dgm:pt modelId="{3D13619D-3920-4F8A-8A02-CD1FECE45D7D}" type="sibTrans" cxnId="{25F262D1-14F8-46C2-9573-F5C733E604CD}">
      <dgm:prSet/>
      <dgm:spPr/>
      <dgm:t>
        <a:bodyPr/>
        <a:lstStyle/>
        <a:p>
          <a:endParaRPr lang="pt-BR"/>
        </a:p>
      </dgm:t>
    </dgm:pt>
    <dgm:pt modelId="{8419CAA3-08E7-42D0-8562-70807597D39A}" type="pres">
      <dgm:prSet presAssocID="{520AD72E-0243-4909-9A85-9339A2AC16F2}" presName="Name0" presStyleCnt="0">
        <dgm:presLayoutVars>
          <dgm:dir/>
          <dgm:animLvl val="lvl"/>
          <dgm:resizeHandles val="exact"/>
        </dgm:presLayoutVars>
      </dgm:prSet>
      <dgm:spPr/>
    </dgm:pt>
    <dgm:pt modelId="{E8704E6C-0122-4556-889D-0AAFD7CE1E36}" type="pres">
      <dgm:prSet presAssocID="{59659B77-D6E1-43E4-B0DE-6F2AACAA7296}" presName="linNode" presStyleCnt="0"/>
      <dgm:spPr/>
    </dgm:pt>
    <dgm:pt modelId="{4F44E179-846C-4855-9958-AA68F3B5DDF8}" type="pres">
      <dgm:prSet presAssocID="{59659B77-D6E1-43E4-B0DE-6F2AACAA729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93BFA1-882C-42E8-87BD-CA2CF13A9EFB}" type="pres">
      <dgm:prSet presAssocID="{59659B77-D6E1-43E4-B0DE-6F2AACAA7296}" presName="descendantText" presStyleLbl="alignAccFollowNode1" presStyleIdx="0" presStyleCnt="1">
        <dgm:presLayoutVars>
          <dgm:bulletEnabled val="1"/>
        </dgm:presLayoutVars>
      </dgm:prSet>
      <dgm:spPr/>
    </dgm:pt>
    <dgm:pt modelId="{C570CBA4-3E84-4A1A-99BB-F5FDE32F5204}" type="pres">
      <dgm:prSet presAssocID="{DFD099DB-6745-4ACD-95DE-33FE5D61DDB5}" presName="sp" presStyleCnt="0"/>
      <dgm:spPr/>
    </dgm:pt>
    <dgm:pt modelId="{B49227D4-90EE-4B3C-AF2E-D75444946CC0}" type="pres">
      <dgm:prSet presAssocID="{623F2A32-8CCB-480B-A853-E36DAAB87332}" presName="linNode" presStyleCnt="0"/>
      <dgm:spPr/>
    </dgm:pt>
    <dgm:pt modelId="{4718F33A-C355-4581-886A-33C8D3D39F4E}" type="pres">
      <dgm:prSet presAssocID="{623F2A32-8CCB-480B-A853-E36DAAB87332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6EC8D21E-E8B4-46DF-9A70-D12010CD11EC}" type="presOf" srcId="{520AD72E-0243-4909-9A85-9339A2AC16F2}" destId="{8419CAA3-08E7-42D0-8562-70807597D39A}" srcOrd="0" destOrd="0" presId="urn:microsoft.com/office/officeart/2005/8/layout/vList5"/>
    <dgm:cxn modelId="{72F645FA-5AB0-4C6C-9D54-A1AAFF0728C2}" srcId="{520AD72E-0243-4909-9A85-9339A2AC16F2}" destId="{623F2A32-8CCB-480B-A853-E36DAAB87332}" srcOrd="1" destOrd="0" parTransId="{99BF0E76-4F21-4209-8CF6-3CEB0EAD2564}" sibTransId="{02BFE7E9-046D-41A4-9E51-171A8047CD49}"/>
    <dgm:cxn modelId="{25F262D1-14F8-46C2-9573-F5C733E604CD}" srcId="{59659B77-D6E1-43E4-B0DE-6F2AACAA7296}" destId="{D034CAA7-A04B-4E90-BA09-5BE0CE2B07D6}" srcOrd="0" destOrd="0" parTransId="{17B4947F-4365-459F-9536-9CAA344B6D68}" sibTransId="{3D13619D-3920-4F8A-8A02-CD1FECE45D7D}"/>
    <dgm:cxn modelId="{83FBCCAB-DFCF-4EDC-A192-209DD2A83639}" type="presOf" srcId="{D034CAA7-A04B-4E90-BA09-5BE0CE2B07D6}" destId="{DB93BFA1-882C-42E8-87BD-CA2CF13A9EFB}" srcOrd="0" destOrd="0" presId="urn:microsoft.com/office/officeart/2005/8/layout/vList5"/>
    <dgm:cxn modelId="{B688A28D-B419-45F6-A5DA-E967313E869F}" srcId="{520AD72E-0243-4909-9A85-9339A2AC16F2}" destId="{59659B77-D6E1-43E4-B0DE-6F2AACAA7296}" srcOrd="0" destOrd="0" parTransId="{D5337C8F-A3FE-4001-88DA-36BAE014AAC1}" sibTransId="{DFD099DB-6745-4ACD-95DE-33FE5D61DDB5}"/>
    <dgm:cxn modelId="{F544B499-96A2-489F-AF0D-2D935566DAA6}" type="presOf" srcId="{59659B77-D6E1-43E4-B0DE-6F2AACAA7296}" destId="{4F44E179-846C-4855-9958-AA68F3B5DDF8}" srcOrd="0" destOrd="0" presId="urn:microsoft.com/office/officeart/2005/8/layout/vList5"/>
    <dgm:cxn modelId="{48E3107E-4A1B-42EA-B0A9-2CFE4000AFF8}" type="presOf" srcId="{623F2A32-8CCB-480B-A853-E36DAAB87332}" destId="{4718F33A-C355-4581-886A-33C8D3D39F4E}" srcOrd="0" destOrd="0" presId="urn:microsoft.com/office/officeart/2005/8/layout/vList5"/>
    <dgm:cxn modelId="{9E98F2BA-618B-4BFD-9E52-E6587CE2497E}" type="presParOf" srcId="{8419CAA3-08E7-42D0-8562-70807597D39A}" destId="{E8704E6C-0122-4556-889D-0AAFD7CE1E36}" srcOrd="0" destOrd="0" presId="urn:microsoft.com/office/officeart/2005/8/layout/vList5"/>
    <dgm:cxn modelId="{22ADEF2F-4AB6-48C5-9982-D9C9C2AAD107}" type="presParOf" srcId="{E8704E6C-0122-4556-889D-0AAFD7CE1E36}" destId="{4F44E179-846C-4855-9958-AA68F3B5DDF8}" srcOrd="0" destOrd="0" presId="urn:microsoft.com/office/officeart/2005/8/layout/vList5"/>
    <dgm:cxn modelId="{C9B328C1-B90D-4F83-9C63-65376EDDB99F}" type="presParOf" srcId="{E8704E6C-0122-4556-889D-0AAFD7CE1E36}" destId="{DB93BFA1-882C-42E8-87BD-CA2CF13A9EFB}" srcOrd="1" destOrd="0" presId="urn:microsoft.com/office/officeart/2005/8/layout/vList5"/>
    <dgm:cxn modelId="{4B730A97-E952-426E-AA7B-586467CB7CEE}" type="presParOf" srcId="{8419CAA3-08E7-42D0-8562-70807597D39A}" destId="{C570CBA4-3E84-4A1A-99BB-F5FDE32F5204}" srcOrd="1" destOrd="0" presId="urn:microsoft.com/office/officeart/2005/8/layout/vList5"/>
    <dgm:cxn modelId="{95B1A5CC-6883-413D-828A-92EB4D5AA4DD}" type="presParOf" srcId="{8419CAA3-08E7-42D0-8562-70807597D39A}" destId="{B49227D4-90EE-4B3C-AF2E-D75444946CC0}" srcOrd="2" destOrd="0" presId="urn:microsoft.com/office/officeart/2005/8/layout/vList5"/>
    <dgm:cxn modelId="{4A632431-AE7F-4C8D-BDD5-5A509A51C0DE}" type="presParOf" srcId="{B49227D4-90EE-4B3C-AF2E-D75444946CC0}" destId="{4718F33A-C355-4581-886A-33C8D3D39F4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0AD72E-0243-4909-9A85-9339A2AC16F2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9659B77-D6E1-43E4-B0DE-6F2AACAA7296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D5337C8F-A3FE-4001-88DA-36BAE014AAC1}" type="parTrans" cxnId="{B688A28D-B419-45F6-A5DA-E967313E869F}">
      <dgm:prSet/>
      <dgm:spPr/>
      <dgm:t>
        <a:bodyPr/>
        <a:lstStyle/>
        <a:p>
          <a:endParaRPr lang="pt-BR"/>
        </a:p>
      </dgm:t>
    </dgm:pt>
    <dgm:pt modelId="{DFD099DB-6745-4ACD-95DE-33FE5D61DDB5}" type="sibTrans" cxnId="{B688A28D-B419-45F6-A5DA-E967313E869F}">
      <dgm:prSet/>
      <dgm:spPr/>
      <dgm:t>
        <a:bodyPr/>
        <a:lstStyle/>
        <a:p>
          <a:endParaRPr lang="pt-BR"/>
        </a:p>
      </dgm:t>
    </dgm:pt>
    <dgm:pt modelId="{AA981397-D673-4D0F-805B-1043B73F790F}">
      <dgm:prSet phldrT="[Texto]"/>
      <dgm:spPr/>
      <dgm:t>
        <a:bodyPr/>
        <a:lstStyle/>
        <a:p>
          <a:r>
            <a:rPr lang="pt-BR" dirty="0"/>
            <a:t>Nome</a:t>
          </a:r>
        </a:p>
      </dgm:t>
    </dgm:pt>
    <dgm:pt modelId="{E2DA0A31-65E9-4788-BE80-787D65FBCE87}" type="parTrans" cxnId="{8FEB3EA6-7216-4F3A-B609-FB5821723526}">
      <dgm:prSet/>
      <dgm:spPr/>
      <dgm:t>
        <a:bodyPr/>
        <a:lstStyle/>
        <a:p>
          <a:endParaRPr lang="pt-BR"/>
        </a:p>
      </dgm:t>
    </dgm:pt>
    <dgm:pt modelId="{C2CC52B5-9E38-4B12-98ED-99D5F1BB54C0}" type="sibTrans" cxnId="{8FEB3EA6-7216-4F3A-B609-FB5821723526}">
      <dgm:prSet/>
      <dgm:spPr/>
      <dgm:t>
        <a:bodyPr/>
        <a:lstStyle/>
        <a:p>
          <a:endParaRPr lang="pt-BR"/>
        </a:p>
      </dgm:t>
    </dgm:pt>
    <dgm:pt modelId="{1F8D6702-6694-4528-9C75-91E6B5741414}">
      <dgm:prSet phldrT="[Texto]"/>
      <dgm:spPr/>
      <dgm:t>
        <a:bodyPr/>
        <a:lstStyle/>
        <a:p>
          <a:r>
            <a:rPr lang="pt-BR" dirty="0"/>
            <a:t> </a:t>
          </a:r>
        </a:p>
      </dgm:t>
    </dgm:pt>
    <dgm:pt modelId="{60BA95DD-4DFD-43F3-B5D6-5D8B290AFF5D}" type="parTrans" cxnId="{D16770F4-5921-4E15-A4F0-99E0912CC90F}">
      <dgm:prSet/>
      <dgm:spPr/>
      <dgm:t>
        <a:bodyPr/>
        <a:lstStyle/>
        <a:p>
          <a:endParaRPr lang="pt-BR"/>
        </a:p>
      </dgm:t>
    </dgm:pt>
    <dgm:pt modelId="{B848DB94-FE56-408F-B1B1-DADAD5D02EAA}" type="sibTrans" cxnId="{D16770F4-5921-4E15-A4F0-99E0912CC90F}">
      <dgm:prSet/>
      <dgm:spPr/>
      <dgm:t>
        <a:bodyPr/>
        <a:lstStyle/>
        <a:p>
          <a:endParaRPr lang="pt-BR"/>
        </a:p>
      </dgm:t>
    </dgm:pt>
    <dgm:pt modelId="{8419CAA3-08E7-42D0-8562-70807597D39A}" type="pres">
      <dgm:prSet presAssocID="{520AD72E-0243-4909-9A85-9339A2AC16F2}" presName="Name0" presStyleCnt="0">
        <dgm:presLayoutVars>
          <dgm:dir/>
          <dgm:animLvl val="lvl"/>
          <dgm:resizeHandles val="exact"/>
        </dgm:presLayoutVars>
      </dgm:prSet>
      <dgm:spPr/>
    </dgm:pt>
    <dgm:pt modelId="{E8704E6C-0122-4556-889D-0AAFD7CE1E36}" type="pres">
      <dgm:prSet presAssocID="{59659B77-D6E1-43E4-B0DE-6F2AACAA7296}" presName="linNode" presStyleCnt="0"/>
      <dgm:spPr/>
    </dgm:pt>
    <dgm:pt modelId="{4F44E179-846C-4855-9958-AA68F3B5DDF8}" type="pres">
      <dgm:prSet presAssocID="{59659B77-D6E1-43E4-B0DE-6F2AACAA729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570CBA4-3E84-4A1A-99BB-F5FDE32F5204}" type="pres">
      <dgm:prSet presAssocID="{DFD099DB-6745-4ACD-95DE-33FE5D61DDB5}" presName="sp" presStyleCnt="0"/>
      <dgm:spPr/>
    </dgm:pt>
    <dgm:pt modelId="{E1C8FA54-A1BA-44B7-A27F-7E1B50DA042B}" type="pres">
      <dgm:prSet presAssocID="{AA981397-D673-4D0F-805B-1043B73F790F}" presName="linNode" presStyleCnt="0"/>
      <dgm:spPr/>
    </dgm:pt>
    <dgm:pt modelId="{D1B0ACB0-4881-48F1-9DF3-B36A13EF27C7}" type="pres">
      <dgm:prSet presAssocID="{AA981397-D673-4D0F-805B-1043B73F790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201CCA1-3ADA-42C9-8CE9-3B64CA00473A}" type="pres">
      <dgm:prSet presAssocID="{AA981397-D673-4D0F-805B-1043B73F790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2D92179-EB3A-4BF2-81F6-8D8E41BAA190}" type="presOf" srcId="{AA981397-D673-4D0F-805B-1043B73F790F}" destId="{D1B0ACB0-4881-48F1-9DF3-B36A13EF27C7}" srcOrd="0" destOrd="0" presId="urn:microsoft.com/office/officeart/2005/8/layout/vList5"/>
    <dgm:cxn modelId="{D16770F4-5921-4E15-A4F0-99E0912CC90F}" srcId="{AA981397-D673-4D0F-805B-1043B73F790F}" destId="{1F8D6702-6694-4528-9C75-91E6B5741414}" srcOrd="0" destOrd="0" parTransId="{60BA95DD-4DFD-43F3-B5D6-5D8B290AFF5D}" sibTransId="{B848DB94-FE56-408F-B1B1-DADAD5D02EAA}"/>
    <dgm:cxn modelId="{B32165FC-72E0-46A2-812C-E2E1A82A308F}" type="presOf" srcId="{520AD72E-0243-4909-9A85-9339A2AC16F2}" destId="{8419CAA3-08E7-42D0-8562-70807597D39A}" srcOrd="0" destOrd="0" presId="urn:microsoft.com/office/officeart/2005/8/layout/vList5"/>
    <dgm:cxn modelId="{8FEB3EA6-7216-4F3A-B609-FB5821723526}" srcId="{520AD72E-0243-4909-9A85-9339A2AC16F2}" destId="{AA981397-D673-4D0F-805B-1043B73F790F}" srcOrd="1" destOrd="0" parTransId="{E2DA0A31-65E9-4788-BE80-787D65FBCE87}" sibTransId="{C2CC52B5-9E38-4B12-98ED-99D5F1BB54C0}"/>
    <dgm:cxn modelId="{059FAA99-1F3E-4224-A87D-88085B73C32A}" type="presOf" srcId="{1F8D6702-6694-4528-9C75-91E6B5741414}" destId="{1201CCA1-3ADA-42C9-8CE9-3B64CA00473A}" srcOrd="0" destOrd="0" presId="urn:microsoft.com/office/officeart/2005/8/layout/vList5"/>
    <dgm:cxn modelId="{B688A28D-B419-45F6-A5DA-E967313E869F}" srcId="{520AD72E-0243-4909-9A85-9339A2AC16F2}" destId="{59659B77-D6E1-43E4-B0DE-6F2AACAA7296}" srcOrd="0" destOrd="0" parTransId="{D5337C8F-A3FE-4001-88DA-36BAE014AAC1}" sibTransId="{DFD099DB-6745-4ACD-95DE-33FE5D61DDB5}"/>
    <dgm:cxn modelId="{F35C52E9-3445-4A19-8754-8B30AAE368EB}" type="presOf" srcId="{59659B77-D6E1-43E4-B0DE-6F2AACAA7296}" destId="{4F44E179-846C-4855-9958-AA68F3B5DDF8}" srcOrd="0" destOrd="0" presId="urn:microsoft.com/office/officeart/2005/8/layout/vList5"/>
    <dgm:cxn modelId="{89F908CA-9858-4CD2-8D99-B0D636BACC10}" type="presParOf" srcId="{8419CAA3-08E7-42D0-8562-70807597D39A}" destId="{E8704E6C-0122-4556-889D-0AAFD7CE1E36}" srcOrd="0" destOrd="0" presId="urn:microsoft.com/office/officeart/2005/8/layout/vList5"/>
    <dgm:cxn modelId="{0C3D2427-A974-41F6-8772-970FFAC65578}" type="presParOf" srcId="{E8704E6C-0122-4556-889D-0AAFD7CE1E36}" destId="{4F44E179-846C-4855-9958-AA68F3B5DDF8}" srcOrd="0" destOrd="0" presId="urn:microsoft.com/office/officeart/2005/8/layout/vList5"/>
    <dgm:cxn modelId="{1BA19070-39F7-469C-BC4C-12EA9682FC2A}" type="presParOf" srcId="{8419CAA3-08E7-42D0-8562-70807597D39A}" destId="{C570CBA4-3E84-4A1A-99BB-F5FDE32F5204}" srcOrd="1" destOrd="0" presId="urn:microsoft.com/office/officeart/2005/8/layout/vList5"/>
    <dgm:cxn modelId="{8A581D84-6CBD-43FC-AA6B-3A574B73FE96}" type="presParOf" srcId="{8419CAA3-08E7-42D0-8562-70807597D39A}" destId="{E1C8FA54-A1BA-44B7-A27F-7E1B50DA042B}" srcOrd="2" destOrd="0" presId="urn:microsoft.com/office/officeart/2005/8/layout/vList5"/>
    <dgm:cxn modelId="{3746798D-A7F1-463D-875E-E091DC38E10E}" type="presParOf" srcId="{E1C8FA54-A1BA-44B7-A27F-7E1B50DA042B}" destId="{D1B0ACB0-4881-48F1-9DF3-B36A13EF27C7}" srcOrd="0" destOrd="0" presId="urn:microsoft.com/office/officeart/2005/8/layout/vList5"/>
    <dgm:cxn modelId="{F51B3756-A632-4759-B2AD-69ABD204274B}" type="presParOf" srcId="{E1C8FA54-A1BA-44B7-A27F-7E1B50DA042B}" destId="{1201CCA1-3ADA-42C9-8CE9-3B64CA0047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4E179-846C-4855-9958-AA68F3B5DDF8}">
      <dsp:nvSpPr>
        <dsp:cNvPr id="0" name=""/>
        <dsp:cNvSpPr/>
      </dsp:nvSpPr>
      <dsp:spPr>
        <a:xfrm>
          <a:off x="0" y="762"/>
          <a:ext cx="994409" cy="3668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...</a:t>
          </a:r>
        </a:p>
      </dsp:txBody>
      <dsp:txXfrm>
        <a:off x="17909" y="18671"/>
        <a:ext cx="958591" cy="331043"/>
      </dsp:txXfrm>
    </dsp:sp>
    <dsp:sp modelId="{C61E8F72-31BF-4491-A4C2-6B583E241FB3}">
      <dsp:nvSpPr>
        <dsp:cNvPr id="0" name=""/>
        <dsp:cNvSpPr/>
      </dsp:nvSpPr>
      <dsp:spPr>
        <a:xfrm rot="5400000">
          <a:off x="1731584" y="-314521"/>
          <a:ext cx="293489" cy="176783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19</a:t>
          </a:r>
        </a:p>
      </dsp:txBody>
      <dsp:txXfrm rot="-5400000">
        <a:off x="994410" y="436980"/>
        <a:ext cx="1753511" cy="264835"/>
      </dsp:txXfrm>
    </dsp:sp>
    <dsp:sp modelId="{294CC379-6104-45C1-8F01-DB9977F6073F}">
      <dsp:nvSpPr>
        <dsp:cNvPr id="0" name=""/>
        <dsp:cNvSpPr/>
      </dsp:nvSpPr>
      <dsp:spPr>
        <a:xfrm>
          <a:off x="0" y="385967"/>
          <a:ext cx="994409" cy="3668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idade</a:t>
          </a:r>
          <a:endParaRPr lang="pt-BR" sz="1600" kern="1200" dirty="0"/>
        </a:p>
      </dsp:txBody>
      <dsp:txXfrm>
        <a:off x="17909" y="403876"/>
        <a:ext cx="958591" cy="331043"/>
      </dsp:txXfrm>
    </dsp:sp>
    <dsp:sp modelId="{BA40EF89-B955-49FD-8668-3B58379B7FEC}">
      <dsp:nvSpPr>
        <dsp:cNvPr id="0" name=""/>
        <dsp:cNvSpPr/>
      </dsp:nvSpPr>
      <dsp:spPr>
        <a:xfrm rot="5400000">
          <a:off x="1731584" y="70682"/>
          <a:ext cx="293489" cy="176783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500.00</a:t>
          </a:r>
        </a:p>
      </dsp:txBody>
      <dsp:txXfrm rot="-5400000">
        <a:off x="994410" y="822184"/>
        <a:ext cx="1753511" cy="264835"/>
      </dsp:txXfrm>
    </dsp:sp>
    <dsp:sp modelId="{4A9B4850-DF84-4F6D-BFA8-6DD3F66C53E8}">
      <dsp:nvSpPr>
        <dsp:cNvPr id="0" name=""/>
        <dsp:cNvSpPr/>
      </dsp:nvSpPr>
      <dsp:spPr>
        <a:xfrm>
          <a:off x="0" y="771171"/>
          <a:ext cx="994409" cy="3668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salário</a:t>
          </a:r>
        </a:p>
      </dsp:txBody>
      <dsp:txXfrm>
        <a:off x="17909" y="789080"/>
        <a:ext cx="958591" cy="331043"/>
      </dsp:txXfrm>
    </dsp:sp>
    <dsp:sp modelId="{708F5C06-C262-4A89-83EA-064782712F06}">
      <dsp:nvSpPr>
        <dsp:cNvPr id="0" name=""/>
        <dsp:cNvSpPr/>
      </dsp:nvSpPr>
      <dsp:spPr>
        <a:xfrm rot="5400000">
          <a:off x="1731584" y="455887"/>
          <a:ext cx="293489" cy="176783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0</a:t>
          </a:r>
        </a:p>
      </dsp:txBody>
      <dsp:txXfrm rot="-5400000">
        <a:off x="994410" y="1207389"/>
        <a:ext cx="1753511" cy="264835"/>
      </dsp:txXfrm>
    </dsp:sp>
    <dsp:sp modelId="{83F575B4-BBF9-4095-BDBF-16CBE12BD366}">
      <dsp:nvSpPr>
        <dsp:cNvPr id="0" name=""/>
        <dsp:cNvSpPr/>
      </dsp:nvSpPr>
      <dsp:spPr>
        <a:xfrm>
          <a:off x="0" y="1156375"/>
          <a:ext cx="994409" cy="3668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brasileiro</a:t>
          </a:r>
        </a:p>
      </dsp:txBody>
      <dsp:txXfrm>
        <a:off x="17909" y="1174284"/>
        <a:ext cx="958591" cy="331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3BFA1-882C-42E8-87BD-CA2CF13A9EFB}">
      <dsp:nvSpPr>
        <dsp:cNvPr id="0" name=""/>
        <dsp:cNvSpPr/>
      </dsp:nvSpPr>
      <dsp:spPr>
        <a:xfrm rot="5400000">
          <a:off x="1769143" y="-747431"/>
          <a:ext cx="218370" cy="176783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#XXXX</a:t>
          </a:r>
        </a:p>
      </dsp:txBody>
      <dsp:txXfrm rot="-5400000">
        <a:off x="994409" y="37963"/>
        <a:ext cx="1757178" cy="197050"/>
      </dsp:txXfrm>
    </dsp:sp>
    <dsp:sp modelId="{4F44E179-846C-4855-9958-AA68F3B5DDF8}">
      <dsp:nvSpPr>
        <dsp:cNvPr id="0" name=""/>
        <dsp:cNvSpPr/>
      </dsp:nvSpPr>
      <dsp:spPr>
        <a:xfrm>
          <a:off x="0" y="6"/>
          <a:ext cx="994409" cy="2729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Nome</a:t>
          </a:r>
        </a:p>
      </dsp:txBody>
      <dsp:txXfrm>
        <a:off x="13325" y="13331"/>
        <a:ext cx="967759" cy="246312"/>
      </dsp:txXfrm>
    </dsp:sp>
    <dsp:sp modelId="{4718F33A-C355-4581-886A-33C8D3D39F4E}">
      <dsp:nvSpPr>
        <dsp:cNvPr id="0" name=""/>
        <dsp:cNvSpPr/>
      </dsp:nvSpPr>
      <dsp:spPr>
        <a:xfrm>
          <a:off x="0" y="286617"/>
          <a:ext cx="994409" cy="2729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...</a:t>
          </a:r>
        </a:p>
      </dsp:txBody>
      <dsp:txXfrm>
        <a:off x="13325" y="299942"/>
        <a:ext cx="967759" cy="246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4E179-846C-4855-9958-AA68F3B5DDF8}">
      <dsp:nvSpPr>
        <dsp:cNvPr id="0" name=""/>
        <dsp:cNvSpPr/>
      </dsp:nvSpPr>
      <dsp:spPr>
        <a:xfrm>
          <a:off x="0" y="6"/>
          <a:ext cx="994409" cy="2613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...</a:t>
          </a:r>
        </a:p>
      </dsp:txBody>
      <dsp:txXfrm>
        <a:off x="12758" y="12764"/>
        <a:ext cx="968893" cy="235836"/>
      </dsp:txXfrm>
    </dsp:sp>
    <dsp:sp modelId="{1201CCA1-3ADA-42C9-8CE9-3B64CA00473A}">
      <dsp:nvSpPr>
        <dsp:cNvPr id="0" name=""/>
        <dsp:cNvSpPr/>
      </dsp:nvSpPr>
      <dsp:spPr>
        <a:xfrm rot="5400000">
          <a:off x="1773787" y="-478816"/>
          <a:ext cx="209081" cy="176783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 </a:t>
          </a:r>
        </a:p>
      </dsp:txBody>
      <dsp:txXfrm rot="-5400000">
        <a:off x="994409" y="310768"/>
        <a:ext cx="1757632" cy="188669"/>
      </dsp:txXfrm>
    </dsp:sp>
    <dsp:sp modelId="{D1B0ACB0-4881-48F1-9DF3-B36A13EF27C7}">
      <dsp:nvSpPr>
        <dsp:cNvPr id="0" name=""/>
        <dsp:cNvSpPr/>
      </dsp:nvSpPr>
      <dsp:spPr>
        <a:xfrm>
          <a:off x="0" y="274426"/>
          <a:ext cx="994409" cy="2613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Nome</a:t>
          </a:r>
        </a:p>
      </dsp:txBody>
      <dsp:txXfrm>
        <a:off x="12758" y="287184"/>
        <a:ext cx="968893" cy="235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190C-E065-44EE-B03D-3186D3BD1302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7425-7122-41CC-86C6-D8CFE60DF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562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5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07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13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4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6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11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C#, as</a:t>
            </a:r>
            <a:r>
              <a:rPr lang="pt-BR" baseline="0" dirty="0"/>
              <a:t> cláusulas “case” são executas seqüencialmente a partir de onde ocorreu o casamento de </a:t>
            </a:r>
            <a:r>
              <a:rPr lang="pt-BR" baseline="0" dirty="0" err="1"/>
              <a:t>padão</a:t>
            </a:r>
            <a:r>
              <a:rPr lang="pt-BR" baseline="0" dirty="0"/>
              <a:t> até encontrar um “</a:t>
            </a:r>
            <a:r>
              <a:rPr lang="pt-BR" baseline="0" dirty="0" err="1"/>
              <a:t>break</a:t>
            </a:r>
            <a:r>
              <a:rPr lang="pt-BR" baseline="0" dirty="0"/>
              <a:t>”.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338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9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54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02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4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14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04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4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2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6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06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Desenvolvimento rápido de aplicativos</a:t>
            </a:r>
            <a:br>
              <a:rPr lang="pt-BR" dirty="0"/>
            </a:br>
            <a:r>
              <a:rPr lang="pt-BR" dirty="0"/>
              <a:t>Para ajudar os desenvolvedores a criar com rapidez softwares modernos, o Visual Studio 2008 traz recursos aperfeiçoados de linguagem e dados. Um deles é o LINQ (consulta integrada à linguagem), que facilita a criação de soluções que analisem e ajam em relação às informações por parte de programadores individuais.</a:t>
            </a:r>
          </a:p>
          <a:p>
            <a:r>
              <a:rPr lang="pt-BR" dirty="0"/>
              <a:t>O Visual Studio 2008 também permite aos desenvolvedores direcionar seu trabalho a diferentes versões do .NET Framework a partir do mesmo ambiente de desenvolvimento. Os desenvolvedores poderão criar aplicativos destinados ao .NET Framework 2.0, 3.0 ou 3.5. Isso significa que serão capazes de dar suporte a uma grande variedade de projetos no mesmo ambiente.</a:t>
            </a:r>
          </a:p>
          <a:p>
            <a:endParaRPr lang="pt-BR" dirty="0"/>
          </a:p>
          <a:p>
            <a:r>
              <a:rPr lang="pt-BR" dirty="0"/>
              <a:t>Experiência de usuário inovadora</a:t>
            </a:r>
            <a:br>
              <a:rPr lang="pt-BR" dirty="0"/>
            </a:br>
            <a:r>
              <a:rPr lang="pt-BR" dirty="0"/>
              <a:t>O Visual Studio 2008 oferece aos desenvolvedores novas ferramentas para acelerar a criação de aplicativos conectados nas plataformas mais atuais, incluindo a Web, o Windows Vista, o 2007 Office System, o SQL Server 2008 e o Windows Server 2008. O ASP.NET AJAX e outras novas tecnologias permitirão que os desenvolvedores criem com rapidez uma nova geração de experiências mais eficientes, interativas e personalizadas para a Web.</a:t>
            </a:r>
          </a:p>
          <a:p>
            <a:endParaRPr lang="pt-BR" dirty="0"/>
          </a:p>
          <a:p>
            <a:r>
              <a:rPr lang="pt-BR" dirty="0"/>
              <a:t>Colaboração eficaz em equipe</a:t>
            </a:r>
            <a:br>
              <a:rPr lang="pt-BR" dirty="0"/>
            </a:br>
            <a:r>
              <a:rPr lang="pt-BR" dirty="0"/>
              <a:t>O Visual Studio 2008 conta com ofertas ampliadas e aperfeiçoadas que ajudam a melhorar a colaboração nas equipes de desenvolvimento, inclusive ferramentas que ajudam a integrar profissionais de banco de dados e designers gráficos ao processo de desenvolvimento.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94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9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645C-E972-4853-A531-D8DAF9CDA6E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2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Iuri\1 - Hard\1 - UNIFRA\[EAD Unifra]\Identidade visual - Logo EAD\Slides padronizados EAD\Painel EAD - centr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r="6855"/>
          <a:stretch/>
        </p:blipFill>
        <p:spPr bwMode="auto">
          <a:xfrm>
            <a:off x="2351315" y="3657"/>
            <a:ext cx="4442442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Iuri\1 - Hard\1 - UNIFRA\[EAD Unifra]\Identidade visual - Logo EAD\Slides padronizados EAD\Painel EAD - esquerda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8"/>
          <a:stretch/>
        </p:blipFill>
        <p:spPr bwMode="auto">
          <a:xfrm>
            <a:off x="535" y="3657"/>
            <a:ext cx="235078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Iuri\1 - Hard\1 - UNIFRA\[EAD Unifra]\Identidade visual - Logo EAD\Slides padronizados EAD\Painel EAD - direita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8"/>
          <a:stretch/>
        </p:blipFill>
        <p:spPr bwMode="auto">
          <a:xfrm>
            <a:off x="6793757" y="3656"/>
            <a:ext cx="2350778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319088"/>
            <a:ext cx="8220075" cy="107513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xfrm>
            <a:off x="3124201" y="4686301"/>
            <a:ext cx="2886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MSc. Fernando Prass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xfrm>
            <a:off x="6553201" y="4686301"/>
            <a:ext cx="2124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C24C4-B4C6-4BA7-AF2C-A0AE1BEDD5A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2"/>
          </p:nvPr>
        </p:nvSpPr>
        <p:spPr>
          <a:xfrm>
            <a:off x="457201" y="4683919"/>
            <a:ext cx="2124075" cy="3500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1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7158" y="240030"/>
            <a:ext cx="8043890" cy="456473"/>
          </a:xfrm>
        </p:spPr>
        <p:txBody>
          <a:bodyPr>
            <a:noAutofit/>
          </a:bodyPr>
          <a:lstStyle>
            <a:lvl1pPr>
              <a:defRPr sz="3200" u="none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750081"/>
            <a:ext cx="8043890" cy="4091721"/>
          </a:xfrm>
        </p:spPr>
        <p:txBody>
          <a:bodyPr/>
          <a:lstStyle>
            <a:lvl1pPr>
              <a:defRPr u="none">
                <a:latin typeface="Arial" pitchFamily="34" charset="0"/>
                <a:cs typeface="Arial" pitchFamily="34" charset="0"/>
              </a:defRPr>
            </a:lvl1pPr>
            <a:lvl2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  <a:extLst/>
          </a:lstStyle>
          <a:p>
            <a:fld id="{BD0D816C-EB40-471B-A0EA-1AF25D023FCE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  <a:extLst/>
          </a:lstStyle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  <a:extLst/>
          </a:lstStyle>
          <a:p>
            <a:fld id="{98DC3795-F7D9-45F4-A608-0B8ECA5E98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11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ópic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032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74032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  <a:prstGeom prst="rect">
            <a:avLst/>
          </a:prstGeo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0D816C-EB40-471B-A0EA-1AF25D023FCE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  <a:prstGeom prst="rect">
            <a:avLst/>
          </a:prstGeo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  <a:prstGeom prst="rect">
            <a:avLst/>
          </a:prstGeom>
        </p:spPr>
        <p:txBody>
          <a:bodyPr/>
          <a:lstStyle/>
          <a:p>
            <a:fld id="{98DC3795-F7D9-45F4-A608-0B8ECA5E98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7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40030"/>
            <a:ext cx="8043890" cy="885101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07062"/>
            <a:ext cx="8043890" cy="363474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/>
          <a:lstStyle/>
          <a:p>
            <a:fld id="{BD0D816C-EB40-471B-A0EA-1AF25D023FCE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/>
          <a:lstStyle/>
          <a:p>
            <a:fld id="{98DC3795-F7D9-45F4-A608-0B8ECA5E98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 userDrawn="1"/>
        </p:nvSpPr>
        <p:spPr>
          <a:xfrm>
            <a:off x="348126" y="1491630"/>
            <a:ext cx="825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67544" y="397029"/>
            <a:ext cx="8229600" cy="59054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3600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744416"/>
          </a:xfrm>
        </p:spPr>
        <p:txBody>
          <a:bodyPr>
            <a:normAutofit/>
          </a:bodyPr>
          <a:lstStyle>
            <a:lvl1pPr>
              <a:defRPr lang="pt-BR" sz="32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71550" indent="-514350">
              <a:buFont typeface="Arial" panose="020B0604020202020204" pitchFamily="34" charset="0"/>
              <a:buChar char="•"/>
              <a:defRPr lang="pt-BR" sz="2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pt-BR" sz="2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Arial" panose="020B0604020202020204" pitchFamily="34" charset="0"/>
              <a:buChar char="•"/>
              <a:defRPr lang="pt-BR" sz="2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Font typeface="Arial" panose="020B0604020202020204" pitchFamily="34" charset="0"/>
              <a:buChar char="•"/>
              <a:defRPr lang="pt-BR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6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 rot="5400000">
            <a:off x="2006487" y="-2006487"/>
            <a:ext cx="5131026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2598649" y="3121386"/>
            <a:ext cx="6563589" cy="977592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2598650" y="2590873"/>
            <a:ext cx="6563589" cy="475177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2611502" y="2565512"/>
            <a:ext cx="6532497" cy="47517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628762" y="3139498"/>
            <a:ext cx="6515238" cy="9594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pt-BR" sz="5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>
              <a:buFont typeface="Arial" panose="020B0604020202020204" pitchFamily="34" charset="0"/>
              <a:buChar char="•"/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Arial" panose="020B0604020202020204" pitchFamily="34" charset="0"/>
              <a:buChar char="•"/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Font typeface="Arial" panose="020B0604020202020204" pitchFamily="34" charset="0"/>
              <a:buChar char="•"/>
              <a:defRPr lang="pt-BR" sz="3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450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 rot="5400000">
            <a:off x="2006487" y="-2006487"/>
            <a:ext cx="5131026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 userDrawn="1"/>
        </p:nvSpPr>
        <p:spPr>
          <a:xfrm>
            <a:off x="2598649" y="2840941"/>
            <a:ext cx="6563589" cy="1747033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2598650" y="2310428"/>
            <a:ext cx="6563589" cy="475177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611502" y="2304262"/>
            <a:ext cx="6532497" cy="47517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628762" y="2878248"/>
            <a:ext cx="6515238" cy="170972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pt-BR" sz="5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>
              <a:buFont typeface="Arial" panose="020B0604020202020204" pitchFamily="34" charset="0"/>
              <a:buChar char="•"/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Arial" panose="020B0604020202020204" pitchFamily="34" charset="0"/>
              <a:buChar char="•"/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Font typeface="Arial" panose="020B0604020202020204" pitchFamily="34" charset="0"/>
              <a:buChar char="•"/>
              <a:defRPr lang="pt-BR" sz="3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20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 rot="5400000">
            <a:off x="2006487" y="-2006487"/>
            <a:ext cx="5131026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2598649" y="2022144"/>
            <a:ext cx="6563589" cy="2593419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2598650" y="1491631"/>
            <a:ext cx="6563589" cy="475177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611502" y="1484887"/>
            <a:ext cx="6532497" cy="47517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628762" y="2058873"/>
            <a:ext cx="6515238" cy="255669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pt-BR" sz="5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>
              <a:buFont typeface="Arial" panose="020B0604020202020204" pitchFamily="34" charset="0"/>
              <a:buChar char="•"/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Arial" panose="020B0604020202020204" pitchFamily="34" charset="0"/>
              <a:buChar char="•"/>
              <a:defRPr lang="pt-BR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buFont typeface="Arial" panose="020B0604020202020204" pitchFamily="34" charset="0"/>
              <a:buChar char="•"/>
              <a:defRPr lang="pt-BR" sz="3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71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xfrm>
            <a:off x="3124201" y="4686301"/>
            <a:ext cx="2886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MSc. Fernando Prass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xfrm>
            <a:off x="6553201" y="4686301"/>
            <a:ext cx="2124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8A1E9-47FF-48E6-B413-41ACF4DE174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2"/>
          </p:nvPr>
        </p:nvSpPr>
        <p:spPr>
          <a:xfrm>
            <a:off x="457201" y="4683919"/>
            <a:ext cx="2124075" cy="3500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5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xfrm>
            <a:off x="3124201" y="4686301"/>
            <a:ext cx="2886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MSc. Fernando Prass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xfrm>
            <a:off x="6553201" y="4686301"/>
            <a:ext cx="2124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8B12E-2046-4A9D-A8FE-AA4C030E8A3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idx="12"/>
          </p:nvPr>
        </p:nvSpPr>
        <p:spPr>
          <a:xfrm>
            <a:off x="457201" y="4683919"/>
            <a:ext cx="2124075" cy="3500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8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319088"/>
            <a:ext cx="8220075" cy="107513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85901"/>
            <a:ext cx="4033838" cy="317539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3439" y="1485901"/>
            <a:ext cx="4033837" cy="317539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xfrm>
            <a:off x="3124201" y="4686301"/>
            <a:ext cx="2886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MSc. Fernando Prass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xfrm>
            <a:off x="6553201" y="4686301"/>
            <a:ext cx="2124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8C9D4-B28B-49A3-BAF2-9B50EE495B0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2"/>
          </p:nvPr>
        </p:nvSpPr>
        <p:spPr>
          <a:xfrm>
            <a:off x="457201" y="4683919"/>
            <a:ext cx="2124075" cy="3500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319088"/>
            <a:ext cx="8220075" cy="107513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xfrm>
            <a:off x="3124201" y="4686301"/>
            <a:ext cx="2886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MSc. Fernando Prass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xfrm>
            <a:off x="6553201" y="4686301"/>
            <a:ext cx="2124075" cy="33575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C24C4-B4C6-4BA7-AF2C-A0AE1BEDD5A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2"/>
          </p:nvPr>
        </p:nvSpPr>
        <p:spPr>
          <a:xfrm>
            <a:off x="457201" y="4683919"/>
            <a:ext cx="2124075" cy="3500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1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7636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marL="0" algn="l" defTabSz="914400" rtl="0" eaLnBrk="1" latinLnBrk="0" hangingPunct="1">
        <a:spcBef>
          <a:spcPct val="0"/>
        </a:spcBef>
        <a:buNone/>
        <a:defRPr lang="pt-BR" sz="3600" b="1" i="0" u="none" kern="1200" dirty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pt-BR" sz="3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pt-BR" sz="3000" b="0" i="0" u="none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pt-BR" sz="3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pt-BR" sz="3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pt-BR" sz="3000" kern="1200" dirty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o Visual Studio (VS)?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conjunto de ferramentas de desenvolvimento que permite aos desenvolvedores de software resolver problemas complexos e criar soluções inovadoras. </a:t>
            </a:r>
          </a:p>
          <a:p>
            <a:r>
              <a:rPr lang="pt-BR" dirty="0"/>
              <a:t>Baseia-se em três pilares principais:</a:t>
            </a:r>
          </a:p>
          <a:p>
            <a:pPr lvl="1"/>
            <a:r>
              <a:rPr lang="pt-BR" dirty="0"/>
              <a:t>Desenvolvimento rápido de aplicativos</a:t>
            </a:r>
          </a:p>
          <a:p>
            <a:pPr lvl="1"/>
            <a:r>
              <a:rPr lang="pt-BR" dirty="0"/>
              <a:t>Colaboração eficaz em equipe</a:t>
            </a:r>
          </a:p>
          <a:p>
            <a:pPr lvl="1"/>
            <a:r>
              <a:rPr lang="pt-BR" dirty="0"/>
              <a:t>Experiências de usuário inovadoras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3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Algumas coisas que podem ser feitas com o VS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Desenvolver aplicativos para as mais diversas plataformas</a:t>
            </a:r>
          </a:p>
          <a:p>
            <a:pPr lvl="1"/>
            <a:r>
              <a:rPr lang="pt-BR" dirty="0"/>
              <a:t>Desktop, Console, Windows Phone, Web Sites, Aplicações Web (ASP.NET), Web Services, </a:t>
            </a:r>
            <a:r>
              <a:rPr lang="pt-BR" dirty="0" err="1"/>
              <a:t>Silverlight</a:t>
            </a:r>
            <a:r>
              <a:rPr lang="pt-BR" dirty="0"/>
              <a:t> e outras</a:t>
            </a:r>
          </a:p>
          <a:p>
            <a:r>
              <a:rPr lang="pt-BR" dirty="0"/>
              <a:t>Extender funções do Office</a:t>
            </a:r>
          </a:p>
          <a:p>
            <a:r>
              <a:rPr lang="pt-BR" dirty="0"/>
              <a:t>Desenvolver aplicativos para </a:t>
            </a:r>
            <a:r>
              <a:rPr lang="pt-BR" dirty="0" err="1"/>
              <a:t>Android</a:t>
            </a:r>
            <a:r>
              <a:rPr lang="pt-BR" dirty="0"/>
              <a:t> e </a:t>
            </a:r>
            <a:r>
              <a:rPr lang="pt-BR" dirty="0" err="1"/>
              <a:t>iOS</a:t>
            </a:r>
            <a:endParaRPr lang="pt-BR" dirty="0"/>
          </a:p>
          <a:p>
            <a:r>
              <a:rPr lang="pt-BR" dirty="0"/>
              <a:t>Desenvolver soluções de integração corporativa com Windows Communication Foundation e o Windows Workflow Foundation e muito mais...</a:t>
            </a:r>
          </a:p>
        </p:txBody>
      </p:sp>
    </p:spTree>
    <p:extLst>
      <p:ext uri="{BB962C8B-B14F-4D97-AF65-F5344CB8AC3E}">
        <p14:creationId xmlns:p14="http://schemas.microsoft.com/office/powerpoint/2010/main" val="411458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Como criar um projeto</a:t>
            </a:r>
            <a:br>
              <a:rPr lang="pt-BR" sz="4400" dirty="0"/>
            </a:br>
            <a:r>
              <a:rPr lang="pt-BR" sz="4400" dirty="0"/>
              <a:t>no Visual Studio</a:t>
            </a:r>
            <a:br>
              <a:rPr lang="pt-BR" sz="4400" dirty="0"/>
            </a:br>
            <a:br>
              <a:rPr lang="pt-BR" sz="4400" dirty="0"/>
            </a:br>
            <a:r>
              <a:rPr lang="pt-BR" sz="4400" dirty="0"/>
              <a:t>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8597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-12252"/>
            <a:ext cx="8475410" cy="51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Visual Studio 2013</a:t>
            </a:r>
          </a:p>
        </p:txBody>
      </p:sp>
    </p:spTree>
    <p:extLst>
      <p:ext uri="{BB962C8B-B14F-4D97-AF65-F5344CB8AC3E}">
        <p14:creationId xmlns:p14="http://schemas.microsoft.com/office/powerpoint/2010/main" val="17298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2" y="0"/>
            <a:ext cx="74119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Visual Studio 2015</a:t>
            </a:r>
          </a:p>
        </p:txBody>
      </p:sp>
    </p:spTree>
    <p:extLst>
      <p:ext uri="{BB962C8B-B14F-4D97-AF65-F5344CB8AC3E}">
        <p14:creationId xmlns:p14="http://schemas.microsoft.com/office/powerpoint/2010/main" val="34062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28" y="0"/>
            <a:ext cx="74071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Visão geral de um projeto Console</a:t>
            </a:r>
            <a:br>
              <a:rPr lang="pt-BR" sz="4400" dirty="0"/>
            </a:br>
            <a:r>
              <a:rPr lang="pt-BR" sz="4400" dirty="0"/>
              <a:t>no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4375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17"/>
            <a:ext cx="9160447" cy="51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Linguagem de Programação C#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</a:t>
            </a:r>
          </a:p>
        </p:txBody>
      </p:sp>
    </p:spTree>
    <p:extLst>
      <p:ext uri="{BB962C8B-B14F-4D97-AF65-F5344CB8AC3E}">
        <p14:creationId xmlns:p14="http://schemas.microsoft.com/office/powerpoint/2010/main" val="22957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Introdução ao C#</a:t>
            </a:r>
          </a:p>
        </p:txBody>
      </p:sp>
    </p:spTree>
    <p:extLst>
      <p:ext uri="{BB962C8B-B14F-4D97-AF65-F5344CB8AC3E}">
        <p14:creationId xmlns:p14="http://schemas.microsoft.com/office/powerpoint/2010/main" val="10370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de Dados - Inteiros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04210"/>
              </p:ext>
            </p:extLst>
          </p:nvPr>
        </p:nvGraphicFramePr>
        <p:xfrm>
          <a:off x="683568" y="1059582"/>
          <a:ext cx="7992888" cy="3664671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76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effectLst/>
                        </a:rPr>
                        <a:t>Type</a:t>
                      </a:r>
                      <a:endParaRPr lang="pt-BR" sz="1600" b="1" dirty="0">
                        <a:effectLst/>
                      </a:endParaRPr>
                    </a:p>
                  </a:txBody>
                  <a:tcPr marL="35622" marR="35622" marT="42747" marB="42747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>
                          <a:effectLst/>
                        </a:rPr>
                        <a:t>Size (in bits)</a:t>
                      </a:r>
                    </a:p>
                  </a:txBody>
                  <a:tcPr marL="35622" marR="35622" marT="42747" marB="42747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>
                          <a:effectLst/>
                        </a:rPr>
                        <a:t>Range</a:t>
                      </a:r>
                    </a:p>
                  </a:txBody>
                  <a:tcPr marL="35622" marR="35622" marT="42747" marB="42747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sbyte</a:t>
                      </a:r>
                      <a:endParaRPr lang="pt-BR" sz="1600" dirty="0">
                        <a:effectLst/>
                      </a:endParaRP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8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-128 to 127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byte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8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0 to 255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short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16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-32768 to 32767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ushort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16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0 to 65535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61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int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32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-2147483648 </a:t>
                      </a:r>
                      <a:r>
                        <a:rPr lang="pt-BR" sz="1600" dirty="0" err="1">
                          <a:effectLst/>
                        </a:rPr>
                        <a:t>to</a:t>
                      </a:r>
                      <a:r>
                        <a:rPr lang="pt-BR" sz="1600" dirty="0">
                          <a:effectLst/>
                        </a:rPr>
                        <a:t> 2147483647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uint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32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0 </a:t>
                      </a:r>
                      <a:r>
                        <a:rPr lang="pt-BR" sz="1600" dirty="0" err="1">
                          <a:effectLst/>
                        </a:rPr>
                        <a:t>to</a:t>
                      </a:r>
                      <a:r>
                        <a:rPr lang="pt-BR" sz="1600" dirty="0">
                          <a:effectLst/>
                        </a:rPr>
                        <a:t> 4294967295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611"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long</a:t>
                      </a:r>
                      <a:endParaRPr lang="pt-BR" sz="1600" dirty="0">
                        <a:effectLst/>
                      </a:endParaRP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64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-9223372036854775808 </a:t>
                      </a:r>
                      <a:r>
                        <a:rPr lang="pt-BR" sz="1600" dirty="0" err="1">
                          <a:effectLst/>
                        </a:rPr>
                        <a:t>to</a:t>
                      </a:r>
                      <a:r>
                        <a:rPr lang="pt-BR" sz="1600" dirty="0">
                          <a:effectLst/>
                        </a:rPr>
                        <a:t> 9223372036854775807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611"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ulong</a:t>
                      </a:r>
                      <a:endParaRPr lang="pt-BR" sz="1600" dirty="0">
                        <a:effectLst/>
                      </a:endParaRP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64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0 </a:t>
                      </a:r>
                      <a:r>
                        <a:rPr lang="pt-BR" sz="1600" dirty="0" err="1">
                          <a:effectLst/>
                        </a:rPr>
                        <a:t>to</a:t>
                      </a:r>
                      <a:r>
                        <a:rPr lang="pt-BR" sz="1600" dirty="0">
                          <a:effectLst/>
                        </a:rPr>
                        <a:t> 18446744073709551615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char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16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0 </a:t>
                      </a:r>
                      <a:r>
                        <a:rPr lang="pt-BR" sz="1600" dirty="0" err="1">
                          <a:effectLst/>
                        </a:rPr>
                        <a:t>to</a:t>
                      </a:r>
                      <a:r>
                        <a:rPr lang="pt-BR" sz="1600" dirty="0">
                          <a:effectLst/>
                        </a:rPr>
                        <a:t> 65535</a:t>
                      </a:r>
                    </a:p>
                  </a:txBody>
                  <a:tcPr marL="35622" marR="35622" marT="35622" marB="35622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0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de Dados - Decimais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24615"/>
              </p:ext>
            </p:extLst>
          </p:nvPr>
        </p:nvGraphicFramePr>
        <p:xfrm>
          <a:off x="435566" y="1419622"/>
          <a:ext cx="8229600" cy="1497330"/>
        </p:xfrm>
        <a:graphic>
          <a:graphicData uri="http://schemas.openxmlformats.org/drawingml/2006/table">
            <a:tbl>
              <a:tblPr/>
              <a:tblGrid>
                <a:gridCol w="123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>
                          <a:effectLst/>
                        </a:rPr>
                        <a:t>Type</a:t>
                      </a:r>
                      <a:endParaRPr lang="pt-BR" b="1" dirty="0">
                        <a:effectLst/>
                      </a:endParaRP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>
                          <a:effectLst/>
                        </a:rPr>
                        <a:t>Size (in bits)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>
                          <a:effectLst/>
                        </a:rPr>
                        <a:t>precision</a:t>
                      </a:r>
                      <a:endParaRPr lang="pt-BR" b="1" dirty="0">
                        <a:effectLst/>
                      </a:endParaRP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effectLst/>
                        </a:rPr>
                        <a:t>Range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float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32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7 </a:t>
                      </a:r>
                      <a:r>
                        <a:rPr lang="pt-BR" dirty="0" err="1">
                          <a:effectLst/>
                        </a:rPr>
                        <a:t>digits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1.5 x 10</a:t>
                      </a:r>
                      <a:r>
                        <a:rPr lang="pt-BR" baseline="30000">
                          <a:effectLst/>
                        </a:rPr>
                        <a:t>-45</a:t>
                      </a:r>
                      <a:r>
                        <a:rPr lang="pt-BR">
                          <a:effectLst/>
                        </a:rPr>
                        <a:t> to 3.4 x 10</a:t>
                      </a:r>
                      <a:r>
                        <a:rPr lang="pt-BR" baseline="30000">
                          <a:effectLst/>
                        </a:rPr>
                        <a:t>38</a:t>
                      </a:r>
                      <a:endParaRPr lang="pt-BR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double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64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15-16 </a:t>
                      </a:r>
                      <a:r>
                        <a:rPr lang="pt-BR" dirty="0" err="1">
                          <a:effectLst/>
                        </a:rPr>
                        <a:t>digits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5.0 x 10</a:t>
                      </a:r>
                      <a:r>
                        <a:rPr lang="pt-BR" baseline="30000">
                          <a:effectLst/>
                        </a:rPr>
                        <a:t>-324</a:t>
                      </a:r>
                      <a:r>
                        <a:rPr lang="pt-BR">
                          <a:effectLst/>
                        </a:rPr>
                        <a:t> to 1.7 x 10</a:t>
                      </a:r>
                      <a:r>
                        <a:rPr lang="pt-BR" baseline="30000">
                          <a:effectLst/>
                        </a:rPr>
                        <a:t>308</a:t>
                      </a:r>
                      <a:endParaRPr lang="pt-BR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decimal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128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28-29 decimal </a:t>
                      </a:r>
                      <a:r>
                        <a:rPr lang="pt-BR" dirty="0" err="1">
                          <a:effectLst/>
                        </a:rPr>
                        <a:t>places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1.0 x 10</a:t>
                      </a:r>
                      <a:r>
                        <a:rPr lang="pt-BR" baseline="30000" dirty="0">
                          <a:effectLst/>
                        </a:rPr>
                        <a:t>-28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r>
                        <a:rPr lang="pt-BR" dirty="0" err="1">
                          <a:effectLst/>
                        </a:rPr>
                        <a:t>to</a:t>
                      </a:r>
                      <a:r>
                        <a:rPr lang="pt-BR" dirty="0">
                          <a:effectLst/>
                        </a:rPr>
                        <a:t> 7.9 x 10</a:t>
                      </a:r>
                      <a:r>
                        <a:rPr lang="pt-BR" baseline="30000" dirty="0">
                          <a:effectLst/>
                        </a:rPr>
                        <a:t>28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de Dados - Booleano e Caractere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3219822"/>
            <a:ext cx="8229600" cy="1728192"/>
          </a:xfrm>
        </p:spPr>
        <p:txBody>
          <a:bodyPr/>
          <a:lstStyle/>
          <a:p>
            <a:r>
              <a:rPr lang="pt-BR" dirty="0"/>
              <a:t>Para maiores informações sobre o padrão UNICODE, consulte: </a:t>
            </a:r>
            <a:r>
              <a:rPr lang="pt-BR" dirty="0">
                <a:hlinkClick r:id="rId2"/>
              </a:rPr>
              <a:t>www.unicode.org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2153"/>
              </p:ext>
            </p:extLst>
          </p:nvPr>
        </p:nvGraphicFramePr>
        <p:xfrm>
          <a:off x="435566" y="1419622"/>
          <a:ext cx="7520810" cy="1497330"/>
        </p:xfrm>
        <a:graphic>
          <a:graphicData uri="http://schemas.openxmlformats.org/drawingml/2006/table">
            <a:tbl>
              <a:tblPr/>
              <a:tblGrid>
                <a:gridCol w="154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>
                          <a:effectLst/>
                        </a:rPr>
                        <a:t>Type</a:t>
                      </a:r>
                      <a:endParaRPr lang="pt-BR" b="1" dirty="0">
                        <a:effectLst/>
                      </a:endParaRP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>
                          <a:effectLst/>
                        </a:rPr>
                        <a:t>Size (in bits)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effectLst/>
                        </a:rPr>
                        <a:t>Range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bool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Apenas os valores </a:t>
                      </a:r>
                      <a:r>
                        <a:rPr lang="pt-BR" i="1" dirty="0" err="1">
                          <a:effectLst/>
                        </a:rPr>
                        <a:t>true</a:t>
                      </a:r>
                      <a:r>
                        <a:rPr lang="pt-BR" dirty="0">
                          <a:effectLst/>
                        </a:rPr>
                        <a:t> ou </a:t>
                      </a:r>
                      <a:r>
                        <a:rPr lang="pt-BR" i="1" dirty="0"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char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16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Caractere único UNICODE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string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variável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Até 1 GB de caracteres UNICODE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419200"/>
            <a:ext cx="6391275" cy="2952750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67544" y="397029"/>
            <a:ext cx="8229600" cy="590545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declaração</a:t>
            </a:r>
          </a:p>
        </p:txBody>
      </p:sp>
    </p:spTree>
    <p:extLst>
      <p:ext uri="{BB962C8B-B14F-4D97-AF65-F5344CB8AC3E}">
        <p14:creationId xmlns:p14="http://schemas.microsoft.com/office/powerpoint/2010/main" val="35661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Escape </a:t>
            </a:r>
            <a:r>
              <a:rPr lang="pt-BR" dirty="0" err="1"/>
              <a:t>Character</a:t>
            </a:r>
            <a:r>
              <a:rPr lang="pt-BR" dirty="0"/>
              <a:t> </a:t>
            </a:r>
            <a:r>
              <a:rPr lang="pt-BR" dirty="0" err="1"/>
              <a:t>Sequence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56041"/>
              </p:ext>
            </p:extLst>
          </p:nvPr>
        </p:nvGraphicFramePr>
        <p:xfrm>
          <a:off x="467544" y="987574"/>
          <a:ext cx="4896544" cy="3811628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147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>
                          <a:effectLst/>
                        </a:rPr>
                        <a:t>Escape </a:t>
                      </a:r>
                      <a:r>
                        <a:rPr lang="pt-BR" sz="1600" b="1" dirty="0" err="1">
                          <a:effectLst/>
                        </a:rPr>
                        <a:t>Sequence</a:t>
                      </a:r>
                      <a:endParaRPr lang="pt-BR" sz="1600" b="1" dirty="0">
                        <a:effectLst/>
                      </a:endParaRPr>
                    </a:p>
                  </a:txBody>
                  <a:tcPr marL="36293" marR="36293" marT="43551" marB="43551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effectLst/>
                        </a:rPr>
                        <a:t>Meaning</a:t>
                      </a:r>
                      <a:endParaRPr lang="pt-BR" sz="1600" b="1" dirty="0">
                        <a:effectLst/>
                      </a:endParaRPr>
                    </a:p>
                  </a:txBody>
                  <a:tcPr marL="36293" marR="36293" marT="43551" marB="43551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\'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Single </a:t>
                      </a:r>
                      <a:r>
                        <a:rPr lang="pt-BR" sz="1600" dirty="0" err="1">
                          <a:effectLst/>
                        </a:rPr>
                        <a:t>Quote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\"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Double </a:t>
                      </a:r>
                      <a:r>
                        <a:rPr lang="pt-BR" sz="1600" dirty="0" err="1">
                          <a:effectLst/>
                        </a:rPr>
                        <a:t>Quote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\\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Backslash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\0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Null, not the same as the C# </a:t>
                      </a:r>
                      <a:r>
                        <a:rPr lang="en-US" sz="1600" i="1" dirty="0">
                          <a:effectLst/>
                        </a:rPr>
                        <a:t>null</a:t>
                      </a:r>
                      <a:r>
                        <a:rPr lang="en-US" sz="1600" dirty="0">
                          <a:effectLst/>
                        </a:rPr>
                        <a:t> value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\a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Bell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\b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Backspace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\f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form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Feed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\n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Newline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\r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Carriage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Return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\t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Horizontal </a:t>
                      </a:r>
                      <a:r>
                        <a:rPr lang="pt-BR" sz="1600" dirty="0" err="1">
                          <a:effectLst/>
                        </a:rPr>
                        <a:t>Tab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\v</a:t>
                      </a: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Vertical </a:t>
                      </a:r>
                      <a:r>
                        <a:rPr lang="pt-BR" sz="1600" dirty="0" err="1">
                          <a:effectLst/>
                        </a:rPr>
                        <a:t>Tab</a:t>
                      </a:r>
                      <a:endParaRPr lang="pt-BR" sz="1600" dirty="0">
                        <a:effectLst/>
                      </a:endParaRPr>
                    </a:p>
                  </a:txBody>
                  <a:tcPr marL="36293" marR="36293" marT="36293" marB="36293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340938"/>
            <a:ext cx="3429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Uso do @ antes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1440160"/>
          </a:xfrm>
        </p:spPr>
        <p:txBody>
          <a:bodyPr>
            <a:normAutofit/>
          </a:bodyPr>
          <a:lstStyle/>
          <a:p>
            <a:r>
              <a:rPr lang="pt-BR" sz="2800" dirty="0"/>
              <a:t>O @ também é um caractere importante para ser usado com </a:t>
            </a:r>
            <a:r>
              <a:rPr lang="pt-BR" sz="2800" i="1" dirty="0" err="1"/>
              <a:t>strings</a:t>
            </a:r>
            <a:r>
              <a:rPr lang="pt-BR" sz="2800" i="1" dirty="0"/>
              <a:t>,</a:t>
            </a:r>
            <a:r>
              <a:rPr lang="pt-BR" sz="2800" dirty="0"/>
              <a:t> uma vez que ele faz com que a sequência escape não seja executada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65729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s1 = "c:\vs\";</a:t>
            </a:r>
          </a:p>
          <a:p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.WriteLine(s1);</a:t>
            </a:r>
          </a:p>
          <a:p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.ReadKey();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81158" y="2571750"/>
            <a:ext cx="388326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s1 = "c:\\vs\\";</a:t>
            </a:r>
          </a:p>
          <a:p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.WriteLine(s1);</a:t>
            </a:r>
          </a:p>
          <a:p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.ReadKey();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23878"/>
            <a:ext cx="2867025" cy="105727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1763688" y="3088581"/>
            <a:ext cx="905272" cy="63529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95736" y="2614141"/>
            <a:ext cx="1329197" cy="461665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4083918"/>
            <a:ext cx="388326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s1 = @"c:\vs\";</a:t>
            </a:r>
          </a:p>
          <a:p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.WriteLine(s1);</a:t>
            </a:r>
          </a:p>
          <a:p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.ReadKey();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944138" y="357986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</a:t>
            </a:r>
          </a:p>
        </p:txBody>
      </p:sp>
      <p:pic>
        <p:nvPicPr>
          <p:cNvPr id="1026" name="Picture 2" descr="http://gamesack.org/wp-content/uploads/2015/12/Vault_Bo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17" y="4011910"/>
            <a:ext cx="2011085" cy="12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Entrada e saída de dados via teclado: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744416"/>
          </a:xfrm>
        </p:spPr>
        <p:txBody>
          <a:bodyPr/>
          <a:lstStyle/>
          <a:p>
            <a:r>
              <a:rPr lang="pt-BR" dirty="0" err="1"/>
              <a:t>Console.Read</a:t>
            </a:r>
            <a:r>
              <a:rPr lang="pt-BR" dirty="0"/>
              <a:t>();</a:t>
            </a:r>
          </a:p>
          <a:p>
            <a:r>
              <a:rPr lang="pt-BR" dirty="0" err="1"/>
              <a:t>Console.ReadLine</a:t>
            </a:r>
            <a:r>
              <a:rPr lang="pt-BR" dirty="0"/>
              <a:t>();</a:t>
            </a:r>
          </a:p>
          <a:p>
            <a:r>
              <a:rPr lang="pt-BR" dirty="0" err="1"/>
              <a:t>Console.ReadKey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 err="1"/>
              <a:t>Console.Write</a:t>
            </a:r>
            <a:r>
              <a:rPr lang="pt-BR" dirty="0"/>
              <a:t>();</a:t>
            </a:r>
          </a:p>
          <a:p>
            <a:r>
              <a:rPr lang="pt-BR" dirty="0" err="1"/>
              <a:t>Console.WriteLine</a:t>
            </a:r>
            <a:r>
              <a:rPr lang="pt-BR" dirty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52425"/>
            <a:ext cx="74104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Operadores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25224"/>
              </p:ext>
            </p:extLst>
          </p:nvPr>
        </p:nvGraphicFramePr>
        <p:xfrm>
          <a:off x="323528" y="1002452"/>
          <a:ext cx="4176465" cy="3318516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131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effectLst/>
                        </a:rPr>
                        <a:t>Category</a:t>
                      </a:r>
                      <a:r>
                        <a:rPr lang="pt-BR" sz="1600" b="1" dirty="0">
                          <a:effectLst/>
                        </a:rPr>
                        <a:t> </a:t>
                      </a:r>
                    </a:p>
                  </a:txBody>
                  <a:tcPr marL="23929" marR="23929" marT="28715" marB="2871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>
                          <a:effectLst/>
                        </a:rPr>
                        <a:t>Operator(s)</a:t>
                      </a:r>
                    </a:p>
                  </a:txBody>
                  <a:tcPr marL="23929" marR="23929" marT="28715" marB="2871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effectLst/>
                        </a:rPr>
                        <a:t>Associativity</a:t>
                      </a:r>
                      <a:endParaRPr lang="pt-BR" sz="1600" b="1" dirty="0">
                        <a:effectLst/>
                      </a:endParaRPr>
                    </a:p>
                  </a:txBody>
                  <a:tcPr marL="23929" marR="23929" marT="28715" marB="2871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95"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Primary</a:t>
                      </a:r>
                      <a:endParaRPr lang="pt-BR" sz="1600" dirty="0">
                        <a:effectLst/>
                      </a:endParaRP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x.y</a:t>
                      </a:r>
                      <a:r>
                        <a:rPr lang="en-US" sz="1600" dirty="0">
                          <a:effectLst/>
                        </a:rPr>
                        <a:t>  f(x)  a[x]  x++  x--  new  </a:t>
                      </a:r>
                      <a:r>
                        <a:rPr lang="en-US" sz="1600" dirty="0" err="1">
                          <a:effectLst/>
                        </a:rPr>
                        <a:t>typeof</a:t>
                      </a:r>
                      <a:r>
                        <a:rPr lang="en-US" sz="1600" dirty="0">
                          <a:effectLst/>
                        </a:rPr>
                        <a:t>  default  checked  unchecked delegate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Unary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+  -  !  ~  ++x  --x  (T)x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right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Multiplicative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*  /  %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Additive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+  -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Shift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&lt;&lt;  &gt;&gt;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Relational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&lt;  &gt;  &lt;=  &gt;=  is as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Equality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==  !=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right</a:t>
                      </a:r>
                      <a:endParaRPr lang="pt-BR" sz="1600" dirty="0">
                        <a:effectLst/>
                      </a:endParaRP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53451"/>
              </p:ext>
            </p:extLst>
          </p:nvPr>
        </p:nvGraphicFramePr>
        <p:xfrm>
          <a:off x="4644008" y="1002452"/>
          <a:ext cx="4176465" cy="3366374"/>
        </p:xfrm>
        <a:graphic>
          <a:graphicData uri="http://schemas.openxmlformats.org/drawingml/2006/table">
            <a:tbl>
              <a:tblPr/>
              <a:tblGrid>
                <a:gridCol w="139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131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effectLst/>
                        </a:rPr>
                        <a:t>Category</a:t>
                      </a:r>
                      <a:r>
                        <a:rPr lang="pt-BR" sz="1600" b="1" dirty="0">
                          <a:effectLst/>
                        </a:rPr>
                        <a:t> </a:t>
                      </a:r>
                    </a:p>
                  </a:txBody>
                  <a:tcPr marL="23929" marR="23929" marT="28715" marB="2871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>
                          <a:effectLst/>
                        </a:rPr>
                        <a:t>Operator(s)</a:t>
                      </a:r>
                    </a:p>
                  </a:txBody>
                  <a:tcPr marL="23929" marR="23929" marT="28715" marB="2871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effectLst/>
                        </a:rPr>
                        <a:t>Associativity</a:t>
                      </a:r>
                      <a:endParaRPr lang="pt-BR" sz="1600" b="1" dirty="0">
                        <a:effectLst/>
                      </a:endParaRPr>
                    </a:p>
                  </a:txBody>
                  <a:tcPr marL="23929" marR="23929" marT="28715" marB="2871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Logical</a:t>
                      </a:r>
                      <a:r>
                        <a:rPr lang="pt-BR" sz="1600" dirty="0">
                          <a:effectLst/>
                        </a:rPr>
                        <a:t> AND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&amp;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left</a:t>
                      </a:r>
                      <a:endParaRPr lang="pt-BR" sz="1600" dirty="0">
                        <a:effectLst/>
                      </a:endParaRP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Logical</a:t>
                      </a:r>
                      <a:r>
                        <a:rPr lang="pt-BR" sz="1600" dirty="0">
                          <a:effectLst/>
                        </a:rPr>
                        <a:t> XOR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^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Logical OR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|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Conditional AND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&amp;&amp;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Conditional OR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||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Null Coalescing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??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left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97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Ternary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?: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right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Assignment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=  *=  /=  %=  +=  -=  &lt;&lt;=  &gt;&gt;=  &amp;=  ^=  |=  =&gt;</a:t>
                      </a: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effectLst/>
                        </a:rPr>
                        <a:t>right</a:t>
                      </a:r>
                      <a:endParaRPr lang="pt-BR" sz="1600" dirty="0">
                        <a:effectLst/>
                      </a:endParaRPr>
                    </a:p>
                  </a:txBody>
                  <a:tcPr marL="23929" marR="23929" marT="23929" marB="23929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O que é O .NET FRAMEWORK?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.NET Framework é um modelo de programação de código gerenciado da Microsoft para criar aplicativos em clientes, servidores e dispositivos móveis ou incorporados ao Windows.</a:t>
            </a:r>
          </a:p>
          <a:p>
            <a:pPr algn="just"/>
            <a:r>
              <a:rPr lang="pt-BR" dirty="0"/>
              <a:t>Facilidade de desenvolvimento de aplicações desde as mais simples até as mais complexas;</a:t>
            </a:r>
          </a:p>
          <a:p>
            <a:pPr algn="just"/>
            <a:r>
              <a:rPr lang="pt-BR" dirty="0"/>
              <a:t>Orientada a objetos;</a:t>
            </a:r>
          </a:p>
          <a:p>
            <a:pPr algn="just"/>
            <a:r>
              <a:rPr lang="pt-BR" dirty="0"/>
              <a:t>Interoperabilidade entre plataformas e componentes desenvolvidos em outras linguagens .NET;</a:t>
            </a:r>
          </a:p>
          <a:p>
            <a:pPr algn="just"/>
            <a:r>
              <a:rPr lang="pt-BR" dirty="0"/>
              <a:t>Sintonizado com as últimas tecnologias;</a:t>
            </a:r>
            <a:endParaRPr lang="en-US" dirty="0"/>
          </a:p>
          <a:p>
            <a:pPr algn="just"/>
            <a:r>
              <a:rPr lang="pt-BR" dirty="0"/>
              <a:t>Tecnologia baseada em máquina virtual;</a:t>
            </a:r>
          </a:p>
        </p:txBody>
      </p:sp>
    </p:spTree>
    <p:extLst>
      <p:ext uri="{BB962C8B-B14F-4D97-AF65-F5344CB8AC3E}">
        <p14:creationId xmlns:p14="http://schemas.microsoft.com/office/powerpoint/2010/main" val="34137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mais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6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Por Valor (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Armazenado na memória </a:t>
            </a:r>
            <a:r>
              <a:rPr lang="pt-BR" sz="2800" dirty="0" err="1"/>
              <a:t>Stack</a:t>
            </a:r>
            <a:endParaRPr lang="pt-BR" sz="2800" dirty="0"/>
          </a:p>
          <a:p>
            <a:r>
              <a:rPr lang="pt-BR" sz="2800" dirty="0"/>
              <a:t>Trabalha com dados diretamente</a:t>
            </a:r>
          </a:p>
          <a:p>
            <a:r>
              <a:rPr lang="pt-BR" sz="2800" dirty="0"/>
              <a:t>Não pode ser nulo</a:t>
            </a:r>
          </a:p>
          <a:p>
            <a:r>
              <a:rPr lang="pt-BR" sz="2800" dirty="0"/>
              <a:t>Exemplo:</a:t>
            </a:r>
          </a:p>
          <a:p>
            <a:pPr lvl="1"/>
            <a:r>
              <a:rPr lang="pt-BR" sz="2500" dirty="0"/>
              <a:t>Inteiros</a:t>
            </a:r>
          </a:p>
          <a:p>
            <a:pPr lvl="1"/>
            <a:r>
              <a:rPr lang="pt-BR" sz="2500" dirty="0"/>
              <a:t>Decimais</a:t>
            </a:r>
          </a:p>
          <a:p>
            <a:pPr lvl="1"/>
            <a:r>
              <a:rPr lang="pt-BR" sz="2500" dirty="0"/>
              <a:t>Booleanos</a:t>
            </a:r>
          </a:p>
          <a:p>
            <a:pPr lvl="1"/>
            <a:r>
              <a:rPr lang="pt-BR" sz="2500" dirty="0"/>
              <a:t>Estruturas</a:t>
            </a:r>
          </a:p>
          <a:p>
            <a:pPr lvl="1"/>
            <a:r>
              <a:rPr lang="pt-BR" sz="2500" dirty="0" err="1"/>
              <a:t>Enumeradores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93152526"/>
              </p:ext>
            </p:extLst>
          </p:nvPr>
        </p:nvGraphicFramePr>
        <p:xfrm>
          <a:off x="5572132" y="2143122"/>
          <a:ext cx="2762248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5953156" y="1875230"/>
            <a:ext cx="200026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8973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Referência (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Contém uma referência a um ponteiro na memória </a:t>
            </a:r>
            <a:r>
              <a:rPr lang="pt-BR" sz="2800" dirty="0" err="1"/>
              <a:t>Heap</a:t>
            </a:r>
            <a:endParaRPr lang="pt-BR" sz="2800" dirty="0"/>
          </a:p>
          <a:p>
            <a:r>
              <a:rPr lang="pt-BR" sz="2800" dirty="0"/>
              <a:t>Pode ser nulo</a:t>
            </a:r>
          </a:p>
          <a:p>
            <a:r>
              <a:rPr lang="pt-BR" sz="2800" dirty="0"/>
              <a:t>Exemplo:</a:t>
            </a:r>
          </a:p>
          <a:p>
            <a:pPr lvl="1"/>
            <a:r>
              <a:rPr lang="pt-BR" sz="2500" dirty="0"/>
              <a:t>Vetores</a:t>
            </a:r>
          </a:p>
          <a:p>
            <a:pPr lvl="1"/>
            <a:r>
              <a:rPr lang="pt-BR" sz="2500" dirty="0"/>
              <a:t>Textos</a:t>
            </a:r>
          </a:p>
          <a:p>
            <a:pPr lvl="1"/>
            <a:r>
              <a:rPr lang="pt-BR" sz="2500" dirty="0"/>
              <a:t>Instâncias de Classes</a:t>
            </a:r>
          </a:p>
          <a:p>
            <a:pPr lvl="1"/>
            <a:r>
              <a:rPr lang="pt-BR" sz="2500" dirty="0"/>
              <a:t>Classes</a:t>
            </a:r>
          </a:p>
          <a:p>
            <a:pPr lvl="1"/>
            <a:endParaRPr lang="pt-BR" sz="2500" dirty="0"/>
          </a:p>
          <a:p>
            <a:pPr lvl="1"/>
            <a:endParaRPr lang="pt-BR" sz="2500" dirty="0"/>
          </a:p>
          <a:p>
            <a:pPr>
              <a:buNone/>
            </a:pP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5595966" y="2143122"/>
          <a:ext cx="2762248" cy="55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4572000" y="3214692"/>
          <a:ext cx="2762248" cy="53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5095900" y="2143122"/>
            <a:ext cx="428628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7162033">
            <a:off x="7138150" y="2774636"/>
            <a:ext cx="1164725" cy="2857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143504" y="2946799"/>
            <a:ext cx="200026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HEAP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953156" y="1875230"/>
            <a:ext cx="200026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STACK</a:t>
            </a:r>
          </a:p>
        </p:txBody>
      </p:sp>
      <p:sp>
        <p:nvSpPr>
          <p:cNvPr id="13" name="Seta para a direita 12"/>
          <p:cNvSpPr/>
          <p:nvPr/>
        </p:nvSpPr>
        <p:spPr>
          <a:xfrm rot="7162033">
            <a:off x="5838591" y="3659420"/>
            <a:ext cx="490152" cy="2857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143504" y="4071948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“Texto”</a:t>
            </a:r>
          </a:p>
        </p:txBody>
      </p:sp>
    </p:spTree>
    <p:extLst>
      <p:ext uri="{BB962C8B-B14F-4D97-AF65-F5344CB8AC3E}">
        <p14:creationId xmlns:p14="http://schemas.microsoft.com/office/powerpoint/2010/main" val="34596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Comentários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95686"/>
            <a:ext cx="6400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if</a:t>
            </a:r>
            <a:r>
              <a:rPr lang="pt-BR" dirty="0">
                <a:latin typeface="Arial" pitchFamily="34" charset="0"/>
                <a:cs typeface="Arial" pitchFamily="34" charset="0"/>
              </a:rPr>
              <a:t> ...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else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if</a:t>
            </a:r>
            <a:r>
              <a:rPr lang="pt-BR" dirty="0">
                <a:latin typeface="Arial" pitchFamily="34" charset="0"/>
                <a:cs typeface="Arial" pitchFamily="34" charset="0"/>
              </a:rPr>
              <a:t> ...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else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A cláusula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if</a:t>
            </a:r>
            <a:r>
              <a:rPr lang="pt-BR" dirty="0">
                <a:latin typeface="Arial" pitchFamily="34" charset="0"/>
                <a:cs typeface="Arial" pitchFamily="34" charset="0"/>
              </a:rPr>
              <a:t> ocorre apenas uma vez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A cláusula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else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if</a:t>
            </a:r>
            <a:r>
              <a:rPr lang="pt-BR" dirty="0">
                <a:latin typeface="Arial" pitchFamily="34" charset="0"/>
                <a:cs typeface="Arial" pitchFamily="34" charset="0"/>
              </a:rPr>
              <a:t> pode ocorrer nenhuma ou várias vezes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A cláusula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else</a:t>
            </a:r>
            <a:r>
              <a:rPr lang="pt-BR" dirty="0">
                <a:latin typeface="Arial" pitchFamily="34" charset="0"/>
                <a:cs typeface="Arial" pitchFamily="34" charset="0"/>
              </a:rPr>
              <a:t> é opcional.</a:t>
            </a:r>
          </a:p>
          <a:p>
            <a:pPr lvl="1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8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- IF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19622"/>
            <a:ext cx="40576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Operador Ternário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97393" y="1394651"/>
            <a:ext cx="63671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Sintaxe: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condição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pt-BR" altLang="pt-BR" sz="1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expressao_eh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_true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alt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expressão_eh_falsa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55726"/>
            <a:ext cx="5922571" cy="21602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563888" y="3579862"/>
            <a:ext cx="1377078" cy="288032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53735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56990" y="3579862"/>
            <a:ext cx="1071194" cy="288032"/>
          </a:xfrm>
          <a:prstGeom prst="rect">
            <a:avLst/>
          </a:prstGeom>
          <a:noFill/>
          <a:ln>
            <a:solidFill>
              <a:srgbClr val="5D9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44208" y="3579862"/>
            <a:ext cx="100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Comparação: IF e Operador Ternário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" y="1131590"/>
            <a:ext cx="4475336" cy="23413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931790"/>
            <a:ext cx="4950516" cy="1805686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95536" y="1923678"/>
            <a:ext cx="295232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83968" y="3723878"/>
            <a:ext cx="46624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switch … case 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Estruturas de decisão caracterizadas pela possibilidade de uma variável possuir vários valores. 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A cláusula </a:t>
            </a:r>
            <a:r>
              <a:rPr lang="pt-BR" b="1" i="1" dirty="0">
                <a:latin typeface="Arial" pitchFamily="34" charset="0"/>
                <a:cs typeface="Arial" pitchFamily="34" charset="0"/>
              </a:rPr>
              <a:t>switch</a:t>
            </a:r>
            <a:r>
              <a:rPr lang="pt-BR" dirty="0">
                <a:latin typeface="Arial" pitchFamily="34" charset="0"/>
                <a:cs typeface="Arial" pitchFamily="34" charset="0"/>
              </a:rPr>
              <a:t> ocorre uma vez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A cláusula </a:t>
            </a:r>
            <a:r>
              <a:rPr lang="pt-BR" b="1" i="1" dirty="0">
                <a:latin typeface="Arial" pitchFamily="34" charset="0"/>
                <a:cs typeface="Arial" pitchFamily="34" charset="0"/>
              </a:rPr>
              <a:t>case</a:t>
            </a:r>
            <a:r>
              <a:rPr lang="pt-BR" dirty="0">
                <a:latin typeface="Arial" pitchFamily="34" charset="0"/>
                <a:cs typeface="Arial" pitchFamily="34" charset="0"/>
              </a:rPr>
              <a:t> pode ocorrer uma ou várias vezes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A cláusula </a:t>
            </a:r>
            <a:r>
              <a:rPr lang="pt-BR" b="1" i="1" dirty="0">
                <a:latin typeface="Arial" pitchFamily="34" charset="0"/>
                <a:cs typeface="Arial" pitchFamily="34" charset="0"/>
              </a:rPr>
              <a:t>default</a:t>
            </a:r>
            <a:r>
              <a:rPr lang="pt-BR" dirty="0">
                <a:latin typeface="Arial" pitchFamily="34" charset="0"/>
                <a:cs typeface="Arial" pitchFamily="34" charset="0"/>
              </a:rPr>
              <a:t> é opcional.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1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Exemplo: switch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31" y="1131590"/>
            <a:ext cx="3933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posso fazer com o .net?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74441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.NET permite desenvolver soluções como: </a:t>
            </a:r>
          </a:p>
          <a:p>
            <a:pPr lvl="1"/>
            <a:r>
              <a:rPr lang="pt-BR" dirty="0"/>
              <a:t>Aplicativos Web</a:t>
            </a:r>
          </a:p>
          <a:p>
            <a:pPr lvl="1"/>
            <a:r>
              <a:rPr lang="pt-BR" dirty="0"/>
              <a:t>Aplicativos para Servidores</a:t>
            </a:r>
          </a:p>
          <a:p>
            <a:pPr lvl="1"/>
            <a:r>
              <a:rPr lang="pt-BR" dirty="0"/>
              <a:t>Aplicativos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Client</a:t>
            </a:r>
            <a:endParaRPr lang="pt-BR" dirty="0"/>
          </a:p>
          <a:p>
            <a:pPr lvl="1"/>
            <a:r>
              <a:rPr lang="pt-BR" dirty="0"/>
              <a:t>Aplicativos de Console</a:t>
            </a:r>
          </a:p>
          <a:p>
            <a:pPr lvl="1"/>
            <a:r>
              <a:rPr lang="pt-BR" dirty="0"/>
              <a:t>Aplicativos de Banco de Dados</a:t>
            </a:r>
          </a:p>
          <a:p>
            <a:pPr lvl="1"/>
            <a:r>
              <a:rPr lang="pt-BR" dirty="0"/>
              <a:t>Serviços Windows</a:t>
            </a:r>
          </a:p>
          <a:p>
            <a:pPr lvl="1"/>
            <a:r>
              <a:rPr lang="pt-BR" dirty="0"/>
              <a:t>Web </a:t>
            </a:r>
            <a:r>
              <a:rPr lang="pt-BR" dirty="0" err="1"/>
              <a:t>Services</a:t>
            </a:r>
            <a:r>
              <a:rPr lang="pt-BR" dirty="0"/>
              <a:t> e muito mais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7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Repetição: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repetição caracterizada pela existência de três parâmetros: </a:t>
            </a:r>
          </a:p>
          <a:p>
            <a:pPr lvl="2"/>
            <a:r>
              <a:rPr lang="pt-BR" dirty="0">
                <a:latin typeface="Arial" pitchFamily="34" charset="0"/>
                <a:cs typeface="Arial" pitchFamily="34" charset="0"/>
              </a:rPr>
              <a:t>Valor inicial	</a:t>
            </a:r>
          </a:p>
          <a:p>
            <a:pPr lvl="2"/>
            <a:r>
              <a:rPr lang="pt-BR" dirty="0">
                <a:latin typeface="Arial" pitchFamily="34" charset="0"/>
                <a:cs typeface="Arial" pitchFamily="34" charset="0"/>
              </a:rPr>
              <a:t>Condição para parada das iterações</a:t>
            </a:r>
          </a:p>
          <a:p>
            <a:pPr lvl="2"/>
            <a:r>
              <a:rPr lang="pt-BR" dirty="0">
                <a:latin typeface="Arial" pitchFamily="34" charset="0"/>
                <a:cs typeface="Arial" pitchFamily="34" charset="0"/>
              </a:rPr>
              <a:t>Quantidade de incrementos/decrementos a cada iteração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459904" y="3913303"/>
            <a:ext cx="3280448" cy="1034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85" y="3984948"/>
            <a:ext cx="3114328" cy="8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Repetição: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Estrutura de repetição que realiza as operações desejadas enquanto a condição especificada for verdadeira.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19872" y="2931790"/>
            <a:ext cx="3240360" cy="176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03798"/>
            <a:ext cx="309907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Repetição: do ...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Semelhante à anterior, com o diferencial de que as condições são verificadas no final da execução</a:t>
            </a:r>
          </a:p>
          <a:p>
            <a:r>
              <a:rPr lang="pt-BR" sz="2800" dirty="0"/>
              <a:t>Permite que as operações especificadas sejam executadas pelo menos uma vez.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635896" y="3219822"/>
            <a:ext cx="4320480" cy="174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65519"/>
            <a:ext cx="3240360" cy="16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Repetição: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0240"/>
          </a:xfrm>
        </p:spPr>
        <p:txBody>
          <a:bodyPr/>
          <a:lstStyle/>
          <a:p>
            <a:r>
              <a:rPr lang="pt-BR" dirty="0"/>
              <a:t>É uma variação do for</a:t>
            </a:r>
            <a:endParaRPr lang="pt-BR" b="1" dirty="0"/>
          </a:p>
          <a:p>
            <a:r>
              <a:rPr lang="pt-BR" dirty="0"/>
              <a:t>Sua diferença está no fato de ser necessário apenas especificar uma variável e a coleção ou </a:t>
            </a:r>
            <a:r>
              <a:rPr lang="pt-BR" dirty="0" err="1"/>
              <a:t>array</a:t>
            </a:r>
            <a:r>
              <a:rPr lang="pt-BR" dirty="0"/>
              <a:t> cujos registros serão percorridos.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7555" y="3579862"/>
            <a:ext cx="385765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63" y="3651870"/>
            <a:ext cx="376615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635896" y="3219822"/>
            <a:ext cx="43924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Comparação: </a:t>
            </a:r>
            <a:r>
              <a:rPr lang="pt-BR" dirty="0" err="1"/>
              <a:t>foreach</a:t>
            </a:r>
            <a:r>
              <a:rPr lang="pt-BR" dirty="0"/>
              <a:t> e for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1560" y="1347613"/>
            <a:ext cx="4464496" cy="1584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888" y="3291830"/>
            <a:ext cx="4210050" cy="1428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8" y="1419622"/>
            <a:ext cx="4343400" cy="141922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2483768" y="1851670"/>
            <a:ext cx="1584176" cy="9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508104" y="3759882"/>
            <a:ext cx="1368152" cy="9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590545"/>
          </a:xfrm>
        </p:spPr>
        <p:txBody>
          <a:bodyPr>
            <a:normAutofit fontScale="90000"/>
          </a:bodyPr>
          <a:lstStyle/>
          <a:p>
            <a:r>
              <a:rPr lang="pt-BR" dirty="0"/>
              <a:t>Convertendo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3190" y="778784"/>
            <a:ext cx="3643338" cy="11787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“123”;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S;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93190" y="2035965"/>
            <a:ext cx="3643338" cy="133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None/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Exemplo II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"123";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Convert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.ToInt32(S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3190" y="3429006"/>
            <a:ext cx="3643338" cy="144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Exemplo III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“123”;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int.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Parse(S);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43372" y="2035965"/>
            <a:ext cx="4749108" cy="2839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Exemplo V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"valor";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0;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.TryParse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out i)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inválido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143372" y="778784"/>
            <a:ext cx="4749108" cy="11787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IV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“valor”;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</a:t>
            </a: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Convert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.ToInt32(S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pt-B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6494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Convertendo: </a:t>
            </a:r>
            <a:r>
              <a:rPr lang="pt-BR" dirty="0" err="1"/>
              <a:t>String</a:t>
            </a:r>
            <a:r>
              <a:rPr lang="pt-BR" dirty="0"/>
              <a:t> para short, </a:t>
            </a:r>
            <a:r>
              <a:rPr lang="pt-BR" dirty="0" err="1"/>
              <a:t>int</a:t>
            </a:r>
            <a:r>
              <a:rPr lang="pt-BR" dirty="0"/>
              <a:t> e </a:t>
            </a:r>
            <a:r>
              <a:rPr lang="pt-BR" dirty="0" err="1"/>
              <a:t>long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Convert.ToInt16(); </a:t>
            </a:r>
            <a:r>
              <a:rPr lang="pt-BR" dirty="0">
                <a:sym typeface="Wingdings" panose="05000000000000000000" pitchFamily="2" charset="2"/>
              </a:rPr>
              <a:t> short  Int16</a:t>
            </a:r>
          </a:p>
          <a:p>
            <a:r>
              <a:rPr lang="pt-BR" dirty="0"/>
              <a:t>Convert.ToInt32();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int</a:t>
            </a:r>
            <a:r>
              <a:rPr lang="pt-BR" dirty="0">
                <a:sym typeface="Wingdings" panose="05000000000000000000" pitchFamily="2" charset="2"/>
              </a:rPr>
              <a:t>  Int32</a:t>
            </a:r>
          </a:p>
          <a:p>
            <a:r>
              <a:rPr lang="pt-BR" dirty="0"/>
              <a:t>Convert.ToInt64();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long</a:t>
            </a:r>
            <a:r>
              <a:rPr lang="pt-BR" dirty="0">
                <a:sym typeface="Wingdings" panose="05000000000000000000" pitchFamily="2" charset="2"/>
              </a:rPr>
              <a:t>  Int64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6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Convertendo: </a:t>
            </a:r>
            <a:r>
              <a:rPr lang="pt-BR" dirty="0" err="1"/>
              <a:t>cast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vlr</a:t>
            </a:r>
            <a:r>
              <a:rPr lang="pt-BR" dirty="0"/>
              <a:t> = 25.5525;</a:t>
            </a:r>
          </a:p>
          <a:p>
            <a:r>
              <a:rPr lang="pt-BR" dirty="0" err="1"/>
              <a:t>Int</a:t>
            </a:r>
            <a:r>
              <a:rPr lang="pt-BR" dirty="0"/>
              <a:t> valor = (</a:t>
            </a:r>
            <a:r>
              <a:rPr lang="pt-BR" dirty="0" err="1"/>
              <a:t>int</a:t>
            </a:r>
            <a:r>
              <a:rPr lang="pt-BR" dirty="0"/>
              <a:t>) </a:t>
            </a:r>
            <a:r>
              <a:rPr lang="pt-BR" dirty="0" err="1"/>
              <a:t>vlr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40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Debug x Release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9662"/>
            <a:ext cx="7600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6" y="0"/>
            <a:ext cx="8286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6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CLR?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Common</a:t>
            </a:r>
            <a:r>
              <a:rPr lang="pt-BR" sz="2400" dirty="0"/>
              <a:t> </a:t>
            </a:r>
            <a:r>
              <a:rPr lang="pt-BR" sz="2400" dirty="0" err="1"/>
              <a:t>Language</a:t>
            </a:r>
            <a:r>
              <a:rPr lang="pt-BR" sz="2400" dirty="0"/>
              <a:t> </a:t>
            </a:r>
            <a:r>
              <a:rPr lang="pt-BR" sz="2400" dirty="0" err="1"/>
              <a:t>Runtime</a:t>
            </a:r>
            <a:r>
              <a:rPr lang="pt-BR" sz="2400" dirty="0"/>
              <a:t> (CLR) é o componente encarregado de gerenciar aplicações desenvolvidas em .NET.</a:t>
            </a:r>
          </a:p>
          <a:p>
            <a:r>
              <a:rPr lang="pt-BR" sz="2400" dirty="0"/>
              <a:t>O compilador de cada linguagem segue uma série de especificações, conhecida como Common </a:t>
            </a:r>
            <a:r>
              <a:rPr lang="pt-BR" sz="2400" dirty="0" err="1"/>
              <a:t>Language</a:t>
            </a:r>
            <a:r>
              <a:rPr lang="pt-BR" sz="2400" dirty="0"/>
              <a:t> </a:t>
            </a:r>
            <a:r>
              <a:rPr lang="pt-BR" sz="2400" dirty="0" err="1"/>
              <a:t>Infrastructure</a:t>
            </a:r>
            <a:r>
              <a:rPr lang="pt-BR" sz="2400" dirty="0"/>
              <a:t> (CLI),  para compilar seus códigos.</a:t>
            </a:r>
          </a:p>
        </p:txBody>
      </p:sp>
    </p:spTree>
    <p:extLst>
      <p:ext uri="{BB962C8B-B14F-4D97-AF65-F5344CB8AC3E}">
        <p14:creationId xmlns:p14="http://schemas.microsoft.com/office/powerpoint/2010/main" val="1083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6" y="0"/>
            <a:ext cx="8286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71587"/>
            <a:ext cx="5857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71550"/>
            <a:ext cx="6372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289"/>
            <a:ext cx="9144000" cy="34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525"/>
            <a:ext cx="9144000" cy="3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1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925"/>
            <a:ext cx="9144000" cy="35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95412"/>
            <a:ext cx="8191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Debug de código no Visual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Immediate</a:t>
            </a:r>
            <a:r>
              <a:rPr lang="pt-BR" dirty="0"/>
              <a:t> </a:t>
            </a:r>
            <a:r>
              <a:rPr lang="pt-BR" dirty="0" err="1"/>
              <a:t>Window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24" y="1851670"/>
            <a:ext cx="5235352" cy="27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Serviços Presentes no CLR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3100" dirty="0"/>
              <a:t>Serviços de gerenciamento de memória</a:t>
            </a:r>
          </a:p>
          <a:p>
            <a:pPr>
              <a:defRPr/>
            </a:pPr>
            <a:r>
              <a:rPr lang="pt-BR" sz="3100" dirty="0"/>
              <a:t>Serviços de tratamento de exceções</a:t>
            </a:r>
          </a:p>
          <a:p>
            <a:pPr>
              <a:defRPr/>
            </a:pPr>
            <a:r>
              <a:rPr lang="pt-BR" sz="3100" dirty="0"/>
              <a:t>Serviços de compilação</a:t>
            </a:r>
          </a:p>
          <a:p>
            <a:pPr>
              <a:defRPr/>
            </a:pPr>
            <a:r>
              <a:rPr lang="pt-BR" sz="3100" dirty="0"/>
              <a:t>Serviços de segurança, etc. </a:t>
            </a:r>
            <a:endParaRPr lang="pt-BR" sz="4300" dirty="0"/>
          </a:p>
        </p:txBody>
      </p:sp>
    </p:spTree>
    <p:extLst>
      <p:ext uri="{BB962C8B-B14F-4D97-AF65-F5344CB8AC3E}">
        <p14:creationId xmlns:p14="http://schemas.microsoft.com/office/powerpoint/2010/main" val="23166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Visão Geral da Compilação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28155" y="1350615"/>
            <a:ext cx="1143000" cy="24765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VB.net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28355" y="1350615"/>
            <a:ext cx="1143000" cy="24765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C#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79031" y="3997374"/>
            <a:ext cx="2879725" cy="205979"/>
          </a:xfrm>
          <a:prstGeom prst="rec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Código Nativo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99543" y="3132981"/>
            <a:ext cx="4176713" cy="702469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>
                  <a:alpha val="89999"/>
                </a:srgbClr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wrap="none" lIns="91429" tIns="0" rIns="91429" bIns="0">
            <a:flatTx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Common Language Runtime (CLR)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20418" y="1836390"/>
            <a:ext cx="1143000" cy="24765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99543" y="2300734"/>
            <a:ext cx="4175125" cy="453628"/>
          </a:xfrm>
          <a:prstGeom prst="rect">
            <a:avLst/>
          </a:prstGeom>
          <a:gradFill rotWithShape="1">
            <a:gsLst>
              <a:gs pos="0">
                <a:srgbClr val="CC9900">
                  <a:gamma/>
                  <a:shade val="46275"/>
                  <a:invGamma/>
                </a:srgbClr>
              </a:gs>
              <a:gs pos="50000">
                <a:srgbClr val="CC9900">
                  <a:alpha val="89999"/>
                </a:srgbClr>
              </a:gs>
              <a:gs pos="100000">
                <a:srgbClr val="CC99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99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Assembly - Código IL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780631" y="3412778"/>
            <a:ext cx="2663825" cy="314325"/>
          </a:xfrm>
          <a:prstGeom prst="rec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 JIT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99543" y="4321224"/>
            <a:ext cx="4175125" cy="410766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>
                  <a:alpha val="89999"/>
                </a:srgbClr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Serviços do Sistema Operacional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cxnSp>
        <p:nvCxnSpPr>
          <p:cNvPr id="15" name="AutoShape 15"/>
          <p:cNvCxnSpPr>
            <a:cxnSpLocks noChangeShapeType="1"/>
            <a:stCxn id="4" idx="2"/>
            <a:endCxn id="29" idx="0"/>
          </p:cNvCxnSpPr>
          <p:nvPr/>
        </p:nvCxnSpPr>
        <p:spPr bwMode="auto">
          <a:xfrm>
            <a:off x="3999655" y="1598265"/>
            <a:ext cx="0" cy="2381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5791919" y="1598265"/>
            <a:ext cx="7937" cy="2381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3995091" y="2073324"/>
            <a:ext cx="0" cy="216694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cxnSp>
        <p:nvCxnSpPr>
          <p:cNvPr id="19" name="AutoShape 19"/>
          <p:cNvCxnSpPr>
            <a:cxnSpLocks noChangeShapeType="1"/>
            <a:stCxn id="10" idx="2"/>
          </p:cNvCxnSpPr>
          <p:nvPr/>
        </p:nvCxnSpPr>
        <p:spPr bwMode="auto">
          <a:xfrm>
            <a:off x="5791918" y="2084040"/>
            <a:ext cx="0" cy="216694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cxnSp>
        <p:nvCxnSpPr>
          <p:cNvPr id="23" name="AutoShape 23"/>
          <p:cNvCxnSpPr>
            <a:cxnSpLocks noChangeShapeType="1"/>
            <a:stCxn id="13" idx="2"/>
            <a:endCxn id="7" idx="0"/>
          </p:cNvCxnSpPr>
          <p:nvPr/>
        </p:nvCxnSpPr>
        <p:spPr bwMode="auto">
          <a:xfrm>
            <a:off x="5112542" y="3727102"/>
            <a:ext cx="6350" cy="270272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>
            <a:off x="3995091" y="2753172"/>
            <a:ext cx="6350" cy="378619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5795291" y="2779315"/>
            <a:ext cx="6350" cy="378619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ffectLst/>
        </p:spPr>
      </p:cxn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91480" y="1285130"/>
            <a:ext cx="800219" cy="52322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 pitchFamily="34" charset="0"/>
              </a:rPr>
              <a:t>Código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 pitchFamily="34" charset="0"/>
              </a:rPr>
              <a:t>Fonte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500981" y="2311449"/>
            <a:ext cx="1199366" cy="52322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 pitchFamily="34" charset="0"/>
              </a:rPr>
              <a:t>Código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 pitchFamily="34" charset="0"/>
              </a:rPr>
              <a:t>Gerenciável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428155" y="1836390"/>
            <a:ext cx="1143000" cy="24765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Em resumo o .NET FRAMEWORK é: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bibliotecas;</a:t>
            </a:r>
          </a:p>
          <a:p>
            <a:r>
              <a:rPr lang="pt-BR" dirty="0"/>
              <a:t>Maquina Virtual (CLR);</a:t>
            </a:r>
          </a:p>
          <a:p>
            <a:r>
              <a:rPr lang="pt-BR" dirty="0"/>
              <a:t>Conjunto de linguagens interoperáveis:</a:t>
            </a:r>
          </a:p>
          <a:p>
            <a:pPr lvl="1"/>
            <a:r>
              <a:rPr lang="pt-BR" dirty="0"/>
              <a:t>C#</a:t>
            </a:r>
          </a:p>
          <a:p>
            <a:pPr lvl="1"/>
            <a:r>
              <a:rPr lang="pt-BR" dirty="0"/>
              <a:t>VB.NET</a:t>
            </a:r>
          </a:p>
          <a:p>
            <a:pPr lvl="1"/>
            <a:r>
              <a:rPr lang="pt-BR" dirty="0"/>
              <a:t>Visual C++</a:t>
            </a:r>
          </a:p>
        </p:txBody>
      </p:sp>
    </p:spTree>
    <p:extLst>
      <p:ext uri="{BB962C8B-B14F-4D97-AF65-F5344CB8AC3E}">
        <p14:creationId xmlns:p14="http://schemas.microsoft.com/office/powerpoint/2010/main" val="24270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C# x VB.net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51520" y="1131590"/>
            <a:ext cx="4896544" cy="1872208"/>
            <a:chOff x="323528" y="1131590"/>
            <a:chExt cx="4896544" cy="1872208"/>
          </a:xfrm>
        </p:grpSpPr>
        <p:sp>
          <p:nvSpPr>
            <p:cNvPr id="3" name="Retângulo 2"/>
            <p:cNvSpPr/>
            <p:nvPr/>
          </p:nvSpPr>
          <p:spPr>
            <a:xfrm>
              <a:off x="323528" y="1131590"/>
              <a:ext cx="4896544" cy="1872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sz="2800" dirty="0"/>
                <a:t>C#</a:t>
              </a: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39552" y="1635646"/>
              <a:ext cx="4536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x;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 = 7;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Console.WriteLine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923928" y="2787774"/>
            <a:ext cx="4896544" cy="2088232"/>
            <a:chOff x="3923928" y="2859782"/>
            <a:chExt cx="4896544" cy="2088232"/>
          </a:xfrm>
        </p:grpSpPr>
        <p:sp>
          <p:nvSpPr>
            <p:cNvPr id="5" name="Retângulo 4"/>
            <p:cNvSpPr/>
            <p:nvPr/>
          </p:nvSpPr>
          <p:spPr>
            <a:xfrm>
              <a:off x="3923928" y="2859782"/>
              <a:ext cx="4896544" cy="20882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sz="2800" dirty="0"/>
                <a:t>VB.net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67944" y="3463141"/>
              <a:ext cx="453650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pt-B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Dim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pt-BR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= 7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pt-B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Console.WriteLine</a:t>
              </a:r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  <a:p>
              <a:r>
                <a:rPr lang="pt-BR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13&quot;&gt;&lt;/object&gt;&lt;object type=&quot;2&quot; unique_id=&quot;10014&quot;&gt;&lt;object type=&quot;3&quot; unique_id=&quot;10064&quot;&gt;&lt;property id=&quot;20148&quot; value=&quot;5&quot;/&gt;&lt;property id=&quot;20300&quot; value=&quot;Slide 1&quot;/&gt;&lt;property id=&quot;20307&quot; value=&quot;257&quot;/&gt;&lt;/object&gt;&lt;object type=&quot;3&quot; unique_id=&quot;10065&quot;&gt;&lt;property id=&quot;20148&quot; value=&quot;5&quot;/&gt;&lt;property id=&quot;20300&quot; value=&quot;Slide 2&quot;/&gt;&lt;property id=&quot;20307&quot; value=&quot;263&quot;/&gt;&lt;/object&gt;&lt;object type=&quot;3&quot; unique_id=&quot;10099&quot;&gt;&lt;property id=&quot;20148&quot; value=&quot;5&quot;/&gt;&lt;property id=&quot;20300&quot; value=&quot;Slide 9&quot;/&gt;&lt;property id=&quot;20307&quot; value=&quot;265&quot;/&gt;&lt;/object&gt;&lt;object type=&quot;3&quot; unique_id=&quot;10106&quot;&gt;&lt;property id=&quot;20148&quot; value=&quot;5&quot;/&gt;&lt;property id=&quot;20300&quot; value=&quot;Slide 3&quot;/&gt;&lt;property id=&quot;20307&quot; value=&quot;268&quot;/&gt;&lt;/object&gt;&lt;object type=&quot;3&quot; unique_id=&quot;10107&quot;&gt;&lt;property id=&quot;20148&quot; value=&quot;5&quot;/&gt;&lt;property id=&quot;20300&quot; value=&quot;Slide 4&quot;/&gt;&lt;property id=&quot;20307&quot; value=&quot;269&quot;/&gt;&lt;/object&gt;&lt;object type=&quot;3&quot; unique_id=&quot;10108&quot;&gt;&lt;property id=&quot;20148&quot; value=&quot;5&quot;/&gt;&lt;property id=&quot;20300&quot; value=&quot;Slide 5&quot;/&gt;&lt;property id=&quot;20307&quot; value=&quot;271&quot;/&gt;&lt;/object&gt;&lt;object type=&quot;3&quot; unique_id=&quot;10109&quot;&gt;&lt;property id=&quot;20148&quot; value=&quot;5&quot;/&gt;&lt;property id=&quot;20300&quot; value=&quot;Slide 6&quot;/&gt;&lt;property id=&quot;20307&quot; value=&quot;272&quot;/&gt;&lt;/object&gt;&lt;object type=&quot;3&quot; unique_id=&quot;10110&quot;&gt;&lt;property id=&quot;20148&quot; value=&quot;5&quot;/&gt;&lt;property id=&quot;20300&quot; value=&quot;Slide 7&quot;/&gt;&lt;property id=&quot;20307&quot; value=&quot;273&quot;/&gt;&lt;/object&gt;&lt;object type=&quot;3&quot; unique_id=&quot;10111&quot;&gt;&lt;property id=&quot;20148&quot; value=&quot;5&quot;/&gt;&lt;property id=&quot;20300&quot; value=&quot;Slide 8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s-Padronizad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Slides-Padronizados</Template>
  <TotalTime>1030</TotalTime>
  <Words>1260</Words>
  <Application>Microsoft Office PowerPoint</Application>
  <PresentationFormat>Apresentação na tela (16:9)</PresentationFormat>
  <Paragraphs>369</Paragraphs>
  <Slides>58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Optima</vt:lpstr>
      <vt:lpstr>Wingdings</vt:lpstr>
      <vt:lpstr>Slides-Padronizados</vt:lpstr>
      <vt:lpstr>Apresentação do PowerPoint</vt:lpstr>
      <vt:lpstr>Linguagem de Programação C#</vt:lpstr>
      <vt:lpstr>O que é O .NET FRAMEWORK?</vt:lpstr>
      <vt:lpstr>O que posso fazer com o .net?</vt:lpstr>
      <vt:lpstr>O QUE É CLR?</vt:lpstr>
      <vt:lpstr>Serviços Presentes no CLR</vt:lpstr>
      <vt:lpstr>Visão Geral da Compilação</vt:lpstr>
      <vt:lpstr>Em resumo o .NET FRAMEWORK é:</vt:lpstr>
      <vt:lpstr>C# x VB.net</vt:lpstr>
      <vt:lpstr>O que é o Visual Studio (VS)?</vt:lpstr>
      <vt:lpstr>Algumas coisas que podem ser feitas com o VS</vt:lpstr>
      <vt:lpstr>Como criar um projeto no Visual Studio  Console Application</vt:lpstr>
      <vt:lpstr>Apresentação do PowerPoint</vt:lpstr>
      <vt:lpstr>Visual Studio 2013</vt:lpstr>
      <vt:lpstr>Apresentação do PowerPoint</vt:lpstr>
      <vt:lpstr>Visual Studio 2015</vt:lpstr>
      <vt:lpstr>Apresentação do PowerPoint</vt:lpstr>
      <vt:lpstr>Visão geral de um projeto Console no Visual Studio</vt:lpstr>
      <vt:lpstr>Apresentação do PowerPoint</vt:lpstr>
      <vt:lpstr>Introdução ao C#</vt:lpstr>
      <vt:lpstr>Tipos de Dados - Inteiros</vt:lpstr>
      <vt:lpstr>Tipos de Dados - Decimais</vt:lpstr>
      <vt:lpstr>Tipos de Dados - Booleano e Caractere</vt:lpstr>
      <vt:lpstr>Exemplos de declaração</vt:lpstr>
      <vt:lpstr>Escape Character Sequence</vt:lpstr>
      <vt:lpstr>Uso do @ antes de strings</vt:lpstr>
      <vt:lpstr>Entrada e saída de dados via teclado:</vt:lpstr>
      <vt:lpstr>Apresentação do PowerPoint</vt:lpstr>
      <vt:lpstr>Operadores</vt:lpstr>
      <vt:lpstr>Exemplos mais utilizados</vt:lpstr>
      <vt:lpstr>Variáveis Por Valor (Value Types)</vt:lpstr>
      <vt:lpstr>Por Referência (reference types)</vt:lpstr>
      <vt:lpstr>Comentários</vt:lpstr>
      <vt:lpstr>Estruturas de controle de fluxo</vt:lpstr>
      <vt:lpstr>Exemplo - IF</vt:lpstr>
      <vt:lpstr>Operador Ternário</vt:lpstr>
      <vt:lpstr>Comparação: IF e Operador Ternário</vt:lpstr>
      <vt:lpstr>Estruturas de controle de fluxo</vt:lpstr>
      <vt:lpstr>Exemplo: switch</vt:lpstr>
      <vt:lpstr>Estruturas de Repetição: for</vt:lpstr>
      <vt:lpstr>Estruturas de Repetição: while</vt:lpstr>
      <vt:lpstr>Estruturas de Repetição: do ... while</vt:lpstr>
      <vt:lpstr>Estruturas de Repetição: foreach</vt:lpstr>
      <vt:lpstr>Comparação: foreach e for</vt:lpstr>
      <vt:lpstr>Convertendo</vt:lpstr>
      <vt:lpstr>Convertendo: String para short, int e long</vt:lpstr>
      <vt:lpstr>Convertendo: cast</vt:lpstr>
      <vt:lpstr>Debug x Release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Debug de código no Visual Studio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Douglas Tybusch</cp:lastModifiedBy>
  <cp:revision>121</cp:revision>
  <dcterms:created xsi:type="dcterms:W3CDTF">2015-02-23T18:14:35Z</dcterms:created>
  <dcterms:modified xsi:type="dcterms:W3CDTF">2016-11-16T13:30:15Z</dcterms:modified>
</cp:coreProperties>
</file>