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67"/>
  </p:notesMasterIdLst>
  <p:sldIdLst>
    <p:sldId id="256" r:id="rId2"/>
    <p:sldId id="257" r:id="rId3"/>
    <p:sldId id="258" r:id="rId4"/>
    <p:sldId id="260" r:id="rId5"/>
    <p:sldId id="259" r:id="rId6"/>
    <p:sldId id="261" r:id="rId7"/>
    <p:sldId id="262" r:id="rId8"/>
    <p:sldId id="263" r:id="rId9"/>
    <p:sldId id="264" r:id="rId10"/>
    <p:sldId id="265" r:id="rId11"/>
    <p:sldId id="266" r:id="rId12"/>
    <p:sldId id="280" r:id="rId13"/>
    <p:sldId id="267" r:id="rId14"/>
    <p:sldId id="272" r:id="rId15"/>
    <p:sldId id="268" r:id="rId16"/>
    <p:sldId id="281" r:id="rId17"/>
    <p:sldId id="273" r:id="rId18"/>
    <p:sldId id="282" r:id="rId19"/>
    <p:sldId id="269" r:id="rId20"/>
    <p:sldId id="270" r:id="rId21"/>
    <p:sldId id="271" r:id="rId22"/>
    <p:sldId id="283" r:id="rId23"/>
    <p:sldId id="284" r:id="rId24"/>
    <p:sldId id="285" r:id="rId25"/>
    <p:sldId id="286" r:id="rId26"/>
    <p:sldId id="287" r:id="rId27"/>
    <p:sldId id="288" r:id="rId28"/>
    <p:sldId id="289" r:id="rId29"/>
    <p:sldId id="291" r:id="rId30"/>
    <p:sldId id="292" r:id="rId31"/>
    <p:sldId id="293" r:id="rId32"/>
    <p:sldId id="294" r:id="rId33"/>
    <p:sldId id="295" r:id="rId34"/>
    <p:sldId id="296" r:id="rId35"/>
    <p:sldId id="297" r:id="rId36"/>
    <p:sldId id="298" r:id="rId37"/>
    <p:sldId id="314" r:id="rId38"/>
    <p:sldId id="333" r:id="rId39"/>
    <p:sldId id="334" r:id="rId40"/>
    <p:sldId id="335" r:id="rId41"/>
    <p:sldId id="336" r:id="rId42"/>
    <p:sldId id="337" r:id="rId43"/>
    <p:sldId id="338" r:id="rId44"/>
    <p:sldId id="339" r:id="rId45"/>
    <p:sldId id="340" r:id="rId46"/>
    <p:sldId id="323" r:id="rId47"/>
    <p:sldId id="342" r:id="rId48"/>
    <p:sldId id="324" r:id="rId49"/>
    <p:sldId id="325" r:id="rId50"/>
    <p:sldId id="327" r:id="rId51"/>
    <p:sldId id="326" r:id="rId52"/>
    <p:sldId id="328" r:id="rId53"/>
    <p:sldId id="331" r:id="rId54"/>
    <p:sldId id="329" r:id="rId55"/>
    <p:sldId id="330" r:id="rId56"/>
    <p:sldId id="332" r:id="rId57"/>
    <p:sldId id="306" r:id="rId58"/>
    <p:sldId id="307" r:id="rId59"/>
    <p:sldId id="322" r:id="rId60"/>
    <p:sldId id="311" r:id="rId61"/>
    <p:sldId id="309" r:id="rId62"/>
    <p:sldId id="310" r:id="rId63"/>
    <p:sldId id="312" r:id="rId64"/>
    <p:sldId id="313" r:id="rId65"/>
    <p:sldId id="343" r:id="rId66"/>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8"/>
    <p:restoredTop sz="92967"/>
  </p:normalViewPr>
  <p:slideViewPr>
    <p:cSldViewPr snapToGrid="0" snapToObjects="1">
      <p:cViewPr varScale="1">
        <p:scale>
          <a:sx n="87" d="100"/>
          <a:sy n="87" d="100"/>
        </p:scale>
        <p:origin x="72" y="5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D799FC-DF1C-714D-9385-2638CD01ADDD}" type="datetimeFigureOut">
              <a:rPr lang="es-ES_tradnl" smtClean="0"/>
              <a:t>24/09/2019</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C537CE-1D7C-B14B-B24E-998E7A2AF423}" type="slidenum">
              <a:rPr lang="es-ES_tradnl" smtClean="0"/>
              <a:t>‹Nº›</a:t>
            </a:fld>
            <a:endParaRPr lang="es-ES_tradnl"/>
          </a:p>
        </p:txBody>
      </p:sp>
    </p:spTree>
    <p:extLst>
      <p:ext uri="{BB962C8B-B14F-4D97-AF65-F5344CB8AC3E}">
        <p14:creationId xmlns:p14="http://schemas.microsoft.com/office/powerpoint/2010/main" val="314483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5BC537CE-1D7C-B14B-B24E-998E7A2AF423}" type="slidenum">
              <a:rPr lang="es-ES_tradnl" smtClean="0"/>
              <a:t>2</a:t>
            </a:fld>
            <a:endParaRPr lang="es-ES_tradnl"/>
          </a:p>
        </p:txBody>
      </p:sp>
    </p:spTree>
    <p:extLst>
      <p:ext uri="{BB962C8B-B14F-4D97-AF65-F5344CB8AC3E}">
        <p14:creationId xmlns:p14="http://schemas.microsoft.com/office/powerpoint/2010/main" val="562223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34D34D55-0907-DB4A-ACD8-FE5F83C0E033}" type="datetime1">
              <a:rPr lang="es-ES" smtClean="0"/>
              <a:t>24/09/2019</a:t>
            </a:fld>
            <a:endParaRPr lang="es-ES_tradnl"/>
          </a:p>
        </p:txBody>
      </p:sp>
      <p:sp>
        <p:nvSpPr>
          <p:cNvPr id="5" name="Footer Placeholder 4"/>
          <p:cNvSpPr>
            <a:spLocks noGrp="1"/>
          </p:cNvSpPr>
          <p:nvPr>
            <p:ph type="ftr" sz="quarter" idx="11"/>
          </p:nvPr>
        </p:nvSpPr>
        <p:spPr/>
        <p:txBody>
          <a:bodyPr/>
          <a:lstStyle/>
          <a:p>
            <a:r>
              <a:rPr lang="es-ES_tradnl" smtClean="0"/>
              <a:t>Fundamentos Tecnológicos</a:t>
            </a:r>
            <a:endParaRPr lang="es-ES_tradnl"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ACC4A81-7D9E-D941-9672-05D41D735957}" type="slidenum">
              <a:rPr lang="es-ES_tradnl" smtClean="0"/>
              <a:t>‹Nº›</a:t>
            </a:fld>
            <a:endParaRPr lang="es-ES_tradnl"/>
          </a:p>
        </p:txBody>
      </p:sp>
    </p:spTree>
    <p:extLst>
      <p:ext uri="{BB962C8B-B14F-4D97-AF65-F5344CB8AC3E}">
        <p14:creationId xmlns:p14="http://schemas.microsoft.com/office/powerpoint/2010/main" val="1900956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BC71017-CF28-5145-B7D5-770F5F507E3F}" type="datetime1">
              <a:rPr lang="es-ES" smtClean="0"/>
              <a:t>24/09/2019</a:t>
            </a:fld>
            <a:endParaRPr lang="es-ES_tradnl"/>
          </a:p>
        </p:txBody>
      </p:sp>
      <p:sp>
        <p:nvSpPr>
          <p:cNvPr id="5" name="Footer Placeholder 4"/>
          <p:cNvSpPr>
            <a:spLocks noGrp="1"/>
          </p:cNvSpPr>
          <p:nvPr>
            <p:ph type="ftr" sz="quarter" idx="11"/>
          </p:nvPr>
        </p:nvSpPr>
        <p:spPr/>
        <p:txBody>
          <a:bodyPr/>
          <a:lstStyle/>
          <a:p>
            <a:r>
              <a:rPr lang="es-ES_tradnl" smtClean="0"/>
              <a:t>Fundamentos Tecnológicos</a:t>
            </a:r>
            <a:endParaRPr lang="es-ES_tradnl"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ACC4A81-7D9E-D941-9672-05D41D735957}" type="slidenum">
              <a:rPr lang="es-ES_tradnl" smtClean="0"/>
              <a:t>‹Nº›</a:t>
            </a:fld>
            <a:endParaRPr lang="es-ES_tradnl"/>
          </a:p>
        </p:txBody>
      </p:sp>
    </p:spTree>
    <p:extLst>
      <p:ext uri="{BB962C8B-B14F-4D97-AF65-F5344CB8AC3E}">
        <p14:creationId xmlns:p14="http://schemas.microsoft.com/office/powerpoint/2010/main" val="14620813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BC71017-CF28-5145-B7D5-770F5F507E3F}" type="datetime1">
              <a:rPr lang="es-ES" smtClean="0"/>
              <a:t>24/09/2019</a:t>
            </a:fld>
            <a:endParaRPr lang="es-ES_tradnl"/>
          </a:p>
        </p:txBody>
      </p:sp>
      <p:sp>
        <p:nvSpPr>
          <p:cNvPr id="5" name="Footer Placeholder 4"/>
          <p:cNvSpPr>
            <a:spLocks noGrp="1"/>
          </p:cNvSpPr>
          <p:nvPr>
            <p:ph type="ftr" sz="quarter" idx="11"/>
          </p:nvPr>
        </p:nvSpPr>
        <p:spPr/>
        <p:txBody>
          <a:bodyPr/>
          <a:lstStyle/>
          <a:p>
            <a:r>
              <a:rPr lang="es-ES_tradnl" smtClean="0"/>
              <a:t>Fundamentos Tecnológicos</a:t>
            </a:r>
            <a:endParaRPr lang="es-ES_tradnl"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ACC4A81-7D9E-D941-9672-05D41D735957}" type="slidenum">
              <a:rPr lang="es-ES_tradnl" smtClean="0"/>
              <a:t>‹Nº›</a:t>
            </a:fld>
            <a:endParaRPr lang="es-ES_tradnl"/>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6473138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9BC71017-CF28-5145-B7D5-770F5F507E3F}" type="datetime1">
              <a:rPr lang="es-ES" smtClean="0"/>
              <a:t>24/09/2019</a:t>
            </a:fld>
            <a:endParaRPr lang="es-ES_tradnl"/>
          </a:p>
        </p:txBody>
      </p:sp>
      <p:sp>
        <p:nvSpPr>
          <p:cNvPr id="6" name="Footer Placeholder 5"/>
          <p:cNvSpPr>
            <a:spLocks noGrp="1"/>
          </p:cNvSpPr>
          <p:nvPr>
            <p:ph type="ftr" sz="quarter" idx="11"/>
          </p:nvPr>
        </p:nvSpPr>
        <p:spPr/>
        <p:txBody>
          <a:bodyPr/>
          <a:lstStyle/>
          <a:p>
            <a:r>
              <a:rPr lang="es-ES_tradnl" smtClean="0"/>
              <a:t>Fundamentos Tecnológicos</a:t>
            </a:r>
            <a:endParaRPr lang="es-ES_tradnl"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ACC4A81-7D9E-D941-9672-05D41D735957}" type="slidenum">
              <a:rPr lang="es-ES_tradnl" smtClean="0"/>
              <a:t>‹Nº›</a:t>
            </a:fld>
            <a:endParaRPr lang="es-ES_tradnl"/>
          </a:p>
        </p:txBody>
      </p:sp>
    </p:spTree>
    <p:extLst>
      <p:ext uri="{BB962C8B-B14F-4D97-AF65-F5344CB8AC3E}">
        <p14:creationId xmlns:p14="http://schemas.microsoft.com/office/powerpoint/2010/main" val="4276886161"/>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9BC71017-CF28-5145-B7D5-770F5F507E3F}" type="datetime1">
              <a:rPr lang="es-ES" smtClean="0"/>
              <a:t>24/09/2019</a:t>
            </a:fld>
            <a:endParaRPr lang="es-ES_tradnl"/>
          </a:p>
        </p:txBody>
      </p:sp>
      <p:sp>
        <p:nvSpPr>
          <p:cNvPr id="6" name="Footer Placeholder 5"/>
          <p:cNvSpPr>
            <a:spLocks noGrp="1"/>
          </p:cNvSpPr>
          <p:nvPr>
            <p:ph type="ftr" sz="quarter" idx="11"/>
          </p:nvPr>
        </p:nvSpPr>
        <p:spPr/>
        <p:txBody>
          <a:bodyPr/>
          <a:lstStyle/>
          <a:p>
            <a:r>
              <a:rPr lang="es-ES_tradnl" smtClean="0"/>
              <a:t>Fundamentos Tecnológicos</a:t>
            </a:r>
            <a:endParaRPr lang="es-ES_tradnl"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ACC4A81-7D9E-D941-9672-05D41D735957}" type="slidenum">
              <a:rPr lang="es-ES_tradnl" smtClean="0"/>
              <a:t>‹Nº›</a:t>
            </a:fld>
            <a:endParaRPr lang="es-ES_tradnl"/>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34181631"/>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9BC71017-CF28-5145-B7D5-770F5F507E3F}" type="datetime1">
              <a:rPr lang="es-ES" smtClean="0"/>
              <a:t>24/09/2019</a:t>
            </a:fld>
            <a:endParaRPr lang="es-ES_tradnl"/>
          </a:p>
        </p:txBody>
      </p:sp>
      <p:sp>
        <p:nvSpPr>
          <p:cNvPr id="6" name="Footer Placeholder 5"/>
          <p:cNvSpPr>
            <a:spLocks noGrp="1"/>
          </p:cNvSpPr>
          <p:nvPr>
            <p:ph type="ftr" sz="quarter" idx="11"/>
          </p:nvPr>
        </p:nvSpPr>
        <p:spPr/>
        <p:txBody>
          <a:bodyPr/>
          <a:lstStyle/>
          <a:p>
            <a:r>
              <a:rPr lang="es-ES_tradnl" smtClean="0"/>
              <a:t>Fundamentos Tecnológicos</a:t>
            </a:r>
            <a:endParaRPr lang="es-ES_tradnl"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ACC4A81-7D9E-D941-9672-05D41D735957}" type="slidenum">
              <a:rPr lang="es-ES_tradnl" smtClean="0"/>
              <a:t>‹Nº›</a:t>
            </a:fld>
            <a:endParaRPr lang="es-ES_tradnl"/>
          </a:p>
        </p:txBody>
      </p:sp>
    </p:spTree>
    <p:extLst>
      <p:ext uri="{BB962C8B-B14F-4D97-AF65-F5344CB8AC3E}">
        <p14:creationId xmlns:p14="http://schemas.microsoft.com/office/powerpoint/2010/main" val="153322242"/>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0687CD9-70C4-8646-B402-6422DCB92808}" type="datetime1">
              <a:rPr lang="es-ES" smtClean="0"/>
              <a:t>24/09/2019</a:t>
            </a:fld>
            <a:endParaRPr lang="es-ES_tradnl"/>
          </a:p>
        </p:txBody>
      </p:sp>
      <p:sp>
        <p:nvSpPr>
          <p:cNvPr id="5" name="Footer Placeholder 4"/>
          <p:cNvSpPr>
            <a:spLocks noGrp="1"/>
          </p:cNvSpPr>
          <p:nvPr>
            <p:ph type="ftr" sz="quarter" idx="11"/>
          </p:nvPr>
        </p:nvSpPr>
        <p:spPr/>
        <p:txBody>
          <a:bodyPr/>
          <a:lstStyle/>
          <a:p>
            <a:r>
              <a:rPr lang="es-ES_tradnl" smtClean="0"/>
              <a:t>Fundamentos Tecnológicos</a:t>
            </a:r>
            <a:endParaRPr lang="es-ES_tradnl"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ACC4A81-7D9E-D941-9672-05D41D735957}" type="slidenum">
              <a:rPr lang="es-ES_tradnl" smtClean="0"/>
              <a:t>‹Nº›</a:t>
            </a:fld>
            <a:endParaRPr lang="es-ES_tradnl"/>
          </a:p>
        </p:txBody>
      </p:sp>
    </p:spTree>
    <p:extLst>
      <p:ext uri="{BB962C8B-B14F-4D97-AF65-F5344CB8AC3E}">
        <p14:creationId xmlns:p14="http://schemas.microsoft.com/office/powerpoint/2010/main" val="2850149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65D263D-E78F-F544-8B79-B826D577A31F}" type="datetime1">
              <a:rPr lang="es-ES" smtClean="0"/>
              <a:t>24/09/2019</a:t>
            </a:fld>
            <a:endParaRPr lang="es-ES_tradnl"/>
          </a:p>
        </p:txBody>
      </p:sp>
      <p:sp>
        <p:nvSpPr>
          <p:cNvPr id="5" name="Footer Placeholder 4"/>
          <p:cNvSpPr>
            <a:spLocks noGrp="1"/>
          </p:cNvSpPr>
          <p:nvPr>
            <p:ph type="ftr" sz="quarter" idx="11"/>
          </p:nvPr>
        </p:nvSpPr>
        <p:spPr/>
        <p:txBody>
          <a:bodyPr/>
          <a:lstStyle/>
          <a:p>
            <a:r>
              <a:rPr lang="es-ES_tradnl" smtClean="0"/>
              <a:t>Fundamentos Tecnológicos</a:t>
            </a:r>
            <a:endParaRPr lang="es-ES_tradnl"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ACC4A81-7D9E-D941-9672-05D41D735957}" type="slidenum">
              <a:rPr lang="es-ES_tradnl" smtClean="0"/>
              <a:t>‹Nº›</a:t>
            </a:fld>
            <a:endParaRPr lang="es-ES_tradnl"/>
          </a:p>
        </p:txBody>
      </p:sp>
    </p:spTree>
    <p:extLst>
      <p:ext uri="{BB962C8B-B14F-4D97-AF65-F5344CB8AC3E}">
        <p14:creationId xmlns:p14="http://schemas.microsoft.com/office/powerpoint/2010/main" val="3469427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ACC4F35-AE99-644C-B322-5E991688A79C}" type="datetime1">
              <a:rPr lang="es-ES" smtClean="0"/>
              <a:t>24/09/2019</a:t>
            </a:fld>
            <a:endParaRPr lang="es-ES_tradnl"/>
          </a:p>
        </p:txBody>
      </p:sp>
      <p:sp>
        <p:nvSpPr>
          <p:cNvPr id="5" name="Footer Placeholder 4"/>
          <p:cNvSpPr>
            <a:spLocks noGrp="1"/>
          </p:cNvSpPr>
          <p:nvPr>
            <p:ph type="ftr" sz="quarter" idx="11"/>
          </p:nvPr>
        </p:nvSpPr>
        <p:spPr/>
        <p:txBody>
          <a:bodyPr/>
          <a:lstStyle/>
          <a:p>
            <a:r>
              <a:rPr lang="es-ES_tradnl" smtClean="0"/>
              <a:t>Fundamentos Tecnológicos</a:t>
            </a:r>
            <a:endParaRPr lang="es-ES_tradnl"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ACC4A81-7D9E-D941-9672-05D41D735957}" type="slidenum">
              <a:rPr lang="es-ES_tradnl" smtClean="0"/>
              <a:t>‹Nº›</a:t>
            </a:fld>
            <a:endParaRPr lang="es-ES_tradnl"/>
          </a:p>
        </p:txBody>
      </p:sp>
    </p:spTree>
    <p:extLst>
      <p:ext uri="{BB962C8B-B14F-4D97-AF65-F5344CB8AC3E}">
        <p14:creationId xmlns:p14="http://schemas.microsoft.com/office/powerpoint/2010/main" val="315344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234D08A-A9B6-9E42-80B8-81E9F2680378}" type="datetime1">
              <a:rPr lang="es-ES" smtClean="0"/>
              <a:t>24/09/2019</a:t>
            </a:fld>
            <a:endParaRPr lang="es-ES_tradnl"/>
          </a:p>
        </p:txBody>
      </p:sp>
      <p:sp>
        <p:nvSpPr>
          <p:cNvPr id="5" name="Footer Placeholder 4"/>
          <p:cNvSpPr>
            <a:spLocks noGrp="1"/>
          </p:cNvSpPr>
          <p:nvPr>
            <p:ph type="ftr" sz="quarter" idx="11"/>
          </p:nvPr>
        </p:nvSpPr>
        <p:spPr/>
        <p:txBody>
          <a:bodyPr/>
          <a:lstStyle/>
          <a:p>
            <a:r>
              <a:rPr lang="es-ES_tradnl" smtClean="0"/>
              <a:t>Fundamentos Tecnológicos</a:t>
            </a:r>
            <a:endParaRPr lang="es-ES_tradnl"/>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ACC4A81-7D9E-D941-9672-05D41D735957}" type="slidenum">
              <a:rPr lang="es-ES_tradnl" smtClean="0"/>
              <a:t>‹Nº›</a:t>
            </a:fld>
            <a:endParaRPr lang="es-ES_tradnl"/>
          </a:p>
        </p:txBody>
      </p:sp>
    </p:spTree>
    <p:extLst>
      <p:ext uri="{BB962C8B-B14F-4D97-AF65-F5344CB8AC3E}">
        <p14:creationId xmlns:p14="http://schemas.microsoft.com/office/powerpoint/2010/main" val="3493772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6569F594-31D3-CA49-B900-32C63B3E95E4}" type="datetime1">
              <a:rPr lang="es-ES" smtClean="0"/>
              <a:t>24/09/2019</a:t>
            </a:fld>
            <a:endParaRPr lang="es-ES_tradnl"/>
          </a:p>
        </p:txBody>
      </p:sp>
      <p:sp>
        <p:nvSpPr>
          <p:cNvPr id="6" name="Footer Placeholder 5"/>
          <p:cNvSpPr>
            <a:spLocks noGrp="1"/>
          </p:cNvSpPr>
          <p:nvPr>
            <p:ph type="ftr" sz="quarter" idx="11"/>
          </p:nvPr>
        </p:nvSpPr>
        <p:spPr/>
        <p:txBody>
          <a:bodyPr/>
          <a:lstStyle/>
          <a:p>
            <a:r>
              <a:rPr lang="es-ES_tradnl" smtClean="0"/>
              <a:t>Fundamentos Tecnológicos</a:t>
            </a:r>
            <a:endParaRPr lang="es-ES_tradnl"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ACC4A81-7D9E-D941-9672-05D41D735957}" type="slidenum">
              <a:rPr lang="es-ES_tradnl" smtClean="0"/>
              <a:t>‹Nº›</a:t>
            </a:fld>
            <a:endParaRPr lang="es-ES_tradnl"/>
          </a:p>
        </p:txBody>
      </p:sp>
    </p:spTree>
    <p:extLst>
      <p:ext uri="{BB962C8B-B14F-4D97-AF65-F5344CB8AC3E}">
        <p14:creationId xmlns:p14="http://schemas.microsoft.com/office/powerpoint/2010/main" val="3364815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8973121-82C3-7344-AB90-1CAB073F6645}" type="datetime1">
              <a:rPr lang="es-ES" smtClean="0"/>
              <a:t>24/09/2019</a:t>
            </a:fld>
            <a:endParaRPr lang="es-ES_tradnl"/>
          </a:p>
        </p:txBody>
      </p:sp>
      <p:sp>
        <p:nvSpPr>
          <p:cNvPr id="8" name="Footer Placeholder 7"/>
          <p:cNvSpPr>
            <a:spLocks noGrp="1"/>
          </p:cNvSpPr>
          <p:nvPr>
            <p:ph type="ftr" sz="quarter" idx="11"/>
          </p:nvPr>
        </p:nvSpPr>
        <p:spPr/>
        <p:txBody>
          <a:bodyPr/>
          <a:lstStyle/>
          <a:p>
            <a:r>
              <a:rPr lang="es-ES_tradnl" smtClean="0"/>
              <a:t>Fundamentos Tecnológicos</a:t>
            </a:r>
            <a:endParaRPr lang="es-ES_tradnl"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ACC4A81-7D9E-D941-9672-05D41D735957}" type="slidenum">
              <a:rPr lang="es-ES_tradnl" smtClean="0"/>
              <a:t>‹Nº›</a:t>
            </a:fld>
            <a:endParaRPr lang="es-ES_tradnl"/>
          </a:p>
        </p:txBody>
      </p:sp>
    </p:spTree>
    <p:extLst>
      <p:ext uri="{BB962C8B-B14F-4D97-AF65-F5344CB8AC3E}">
        <p14:creationId xmlns:p14="http://schemas.microsoft.com/office/powerpoint/2010/main" val="4177784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EEA4174-740A-7342-B84F-3D57AA0416C7}" type="datetime1">
              <a:rPr lang="es-ES" smtClean="0"/>
              <a:t>24/09/2019</a:t>
            </a:fld>
            <a:endParaRPr lang="es-ES_tradnl"/>
          </a:p>
        </p:txBody>
      </p:sp>
      <p:sp>
        <p:nvSpPr>
          <p:cNvPr id="4" name="Footer Placeholder 3"/>
          <p:cNvSpPr>
            <a:spLocks noGrp="1"/>
          </p:cNvSpPr>
          <p:nvPr>
            <p:ph type="ftr" sz="quarter" idx="11"/>
          </p:nvPr>
        </p:nvSpPr>
        <p:spPr/>
        <p:txBody>
          <a:bodyPr/>
          <a:lstStyle/>
          <a:p>
            <a:r>
              <a:rPr lang="es-ES_tradnl" smtClean="0"/>
              <a:t>Fundamentos Tecnológicos</a:t>
            </a:r>
            <a:endParaRPr lang="es-ES_tradnl"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ACC4A81-7D9E-D941-9672-05D41D735957}" type="slidenum">
              <a:rPr lang="es-ES_tradnl" smtClean="0"/>
              <a:t>‹Nº›</a:t>
            </a:fld>
            <a:endParaRPr lang="es-ES_tradnl"/>
          </a:p>
        </p:txBody>
      </p:sp>
    </p:spTree>
    <p:extLst>
      <p:ext uri="{BB962C8B-B14F-4D97-AF65-F5344CB8AC3E}">
        <p14:creationId xmlns:p14="http://schemas.microsoft.com/office/powerpoint/2010/main" val="1311325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9AEFBB-097A-AA4F-B223-599FF571A556}" type="datetime1">
              <a:rPr lang="es-ES" smtClean="0"/>
              <a:t>24/09/2019</a:t>
            </a:fld>
            <a:endParaRPr lang="es-ES_tradnl"/>
          </a:p>
        </p:txBody>
      </p:sp>
      <p:sp>
        <p:nvSpPr>
          <p:cNvPr id="3" name="Footer Placeholder 2"/>
          <p:cNvSpPr>
            <a:spLocks noGrp="1"/>
          </p:cNvSpPr>
          <p:nvPr>
            <p:ph type="ftr" sz="quarter" idx="11"/>
          </p:nvPr>
        </p:nvSpPr>
        <p:spPr/>
        <p:txBody>
          <a:bodyPr/>
          <a:lstStyle/>
          <a:p>
            <a:r>
              <a:rPr lang="es-ES_tradnl" smtClean="0"/>
              <a:t>Fundamentos Tecnológicos</a:t>
            </a:r>
            <a:endParaRPr lang="es-ES_tradnl"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ACC4A81-7D9E-D941-9672-05D41D735957}" type="slidenum">
              <a:rPr lang="es-ES_tradnl" smtClean="0"/>
              <a:t>‹Nº›</a:t>
            </a:fld>
            <a:endParaRPr lang="es-ES_tradnl"/>
          </a:p>
        </p:txBody>
      </p:sp>
    </p:spTree>
    <p:extLst>
      <p:ext uri="{BB962C8B-B14F-4D97-AF65-F5344CB8AC3E}">
        <p14:creationId xmlns:p14="http://schemas.microsoft.com/office/powerpoint/2010/main" val="2528480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4F0D338-93C9-034A-96E8-8405F118EF14}" type="datetime1">
              <a:rPr lang="es-ES" smtClean="0"/>
              <a:t>24/09/2019</a:t>
            </a:fld>
            <a:endParaRPr lang="es-ES_tradnl"/>
          </a:p>
        </p:txBody>
      </p:sp>
      <p:sp>
        <p:nvSpPr>
          <p:cNvPr id="6" name="Footer Placeholder 5"/>
          <p:cNvSpPr>
            <a:spLocks noGrp="1"/>
          </p:cNvSpPr>
          <p:nvPr>
            <p:ph type="ftr" sz="quarter" idx="11"/>
          </p:nvPr>
        </p:nvSpPr>
        <p:spPr/>
        <p:txBody>
          <a:bodyPr/>
          <a:lstStyle/>
          <a:p>
            <a:r>
              <a:rPr lang="es-ES_tradnl" smtClean="0"/>
              <a:t>Fundamentos Tecnológicos</a:t>
            </a:r>
            <a:endParaRPr lang="es-ES_tradnl"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ACC4A81-7D9E-D941-9672-05D41D735957}" type="slidenum">
              <a:rPr lang="es-ES_tradnl" smtClean="0"/>
              <a:t>‹Nº›</a:t>
            </a:fld>
            <a:endParaRPr lang="es-ES_tradnl"/>
          </a:p>
        </p:txBody>
      </p:sp>
    </p:spTree>
    <p:extLst>
      <p:ext uri="{BB962C8B-B14F-4D97-AF65-F5344CB8AC3E}">
        <p14:creationId xmlns:p14="http://schemas.microsoft.com/office/powerpoint/2010/main" val="2802138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1D93E9F-E259-F34B-AEE3-46DB326D0D8B}" type="datetime1">
              <a:rPr lang="es-ES" smtClean="0"/>
              <a:t>24/09/2019</a:t>
            </a:fld>
            <a:endParaRPr lang="es-ES_tradnl"/>
          </a:p>
        </p:txBody>
      </p:sp>
      <p:sp>
        <p:nvSpPr>
          <p:cNvPr id="6" name="Footer Placeholder 5"/>
          <p:cNvSpPr>
            <a:spLocks noGrp="1"/>
          </p:cNvSpPr>
          <p:nvPr>
            <p:ph type="ftr" sz="quarter" idx="11"/>
          </p:nvPr>
        </p:nvSpPr>
        <p:spPr/>
        <p:txBody>
          <a:bodyPr/>
          <a:lstStyle/>
          <a:p>
            <a:r>
              <a:rPr lang="es-ES_tradnl" smtClean="0"/>
              <a:t>Fundamentos Tecnológicos</a:t>
            </a:r>
            <a:endParaRPr lang="es-ES_tradnl"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ACC4A81-7D9E-D941-9672-05D41D735957}" type="slidenum">
              <a:rPr lang="es-ES_tradnl" smtClean="0"/>
              <a:t>‹Nº›</a:t>
            </a:fld>
            <a:endParaRPr lang="es-ES_tradnl"/>
          </a:p>
        </p:txBody>
      </p:sp>
    </p:spTree>
    <p:extLst>
      <p:ext uri="{BB962C8B-B14F-4D97-AF65-F5344CB8AC3E}">
        <p14:creationId xmlns:p14="http://schemas.microsoft.com/office/powerpoint/2010/main" val="3913819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BC71017-CF28-5145-B7D5-770F5F507E3F}" type="datetime1">
              <a:rPr lang="es-ES" smtClean="0"/>
              <a:t>24/09/2019</a:t>
            </a:fld>
            <a:endParaRPr lang="es-ES_tradnl"/>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s-ES_tradnl" smtClean="0"/>
              <a:t>Fundamentos Tecnológicos</a:t>
            </a:r>
            <a:endParaRPr lang="es-ES_tradnl"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ACC4A81-7D9E-D941-9672-05D41D735957}" type="slidenum">
              <a:rPr lang="es-ES_tradnl" smtClean="0"/>
              <a:t>‹Nº›</a:t>
            </a:fld>
            <a:endParaRPr lang="es-ES_tradnl"/>
          </a:p>
        </p:txBody>
      </p:sp>
    </p:spTree>
    <p:extLst>
      <p:ext uri="{BB962C8B-B14F-4D97-AF65-F5344CB8AC3E}">
        <p14:creationId xmlns:p14="http://schemas.microsoft.com/office/powerpoint/2010/main" val="26823352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help.ubuntu.com/community/GrubHowTo" TargetMode="External"/><Relationship Id="rId2" Type="http://schemas.openxmlformats.org/officeDocument/2006/relationships/hyperlink" Target="https://help.ubuntu.com/community/Kernel"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help.ubuntu.com/community/RootSudo" TargetMode="External"/><Relationship Id="rId2" Type="http://schemas.openxmlformats.org/officeDocument/2006/relationships/hyperlink" Target="https://help.ubuntu.com/community/InstallingSoftware"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_tradnl" dirty="0"/>
              <a:t>Administración </a:t>
            </a:r>
            <a:br>
              <a:rPr lang="es-ES_tradnl" dirty="0"/>
            </a:br>
            <a:r>
              <a:rPr lang="es-ES_tradnl" dirty="0"/>
              <a:t>de Sistemas Linux</a:t>
            </a:r>
          </a:p>
        </p:txBody>
      </p:sp>
      <p:sp>
        <p:nvSpPr>
          <p:cNvPr id="3" name="Subtítulo 2"/>
          <p:cNvSpPr>
            <a:spLocks noGrp="1"/>
          </p:cNvSpPr>
          <p:nvPr>
            <p:ph type="subTitle" idx="1"/>
          </p:nvPr>
        </p:nvSpPr>
        <p:spPr/>
        <p:txBody>
          <a:bodyPr/>
          <a:lstStyle/>
          <a:p>
            <a:r>
              <a:rPr lang="es-ES_tradnl" dirty="0" smtClean="0"/>
              <a:t>Fundamentos de la tecnología</a:t>
            </a:r>
            <a:endParaRPr lang="es-ES_tradnl" dirty="0"/>
          </a:p>
        </p:txBody>
      </p:sp>
    </p:spTree>
    <p:extLst>
      <p:ext uri="{BB962C8B-B14F-4D97-AF65-F5344CB8AC3E}">
        <p14:creationId xmlns:p14="http://schemas.microsoft.com/office/powerpoint/2010/main" val="648648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Directorios, ficheros y enlaces</a:t>
            </a:r>
          </a:p>
        </p:txBody>
      </p:sp>
      <p:sp>
        <p:nvSpPr>
          <p:cNvPr id="3" name="Marcador de contenido 2"/>
          <p:cNvSpPr>
            <a:spLocks noGrp="1"/>
          </p:cNvSpPr>
          <p:nvPr>
            <p:ph sz="half" idx="1"/>
          </p:nvPr>
        </p:nvSpPr>
        <p:spPr/>
        <p:txBody>
          <a:bodyPr>
            <a:normAutofit fontScale="92500" lnSpcReduction="20000"/>
          </a:bodyPr>
          <a:lstStyle/>
          <a:p>
            <a:r>
              <a:rPr lang="es-ES_tradnl" dirty="0"/>
              <a:t>Listar ficheros: </a:t>
            </a:r>
            <a:r>
              <a:rPr lang="es-ES_tradnl" dirty="0" err="1"/>
              <a:t>ls</a:t>
            </a:r>
            <a:endParaRPr lang="es-ES_tradnl" dirty="0"/>
          </a:p>
          <a:p>
            <a:pPr lvl="1"/>
            <a:r>
              <a:rPr lang="es-ES_tradnl" dirty="0" err="1"/>
              <a:t>ls</a:t>
            </a:r>
            <a:r>
              <a:rPr lang="es-ES_tradnl" dirty="0"/>
              <a:t> </a:t>
            </a:r>
            <a:r>
              <a:rPr lang="mr-IN" dirty="0"/>
              <a:t>–</a:t>
            </a:r>
            <a:r>
              <a:rPr lang="es-ES_tradnl" dirty="0"/>
              <a:t>la</a:t>
            </a:r>
          </a:p>
          <a:p>
            <a:r>
              <a:rPr lang="es-ES_tradnl" dirty="0"/>
              <a:t>Cambiar directorio: cd</a:t>
            </a:r>
          </a:p>
          <a:p>
            <a:pPr lvl="1"/>
            <a:r>
              <a:rPr lang="es-ES_tradnl" dirty="0"/>
              <a:t>cd ..</a:t>
            </a:r>
          </a:p>
          <a:p>
            <a:pPr lvl="1"/>
            <a:r>
              <a:rPr lang="es-ES_tradnl" dirty="0"/>
              <a:t>cd /</a:t>
            </a:r>
            <a:r>
              <a:rPr lang="es-ES_tradnl" dirty="0" err="1"/>
              <a:t>xxxx</a:t>
            </a:r>
            <a:r>
              <a:rPr lang="es-ES_tradnl" dirty="0"/>
              <a:t>/</a:t>
            </a:r>
            <a:r>
              <a:rPr lang="es-ES_tradnl" dirty="0" err="1"/>
              <a:t>yyyy</a:t>
            </a:r>
            <a:endParaRPr lang="es-ES_tradnl" dirty="0"/>
          </a:p>
          <a:p>
            <a:r>
              <a:rPr lang="es-ES_tradnl" dirty="0"/>
              <a:t>Borrar ficheros: </a:t>
            </a:r>
            <a:r>
              <a:rPr lang="es-ES_tradnl" dirty="0" err="1"/>
              <a:t>rm</a:t>
            </a:r>
            <a:endParaRPr lang="es-ES_tradnl" dirty="0"/>
          </a:p>
          <a:p>
            <a:pPr lvl="1"/>
            <a:r>
              <a:rPr lang="es-ES_tradnl" dirty="0"/>
              <a:t>-f borra sin preguntar</a:t>
            </a:r>
          </a:p>
          <a:p>
            <a:r>
              <a:rPr lang="es-ES_tradnl" dirty="0"/>
              <a:t>Crear directorios: </a:t>
            </a:r>
            <a:r>
              <a:rPr lang="es-ES_tradnl" dirty="0" err="1"/>
              <a:t>mkdir</a:t>
            </a:r>
            <a:endParaRPr lang="es-ES_tradnl" dirty="0"/>
          </a:p>
          <a:p>
            <a:r>
              <a:rPr lang="es-ES_tradnl" dirty="0"/>
              <a:t>Borrar directorios: </a:t>
            </a:r>
            <a:r>
              <a:rPr lang="es-ES_tradnl" dirty="0" err="1"/>
              <a:t>rmdir</a:t>
            </a:r>
            <a:endParaRPr lang="es-ES_tradnl" dirty="0"/>
          </a:p>
          <a:p>
            <a:pPr lvl="1"/>
            <a:r>
              <a:rPr lang="es-ES_tradnl" dirty="0" err="1"/>
              <a:t>rm</a:t>
            </a:r>
            <a:r>
              <a:rPr lang="es-ES_tradnl" dirty="0"/>
              <a:t> -Rf borra el directorio, sus subdirectorios y los ficheros sin preguntar </a:t>
            </a:r>
          </a:p>
          <a:p>
            <a:pPr lvl="1"/>
            <a:endParaRPr lang="es-ES_tradnl" dirty="0"/>
          </a:p>
          <a:p>
            <a:endParaRPr lang="es-ES_tradnl" dirty="0"/>
          </a:p>
        </p:txBody>
      </p:sp>
      <p:sp>
        <p:nvSpPr>
          <p:cNvPr id="4" name="Marcador de pie de página 3"/>
          <p:cNvSpPr>
            <a:spLocks noGrp="1"/>
          </p:cNvSpPr>
          <p:nvPr>
            <p:ph type="ftr" sz="quarter" idx="11"/>
          </p:nvPr>
        </p:nvSpPr>
        <p:spPr/>
        <p:txBody>
          <a:bodyPr/>
          <a:lstStyle/>
          <a:p>
            <a:r>
              <a:rPr lang="es-ES_tradnl"/>
              <a:t>Fundamentos Tecnológicos</a:t>
            </a:r>
            <a:endParaRPr lang="es-ES_tradnl" dirty="0"/>
          </a:p>
        </p:txBody>
      </p:sp>
      <p:sp>
        <p:nvSpPr>
          <p:cNvPr id="5" name="Marcador de número de diapositiva 4"/>
          <p:cNvSpPr>
            <a:spLocks noGrp="1"/>
          </p:cNvSpPr>
          <p:nvPr>
            <p:ph type="sldNum" sz="quarter" idx="12"/>
          </p:nvPr>
        </p:nvSpPr>
        <p:spPr/>
        <p:txBody>
          <a:bodyPr/>
          <a:lstStyle/>
          <a:p>
            <a:fld id="{2ACC4A81-7D9E-D941-9672-05D41D735957}" type="slidenum">
              <a:rPr lang="es-ES_tradnl" smtClean="0"/>
              <a:t>10</a:t>
            </a:fld>
            <a:endParaRPr lang="es-ES_tradnl"/>
          </a:p>
        </p:txBody>
      </p:sp>
      <p:pic>
        <p:nvPicPr>
          <p:cNvPr id="6" name="Imagen 5"/>
          <p:cNvPicPr>
            <a:picLocks noChangeAspect="1"/>
          </p:cNvPicPr>
          <p:nvPr/>
        </p:nvPicPr>
        <p:blipFill rotWithShape="1">
          <a:blip r:embed="rId2">
            <a:extLst>
              <a:ext uri="{28A0092B-C50C-407E-A947-70E740481C1C}">
                <a14:useLocalDpi xmlns:a14="http://schemas.microsoft.com/office/drawing/2010/main" val="0"/>
              </a:ext>
            </a:extLst>
          </a:blip>
          <a:srcRect b="76450"/>
          <a:stretch/>
        </p:blipFill>
        <p:spPr>
          <a:xfrm>
            <a:off x="7058891" y="1848507"/>
            <a:ext cx="4294909" cy="610293"/>
          </a:xfrm>
          <a:prstGeom prst="rect">
            <a:avLst/>
          </a:prstGeom>
        </p:spPr>
      </p:pic>
      <p:pic>
        <p:nvPicPr>
          <p:cNvPr id="7" name="Imagen 6"/>
          <p:cNvPicPr>
            <a:picLocks noChangeAspect="1"/>
          </p:cNvPicPr>
          <p:nvPr/>
        </p:nvPicPr>
        <p:blipFill rotWithShape="1">
          <a:blip r:embed="rId3">
            <a:extLst>
              <a:ext uri="{28A0092B-C50C-407E-A947-70E740481C1C}">
                <a14:useLocalDpi xmlns:a14="http://schemas.microsoft.com/office/drawing/2010/main" val="0"/>
              </a:ext>
            </a:extLst>
          </a:blip>
          <a:srcRect t="1" r="41322" b="794"/>
          <a:stretch/>
        </p:blipFill>
        <p:spPr>
          <a:xfrm>
            <a:off x="7058891" y="2624530"/>
            <a:ext cx="3692236" cy="3345548"/>
          </a:xfrm>
          <a:prstGeom prst="rect">
            <a:avLst/>
          </a:prstGeom>
        </p:spPr>
      </p:pic>
    </p:spTree>
    <p:extLst>
      <p:ext uri="{BB962C8B-B14F-4D97-AF65-F5344CB8AC3E}">
        <p14:creationId xmlns:p14="http://schemas.microsoft.com/office/powerpoint/2010/main" val="13583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Directorios, ficheros y enlaces</a:t>
            </a:r>
          </a:p>
        </p:txBody>
      </p:sp>
      <p:sp>
        <p:nvSpPr>
          <p:cNvPr id="3" name="Marcador de contenido 2"/>
          <p:cNvSpPr>
            <a:spLocks noGrp="1"/>
          </p:cNvSpPr>
          <p:nvPr>
            <p:ph idx="1"/>
          </p:nvPr>
        </p:nvSpPr>
        <p:spPr/>
        <p:txBody>
          <a:bodyPr/>
          <a:lstStyle/>
          <a:p>
            <a:r>
              <a:rPr lang="es-ES_tradnl" dirty="0"/>
              <a:t>Crear fichero vacío: </a:t>
            </a:r>
            <a:r>
              <a:rPr lang="es-ES_tradnl" dirty="0" err="1"/>
              <a:t>touch</a:t>
            </a:r>
            <a:r>
              <a:rPr lang="es-ES_tradnl" dirty="0"/>
              <a:t> </a:t>
            </a:r>
            <a:r>
              <a:rPr lang="es-ES_tradnl" dirty="0" err="1"/>
              <a:t>fileX</a:t>
            </a:r>
            <a:endParaRPr lang="es-ES_tradnl" dirty="0"/>
          </a:p>
          <a:p>
            <a:r>
              <a:rPr lang="es-ES_tradnl" dirty="0"/>
              <a:t>Copiar fichero: </a:t>
            </a:r>
            <a:r>
              <a:rPr lang="es-ES_tradnl" dirty="0" err="1"/>
              <a:t>cp</a:t>
            </a:r>
            <a:r>
              <a:rPr lang="es-ES_tradnl" dirty="0"/>
              <a:t> </a:t>
            </a:r>
            <a:r>
              <a:rPr lang="es-ES_tradnl" dirty="0" err="1"/>
              <a:t>fileX</a:t>
            </a:r>
            <a:r>
              <a:rPr lang="es-ES_tradnl" dirty="0"/>
              <a:t> </a:t>
            </a:r>
            <a:r>
              <a:rPr lang="es-ES_tradnl" dirty="0" err="1"/>
              <a:t>fileY</a:t>
            </a:r>
            <a:endParaRPr lang="es-ES_tradnl" dirty="0"/>
          </a:p>
          <a:p>
            <a:r>
              <a:rPr lang="es-ES_tradnl" dirty="0"/>
              <a:t>Mover o renombrar fichero: mv </a:t>
            </a:r>
            <a:r>
              <a:rPr lang="es-ES_tradnl" dirty="0" err="1"/>
              <a:t>fileX</a:t>
            </a:r>
            <a:r>
              <a:rPr lang="es-ES_tradnl" dirty="0"/>
              <a:t> </a:t>
            </a:r>
            <a:r>
              <a:rPr lang="es-ES_tradnl" dirty="0" err="1"/>
              <a:t>fileY</a:t>
            </a:r>
            <a:endParaRPr lang="es-ES_tradnl" dirty="0"/>
          </a:p>
          <a:p>
            <a:r>
              <a:rPr lang="es-ES_tradnl" dirty="0"/>
              <a:t>Ver directorio: </a:t>
            </a:r>
            <a:r>
              <a:rPr lang="es-ES_tradnl" dirty="0" err="1"/>
              <a:t>pwd</a:t>
            </a:r>
            <a:endParaRPr lang="es-ES_tradnl" dirty="0"/>
          </a:p>
        </p:txBody>
      </p:sp>
      <p:sp>
        <p:nvSpPr>
          <p:cNvPr id="5" name="Marcador de pie de página 4"/>
          <p:cNvSpPr>
            <a:spLocks noGrp="1"/>
          </p:cNvSpPr>
          <p:nvPr>
            <p:ph type="ftr" sz="quarter" idx="11"/>
          </p:nvPr>
        </p:nvSpPr>
        <p:spPr/>
        <p:txBody>
          <a:bodyPr/>
          <a:lstStyle/>
          <a:p>
            <a:r>
              <a:rPr lang="es-ES_tradnl"/>
              <a:t>Fundamentos Tecnológicos</a:t>
            </a:r>
            <a:endParaRPr lang="es-ES_tradnl" dirty="0"/>
          </a:p>
        </p:txBody>
      </p:sp>
      <p:sp>
        <p:nvSpPr>
          <p:cNvPr id="6" name="Marcador de número de diapositiva 5"/>
          <p:cNvSpPr>
            <a:spLocks noGrp="1"/>
          </p:cNvSpPr>
          <p:nvPr>
            <p:ph type="sldNum" sz="quarter" idx="12"/>
          </p:nvPr>
        </p:nvSpPr>
        <p:spPr/>
        <p:txBody>
          <a:bodyPr/>
          <a:lstStyle/>
          <a:p>
            <a:fld id="{2ACC4A81-7D9E-D941-9672-05D41D735957}" type="slidenum">
              <a:rPr lang="es-ES_tradnl" smtClean="0"/>
              <a:t>11</a:t>
            </a:fld>
            <a:endParaRPr lang="es-ES_tradnl"/>
          </a:p>
        </p:txBody>
      </p:sp>
      <p:pic>
        <p:nvPicPr>
          <p:cNvPr id="7" name="Imagen 6"/>
          <p:cNvPicPr>
            <a:picLocks noChangeAspect="1"/>
          </p:cNvPicPr>
          <p:nvPr/>
        </p:nvPicPr>
        <p:blipFill rotWithShape="1">
          <a:blip r:embed="rId2">
            <a:extLst>
              <a:ext uri="{28A0092B-C50C-407E-A947-70E740481C1C}">
                <a14:useLocalDpi xmlns:a14="http://schemas.microsoft.com/office/drawing/2010/main" val="0"/>
              </a:ext>
            </a:extLst>
          </a:blip>
          <a:srcRect l="8334" t="9252" r="33747" b="55024"/>
          <a:stretch/>
        </p:blipFill>
        <p:spPr>
          <a:xfrm>
            <a:off x="5424055" y="3560619"/>
            <a:ext cx="5825836" cy="1925781"/>
          </a:xfrm>
          <a:prstGeom prst="rect">
            <a:avLst/>
          </a:prstGeom>
        </p:spPr>
      </p:pic>
    </p:spTree>
    <p:extLst>
      <p:ext uri="{BB962C8B-B14F-4D97-AF65-F5344CB8AC3E}">
        <p14:creationId xmlns:p14="http://schemas.microsoft.com/office/powerpoint/2010/main" val="812729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Ayuda de comandos por consola </a:t>
            </a:r>
            <a:endParaRPr lang="es-ES" dirty="0"/>
          </a:p>
        </p:txBody>
      </p:sp>
      <p:sp>
        <p:nvSpPr>
          <p:cNvPr id="3" name="Marcador de contenido 2"/>
          <p:cNvSpPr>
            <a:spLocks noGrp="1"/>
          </p:cNvSpPr>
          <p:nvPr>
            <p:ph idx="1"/>
          </p:nvPr>
        </p:nvSpPr>
        <p:spPr>
          <a:xfrm>
            <a:off x="2592924" y="1770434"/>
            <a:ext cx="8911687" cy="4140788"/>
          </a:xfrm>
        </p:spPr>
        <p:txBody>
          <a:bodyPr>
            <a:normAutofit lnSpcReduction="10000"/>
          </a:bodyPr>
          <a:lstStyle/>
          <a:p>
            <a:pPr lvl="0"/>
            <a:r>
              <a:rPr lang="es-ES" dirty="0"/>
              <a:t>	Muchos comandos poseen una opción para mostrar una ayuda breve acerca de su utilización. Esta opción usualmente es </a:t>
            </a:r>
            <a:r>
              <a:rPr lang="es-ES" b="1" dirty="0"/>
              <a:t>-h</a:t>
            </a:r>
            <a:r>
              <a:rPr lang="es-ES" dirty="0"/>
              <a:t>, </a:t>
            </a:r>
            <a:r>
              <a:rPr lang="es-ES" b="1" dirty="0"/>
              <a:t>–</a:t>
            </a:r>
            <a:r>
              <a:rPr lang="es-ES" b="1" dirty="0" err="1"/>
              <a:t>help</a:t>
            </a:r>
            <a:r>
              <a:rPr lang="es-ES" dirty="0"/>
              <a:t> </a:t>
            </a:r>
            <a:r>
              <a:rPr lang="es-ES" dirty="0" err="1"/>
              <a:t>ó</a:t>
            </a:r>
            <a:r>
              <a:rPr lang="es-ES" dirty="0"/>
              <a:t> </a:t>
            </a:r>
            <a:r>
              <a:rPr lang="es-ES" b="1" dirty="0"/>
              <a:t>-?</a:t>
            </a:r>
            <a:r>
              <a:rPr lang="es-ES" dirty="0"/>
              <a:t>.</a:t>
            </a:r>
          </a:p>
          <a:p>
            <a:pPr lvl="3" latinLnBrk="1"/>
            <a:r>
              <a:rPr lang="es-ES" dirty="0" err="1"/>
              <a:t>chmod</a:t>
            </a:r>
            <a:r>
              <a:rPr lang="es-ES" dirty="0"/>
              <a:t> --</a:t>
            </a:r>
            <a:r>
              <a:rPr lang="es-ES" dirty="0" err="1"/>
              <a:t>help</a:t>
            </a:r>
            <a:r>
              <a:rPr lang="es-ES" dirty="0"/>
              <a:t>       // ayuda para el comando </a:t>
            </a:r>
            <a:r>
              <a:rPr lang="es-ES" dirty="0" err="1"/>
              <a:t>chmod</a:t>
            </a:r>
            <a:r>
              <a:rPr lang="es-ES" dirty="0"/>
              <a:t>.</a:t>
            </a:r>
          </a:p>
          <a:p>
            <a:pPr lvl="0"/>
            <a:r>
              <a:rPr lang="es-ES" b="1" dirty="0" err="1"/>
              <a:t>man</a:t>
            </a:r>
            <a:r>
              <a:rPr lang="es-ES" dirty="0"/>
              <a:t> manual en línea bastante amplio acerca de comandos, formatos de ficheros de configuración, llamados al sistema, etc.</a:t>
            </a:r>
          </a:p>
          <a:p>
            <a:pPr lvl="3" latinLnBrk="1"/>
            <a:r>
              <a:rPr lang="es-ES" dirty="0" err="1"/>
              <a:t>man</a:t>
            </a:r>
            <a:r>
              <a:rPr lang="es-ES" dirty="0"/>
              <a:t> </a:t>
            </a:r>
            <a:r>
              <a:rPr lang="es-ES" dirty="0" err="1"/>
              <a:t>chmod</a:t>
            </a:r>
            <a:r>
              <a:rPr lang="es-ES" dirty="0"/>
              <a:t>         // manual del comando </a:t>
            </a:r>
            <a:r>
              <a:rPr lang="es-ES" dirty="0" err="1"/>
              <a:t>chmod</a:t>
            </a:r>
            <a:endParaRPr lang="es-ES" dirty="0"/>
          </a:p>
          <a:p>
            <a:pPr lvl="0"/>
            <a:r>
              <a:rPr lang="es-ES" b="1" dirty="0" err="1"/>
              <a:t>info</a:t>
            </a:r>
            <a:r>
              <a:rPr lang="es-ES" b="1" dirty="0"/>
              <a:t> </a:t>
            </a:r>
            <a:r>
              <a:rPr lang="es-ES" dirty="0"/>
              <a:t>despliega información acerca de comandos, en ocasiones más amplia que la que brinda </a:t>
            </a:r>
            <a:r>
              <a:rPr lang="es-ES" dirty="0" err="1"/>
              <a:t>man</a:t>
            </a:r>
            <a:r>
              <a:rPr lang="es-ES" dirty="0"/>
              <a:t>.</a:t>
            </a:r>
          </a:p>
          <a:p>
            <a:pPr lvl="3" latinLnBrk="1"/>
            <a:r>
              <a:rPr lang="es-ES" dirty="0" err="1"/>
              <a:t>info</a:t>
            </a:r>
            <a:r>
              <a:rPr lang="es-ES" dirty="0"/>
              <a:t> </a:t>
            </a:r>
            <a:r>
              <a:rPr lang="es-ES" dirty="0" err="1"/>
              <a:t>ln</a:t>
            </a:r>
            <a:r>
              <a:rPr lang="es-ES" dirty="0"/>
              <a:t>           // información sobre el comando </a:t>
            </a:r>
            <a:r>
              <a:rPr lang="es-ES" dirty="0" err="1"/>
              <a:t>ln</a:t>
            </a:r>
            <a:endParaRPr lang="es-ES" dirty="0"/>
          </a:p>
          <a:p>
            <a:pPr lvl="0"/>
            <a:r>
              <a:rPr lang="es-ES" b="1" dirty="0" err="1"/>
              <a:t>whatis</a:t>
            </a:r>
            <a:r>
              <a:rPr lang="es-ES" dirty="0"/>
              <a:t> realiza una búsqueda en las secciones del </a:t>
            </a:r>
            <a:r>
              <a:rPr lang="es-ES" dirty="0" err="1"/>
              <a:t>man</a:t>
            </a:r>
            <a:r>
              <a:rPr lang="es-ES" dirty="0"/>
              <a:t> y muestra la descripción abreviada del comando en cada una de las secciones que aparezca</a:t>
            </a:r>
            <a:r>
              <a:rPr lang="es-ES" dirty="0" smtClean="0"/>
              <a:t>.</a:t>
            </a:r>
          </a:p>
          <a:p>
            <a:pPr lvl="3"/>
            <a:r>
              <a:rPr lang="es-ES" dirty="0" err="1"/>
              <a:t>whatis</a:t>
            </a:r>
            <a:r>
              <a:rPr lang="es-ES" dirty="0"/>
              <a:t> </a:t>
            </a:r>
            <a:r>
              <a:rPr lang="es-ES" dirty="0" err="1"/>
              <a:t>chmod</a:t>
            </a:r>
            <a:r>
              <a:rPr lang="es-ES" dirty="0"/>
              <a:t>      // muestra la descripción del comando </a:t>
            </a:r>
            <a:r>
              <a:rPr lang="es-ES" dirty="0" err="1"/>
              <a:t>chmod</a:t>
            </a:r>
            <a:r>
              <a:rPr lang="es-ES" dirty="0"/>
              <a:t>.</a:t>
            </a:r>
          </a:p>
          <a:p>
            <a:pPr lvl="0"/>
            <a:endParaRPr lang="es-ES" dirty="0"/>
          </a:p>
          <a:p>
            <a:endParaRPr lang="es-ES" dirty="0"/>
          </a:p>
        </p:txBody>
      </p:sp>
      <p:sp>
        <p:nvSpPr>
          <p:cNvPr id="4" name="Marcador de pie de página 3"/>
          <p:cNvSpPr>
            <a:spLocks noGrp="1"/>
          </p:cNvSpPr>
          <p:nvPr>
            <p:ph type="ftr" sz="quarter" idx="11"/>
          </p:nvPr>
        </p:nvSpPr>
        <p:spPr/>
        <p:txBody>
          <a:bodyPr/>
          <a:lstStyle/>
          <a:p>
            <a:r>
              <a:rPr lang="es-ES_tradnl" smtClean="0"/>
              <a:t>Fundamentos Tecnológicos</a:t>
            </a:r>
            <a:endParaRPr lang="es-ES_tradnl" dirty="0"/>
          </a:p>
        </p:txBody>
      </p:sp>
      <p:sp>
        <p:nvSpPr>
          <p:cNvPr id="5" name="Marcador de número de diapositiva 4"/>
          <p:cNvSpPr>
            <a:spLocks noGrp="1"/>
          </p:cNvSpPr>
          <p:nvPr>
            <p:ph type="sldNum" sz="quarter" idx="12"/>
          </p:nvPr>
        </p:nvSpPr>
        <p:spPr/>
        <p:txBody>
          <a:bodyPr/>
          <a:lstStyle/>
          <a:p>
            <a:fld id="{2ACC4A81-7D9E-D941-9672-05D41D735957}" type="slidenum">
              <a:rPr lang="es-ES_tradnl" smtClean="0"/>
              <a:t>12</a:t>
            </a:fld>
            <a:endParaRPr lang="es-ES_tradnl"/>
          </a:p>
        </p:txBody>
      </p:sp>
    </p:spTree>
    <p:extLst>
      <p:ext uri="{BB962C8B-B14F-4D97-AF65-F5344CB8AC3E}">
        <p14:creationId xmlns:p14="http://schemas.microsoft.com/office/powerpoint/2010/main" val="202640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Permisos sistema de ficheros</a:t>
            </a:r>
          </a:p>
        </p:txBody>
      </p:sp>
      <p:sp>
        <p:nvSpPr>
          <p:cNvPr id="3" name="Marcador de contenido 2"/>
          <p:cNvSpPr>
            <a:spLocks noGrp="1"/>
          </p:cNvSpPr>
          <p:nvPr>
            <p:ph idx="1"/>
          </p:nvPr>
        </p:nvSpPr>
        <p:spPr/>
        <p:txBody>
          <a:bodyPr/>
          <a:lstStyle/>
          <a:p>
            <a:r>
              <a:rPr lang="es-ES_tradnl" dirty="0"/>
              <a:t>Los permisos de los directorios y ficheros se asignan por usuario y grupo, permitiendo además asignar permisos adicionales a quienes no cumplan estos 2 requisitos anteriores</a:t>
            </a:r>
            <a:r>
              <a:rPr lang="es-ES_tradnl" dirty="0" smtClean="0"/>
              <a:t>.  (</a:t>
            </a:r>
            <a:r>
              <a:rPr lang="es-ES_tradnl" dirty="0" err="1" smtClean="0"/>
              <a:t>user</a:t>
            </a:r>
            <a:r>
              <a:rPr lang="es-ES_tradnl" dirty="0" smtClean="0"/>
              <a:t>, </a:t>
            </a:r>
            <a:r>
              <a:rPr lang="es-ES_tradnl" dirty="0" err="1" smtClean="0"/>
              <a:t>group</a:t>
            </a:r>
            <a:r>
              <a:rPr lang="es-ES_tradnl" dirty="0" smtClean="0"/>
              <a:t>, </a:t>
            </a:r>
            <a:r>
              <a:rPr lang="es-ES_tradnl" dirty="0" err="1" smtClean="0"/>
              <a:t>others</a:t>
            </a:r>
            <a:r>
              <a:rPr lang="es-ES_tradnl" dirty="0" smtClean="0"/>
              <a:t>)</a:t>
            </a:r>
            <a:endParaRPr lang="es-ES_tradnl" dirty="0"/>
          </a:p>
          <a:p>
            <a:r>
              <a:rPr lang="es-ES_tradnl" dirty="0"/>
              <a:t>Hay 3 tipos de permisos: Lectura, escritura y ejecución.</a:t>
            </a:r>
          </a:p>
          <a:p>
            <a:r>
              <a:rPr lang="es-ES_tradnl" dirty="0"/>
              <a:t>Se basan en un código octal para cada uno de los permisos.</a:t>
            </a:r>
          </a:p>
          <a:p>
            <a:endParaRPr lang="es-ES_tradnl" dirty="0"/>
          </a:p>
        </p:txBody>
      </p:sp>
      <p:sp>
        <p:nvSpPr>
          <p:cNvPr id="4" name="Marcador de pie de página 3"/>
          <p:cNvSpPr>
            <a:spLocks noGrp="1"/>
          </p:cNvSpPr>
          <p:nvPr>
            <p:ph type="ftr" sz="quarter" idx="11"/>
          </p:nvPr>
        </p:nvSpPr>
        <p:spPr/>
        <p:txBody>
          <a:bodyPr/>
          <a:lstStyle/>
          <a:p>
            <a:r>
              <a:rPr lang="es-ES_tradnl"/>
              <a:t>Fundamentos Tecnológicos</a:t>
            </a:r>
            <a:endParaRPr lang="es-ES_tradnl" dirty="0"/>
          </a:p>
        </p:txBody>
      </p:sp>
      <p:sp>
        <p:nvSpPr>
          <p:cNvPr id="5" name="Marcador de número de diapositiva 4"/>
          <p:cNvSpPr>
            <a:spLocks noGrp="1"/>
          </p:cNvSpPr>
          <p:nvPr>
            <p:ph type="sldNum" sz="quarter" idx="12"/>
          </p:nvPr>
        </p:nvSpPr>
        <p:spPr/>
        <p:txBody>
          <a:bodyPr/>
          <a:lstStyle/>
          <a:p>
            <a:fld id="{2ACC4A81-7D9E-D941-9672-05D41D735957}" type="slidenum">
              <a:rPr lang="es-ES_tradnl" smtClean="0"/>
              <a:t>13</a:t>
            </a:fld>
            <a:endParaRPr lang="es-ES_tradnl"/>
          </a:p>
        </p:txBody>
      </p:sp>
    </p:spTree>
    <p:extLst>
      <p:ext uri="{BB962C8B-B14F-4D97-AF65-F5344CB8AC3E}">
        <p14:creationId xmlns:p14="http://schemas.microsoft.com/office/powerpoint/2010/main" val="1210845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Permisos sistema de </a:t>
            </a:r>
            <a:r>
              <a:rPr lang="es-ES_tradnl" dirty="0" smtClean="0"/>
              <a:t>ficheros II</a:t>
            </a:r>
            <a:endParaRPr lang="es-ES" dirty="0"/>
          </a:p>
        </p:txBody>
      </p:sp>
      <p:sp>
        <p:nvSpPr>
          <p:cNvPr id="3" name="Marcador de contenido 2"/>
          <p:cNvSpPr>
            <a:spLocks noGrp="1"/>
          </p:cNvSpPr>
          <p:nvPr>
            <p:ph idx="1"/>
          </p:nvPr>
        </p:nvSpPr>
        <p:spPr/>
        <p:txBody>
          <a:bodyPr>
            <a:normAutofit/>
          </a:bodyPr>
          <a:lstStyle/>
          <a:p>
            <a:r>
              <a:rPr lang="es-ES" i="1" dirty="0" smtClean="0"/>
              <a:t> </a:t>
            </a:r>
            <a:r>
              <a:rPr lang="es-ES" i="1" dirty="0"/>
              <a:t>Permiso de lectura (</a:t>
            </a:r>
            <a:r>
              <a:rPr lang="es-ES" i="1" dirty="0" err="1"/>
              <a:t>read</a:t>
            </a:r>
            <a:r>
              <a:rPr lang="es-ES" i="1" dirty="0"/>
              <a:t>)</a:t>
            </a:r>
            <a:r>
              <a:rPr lang="es-ES" dirty="0"/>
              <a:t/>
            </a:r>
            <a:br>
              <a:rPr lang="es-ES" dirty="0"/>
            </a:br>
            <a:r>
              <a:rPr lang="es-ES" dirty="0"/>
              <a:t>Si tienes permiso de lectura de un archivo, puedes ver su contenido.</a:t>
            </a:r>
          </a:p>
          <a:p>
            <a:r>
              <a:rPr lang="es-ES" i="1" dirty="0" smtClean="0"/>
              <a:t>Permiso </a:t>
            </a:r>
            <a:r>
              <a:rPr lang="es-ES" i="1" dirty="0"/>
              <a:t>de escritura (</a:t>
            </a:r>
            <a:r>
              <a:rPr lang="es-ES" i="1" dirty="0" err="1"/>
              <a:t>write</a:t>
            </a:r>
            <a:r>
              <a:rPr lang="es-ES" i="1" dirty="0"/>
              <a:t>)</a:t>
            </a:r>
            <a:r>
              <a:rPr lang="es-ES" dirty="0"/>
              <a:t/>
            </a:r>
            <a:br>
              <a:rPr lang="es-ES" dirty="0"/>
            </a:br>
            <a:r>
              <a:rPr lang="es-ES" dirty="0"/>
              <a:t>Si tienes permiso de escritura de un archivo, puedes modificar el archivo. Puedes agregar, sobrescribir o borrar su contenido.</a:t>
            </a:r>
          </a:p>
          <a:p>
            <a:r>
              <a:rPr lang="es-ES" i="1" dirty="0" smtClean="0"/>
              <a:t>Permiso </a:t>
            </a:r>
            <a:r>
              <a:rPr lang="es-ES" i="1" dirty="0"/>
              <a:t>de ejecución (</a:t>
            </a:r>
            <a:r>
              <a:rPr lang="es-ES" i="1" dirty="0" err="1"/>
              <a:t>execute</a:t>
            </a:r>
            <a:r>
              <a:rPr lang="es-ES" i="1" dirty="0"/>
              <a:t>)</a:t>
            </a:r>
            <a:r>
              <a:rPr lang="es-ES" dirty="0"/>
              <a:t/>
            </a:r>
            <a:br>
              <a:rPr lang="es-ES" dirty="0"/>
            </a:br>
            <a:r>
              <a:rPr lang="es-ES" dirty="0"/>
              <a:t>Si el archivo tiene permiso de ejecución, entonces puedes decirle al sistema operativo que lo ejecute como si fuera un programa. Si es un programa llamado “</a:t>
            </a:r>
            <a:r>
              <a:rPr lang="es-ES" dirty="0" err="1"/>
              <a:t>foo</a:t>
            </a:r>
            <a:r>
              <a:rPr lang="es-ES" dirty="0"/>
              <a:t>” lo podremos ejecutar como cualquier comando.</a:t>
            </a:r>
            <a:br>
              <a:rPr lang="es-ES" dirty="0"/>
            </a:br>
            <a:r>
              <a:rPr lang="es-ES" dirty="0"/>
              <a:t>O un script (interprete) que necesita permiso de lectura y ejecución, un programa compilado solo necesita ser lectura.</a:t>
            </a:r>
          </a:p>
          <a:p>
            <a:endParaRPr lang="es-ES" dirty="0"/>
          </a:p>
        </p:txBody>
      </p:sp>
      <p:sp>
        <p:nvSpPr>
          <p:cNvPr id="4" name="Marcador de pie de página 3"/>
          <p:cNvSpPr>
            <a:spLocks noGrp="1"/>
          </p:cNvSpPr>
          <p:nvPr>
            <p:ph type="ftr" sz="quarter" idx="11"/>
          </p:nvPr>
        </p:nvSpPr>
        <p:spPr/>
        <p:txBody>
          <a:bodyPr/>
          <a:lstStyle/>
          <a:p>
            <a:r>
              <a:rPr lang="es-ES_tradnl" smtClean="0"/>
              <a:t>Fundamentos Tecnológicos</a:t>
            </a:r>
            <a:endParaRPr lang="es-ES_tradnl" dirty="0"/>
          </a:p>
        </p:txBody>
      </p:sp>
      <p:sp>
        <p:nvSpPr>
          <p:cNvPr id="5" name="Marcador de número de diapositiva 4"/>
          <p:cNvSpPr>
            <a:spLocks noGrp="1"/>
          </p:cNvSpPr>
          <p:nvPr>
            <p:ph type="sldNum" sz="quarter" idx="12"/>
          </p:nvPr>
        </p:nvSpPr>
        <p:spPr/>
        <p:txBody>
          <a:bodyPr/>
          <a:lstStyle/>
          <a:p>
            <a:fld id="{2ACC4A81-7D9E-D941-9672-05D41D735957}" type="slidenum">
              <a:rPr lang="es-ES_tradnl" smtClean="0"/>
              <a:t>14</a:t>
            </a:fld>
            <a:endParaRPr lang="es-ES_tradnl"/>
          </a:p>
        </p:txBody>
      </p:sp>
    </p:spTree>
    <p:extLst>
      <p:ext uri="{BB962C8B-B14F-4D97-AF65-F5344CB8AC3E}">
        <p14:creationId xmlns:p14="http://schemas.microsoft.com/office/powerpoint/2010/main" val="457592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Permisos sistema de ficheros</a:t>
            </a:r>
          </a:p>
        </p:txBody>
      </p:sp>
      <p:sp>
        <p:nvSpPr>
          <p:cNvPr id="3" name="Marcador de contenido 2"/>
          <p:cNvSpPr>
            <a:spLocks noGrp="1"/>
          </p:cNvSpPr>
          <p:nvPr>
            <p:ph idx="1"/>
          </p:nvPr>
        </p:nvSpPr>
        <p:spPr/>
        <p:txBody>
          <a:bodyPr/>
          <a:lstStyle/>
          <a:p>
            <a:r>
              <a:rPr lang="es-ES_tradnl" dirty="0"/>
              <a:t>Permisos: 1 </a:t>
            </a:r>
            <a:r>
              <a:rPr lang="es-ES_tradnl" dirty="0" err="1"/>
              <a:t>ejecucion</a:t>
            </a:r>
            <a:r>
              <a:rPr lang="es-ES_tradnl" dirty="0"/>
              <a:t>(X), 2 escritura (W), 4 lectura (R)</a:t>
            </a:r>
          </a:p>
          <a:p>
            <a:r>
              <a:rPr lang="es-ES_tradnl" dirty="0"/>
              <a:t>Se asignan para usuario, grupo y resto</a:t>
            </a:r>
          </a:p>
          <a:p>
            <a:r>
              <a:rPr lang="es-ES_tradnl" dirty="0" err="1"/>
              <a:t>chmod</a:t>
            </a:r>
            <a:r>
              <a:rPr lang="es-ES_tradnl" dirty="0"/>
              <a:t> NNN file</a:t>
            </a:r>
          </a:p>
          <a:p>
            <a:pPr lvl="1"/>
            <a:r>
              <a:rPr lang="es-ES_tradnl" dirty="0"/>
              <a:t>N= 0/1 + 0/2 + 0/4</a:t>
            </a:r>
          </a:p>
          <a:p>
            <a:pPr lvl="1"/>
            <a:r>
              <a:rPr lang="es-ES_tradnl" dirty="0"/>
              <a:t>Ejemplo: </a:t>
            </a:r>
            <a:r>
              <a:rPr lang="es-ES_tradnl" dirty="0" err="1"/>
              <a:t>chmod</a:t>
            </a:r>
            <a:r>
              <a:rPr lang="es-ES_tradnl" dirty="0"/>
              <a:t> 766 </a:t>
            </a:r>
            <a:r>
              <a:rPr lang="es-ES_tradnl" dirty="0" err="1"/>
              <a:t>gcc</a:t>
            </a:r>
            <a:endParaRPr lang="es-ES_tradnl" dirty="0"/>
          </a:p>
          <a:p>
            <a:r>
              <a:rPr lang="es-ES_tradnl" dirty="0"/>
              <a:t>Se puede usar el modificador </a:t>
            </a:r>
            <a:r>
              <a:rPr lang="mr-IN" dirty="0"/>
              <a:t>–</a:t>
            </a:r>
            <a:r>
              <a:rPr lang="es-ES_tradnl" dirty="0"/>
              <a:t>R para que sea recursivo a un directorio y los ficheros en el contenido</a:t>
            </a:r>
          </a:p>
          <a:p>
            <a:endParaRPr lang="es-ES_tradnl" dirty="0"/>
          </a:p>
        </p:txBody>
      </p:sp>
      <p:sp>
        <p:nvSpPr>
          <p:cNvPr id="4" name="Marcador de pie de página 3"/>
          <p:cNvSpPr>
            <a:spLocks noGrp="1"/>
          </p:cNvSpPr>
          <p:nvPr>
            <p:ph type="ftr" sz="quarter" idx="11"/>
          </p:nvPr>
        </p:nvSpPr>
        <p:spPr/>
        <p:txBody>
          <a:bodyPr/>
          <a:lstStyle/>
          <a:p>
            <a:r>
              <a:rPr lang="es-ES_tradnl"/>
              <a:t>Fundamentos Tecnológicos</a:t>
            </a:r>
            <a:endParaRPr lang="es-ES_tradnl" dirty="0"/>
          </a:p>
        </p:txBody>
      </p:sp>
      <p:sp>
        <p:nvSpPr>
          <p:cNvPr id="5" name="Marcador de número de diapositiva 4"/>
          <p:cNvSpPr>
            <a:spLocks noGrp="1"/>
          </p:cNvSpPr>
          <p:nvPr>
            <p:ph type="sldNum" sz="quarter" idx="12"/>
          </p:nvPr>
        </p:nvSpPr>
        <p:spPr/>
        <p:txBody>
          <a:bodyPr/>
          <a:lstStyle/>
          <a:p>
            <a:fld id="{2ACC4A81-7D9E-D941-9672-05D41D735957}" type="slidenum">
              <a:rPr lang="es-ES_tradnl" smtClean="0"/>
              <a:t>15</a:t>
            </a:fld>
            <a:endParaRPr lang="es-ES_tradnl"/>
          </a:p>
        </p:txBody>
      </p:sp>
      <p:pic>
        <p:nvPicPr>
          <p:cNvPr id="8" name="Imagen 7"/>
          <p:cNvPicPr>
            <a:picLocks noChangeAspect="1"/>
          </p:cNvPicPr>
          <p:nvPr/>
        </p:nvPicPr>
        <p:blipFill rotWithShape="1">
          <a:blip r:embed="rId2">
            <a:extLst>
              <a:ext uri="{28A0092B-C50C-407E-A947-70E740481C1C}">
                <a14:useLocalDpi xmlns:a14="http://schemas.microsoft.com/office/drawing/2010/main" val="0"/>
              </a:ext>
            </a:extLst>
          </a:blip>
          <a:srcRect l="4269" t="7196" r="42150" b="63248"/>
          <a:stretch/>
        </p:blipFill>
        <p:spPr>
          <a:xfrm>
            <a:off x="3211086" y="4708269"/>
            <a:ext cx="5953990" cy="1493368"/>
          </a:xfrm>
          <a:prstGeom prst="rect">
            <a:avLst/>
          </a:prstGeom>
        </p:spPr>
      </p:pic>
    </p:spTree>
    <p:extLst>
      <p:ext uri="{BB962C8B-B14F-4D97-AF65-F5344CB8AC3E}">
        <p14:creationId xmlns:p14="http://schemas.microsoft.com/office/powerpoint/2010/main" val="1658796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Permisos de ficheros : Sistema Octal</a:t>
            </a:r>
            <a:endParaRPr lang="es-ES" dirty="0"/>
          </a:p>
        </p:txBody>
      </p:sp>
      <p:sp>
        <p:nvSpPr>
          <p:cNvPr id="4" name="Marcador de pie de página 3"/>
          <p:cNvSpPr>
            <a:spLocks noGrp="1"/>
          </p:cNvSpPr>
          <p:nvPr>
            <p:ph type="ftr" sz="quarter" idx="11"/>
          </p:nvPr>
        </p:nvSpPr>
        <p:spPr/>
        <p:txBody>
          <a:bodyPr/>
          <a:lstStyle/>
          <a:p>
            <a:r>
              <a:rPr lang="es-ES_tradnl" smtClean="0"/>
              <a:t>Fundamentos Tecnológicos</a:t>
            </a:r>
            <a:endParaRPr lang="es-ES_tradnl" dirty="0"/>
          </a:p>
        </p:txBody>
      </p:sp>
      <p:sp>
        <p:nvSpPr>
          <p:cNvPr id="5" name="Marcador de número de diapositiva 4"/>
          <p:cNvSpPr>
            <a:spLocks noGrp="1"/>
          </p:cNvSpPr>
          <p:nvPr>
            <p:ph type="sldNum" sz="quarter" idx="12"/>
          </p:nvPr>
        </p:nvSpPr>
        <p:spPr/>
        <p:txBody>
          <a:bodyPr/>
          <a:lstStyle/>
          <a:p>
            <a:fld id="{2ACC4A81-7D9E-D941-9672-05D41D735957}" type="slidenum">
              <a:rPr lang="es-ES_tradnl" smtClean="0"/>
              <a:t>16</a:t>
            </a:fld>
            <a:endParaRPr lang="es-ES_tradnl"/>
          </a:p>
        </p:txBody>
      </p:sp>
      <p:pic>
        <p:nvPicPr>
          <p:cNvPr id="6" name="Imagen 5"/>
          <p:cNvPicPr/>
          <p:nvPr/>
        </p:nvPicPr>
        <p:blipFill>
          <a:blip r:embed="rId2"/>
          <a:stretch>
            <a:fillRect/>
          </a:stretch>
        </p:blipFill>
        <p:spPr>
          <a:xfrm>
            <a:off x="2535409" y="1533682"/>
            <a:ext cx="4483100" cy="2330450"/>
          </a:xfrm>
          <a:prstGeom prst="rect">
            <a:avLst/>
          </a:prstGeom>
        </p:spPr>
      </p:pic>
      <p:pic>
        <p:nvPicPr>
          <p:cNvPr id="7" name="Imagen 6"/>
          <p:cNvPicPr/>
          <p:nvPr/>
        </p:nvPicPr>
        <p:blipFill>
          <a:blip r:embed="rId3"/>
          <a:stretch>
            <a:fillRect/>
          </a:stretch>
        </p:blipFill>
        <p:spPr>
          <a:xfrm>
            <a:off x="8088312" y="3864132"/>
            <a:ext cx="3416300" cy="1911350"/>
          </a:xfrm>
          <a:prstGeom prst="rect">
            <a:avLst/>
          </a:prstGeom>
        </p:spPr>
      </p:pic>
      <p:sp>
        <p:nvSpPr>
          <p:cNvPr id="8" name="Flecha derecha 7"/>
          <p:cNvSpPr/>
          <p:nvPr/>
        </p:nvSpPr>
        <p:spPr>
          <a:xfrm rot="1212634">
            <a:off x="7093566" y="4023222"/>
            <a:ext cx="874973" cy="3600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a:p>
        </p:txBody>
      </p:sp>
    </p:spTree>
    <p:extLst>
      <p:ext uri="{BB962C8B-B14F-4D97-AF65-F5344CB8AC3E}">
        <p14:creationId xmlns:p14="http://schemas.microsoft.com/office/powerpoint/2010/main" val="1285445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593306"/>
            <a:ext cx="8911687" cy="1280890"/>
          </a:xfrm>
        </p:spPr>
        <p:txBody>
          <a:bodyPr/>
          <a:lstStyle/>
          <a:p>
            <a:r>
              <a:rPr lang="es-ES" dirty="0" smtClean="0"/>
              <a:t>Permiso de ficheros : definiendo la propiedad </a:t>
            </a:r>
            <a:endParaRPr lang="es-ES" dirty="0"/>
          </a:p>
        </p:txBody>
      </p:sp>
      <p:sp>
        <p:nvSpPr>
          <p:cNvPr id="6" name="Rectangle 1"/>
          <p:cNvSpPr>
            <a:spLocks noGrp="1" noChangeArrowheads="1"/>
          </p:cNvSpPr>
          <p:nvPr>
            <p:ph idx="1"/>
          </p:nvPr>
        </p:nvSpPr>
        <p:spPr bwMode="auto">
          <a:xfrm>
            <a:off x="2592925" y="1874196"/>
            <a:ext cx="9291535" cy="4524315"/>
          </a:xfrm>
          <a:prstGeom prst="rect">
            <a:avLst/>
          </a:prstGeom>
          <a:solidFill>
            <a:srgbClr val="E2E2E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nSpc>
                <a:spcPct val="100000"/>
              </a:lnSpc>
              <a:buNone/>
            </a:pPr>
            <a:r>
              <a:rPr lang="es-ES" sz="1600" dirty="0" smtClean="0">
                <a:solidFill>
                  <a:srgbClr val="222222"/>
                </a:solidFill>
                <a:latin typeface="Roboto" panose="02000000000000000000" pitchFamily="2" charset="0"/>
              </a:rPr>
              <a:t>Teniendo en cuenta que los permisos son para: 	</a:t>
            </a:r>
          </a:p>
          <a:p>
            <a:pPr marL="0" indent="0">
              <a:lnSpc>
                <a:spcPct val="100000"/>
              </a:lnSpc>
              <a:buNone/>
            </a:pPr>
            <a:r>
              <a:rPr lang="es-ES" sz="1600" dirty="0">
                <a:solidFill>
                  <a:srgbClr val="222222"/>
                </a:solidFill>
                <a:latin typeface="Roboto" panose="02000000000000000000" pitchFamily="2" charset="0"/>
              </a:rPr>
              <a:t>	</a:t>
            </a:r>
            <a:r>
              <a:rPr lang="es-ES" sz="1600" dirty="0" smtClean="0">
                <a:solidFill>
                  <a:srgbClr val="222222"/>
                </a:solidFill>
                <a:latin typeface="Roboto" panose="02000000000000000000" pitchFamily="2" charset="0"/>
              </a:rPr>
              <a:t>Usuarios(</a:t>
            </a:r>
            <a:r>
              <a:rPr lang="es-ES" sz="1600" dirty="0" err="1" smtClean="0">
                <a:solidFill>
                  <a:srgbClr val="222222"/>
                </a:solidFill>
                <a:latin typeface="Roboto" panose="02000000000000000000" pitchFamily="2" charset="0"/>
              </a:rPr>
              <a:t>user</a:t>
            </a:r>
            <a:r>
              <a:rPr lang="es-ES" sz="1600" dirty="0" smtClean="0">
                <a:solidFill>
                  <a:srgbClr val="222222"/>
                </a:solidFill>
                <a:latin typeface="Roboto" panose="02000000000000000000" pitchFamily="2" charset="0"/>
              </a:rPr>
              <a:t>) : u</a:t>
            </a:r>
          </a:p>
          <a:p>
            <a:pPr marL="0" indent="0">
              <a:lnSpc>
                <a:spcPct val="100000"/>
              </a:lnSpc>
              <a:buNone/>
            </a:pPr>
            <a:r>
              <a:rPr lang="es-ES" sz="1600" dirty="0">
                <a:solidFill>
                  <a:srgbClr val="222222"/>
                </a:solidFill>
                <a:latin typeface="Roboto" panose="02000000000000000000" pitchFamily="2" charset="0"/>
              </a:rPr>
              <a:t>	</a:t>
            </a:r>
            <a:r>
              <a:rPr lang="es-ES" sz="1600" dirty="0" smtClean="0">
                <a:solidFill>
                  <a:srgbClr val="222222"/>
                </a:solidFill>
                <a:latin typeface="Roboto" panose="02000000000000000000" pitchFamily="2" charset="0"/>
              </a:rPr>
              <a:t>Grupos(</a:t>
            </a:r>
            <a:r>
              <a:rPr lang="es-ES" sz="1600" dirty="0" err="1" smtClean="0">
                <a:solidFill>
                  <a:srgbClr val="222222"/>
                </a:solidFill>
                <a:latin typeface="Roboto" panose="02000000000000000000" pitchFamily="2" charset="0"/>
              </a:rPr>
              <a:t>group</a:t>
            </a:r>
            <a:r>
              <a:rPr lang="es-ES" sz="1600" dirty="0" smtClean="0">
                <a:solidFill>
                  <a:srgbClr val="222222"/>
                </a:solidFill>
                <a:latin typeface="Roboto" panose="02000000000000000000" pitchFamily="2" charset="0"/>
              </a:rPr>
              <a:t>): g</a:t>
            </a:r>
          </a:p>
          <a:p>
            <a:pPr marL="0" indent="0">
              <a:lnSpc>
                <a:spcPct val="100000"/>
              </a:lnSpc>
              <a:buNone/>
            </a:pPr>
            <a:r>
              <a:rPr lang="es-ES" sz="1600" dirty="0">
                <a:solidFill>
                  <a:srgbClr val="222222"/>
                </a:solidFill>
                <a:latin typeface="Roboto" panose="02000000000000000000" pitchFamily="2" charset="0"/>
              </a:rPr>
              <a:t>	</a:t>
            </a:r>
            <a:r>
              <a:rPr lang="es-ES" sz="1600" dirty="0" smtClean="0">
                <a:solidFill>
                  <a:srgbClr val="222222"/>
                </a:solidFill>
                <a:latin typeface="Roboto" panose="02000000000000000000" pitchFamily="2" charset="0"/>
              </a:rPr>
              <a:t>Otros(</a:t>
            </a:r>
            <a:r>
              <a:rPr lang="es-ES" sz="1600" dirty="0" err="1" smtClean="0">
                <a:solidFill>
                  <a:srgbClr val="222222"/>
                </a:solidFill>
                <a:latin typeface="Roboto" panose="02000000000000000000" pitchFamily="2" charset="0"/>
              </a:rPr>
              <a:t>Others</a:t>
            </a:r>
            <a:r>
              <a:rPr lang="es-ES" sz="1600" dirty="0" smtClean="0">
                <a:solidFill>
                  <a:srgbClr val="222222"/>
                </a:solidFill>
                <a:latin typeface="Roboto" panose="02000000000000000000" pitchFamily="2" charset="0"/>
              </a:rPr>
              <a:t>):o</a:t>
            </a:r>
          </a:p>
          <a:p>
            <a:pPr marL="0" indent="0">
              <a:lnSpc>
                <a:spcPct val="100000"/>
              </a:lnSpc>
              <a:buNone/>
            </a:pPr>
            <a:r>
              <a:rPr lang="es-ES" sz="1600" dirty="0" smtClean="0">
                <a:solidFill>
                  <a:srgbClr val="222222"/>
                </a:solidFill>
                <a:latin typeface="Roboto" panose="02000000000000000000" pitchFamily="2" charset="0"/>
              </a:rPr>
              <a:t>Y los permisos son: </a:t>
            </a:r>
          </a:p>
          <a:p>
            <a:r>
              <a:rPr lang="es-ES" sz="1600" dirty="0" smtClean="0">
                <a:solidFill>
                  <a:srgbClr val="222222"/>
                </a:solidFill>
                <a:latin typeface="Roboto" panose="02000000000000000000" pitchFamily="2" charset="0"/>
              </a:rPr>
              <a:t>De lectura: r</a:t>
            </a:r>
          </a:p>
          <a:p>
            <a:r>
              <a:rPr lang="es-ES" sz="1600" dirty="0" smtClean="0">
                <a:solidFill>
                  <a:srgbClr val="222222"/>
                </a:solidFill>
                <a:latin typeface="Roboto" panose="02000000000000000000" pitchFamily="2" charset="0"/>
              </a:rPr>
              <a:t>Escritura: w</a:t>
            </a:r>
          </a:p>
          <a:p>
            <a:r>
              <a:rPr lang="es-ES" sz="1600" dirty="0" smtClean="0">
                <a:solidFill>
                  <a:srgbClr val="222222"/>
                </a:solidFill>
                <a:latin typeface="Roboto" panose="02000000000000000000" pitchFamily="2" charset="0"/>
              </a:rPr>
              <a:t>Ejecución: x</a:t>
            </a:r>
          </a:p>
          <a:p>
            <a:pPr marL="0" indent="0">
              <a:lnSpc>
                <a:spcPct val="100000"/>
              </a:lnSpc>
              <a:buNone/>
            </a:pPr>
            <a:endParaRPr lang="es-ES" sz="1600" dirty="0">
              <a:solidFill>
                <a:srgbClr val="222222"/>
              </a:solidFill>
              <a:latin typeface="Roboto" panose="02000000000000000000" pitchFamily="2" charset="0"/>
            </a:endParaRPr>
          </a:p>
          <a:p>
            <a:pPr marL="0" indent="0">
              <a:lnSpc>
                <a:spcPct val="100000"/>
              </a:lnSpc>
              <a:buNone/>
            </a:pPr>
            <a:r>
              <a:rPr lang="es-ES" sz="1600" dirty="0" smtClean="0">
                <a:solidFill>
                  <a:srgbClr val="222222"/>
                </a:solidFill>
                <a:latin typeface="Roboto" panose="02000000000000000000" pitchFamily="2" charset="0"/>
              </a:rPr>
              <a:t>Si </a:t>
            </a:r>
            <a:r>
              <a:rPr lang="es-ES" sz="1600" dirty="0">
                <a:solidFill>
                  <a:srgbClr val="222222"/>
                </a:solidFill>
                <a:latin typeface="Roboto" panose="02000000000000000000" pitchFamily="2" charset="0"/>
              </a:rPr>
              <a:t>quieres </a:t>
            </a:r>
            <a:r>
              <a:rPr lang="es-ES" sz="1600" dirty="0" smtClean="0">
                <a:solidFill>
                  <a:srgbClr val="222222"/>
                </a:solidFill>
                <a:latin typeface="Roboto" panose="02000000000000000000" pitchFamily="2" charset="0"/>
              </a:rPr>
              <a:t>modificar </a:t>
            </a:r>
            <a:r>
              <a:rPr lang="es-ES" sz="1600" dirty="0">
                <a:solidFill>
                  <a:srgbClr val="222222"/>
                </a:solidFill>
                <a:latin typeface="Roboto" panose="02000000000000000000" pitchFamily="2" charset="0"/>
              </a:rPr>
              <a:t>tu archivo</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 </a:t>
            </a:r>
            <a:r>
              <a:rPr kumimoji="0" lang="es-ES" sz="1600" b="0" i="0" u="none" strike="noStrike" cap="none" normalizeH="0" baseline="0" dirty="0" err="1" smtClean="0">
                <a:ln>
                  <a:noFill/>
                </a:ln>
                <a:solidFill>
                  <a:srgbClr val="222222"/>
                </a:solidFill>
                <a:effectLst/>
                <a:latin typeface="Courier New" panose="02070309020205020404" pitchFamily="49" charset="0"/>
                <a:cs typeface="Courier New" panose="02070309020205020404" pitchFamily="49" charset="0"/>
              </a:rPr>
              <a:t>chmod</a:t>
            </a:r>
            <a:r>
              <a:rPr kumimoji="0" lang="es-ES" sz="1600"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 -w </a:t>
            </a:r>
            <a:r>
              <a:rPr kumimoji="0" lang="es-ES" sz="1600" b="0" i="0" u="none" strike="noStrike" cap="none" normalizeH="0" baseline="0" dirty="0" err="1" smtClean="0">
                <a:ln>
                  <a:noFill/>
                </a:ln>
                <a:solidFill>
                  <a:srgbClr val="222222"/>
                </a:solidFill>
                <a:effectLst/>
                <a:latin typeface="Courier New" panose="02070309020205020404" pitchFamily="49" charset="0"/>
                <a:cs typeface="Courier New" panose="02070309020205020404" pitchFamily="49" charset="0"/>
              </a:rPr>
              <a:t>tuArchivo</a:t>
            </a:r>
            <a:endParaRPr kumimoji="0" lang="es-E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dirty="0" smtClean="0">
                <a:ln>
                  <a:noFill/>
                </a:ln>
                <a:solidFill>
                  <a:srgbClr val="222222"/>
                </a:solidFill>
                <a:effectLst/>
                <a:latin typeface="Roboto" panose="02000000000000000000" pitchFamily="2" charset="0"/>
              </a:rPr>
              <a:t>si quieres hacer un script ejecutable, escribe</a:t>
            </a:r>
            <a:endParaRPr kumimoji="0" lang="es-ES" sz="1600"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 </a:t>
            </a:r>
            <a:r>
              <a:rPr kumimoji="0" lang="es-ES" sz="1600" b="0" i="0" u="none" strike="noStrike" cap="none" normalizeH="0" baseline="0" dirty="0" err="1" smtClean="0">
                <a:ln>
                  <a:noFill/>
                </a:ln>
                <a:solidFill>
                  <a:srgbClr val="222222"/>
                </a:solidFill>
                <a:effectLst/>
                <a:latin typeface="Courier New" panose="02070309020205020404" pitchFamily="49" charset="0"/>
                <a:cs typeface="Courier New" panose="02070309020205020404" pitchFamily="49" charset="0"/>
              </a:rPr>
              <a:t>chmod</a:t>
            </a:r>
            <a:r>
              <a:rPr kumimoji="0" lang="es-ES" sz="1600"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 +x </a:t>
            </a:r>
            <a:r>
              <a:rPr kumimoji="0" lang="es-ES" sz="1600" b="0" i="0" u="none" strike="noStrike" cap="none" normalizeH="0" baseline="0" dirty="0" err="1" smtClean="0">
                <a:ln>
                  <a:noFill/>
                </a:ln>
                <a:solidFill>
                  <a:srgbClr val="222222"/>
                </a:solidFill>
                <a:effectLst/>
                <a:latin typeface="Courier New" panose="02070309020205020404" pitchFamily="49" charset="0"/>
                <a:cs typeface="Courier New" panose="02070309020205020404" pitchFamily="49" charset="0"/>
              </a:rPr>
              <a:t>tuScript</a:t>
            </a:r>
            <a:endParaRPr kumimoji="0" lang="es-E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dirty="0" smtClean="0">
                <a:ln>
                  <a:noFill/>
                </a:ln>
                <a:solidFill>
                  <a:srgbClr val="222222"/>
                </a:solidFill>
                <a:effectLst/>
                <a:latin typeface="Roboto" panose="02000000000000000000" pitchFamily="2" charset="0"/>
              </a:rPr>
              <a:t>si quieres remover o agregar todos los atributos a la vez</a:t>
            </a:r>
            <a:endParaRPr kumimoji="0" lang="es-ES" sz="1600"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 </a:t>
            </a:r>
            <a:r>
              <a:rPr kumimoji="0" lang="es-ES" sz="1600" b="0" i="0" u="none" strike="noStrike" cap="none" normalizeH="0" baseline="0" dirty="0" err="1" smtClean="0">
                <a:ln>
                  <a:noFill/>
                </a:ln>
                <a:solidFill>
                  <a:srgbClr val="222222"/>
                </a:solidFill>
                <a:effectLst/>
                <a:latin typeface="Courier New" panose="02070309020205020404" pitchFamily="49" charset="0"/>
                <a:cs typeface="Courier New" panose="02070309020205020404" pitchFamily="49" charset="0"/>
              </a:rPr>
              <a:t>chmod</a:t>
            </a:r>
            <a:r>
              <a:rPr kumimoji="0" lang="es-ES" sz="1600"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 -</a:t>
            </a:r>
            <a:r>
              <a:rPr kumimoji="0" lang="es-ES" sz="1600" b="0" i="0" u="none" strike="noStrike" cap="none" normalizeH="0" baseline="0" dirty="0" err="1" smtClean="0">
                <a:ln>
                  <a:noFill/>
                </a:ln>
                <a:solidFill>
                  <a:srgbClr val="222222"/>
                </a:solidFill>
                <a:effectLst/>
                <a:latin typeface="Courier New" panose="02070309020205020404" pitchFamily="49" charset="0"/>
                <a:cs typeface="Courier New" panose="02070309020205020404" pitchFamily="49" charset="0"/>
              </a:rPr>
              <a:t>rwx</a:t>
            </a:r>
            <a:r>
              <a:rPr kumimoji="0" lang="es-ES" sz="1600"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 archivo $ </a:t>
            </a:r>
            <a:r>
              <a:rPr kumimoji="0" lang="es-ES" sz="1600" b="0" i="0" u="none" strike="noStrike" cap="none" normalizeH="0" baseline="0" dirty="0" err="1" smtClean="0">
                <a:ln>
                  <a:noFill/>
                </a:ln>
                <a:solidFill>
                  <a:srgbClr val="222222"/>
                </a:solidFill>
                <a:effectLst/>
                <a:latin typeface="Courier New" panose="02070309020205020404" pitchFamily="49" charset="0"/>
                <a:cs typeface="Courier New" panose="02070309020205020404" pitchFamily="49" charset="0"/>
              </a:rPr>
              <a:t>chmod</a:t>
            </a:r>
            <a:r>
              <a:rPr kumimoji="0" lang="es-ES" sz="1600"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 +</a:t>
            </a:r>
            <a:r>
              <a:rPr kumimoji="0" lang="es-ES" sz="1600" b="0" i="0" u="none" strike="noStrike" cap="none" normalizeH="0" baseline="0" dirty="0" err="1" smtClean="0">
                <a:ln>
                  <a:noFill/>
                </a:ln>
                <a:solidFill>
                  <a:srgbClr val="222222"/>
                </a:solidFill>
                <a:effectLst/>
                <a:latin typeface="Courier New" panose="02070309020205020404" pitchFamily="49" charset="0"/>
                <a:cs typeface="Courier New" panose="02070309020205020404" pitchFamily="49" charset="0"/>
              </a:rPr>
              <a:t>rwx</a:t>
            </a:r>
            <a:r>
              <a:rPr kumimoji="0" lang="es-ES" sz="1600"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 archivo</a:t>
            </a:r>
            <a:endParaRPr kumimoji="0" lang="es-E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dirty="0" smtClean="0">
                <a:ln>
                  <a:noFill/>
                </a:ln>
                <a:solidFill>
                  <a:srgbClr val="222222"/>
                </a:solidFill>
                <a:effectLst/>
                <a:latin typeface="Roboto" panose="02000000000000000000" pitchFamily="2" charset="0"/>
              </a:rPr>
              <a:t>también puedes usar el signo = (igual) para establecer los permisos en una combinación exacta, este comando remueve los permisos de escritura y ejecución dejando solo el de lectura</a:t>
            </a:r>
            <a:endParaRPr kumimoji="0" lang="es-ES" sz="1600"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 </a:t>
            </a:r>
            <a:r>
              <a:rPr kumimoji="0" lang="es-ES" sz="1600" b="0" i="0" u="none" strike="noStrike" cap="none" normalizeH="0" baseline="0" dirty="0" err="1" smtClean="0">
                <a:ln>
                  <a:noFill/>
                </a:ln>
                <a:solidFill>
                  <a:srgbClr val="222222"/>
                </a:solidFill>
                <a:effectLst/>
                <a:latin typeface="Courier New" panose="02070309020205020404" pitchFamily="49" charset="0"/>
                <a:cs typeface="Courier New" panose="02070309020205020404" pitchFamily="49" charset="0"/>
              </a:rPr>
              <a:t>chmod</a:t>
            </a:r>
            <a:r>
              <a:rPr kumimoji="0" lang="es-ES" sz="1600"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 =r archivo</a:t>
            </a:r>
            <a:r>
              <a:rPr kumimoji="0" lang="es-ES" sz="1600" b="0" i="0" u="none" strike="noStrike" cap="none" normalizeH="0" baseline="0" dirty="0" smtClean="0">
                <a:ln>
                  <a:noFill/>
                </a:ln>
                <a:solidFill>
                  <a:schemeClr val="tx1"/>
                </a:solidFill>
                <a:effectLst/>
              </a:rPr>
              <a:t> </a:t>
            </a:r>
          </a:p>
        </p:txBody>
      </p:sp>
      <p:sp>
        <p:nvSpPr>
          <p:cNvPr id="4" name="Marcador de pie de página 3"/>
          <p:cNvSpPr>
            <a:spLocks noGrp="1"/>
          </p:cNvSpPr>
          <p:nvPr>
            <p:ph type="ftr" sz="quarter" idx="11"/>
          </p:nvPr>
        </p:nvSpPr>
        <p:spPr/>
        <p:txBody>
          <a:bodyPr/>
          <a:lstStyle/>
          <a:p>
            <a:r>
              <a:rPr lang="es-ES_tradnl" smtClean="0"/>
              <a:t>Fundamentos Tecnológicos</a:t>
            </a:r>
            <a:endParaRPr lang="es-ES_tradnl" dirty="0"/>
          </a:p>
        </p:txBody>
      </p:sp>
      <p:sp>
        <p:nvSpPr>
          <p:cNvPr id="5" name="Marcador de número de diapositiva 4"/>
          <p:cNvSpPr>
            <a:spLocks noGrp="1"/>
          </p:cNvSpPr>
          <p:nvPr>
            <p:ph type="sldNum" sz="quarter" idx="12"/>
          </p:nvPr>
        </p:nvSpPr>
        <p:spPr/>
        <p:txBody>
          <a:bodyPr/>
          <a:lstStyle/>
          <a:p>
            <a:fld id="{2ACC4A81-7D9E-D941-9672-05D41D735957}" type="slidenum">
              <a:rPr lang="es-ES_tradnl" smtClean="0"/>
              <a:t>17</a:t>
            </a:fld>
            <a:endParaRPr lang="es-ES_tradnl"/>
          </a:p>
        </p:txBody>
      </p:sp>
    </p:spTree>
    <p:extLst>
      <p:ext uri="{BB962C8B-B14F-4D97-AF65-F5344CB8AC3E}">
        <p14:creationId xmlns:p14="http://schemas.microsoft.com/office/powerpoint/2010/main" val="1589653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 de ficheros : definiendo la </a:t>
            </a:r>
            <a:r>
              <a:rPr lang="es-ES" dirty="0" smtClean="0"/>
              <a:t>propiedad II </a:t>
            </a:r>
            <a:endParaRPr lang="es-ES" dirty="0"/>
          </a:p>
        </p:txBody>
      </p:sp>
      <p:sp>
        <p:nvSpPr>
          <p:cNvPr id="3" name="Marcador de contenido 2"/>
          <p:cNvSpPr>
            <a:spLocks noGrp="1"/>
          </p:cNvSpPr>
          <p:nvPr>
            <p:ph idx="1"/>
          </p:nvPr>
        </p:nvSpPr>
        <p:spPr/>
        <p:txBody>
          <a:bodyPr/>
          <a:lstStyle/>
          <a:p>
            <a:r>
              <a:rPr lang="es-ES" dirty="0"/>
              <a:t>Dar permiso de ejecución al dueño:</a:t>
            </a:r>
          </a:p>
          <a:p>
            <a:pPr marL="0" indent="0">
              <a:buNone/>
            </a:pPr>
            <a:r>
              <a:rPr lang="es-ES" dirty="0" smtClean="0"/>
              <a:t>			$ </a:t>
            </a:r>
            <a:r>
              <a:rPr lang="es-ES" dirty="0" err="1"/>
              <a:t>chmod</a:t>
            </a:r>
            <a:r>
              <a:rPr lang="es-ES" dirty="0"/>
              <a:t> </a:t>
            </a:r>
            <a:r>
              <a:rPr lang="es-ES" dirty="0" err="1"/>
              <a:t>u+x</a:t>
            </a:r>
            <a:r>
              <a:rPr lang="es-ES" dirty="0"/>
              <a:t> komodo.sh</a:t>
            </a:r>
          </a:p>
          <a:p>
            <a:r>
              <a:rPr lang="es-ES" dirty="0"/>
              <a:t>Quitar permiso de ejecución a todos los usuarios:</a:t>
            </a:r>
          </a:p>
          <a:p>
            <a:pPr marL="0" indent="0">
              <a:buNone/>
            </a:pPr>
            <a:r>
              <a:rPr lang="es-ES" dirty="0" smtClean="0"/>
              <a:t>			$ </a:t>
            </a:r>
            <a:r>
              <a:rPr lang="es-ES" dirty="0" err="1"/>
              <a:t>chmod</a:t>
            </a:r>
            <a:r>
              <a:rPr lang="es-ES" dirty="0"/>
              <a:t> -x komodo.sh</a:t>
            </a:r>
          </a:p>
          <a:p>
            <a:r>
              <a:rPr lang="es-ES" dirty="0"/>
              <a:t>Dar permiso de lectura y escritura a los demás usuarios:</a:t>
            </a:r>
          </a:p>
          <a:p>
            <a:pPr marL="0" indent="0">
              <a:buNone/>
            </a:pPr>
            <a:r>
              <a:rPr lang="es-ES" dirty="0" smtClean="0"/>
              <a:t>			$ </a:t>
            </a:r>
            <a:r>
              <a:rPr lang="es-ES" dirty="0" err="1"/>
              <a:t>chmod</a:t>
            </a:r>
            <a:r>
              <a:rPr lang="es-ES" dirty="0"/>
              <a:t> </a:t>
            </a:r>
            <a:r>
              <a:rPr lang="es-ES" dirty="0" err="1"/>
              <a:t>o+r+w</a:t>
            </a:r>
            <a:r>
              <a:rPr lang="es-ES" dirty="0"/>
              <a:t> komodo.sh</a:t>
            </a:r>
          </a:p>
          <a:p>
            <a:r>
              <a:rPr lang="es-ES" dirty="0"/>
              <a:t>Dejar solo permiso de lectura al grupo al que pertenece el archivo:</a:t>
            </a:r>
          </a:p>
          <a:p>
            <a:pPr marL="0" indent="0">
              <a:buNone/>
            </a:pPr>
            <a:r>
              <a:rPr lang="es-ES" dirty="0" smtClean="0"/>
              <a:t>			$ </a:t>
            </a:r>
            <a:r>
              <a:rPr lang="es-ES" dirty="0" err="1"/>
              <a:t>chmod</a:t>
            </a:r>
            <a:r>
              <a:rPr lang="es-ES" dirty="0"/>
              <a:t> </a:t>
            </a:r>
            <a:r>
              <a:rPr lang="es-ES" dirty="0" err="1"/>
              <a:t>g+r-w-x</a:t>
            </a:r>
            <a:r>
              <a:rPr lang="es-ES" dirty="0"/>
              <a:t> komodo.sh</a:t>
            </a:r>
          </a:p>
          <a:p>
            <a:endParaRPr lang="es-ES" dirty="0"/>
          </a:p>
        </p:txBody>
      </p:sp>
      <p:sp>
        <p:nvSpPr>
          <p:cNvPr id="4" name="Marcador de pie de página 3"/>
          <p:cNvSpPr>
            <a:spLocks noGrp="1"/>
          </p:cNvSpPr>
          <p:nvPr>
            <p:ph type="ftr" sz="quarter" idx="11"/>
          </p:nvPr>
        </p:nvSpPr>
        <p:spPr/>
        <p:txBody>
          <a:bodyPr/>
          <a:lstStyle/>
          <a:p>
            <a:r>
              <a:rPr lang="es-ES_tradnl" smtClean="0"/>
              <a:t>Fundamentos Tecnológicos</a:t>
            </a:r>
            <a:endParaRPr lang="es-ES_tradnl" dirty="0"/>
          </a:p>
        </p:txBody>
      </p:sp>
      <p:sp>
        <p:nvSpPr>
          <p:cNvPr id="5" name="Marcador de número de diapositiva 4"/>
          <p:cNvSpPr>
            <a:spLocks noGrp="1"/>
          </p:cNvSpPr>
          <p:nvPr>
            <p:ph type="sldNum" sz="quarter" idx="12"/>
          </p:nvPr>
        </p:nvSpPr>
        <p:spPr/>
        <p:txBody>
          <a:bodyPr/>
          <a:lstStyle/>
          <a:p>
            <a:fld id="{2ACC4A81-7D9E-D941-9672-05D41D735957}" type="slidenum">
              <a:rPr lang="es-ES_tradnl" smtClean="0"/>
              <a:t>18</a:t>
            </a:fld>
            <a:endParaRPr lang="es-ES_tradnl"/>
          </a:p>
        </p:txBody>
      </p:sp>
    </p:spTree>
    <p:extLst>
      <p:ext uri="{BB962C8B-B14F-4D97-AF65-F5344CB8AC3E}">
        <p14:creationId xmlns:p14="http://schemas.microsoft.com/office/powerpoint/2010/main" val="2123894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Cambio de usuario/grupo de ficheros</a:t>
            </a:r>
          </a:p>
        </p:txBody>
      </p:sp>
      <p:sp>
        <p:nvSpPr>
          <p:cNvPr id="3" name="Marcador de contenido 2"/>
          <p:cNvSpPr>
            <a:spLocks noGrp="1"/>
          </p:cNvSpPr>
          <p:nvPr>
            <p:ph idx="1"/>
          </p:nvPr>
        </p:nvSpPr>
        <p:spPr/>
        <p:txBody>
          <a:bodyPr/>
          <a:lstStyle/>
          <a:p>
            <a:r>
              <a:rPr lang="es-ES_tradnl" dirty="0"/>
              <a:t>Para cambiar el propietario de un archivo o directorio</a:t>
            </a:r>
          </a:p>
          <a:p>
            <a:pPr lvl="1"/>
            <a:r>
              <a:rPr lang="es-ES_tradnl" dirty="0" err="1"/>
              <a:t>chown</a:t>
            </a:r>
            <a:r>
              <a:rPr lang="es-ES_tradnl" dirty="0"/>
              <a:t> </a:t>
            </a:r>
            <a:r>
              <a:rPr lang="es-ES_tradnl" dirty="0" err="1"/>
              <a:t>usuario.grupo</a:t>
            </a:r>
            <a:r>
              <a:rPr lang="es-ES_tradnl" dirty="0"/>
              <a:t> file  </a:t>
            </a:r>
            <a:endParaRPr lang="es-ES_tradnl" dirty="0" smtClean="0"/>
          </a:p>
          <a:p>
            <a:pPr marL="457200" lvl="1" indent="0">
              <a:buNone/>
            </a:pPr>
            <a:r>
              <a:rPr lang="es-ES_tradnl" dirty="0"/>
              <a:t>	</a:t>
            </a:r>
            <a:r>
              <a:rPr lang="es-ES_tradnl" dirty="0" smtClean="0"/>
              <a:t>	</a:t>
            </a:r>
            <a:r>
              <a:rPr lang="es-ES_tradnl" dirty="0" err="1" smtClean="0"/>
              <a:t>chown</a:t>
            </a:r>
            <a:r>
              <a:rPr lang="es-ES_tradnl" dirty="0" smtClean="0"/>
              <a:t> </a:t>
            </a:r>
            <a:r>
              <a:rPr lang="es-ES_tradnl" dirty="0" err="1" smtClean="0"/>
              <a:t>desarrollo.root</a:t>
            </a:r>
            <a:r>
              <a:rPr lang="es-ES_tradnl" dirty="0" smtClean="0"/>
              <a:t> </a:t>
            </a:r>
            <a:r>
              <a:rPr lang="es-ES_tradnl" dirty="0" err="1" smtClean="0"/>
              <a:t>fileX</a:t>
            </a:r>
            <a:endParaRPr lang="es-ES_tradnl" dirty="0"/>
          </a:p>
          <a:p>
            <a:pPr lvl="1"/>
            <a:r>
              <a:rPr lang="es-ES_tradnl" dirty="0"/>
              <a:t>Podemos hacer uso del modificador </a:t>
            </a:r>
            <a:r>
              <a:rPr lang="mr-IN" dirty="0"/>
              <a:t>–</a:t>
            </a:r>
            <a:r>
              <a:rPr lang="es-ES_tradnl" dirty="0"/>
              <a:t>R para tomar propiedad de los ficheros/ subdirectorios contenidos en otro directorio</a:t>
            </a:r>
          </a:p>
          <a:p>
            <a:pPr lvl="1"/>
            <a:r>
              <a:rPr lang="es-ES_tradnl" dirty="0"/>
              <a:t>Ejemplo: </a:t>
            </a:r>
            <a:r>
              <a:rPr lang="es-ES_tradnl" dirty="0" err="1"/>
              <a:t>chown</a:t>
            </a:r>
            <a:r>
              <a:rPr lang="es-ES_tradnl" dirty="0"/>
              <a:t> </a:t>
            </a:r>
            <a:r>
              <a:rPr lang="es-ES_tradnl" dirty="0" err="1"/>
              <a:t>pepe.root</a:t>
            </a:r>
            <a:r>
              <a:rPr lang="es-ES_tradnl" dirty="0"/>
              <a:t> /datos </a:t>
            </a:r>
            <a:r>
              <a:rPr lang="mr-IN" dirty="0"/>
              <a:t>–</a:t>
            </a:r>
            <a:r>
              <a:rPr lang="es-ES_tradnl" dirty="0"/>
              <a:t>R</a:t>
            </a:r>
          </a:p>
        </p:txBody>
      </p:sp>
      <p:sp>
        <p:nvSpPr>
          <p:cNvPr id="4" name="Marcador de pie de página 3"/>
          <p:cNvSpPr>
            <a:spLocks noGrp="1"/>
          </p:cNvSpPr>
          <p:nvPr>
            <p:ph type="ftr" sz="quarter" idx="11"/>
          </p:nvPr>
        </p:nvSpPr>
        <p:spPr/>
        <p:txBody>
          <a:bodyPr/>
          <a:lstStyle/>
          <a:p>
            <a:r>
              <a:rPr lang="es-ES_tradnl"/>
              <a:t>Fundamentos Tecnológicos</a:t>
            </a:r>
            <a:endParaRPr lang="es-ES_tradnl" dirty="0"/>
          </a:p>
        </p:txBody>
      </p:sp>
      <p:sp>
        <p:nvSpPr>
          <p:cNvPr id="5" name="Marcador de número de diapositiva 4"/>
          <p:cNvSpPr>
            <a:spLocks noGrp="1"/>
          </p:cNvSpPr>
          <p:nvPr>
            <p:ph type="sldNum" sz="quarter" idx="12"/>
          </p:nvPr>
        </p:nvSpPr>
        <p:spPr/>
        <p:txBody>
          <a:bodyPr/>
          <a:lstStyle/>
          <a:p>
            <a:fld id="{2ACC4A81-7D9E-D941-9672-05D41D735957}" type="slidenum">
              <a:rPr lang="es-ES_tradnl" smtClean="0"/>
              <a:t>19</a:t>
            </a:fld>
            <a:endParaRPr lang="es-ES_tradnl"/>
          </a:p>
        </p:txBody>
      </p:sp>
    </p:spTree>
    <p:extLst>
      <p:ext uri="{BB962C8B-B14F-4D97-AF65-F5344CB8AC3E}">
        <p14:creationId xmlns:p14="http://schemas.microsoft.com/office/powerpoint/2010/main" val="937144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Índice</a:t>
            </a:r>
          </a:p>
        </p:txBody>
      </p:sp>
      <p:sp>
        <p:nvSpPr>
          <p:cNvPr id="3" name="Marcador de contenido 2"/>
          <p:cNvSpPr>
            <a:spLocks noGrp="1"/>
          </p:cNvSpPr>
          <p:nvPr>
            <p:ph idx="1"/>
          </p:nvPr>
        </p:nvSpPr>
        <p:spPr/>
        <p:txBody>
          <a:bodyPr/>
          <a:lstStyle/>
          <a:p>
            <a:r>
              <a:rPr lang="es-ES_tradnl" dirty="0"/>
              <a:t>Instalación de un sistema operativo Linux: Ubuntu.</a:t>
            </a:r>
          </a:p>
          <a:p>
            <a:r>
              <a:rPr lang="es-ES_tradnl" dirty="0"/>
              <a:t>Disco, particiones, sistema de ficheros</a:t>
            </a:r>
            <a:r>
              <a:rPr lang="mr-IN" dirty="0"/>
              <a:t>…</a:t>
            </a:r>
            <a:r>
              <a:rPr lang="es-ES" dirty="0"/>
              <a:t>.</a:t>
            </a:r>
            <a:endParaRPr lang="es-ES_tradnl" dirty="0"/>
          </a:p>
          <a:p>
            <a:r>
              <a:rPr lang="es-ES_tradnl" dirty="0"/>
              <a:t>Concepto de usuarios y grupos</a:t>
            </a:r>
          </a:p>
          <a:p>
            <a:r>
              <a:rPr lang="es-ES_tradnl" dirty="0"/>
              <a:t>Sistema de archivos: archivos, directorios, enlaces</a:t>
            </a:r>
            <a:r>
              <a:rPr lang="mr-IN" dirty="0"/>
              <a:t>…</a:t>
            </a:r>
            <a:endParaRPr lang="es-ES" dirty="0"/>
          </a:p>
          <a:p>
            <a:r>
              <a:rPr lang="es-ES" dirty="0"/>
              <a:t>Sistema de archivos: directorio /</a:t>
            </a:r>
            <a:r>
              <a:rPr lang="es-ES" dirty="0" err="1"/>
              <a:t>var</a:t>
            </a:r>
            <a:r>
              <a:rPr lang="es-ES" dirty="0"/>
              <a:t>, /</a:t>
            </a:r>
            <a:r>
              <a:rPr lang="es-ES" dirty="0" err="1"/>
              <a:t>etc</a:t>
            </a:r>
            <a:r>
              <a:rPr lang="es-ES" dirty="0"/>
              <a:t>, /</a:t>
            </a:r>
            <a:r>
              <a:rPr lang="es-ES" dirty="0" err="1"/>
              <a:t>proc</a:t>
            </a:r>
            <a:r>
              <a:rPr lang="es-ES" dirty="0"/>
              <a:t>, </a:t>
            </a:r>
            <a:r>
              <a:rPr lang="mr-IN" dirty="0"/>
              <a:t>…</a:t>
            </a:r>
            <a:endParaRPr lang="es-ES" dirty="0"/>
          </a:p>
          <a:p>
            <a:endParaRPr lang="es-ES_tradnl" dirty="0"/>
          </a:p>
          <a:p>
            <a:endParaRPr lang="es-ES_tradnl" dirty="0"/>
          </a:p>
        </p:txBody>
      </p:sp>
      <p:sp>
        <p:nvSpPr>
          <p:cNvPr id="4" name="Marcador de pie de página 3"/>
          <p:cNvSpPr>
            <a:spLocks noGrp="1"/>
          </p:cNvSpPr>
          <p:nvPr>
            <p:ph type="ftr" sz="quarter" idx="11"/>
          </p:nvPr>
        </p:nvSpPr>
        <p:spPr/>
        <p:txBody>
          <a:bodyPr/>
          <a:lstStyle/>
          <a:p>
            <a:r>
              <a:rPr lang="es-ES_tradnl"/>
              <a:t>Fundamentos Tecnológicos</a:t>
            </a:r>
            <a:endParaRPr lang="es-ES_tradnl" dirty="0"/>
          </a:p>
        </p:txBody>
      </p:sp>
      <p:sp>
        <p:nvSpPr>
          <p:cNvPr id="5" name="Marcador de número de diapositiva 4"/>
          <p:cNvSpPr>
            <a:spLocks noGrp="1"/>
          </p:cNvSpPr>
          <p:nvPr>
            <p:ph type="sldNum" sz="quarter" idx="12"/>
          </p:nvPr>
        </p:nvSpPr>
        <p:spPr/>
        <p:txBody>
          <a:bodyPr/>
          <a:lstStyle/>
          <a:p>
            <a:fld id="{2ACC4A81-7D9E-D941-9672-05D41D735957}" type="slidenum">
              <a:rPr lang="es-ES_tradnl" smtClean="0"/>
              <a:t>2</a:t>
            </a:fld>
            <a:endParaRPr lang="es-ES_tradnl"/>
          </a:p>
        </p:txBody>
      </p:sp>
    </p:spTree>
    <p:extLst>
      <p:ext uri="{BB962C8B-B14F-4D97-AF65-F5344CB8AC3E}">
        <p14:creationId xmlns:p14="http://schemas.microsoft.com/office/powerpoint/2010/main" val="1914699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Enlaces</a:t>
            </a:r>
          </a:p>
        </p:txBody>
      </p:sp>
      <p:sp>
        <p:nvSpPr>
          <p:cNvPr id="3" name="Marcador de contenido 2"/>
          <p:cNvSpPr>
            <a:spLocks noGrp="1"/>
          </p:cNvSpPr>
          <p:nvPr>
            <p:ph idx="1"/>
          </p:nvPr>
        </p:nvSpPr>
        <p:spPr/>
        <p:txBody>
          <a:bodyPr/>
          <a:lstStyle/>
          <a:p>
            <a:r>
              <a:rPr lang="es-ES_tradnl" dirty="0"/>
              <a:t>Para crear enlaces a ficheros en el disco: </a:t>
            </a:r>
            <a:r>
              <a:rPr lang="es-ES_tradnl" dirty="0" err="1"/>
              <a:t>ln</a:t>
            </a:r>
            <a:endParaRPr lang="es-ES_tradnl" dirty="0"/>
          </a:p>
          <a:p>
            <a:pPr lvl="1"/>
            <a:r>
              <a:rPr lang="es-ES_tradnl" dirty="0" err="1"/>
              <a:t>ln</a:t>
            </a:r>
            <a:r>
              <a:rPr lang="es-ES_tradnl" dirty="0"/>
              <a:t> </a:t>
            </a:r>
            <a:r>
              <a:rPr lang="mr-IN" dirty="0"/>
              <a:t>–</a:t>
            </a:r>
            <a:r>
              <a:rPr lang="es-ES_tradnl" dirty="0"/>
              <a:t>s /</a:t>
            </a:r>
            <a:r>
              <a:rPr lang="es-ES_tradnl" dirty="0" err="1"/>
              <a:t>rutaalficheroexistente</a:t>
            </a:r>
            <a:r>
              <a:rPr lang="es-ES_tradnl" dirty="0"/>
              <a:t> </a:t>
            </a:r>
            <a:r>
              <a:rPr lang="es-ES_tradnl" dirty="0" err="1"/>
              <a:t>nombreenlace</a:t>
            </a:r>
            <a:endParaRPr lang="es-ES_tradnl" dirty="0"/>
          </a:p>
          <a:p>
            <a:pPr lvl="1"/>
            <a:r>
              <a:rPr lang="es-ES_tradnl" dirty="0"/>
              <a:t>Ejemplo: </a:t>
            </a:r>
            <a:r>
              <a:rPr lang="es-ES_tradnl" dirty="0" err="1"/>
              <a:t>ln</a:t>
            </a:r>
            <a:r>
              <a:rPr lang="es-ES_tradnl" dirty="0"/>
              <a:t> </a:t>
            </a:r>
            <a:r>
              <a:rPr lang="mr-IN" dirty="0"/>
              <a:t>–</a:t>
            </a:r>
            <a:r>
              <a:rPr lang="es-ES_tradnl" dirty="0"/>
              <a:t>s /</a:t>
            </a:r>
            <a:r>
              <a:rPr lang="es-ES_tradnl" dirty="0" err="1"/>
              <a:t>var</a:t>
            </a:r>
            <a:r>
              <a:rPr lang="es-ES_tradnl" dirty="0"/>
              <a:t>/log/</a:t>
            </a:r>
            <a:r>
              <a:rPr lang="es-ES_tradnl" dirty="0" err="1"/>
              <a:t>faillog</a:t>
            </a:r>
            <a:r>
              <a:rPr lang="es-ES_tradnl" dirty="0"/>
              <a:t> fichero</a:t>
            </a:r>
          </a:p>
        </p:txBody>
      </p:sp>
      <p:sp>
        <p:nvSpPr>
          <p:cNvPr id="4" name="Marcador de pie de página 3"/>
          <p:cNvSpPr>
            <a:spLocks noGrp="1"/>
          </p:cNvSpPr>
          <p:nvPr>
            <p:ph type="ftr" sz="quarter" idx="11"/>
          </p:nvPr>
        </p:nvSpPr>
        <p:spPr/>
        <p:txBody>
          <a:bodyPr/>
          <a:lstStyle/>
          <a:p>
            <a:r>
              <a:rPr lang="es-ES_tradnl"/>
              <a:t>Fundamentos Tecnológicos</a:t>
            </a:r>
            <a:endParaRPr lang="es-ES_tradnl" dirty="0"/>
          </a:p>
        </p:txBody>
      </p:sp>
      <p:sp>
        <p:nvSpPr>
          <p:cNvPr id="5" name="Marcador de número de diapositiva 4"/>
          <p:cNvSpPr>
            <a:spLocks noGrp="1"/>
          </p:cNvSpPr>
          <p:nvPr>
            <p:ph type="sldNum" sz="quarter" idx="12"/>
          </p:nvPr>
        </p:nvSpPr>
        <p:spPr/>
        <p:txBody>
          <a:bodyPr/>
          <a:lstStyle/>
          <a:p>
            <a:fld id="{2ACC4A81-7D9E-D941-9672-05D41D735957}" type="slidenum">
              <a:rPr lang="es-ES_tradnl" smtClean="0"/>
              <a:t>20</a:t>
            </a:fld>
            <a:endParaRPr lang="es-ES_tradnl"/>
          </a:p>
        </p:txBody>
      </p:sp>
    </p:spTree>
    <p:extLst>
      <p:ext uri="{BB962C8B-B14F-4D97-AF65-F5344CB8AC3E}">
        <p14:creationId xmlns:p14="http://schemas.microsoft.com/office/powerpoint/2010/main" val="1124620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Ver contenido ficheros</a:t>
            </a:r>
          </a:p>
        </p:txBody>
      </p:sp>
      <p:sp>
        <p:nvSpPr>
          <p:cNvPr id="3" name="Marcador de contenido 2"/>
          <p:cNvSpPr>
            <a:spLocks noGrp="1"/>
          </p:cNvSpPr>
          <p:nvPr>
            <p:ph idx="1"/>
          </p:nvPr>
        </p:nvSpPr>
        <p:spPr/>
        <p:txBody>
          <a:bodyPr/>
          <a:lstStyle/>
          <a:p>
            <a:r>
              <a:rPr lang="es-ES_tradnl" dirty="0"/>
              <a:t>Para ver el contenido de los ficheros podemos utilizar varios comandos:</a:t>
            </a:r>
          </a:p>
          <a:p>
            <a:pPr lvl="1"/>
            <a:r>
              <a:rPr lang="es-ES_tradnl" b="1" dirty="0" err="1"/>
              <a:t>cat</a:t>
            </a:r>
            <a:r>
              <a:rPr lang="es-ES_tradnl" b="1" dirty="0"/>
              <a:t> file1 file2</a:t>
            </a:r>
            <a:r>
              <a:rPr lang="mr-IN" dirty="0"/>
              <a:t>…</a:t>
            </a:r>
            <a:r>
              <a:rPr lang="es-ES" dirty="0"/>
              <a:t>.  </a:t>
            </a:r>
            <a:r>
              <a:rPr lang="es-ES_tradnl" dirty="0"/>
              <a:t>Vuelca el contenido el fichero por pantalla, concatenando los distintos ficheros:</a:t>
            </a:r>
            <a:endParaRPr lang="es-ES" dirty="0"/>
          </a:p>
          <a:p>
            <a:pPr lvl="1"/>
            <a:r>
              <a:rPr lang="es-ES" b="1" dirty="0"/>
              <a:t>head file1</a:t>
            </a:r>
            <a:r>
              <a:rPr lang="es-ES" dirty="0"/>
              <a:t>: nos muestra las primeras 10 líneas del fichero</a:t>
            </a:r>
          </a:p>
          <a:p>
            <a:pPr lvl="1"/>
            <a:r>
              <a:rPr lang="es-ES" b="1" dirty="0" err="1"/>
              <a:t>tail</a:t>
            </a:r>
            <a:r>
              <a:rPr lang="es-ES" b="1" dirty="0"/>
              <a:t> file1</a:t>
            </a:r>
            <a:r>
              <a:rPr lang="es-ES" dirty="0"/>
              <a:t>: nos muestra las ultimas 10 líneas de un fichero</a:t>
            </a:r>
          </a:p>
          <a:p>
            <a:pPr lvl="2"/>
            <a:r>
              <a:rPr lang="es-ES" dirty="0"/>
              <a:t>Tail </a:t>
            </a:r>
            <a:r>
              <a:rPr lang="mr-IN" dirty="0"/>
              <a:t>–</a:t>
            </a:r>
            <a:r>
              <a:rPr lang="es-ES" dirty="0"/>
              <a:t>f file1: muestra las ultimas 10 líneas de un fichero, -f hace que se quede abierto y vaya mostrando las líneas que van añadiéndose al fichero.</a:t>
            </a:r>
          </a:p>
          <a:p>
            <a:pPr lvl="1"/>
            <a:endParaRPr lang="es-ES" dirty="0"/>
          </a:p>
        </p:txBody>
      </p:sp>
      <p:sp>
        <p:nvSpPr>
          <p:cNvPr id="4" name="Marcador de pie de página 3"/>
          <p:cNvSpPr>
            <a:spLocks noGrp="1"/>
          </p:cNvSpPr>
          <p:nvPr>
            <p:ph type="ftr" sz="quarter" idx="11"/>
          </p:nvPr>
        </p:nvSpPr>
        <p:spPr/>
        <p:txBody>
          <a:bodyPr/>
          <a:lstStyle/>
          <a:p>
            <a:r>
              <a:rPr lang="es-ES_tradnl"/>
              <a:t>Fundamentos Tecnológicos</a:t>
            </a:r>
            <a:endParaRPr lang="es-ES_tradnl" dirty="0"/>
          </a:p>
        </p:txBody>
      </p:sp>
      <p:sp>
        <p:nvSpPr>
          <p:cNvPr id="5" name="Marcador de número de diapositiva 4"/>
          <p:cNvSpPr>
            <a:spLocks noGrp="1"/>
          </p:cNvSpPr>
          <p:nvPr>
            <p:ph type="sldNum" sz="quarter" idx="12"/>
          </p:nvPr>
        </p:nvSpPr>
        <p:spPr/>
        <p:txBody>
          <a:bodyPr/>
          <a:lstStyle/>
          <a:p>
            <a:fld id="{2ACC4A81-7D9E-D941-9672-05D41D735957}" type="slidenum">
              <a:rPr lang="es-ES_tradnl" smtClean="0"/>
              <a:t>21</a:t>
            </a:fld>
            <a:endParaRPr lang="es-ES_tradnl"/>
          </a:p>
        </p:txBody>
      </p:sp>
    </p:spTree>
    <p:extLst>
      <p:ext uri="{BB962C8B-B14F-4D97-AF65-F5344CB8AC3E}">
        <p14:creationId xmlns:p14="http://schemas.microsoft.com/office/powerpoint/2010/main" val="1409961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Ejercicios: </a:t>
            </a:r>
            <a:r>
              <a:rPr lang="es-ES" dirty="0"/>
              <a:t>Exploración del árbol de Linux</a:t>
            </a:r>
            <a:br>
              <a:rPr lang="es-ES" dirty="0"/>
            </a:br>
            <a:endParaRPr lang="es-ES" dirty="0"/>
          </a:p>
        </p:txBody>
      </p:sp>
      <p:sp>
        <p:nvSpPr>
          <p:cNvPr id="3" name="Marcador de contenido 2"/>
          <p:cNvSpPr>
            <a:spLocks noGrp="1"/>
          </p:cNvSpPr>
          <p:nvPr>
            <p:ph idx="1"/>
          </p:nvPr>
        </p:nvSpPr>
        <p:spPr>
          <a:xfrm>
            <a:off x="2589212" y="1342417"/>
            <a:ext cx="8915400" cy="4568805"/>
          </a:xfrm>
        </p:spPr>
        <p:txBody>
          <a:bodyPr>
            <a:normAutofit fontScale="92500" lnSpcReduction="20000"/>
          </a:bodyPr>
          <a:lstStyle/>
          <a:p>
            <a:r>
              <a:rPr lang="es-ES" dirty="0"/>
              <a:t>Conéctese a la segunda consola virtual texto (tty2) como el usuario </a:t>
            </a:r>
            <a:r>
              <a:rPr lang="es-ES" b="1" dirty="0" err="1"/>
              <a:t>tux</a:t>
            </a:r>
            <a:r>
              <a:rPr lang="es-ES" dirty="0" smtClean="0"/>
              <a:t>.</a:t>
            </a:r>
          </a:p>
          <a:p>
            <a:r>
              <a:rPr lang="es-ES" dirty="0"/>
              <a:t>Indique con un comando en que directorio se encuentra</a:t>
            </a:r>
            <a:r>
              <a:rPr lang="es-ES" dirty="0" smtClean="0"/>
              <a:t>.</a:t>
            </a:r>
          </a:p>
          <a:p>
            <a:r>
              <a:rPr lang="es-ES" dirty="0"/>
              <a:t>Vaya al directorio </a:t>
            </a:r>
            <a:r>
              <a:rPr lang="es-ES" i="1" dirty="0"/>
              <a:t>/</a:t>
            </a:r>
            <a:r>
              <a:rPr lang="es-ES" i="1" dirty="0" err="1"/>
              <a:t>usr</a:t>
            </a:r>
            <a:r>
              <a:rPr lang="es-ES" i="1" dirty="0"/>
              <a:t>/share/</a:t>
            </a:r>
            <a:r>
              <a:rPr lang="es-ES" i="1" dirty="0" err="1"/>
              <a:t>doc</a:t>
            </a:r>
            <a:r>
              <a:rPr lang="es-ES" dirty="0"/>
              <a:t>, después verifique la ruta de su directorio actual</a:t>
            </a:r>
            <a:r>
              <a:rPr lang="es-ES" dirty="0" smtClean="0"/>
              <a:t>.</a:t>
            </a:r>
          </a:p>
          <a:p>
            <a:r>
              <a:rPr lang="es-ES" dirty="0"/>
              <a:t>Remonte al directorio padre y verifíquelo</a:t>
            </a:r>
            <a:r>
              <a:rPr lang="es-ES" dirty="0" smtClean="0"/>
              <a:t>.</a:t>
            </a:r>
          </a:p>
          <a:p>
            <a:r>
              <a:rPr lang="es-ES" dirty="0"/>
              <a:t>Vaya a su directorio personal sin teclear su </a:t>
            </a:r>
            <a:r>
              <a:rPr lang="es-ES" dirty="0" smtClean="0"/>
              <a:t>ruta</a:t>
            </a:r>
          </a:p>
          <a:p>
            <a:r>
              <a:rPr lang="es-ES" dirty="0"/>
              <a:t>Vuelva al directorio precedente sin teclear su ruta</a:t>
            </a:r>
            <a:r>
              <a:rPr lang="es-ES" dirty="0" smtClean="0"/>
              <a:t>.</a:t>
            </a:r>
          </a:p>
          <a:p>
            <a:r>
              <a:rPr lang="es-ES" dirty="0"/>
              <a:t>Vuelva a su directorio personal y liste los archivos </a:t>
            </a:r>
            <a:r>
              <a:rPr lang="es-ES" dirty="0" smtClean="0"/>
              <a:t>presentes</a:t>
            </a:r>
          </a:p>
          <a:p>
            <a:r>
              <a:rPr lang="es-ES" dirty="0"/>
              <a:t>Liste ahora todos los archivos (incluso los ocultos</a:t>
            </a:r>
            <a:r>
              <a:rPr lang="es-ES" dirty="0" smtClean="0"/>
              <a:t>).</a:t>
            </a:r>
          </a:p>
          <a:p>
            <a:r>
              <a:rPr lang="es-ES" dirty="0"/>
              <a:t>Visualice de forma detallada el contenido del directorio </a:t>
            </a:r>
            <a:r>
              <a:rPr lang="es-ES" i="1" dirty="0"/>
              <a:t>/</a:t>
            </a:r>
            <a:r>
              <a:rPr lang="es-ES" i="1" dirty="0" err="1"/>
              <a:t>usr</a:t>
            </a:r>
            <a:r>
              <a:rPr lang="es-ES" dirty="0"/>
              <a:t> sin cambiar de directorio de trabajo</a:t>
            </a:r>
            <a:r>
              <a:rPr lang="es-ES" dirty="0" smtClean="0"/>
              <a:t>.</a:t>
            </a:r>
          </a:p>
          <a:p>
            <a:r>
              <a:rPr lang="es-ES" dirty="0"/>
              <a:t>Visualice el árbol de archivos contenidos en </a:t>
            </a:r>
            <a:r>
              <a:rPr lang="es-ES" i="1" dirty="0"/>
              <a:t>/</a:t>
            </a:r>
            <a:r>
              <a:rPr lang="es-ES" i="1" dirty="0" err="1"/>
              <a:t>var</a:t>
            </a:r>
            <a:r>
              <a:rPr lang="es-ES" dirty="0"/>
              <a:t>, siempre sin cambiar de directorio de </a:t>
            </a:r>
            <a:r>
              <a:rPr lang="es-ES" dirty="0" smtClean="0"/>
              <a:t>trabajo.</a:t>
            </a:r>
          </a:p>
          <a:p>
            <a:r>
              <a:rPr lang="es-ES" dirty="0"/>
              <a:t>Visualice de forma detallada el contenido del directorio </a:t>
            </a:r>
            <a:r>
              <a:rPr lang="es-ES" i="1" dirty="0"/>
              <a:t>/</a:t>
            </a:r>
            <a:r>
              <a:rPr lang="es-ES" i="1" dirty="0" err="1"/>
              <a:t>var</a:t>
            </a:r>
            <a:r>
              <a:rPr lang="es-ES" i="1" dirty="0"/>
              <a:t>/log</a:t>
            </a:r>
            <a:r>
              <a:rPr lang="es-ES" dirty="0"/>
              <a:t> ordenando los archivos del más antiguo al más reciente</a:t>
            </a:r>
            <a:r>
              <a:rPr lang="es-ES" dirty="0" smtClean="0"/>
              <a:t>.</a:t>
            </a:r>
          </a:p>
          <a:p>
            <a:pPr marL="0" indent="0">
              <a:buNone/>
            </a:pPr>
            <a:endParaRPr lang="es-ES" dirty="0"/>
          </a:p>
        </p:txBody>
      </p:sp>
      <p:sp>
        <p:nvSpPr>
          <p:cNvPr id="4" name="Marcador de pie de página 3"/>
          <p:cNvSpPr>
            <a:spLocks noGrp="1"/>
          </p:cNvSpPr>
          <p:nvPr>
            <p:ph type="ftr" sz="quarter" idx="11"/>
          </p:nvPr>
        </p:nvSpPr>
        <p:spPr>
          <a:xfrm>
            <a:off x="1986097" y="5911222"/>
            <a:ext cx="7619999" cy="365125"/>
          </a:xfrm>
        </p:spPr>
        <p:txBody>
          <a:bodyPr/>
          <a:lstStyle/>
          <a:p>
            <a:r>
              <a:rPr lang="es-ES_tradnl" smtClean="0"/>
              <a:t>Fundamentos Tecnológicos</a:t>
            </a:r>
            <a:endParaRPr lang="es-ES_tradnl" dirty="0"/>
          </a:p>
        </p:txBody>
      </p:sp>
      <p:sp>
        <p:nvSpPr>
          <p:cNvPr id="5" name="Marcador de número de diapositiva 4"/>
          <p:cNvSpPr>
            <a:spLocks noGrp="1"/>
          </p:cNvSpPr>
          <p:nvPr>
            <p:ph type="sldNum" sz="quarter" idx="12"/>
          </p:nvPr>
        </p:nvSpPr>
        <p:spPr/>
        <p:txBody>
          <a:bodyPr/>
          <a:lstStyle/>
          <a:p>
            <a:fld id="{2ACC4A81-7D9E-D941-9672-05D41D735957}" type="slidenum">
              <a:rPr lang="es-ES_tradnl" smtClean="0"/>
              <a:t>22</a:t>
            </a:fld>
            <a:endParaRPr lang="es-ES_tradnl"/>
          </a:p>
        </p:txBody>
      </p:sp>
    </p:spTree>
    <p:extLst>
      <p:ext uri="{BB962C8B-B14F-4D97-AF65-F5344CB8AC3E}">
        <p14:creationId xmlns:p14="http://schemas.microsoft.com/office/powerpoint/2010/main" val="27965311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Ejercicios: </a:t>
            </a:r>
            <a:r>
              <a:rPr lang="es-ES" dirty="0"/>
              <a:t>Exploración del árbol de Linux</a:t>
            </a:r>
            <a:br>
              <a:rPr lang="es-ES" dirty="0"/>
            </a:br>
            <a:endParaRPr lang="es-ES" dirty="0"/>
          </a:p>
        </p:txBody>
      </p:sp>
      <p:sp>
        <p:nvSpPr>
          <p:cNvPr id="3" name="Marcador de contenido 2"/>
          <p:cNvSpPr>
            <a:spLocks noGrp="1"/>
          </p:cNvSpPr>
          <p:nvPr>
            <p:ph idx="1"/>
          </p:nvPr>
        </p:nvSpPr>
        <p:spPr/>
        <p:txBody>
          <a:bodyPr>
            <a:normAutofit fontScale="92500" lnSpcReduction="10000"/>
          </a:bodyPr>
          <a:lstStyle/>
          <a:p>
            <a:r>
              <a:rPr lang="es-ES" dirty="0" smtClean="0"/>
              <a:t>Visualice la información detallada del directorio </a:t>
            </a:r>
            <a:r>
              <a:rPr lang="es-ES" i="1" dirty="0" smtClean="0"/>
              <a:t>/home</a:t>
            </a:r>
            <a:r>
              <a:rPr lang="es-ES" dirty="0" smtClean="0"/>
              <a:t> sin listar su contenido.</a:t>
            </a:r>
          </a:p>
          <a:p>
            <a:r>
              <a:rPr lang="es-ES" dirty="0" smtClean="0"/>
              <a:t>¿Cuál es el formato de los archivos </a:t>
            </a:r>
            <a:r>
              <a:rPr lang="es-ES" i="1" dirty="0" smtClean="0"/>
              <a:t>/</a:t>
            </a:r>
            <a:r>
              <a:rPr lang="es-ES" i="1" dirty="0" err="1" smtClean="0"/>
              <a:t>etc</a:t>
            </a:r>
            <a:r>
              <a:rPr lang="es-ES" i="1" dirty="0" smtClean="0"/>
              <a:t>/</a:t>
            </a:r>
            <a:r>
              <a:rPr lang="es-ES" i="1" dirty="0" err="1" smtClean="0"/>
              <a:t>passwd</a:t>
            </a:r>
            <a:r>
              <a:rPr lang="es-ES" dirty="0" smtClean="0"/>
              <a:t>, </a:t>
            </a:r>
            <a:r>
              <a:rPr lang="es-ES" i="1" dirty="0" smtClean="0"/>
              <a:t>/</a:t>
            </a:r>
            <a:r>
              <a:rPr lang="es-ES" i="1" dirty="0" err="1" smtClean="0"/>
              <a:t>usr</a:t>
            </a:r>
            <a:r>
              <a:rPr lang="es-ES" i="1" dirty="0" smtClean="0"/>
              <a:t>/</a:t>
            </a:r>
            <a:r>
              <a:rPr lang="es-ES" i="1" dirty="0" err="1" smtClean="0"/>
              <a:t>bin</a:t>
            </a:r>
            <a:r>
              <a:rPr lang="es-ES" i="1" dirty="0" smtClean="0"/>
              <a:t>/</a:t>
            </a:r>
            <a:r>
              <a:rPr lang="es-ES" i="1" dirty="0" err="1" smtClean="0"/>
              <a:t>passwd</a:t>
            </a:r>
            <a:r>
              <a:rPr lang="es-ES" dirty="0" smtClean="0"/>
              <a:t>, </a:t>
            </a:r>
            <a:r>
              <a:rPr lang="es-ES" i="1" dirty="0" smtClean="0"/>
              <a:t>/</a:t>
            </a:r>
            <a:r>
              <a:rPr lang="es-ES" i="1" dirty="0" err="1" smtClean="0"/>
              <a:t>bin</a:t>
            </a:r>
            <a:r>
              <a:rPr lang="es-ES" i="1" dirty="0" smtClean="0"/>
              <a:t>/</a:t>
            </a:r>
            <a:r>
              <a:rPr lang="es-ES" i="1" dirty="0" err="1" smtClean="0"/>
              <a:t>ls</a:t>
            </a:r>
            <a:r>
              <a:rPr lang="es-ES" i="1" dirty="0" smtClean="0"/>
              <a:t> y /</a:t>
            </a:r>
            <a:r>
              <a:rPr lang="es-ES" i="1" dirty="0" err="1" smtClean="0"/>
              <a:t>usr</a:t>
            </a:r>
            <a:r>
              <a:rPr lang="es-ES" dirty="0" smtClean="0"/>
              <a:t>?</a:t>
            </a:r>
          </a:p>
          <a:p>
            <a:r>
              <a:rPr lang="es-ES" dirty="0" smtClean="0"/>
              <a:t>Visualice también la información contenida en los </a:t>
            </a:r>
            <a:r>
              <a:rPr lang="es-ES" dirty="0" err="1" smtClean="0"/>
              <a:t>inodos</a:t>
            </a:r>
            <a:r>
              <a:rPr lang="es-ES" dirty="0" smtClean="0"/>
              <a:t> de los archivos anteriores</a:t>
            </a:r>
          </a:p>
          <a:p>
            <a:pPr marL="0" indent="0">
              <a:buNone/>
            </a:pPr>
            <a:r>
              <a:rPr lang="es-ES" b="1" dirty="0" smtClean="0"/>
              <a:t>Pistas </a:t>
            </a:r>
          </a:p>
          <a:p>
            <a:r>
              <a:rPr lang="es-ES" i="1" dirty="0" smtClean="0"/>
              <a:t>(3) Utilice </a:t>
            </a:r>
            <a:r>
              <a:rPr lang="es-ES" i="1" dirty="0"/>
              <a:t>el comando </a:t>
            </a:r>
            <a:r>
              <a:rPr lang="es-ES" b="1" i="1" dirty="0"/>
              <a:t>cd</a:t>
            </a:r>
            <a:r>
              <a:rPr lang="es-ES" i="1" dirty="0"/>
              <a:t>; podrá ayudarse de la finalización de palabras con la tecla [</a:t>
            </a:r>
            <a:r>
              <a:rPr lang="es-ES" i="1" dirty="0" err="1"/>
              <a:t>Tab</a:t>
            </a:r>
            <a:r>
              <a:rPr lang="es-ES" i="1" dirty="0" smtClean="0"/>
              <a:t>].</a:t>
            </a:r>
          </a:p>
          <a:p>
            <a:r>
              <a:rPr lang="es-ES" i="1" dirty="0" smtClean="0"/>
              <a:t>(4) El </a:t>
            </a:r>
            <a:r>
              <a:rPr lang="es-ES" i="1" dirty="0"/>
              <a:t>directorio padre se referencia por </a:t>
            </a:r>
            <a:r>
              <a:rPr lang="es-ES" i="1" dirty="0" smtClean="0"/>
              <a:t>"</a:t>
            </a:r>
            <a:r>
              <a:rPr lang="es-ES" b="1" i="1" dirty="0" smtClean="0"/>
              <a:t>..</a:t>
            </a:r>
            <a:r>
              <a:rPr lang="es-ES" i="1" dirty="0" smtClean="0"/>
              <a:t>".</a:t>
            </a:r>
          </a:p>
          <a:p>
            <a:r>
              <a:rPr lang="es-ES" i="1" dirty="0" smtClean="0"/>
              <a:t>(6) El </a:t>
            </a:r>
            <a:r>
              <a:rPr lang="es-ES" i="1" dirty="0"/>
              <a:t>directorio precedente en el que usted se encontraba es /</a:t>
            </a:r>
            <a:r>
              <a:rPr lang="es-ES" i="1" dirty="0" err="1"/>
              <a:t>usr</a:t>
            </a:r>
            <a:r>
              <a:rPr lang="es-ES" i="1" dirty="0"/>
              <a:t>/share</a:t>
            </a:r>
            <a:r>
              <a:rPr lang="es-ES" i="1" dirty="0" smtClean="0"/>
              <a:t>.</a:t>
            </a:r>
          </a:p>
          <a:p>
            <a:r>
              <a:rPr lang="es-ES" i="1" dirty="0" smtClean="0"/>
              <a:t> (7)Utilice </a:t>
            </a:r>
            <a:r>
              <a:rPr lang="es-ES" i="1" dirty="0"/>
              <a:t>el comando </a:t>
            </a:r>
            <a:r>
              <a:rPr lang="es-ES" b="1" i="1" dirty="0" err="1"/>
              <a:t>ls</a:t>
            </a:r>
            <a:r>
              <a:rPr lang="es-ES" i="1" dirty="0" smtClean="0"/>
              <a:t>.</a:t>
            </a:r>
          </a:p>
          <a:p>
            <a:r>
              <a:rPr lang="es-ES" i="1" dirty="0" smtClean="0"/>
              <a:t>(10) Utilice </a:t>
            </a:r>
            <a:r>
              <a:rPr lang="es-ES" i="1" dirty="0"/>
              <a:t>la opción volviendo al comando ...</a:t>
            </a:r>
            <a:endParaRPr lang="es-ES" b="1" dirty="0" smtClean="0"/>
          </a:p>
          <a:p>
            <a:pPr marL="0" indent="0">
              <a:buNone/>
            </a:pPr>
            <a:endParaRPr lang="es-ES" dirty="0"/>
          </a:p>
        </p:txBody>
      </p:sp>
      <p:sp>
        <p:nvSpPr>
          <p:cNvPr id="4" name="Marcador de pie de página 3"/>
          <p:cNvSpPr>
            <a:spLocks noGrp="1"/>
          </p:cNvSpPr>
          <p:nvPr>
            <p:ph type="ftr" sz="quarter" idx="11"/>
          </p:nvPr>
        </p:nvSpPr>
        <p:spPr/>
        <p:txBody>
          <a:bodyPr/>
          <a:lstStyle/>
          <a:p>
            <a:r>
              <a:rPr lang="es-ES_tradnl" dirty="0" smtClean="0"/>
              <a:t>Fundamentos Tecnológicos</a:t>
            </a:r>
            <a:endParaRPr lang="es-ES_tradnl" dirty="0"/>
          </a:p>
        </p:txBody>
      </p:sp>
      <p:sp>
        <p:nvSpPr>
          <p:cNvPr id="5" name="Marcador de número de diapositiva 4"/>
          <p:cNvSpPr>
            <a:spLocks noGrp="1"/>
          </p:cNvSpPr>
          <p:nvPr>
            <p:ph type="sldNum" sz="quarter" idx="12"/>
          </p:nvPr>
        </p:nvSpPr>
        <p:spPr/>
        <p:txBody>
          <a:bodyPr/>
          <a:lstStyle/>
          <a:p>
            <a:fld id="{2ACC4A81-7D9E-D941-9672-05D41D735957}" type="slidenum">
              <a:rPr lang="es-ES_tradnl" smtClean="0"/>
              <a:t>23</a:t>
            </a:fld>
            <a:endParaRPr lang="es-ES_tradnl"/>
          </a:p>
        </p:txBody>
      </p:sp>
    </p:spTree>
    <p:extLst>
      <p:ext uri="{BB962C8B-B14F-4D97-AF65-F5344CB8AC3E}">
        <p14:creationId xmlns:p14="http://schemas.microsoft.com/office/powerpoint/2010/main" val="3802785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Ejercicios: Consulta de archivos</a:t>
            </a:r>
            <a:endParaRPr lang="es-ES" dirty="0"/>
          </a:p>
        </p:txBody>
      </p:sp>
      <p:sp>
        <p:nvSpPr>
          <p:cNvPr id="3" name="Marcador de contenido 2"/>
          <p:cNvSpPr>
            <a:spLocks noGrp="1"/>
          </p:cNvSpPr>
          <p:nvPr>
            <p:ph idx="1"/>
          </p:nvPr>
        </p:nvSpPr>
        <p:spPr/>
        <p:txBody>
          <a:bodyPr/>
          <a:lstStyle/>
          <a:p>
            <a:r>
              <a:rPr lang="es-ES" dirty="0"/>
              <a:t>Visualice el contenido del archivo </a:t>
            </a:r>
            <a:r>
              <a:rPr lang="es-ES" i="1" dirty="0"/>
              <a:t>/</a:t>
            </a:r>
            <a:r>
              <a:rPr lang="es-ES" i="1" dirty="0" err="1"/>
              <a:t>etc</a:t>
            </a:r>
            <a:r>
              <a:rPr lang="es-ES" i="1" dirty="0"/>
              <a:t>/</a:t>
            </a:r>
            <a:r>
              <a:rPr lang="es-ES" i="1" dirty="0" err="1"/>
              <a:t>issue</a:t>
            </a:r>
            <a:r>
              <a:rPr lang="es-ES" dirty="0"/>
              <a:t>. ¿Qué contiene</a:t>
            </a:r>
            <a:r>
              <a:rPr lang="es-ES" dirty="0" smtClean="0"/>
              <a:t>?</a:t>
            </a:r>
          </a:p>
          <a:p>
            <a:r>
              <a:rPr lang="es-ES" dirty="0"/>
              <a:t>Visualice página por página el contenido del archivo </a:t>
            </a:r>
            <a:r>
              <a:rPr lang="es-ES" i="1" dirty="0"/>
              <a:t>/</a:t>
            </a:r>
            <a:r>
              <a:rPr lang="es-ES" i="1" dirty="0" err="1"/>
              <a:t>etc</a:t>
            </a:r>
            <a:r>
              <a:rPr lang="es-ES" i="1" dirty="0"/>
              <a:t>/</a:t>
            </a:r>
            <a:r>
              <a:rPr lang="es-ES" i="1" dirty="0" err="1"/>
              <a:t>services</a:t>
            </a:r>
            <a:r>
              <a:rPr lang="es-ES" dirty="0"/>
              <a:t>. ¿Qué contiene</a:t>
            </a:r>
            <a:r>
              <a:rPr lang="es-ES" dirty="0" smtClean="0"/>
              <a:t>?</a:t>
            </a:r>
          </a:p>
          <a:p>
            <a:r>
              <a:rPr lang="es-ES" dirty="0"/>
              <a:t>Determine el formato del archivo </a:t>
            </a:r>
            <a:r>
              <a:rPr lang="es-ES" i="1" dirty="0"/>
              <a:t>/</a:t>
            </a:r>
            <a:r>
              <a:rPr lang="es-ES" i="1" dirty="0" err="1"/>
              <a:t>bin</a:t>
            </a:r>
            <a:r>
              <a:rPr lang="es-ES" i="1" dirty="0"/>
              <a:t>/false</a:t>
            </a:r>
            <a:r>
              <a:rPr lang="es-ES" dirty="0"/>
              <a:t> y visualice su contenido con el comando adecuado</a:t>
            </a:r>
            <a:r>
              <a:rPr lang="es-ES" dirty="0" smtClean="0"/>
              <a:t>.</a:t>
            </a:r>
          </a:p>
          <a:p>
            <a:r>
              <a:rPr lang="es-ES" dirty="0"/>
              <a:t>Consulte la página del manual del comando </a:t>
            </a:r>
            <a:r>
              <a:rPr lang="es-ES" b="1" dirty="0" err="1"/>
              <a:t>od</a:t>
            </a:r>
            <a:r>
              <a:rPr lang="es-ES" dirty="0"/>
              <a:t> y visualice ahora el contenido del archivo </a:t>
            </a:r>
            <a:r>
              <a:rPr lang="es-ES" i="1" dirty="0"/>
              <a:t>/</a:t>
            </a:r>
            <a:r>
              <a:rPr lang="es-ES" i="1" dirty="0" err="1"/>
              <a:t>bin</a:t>
            </a:r>
            <a:r>
              <a:rPr lang="es-ES" i="1" dirty="0"/>
              <a:t>/false</a:t>
            </a:r>
            <a:r>
              <a:rPr lang="es-ES" dirty="0"/>
              <a:t> en </a:t>
            </a:r>
            <a:r>
              <a:rPr lang="es-ES" dirty="0" smtClean="0"/>
              <a:t>hexadecimal</a:t>
            </a:r>
          </a:p>
          <a:p>
            <a:r>
              <a:rPr lang="es-ES" dirty="0"/>
              <a:t>Consulte la página del manual del comando </a:t>
            </a:r>
            <a:r>
              <a:rPr lang="es-ES" b="1" dirty="0" err="1"/>
              <a:t>od</a:t>
            </a:r>
            <a:r>
              <a:rPr lang="es-ES" dirty="0"/>
              <a:t> y visualice ahora el contenido del archivo </a:t>
            </a:r>
            <a:r>
              <a:rPr lang="es-ES" i="1" dirty="0"/>
              <a:t>/</a:t>
            </a:r>
            <a:r>
              <a:rPr lang="es-ES" i="1" dirty="0" err="1"/>
              <a:t>bin</a:t>
            </a:r>
            <a:r>
              <a:rPr lang="es-ES" i="1" dirty="0"/>
              <a:t>/false</a:t>
            </a:r>
            <a:r>
              <a:rPr lang="es-ES" dirty="0"/>
              <a:t> en hexadecimal</a:t>
            </a:r>
          </a:p>
        </p:txBody>
      </p:sp>
      <p:sp>
        <p:nvSpPr>
          <p:cNvPr id="4" name="Marcador de pie de página 3"/>
          <p:cNvSpPr>
            <a:spLocks noGrp="1"/>
          </p:cNvSpPr>
          <p:nvPr>
            <p:ph type="ftr" sz="quarter" idx="11"/>
          </p:nvPr>
        </p:nvSpPr>
        <p:spPr/>
        <p:txBody>
          <a:bodyPr/>
          <a:lstStyle/>
          <a:p>
            <a:r>
              <a:rPr lang="es-ES_tradnl" smtClean="0"/>
              <a:t>Fundamentos Tecnológicos</a:t>
            </a:r>
            <a:endParaRPr lang="es-ES_tradnl" dirty="0"/>
          </a:p>
        </p:txBody>
      </p:sp>
      <p:sp>
        <p:nvSpPr>
          <p:cNvPr id="5" name="Marcador de número de diapositiva 4"/>
          <p:cNvSpPr>
            <a:spLocks noGrp="1"/>
          </p:cNvSpPr>
          <p:nvPr>
            <p:ph type="sldNum" sz="quarter" idx="12"/>
          </p:nvPr>
        </p:nvSpPr>
        <p:spPr/>
        <p:txBody>
          <a:bodyPr/>
          <a:lstStyle/>
          <a:p>
            <a:fld id="{2ACC4A81-7D9E-D941-9672-05D41D735957}" type="slidenum">
              <a:rPr lang="es-ES_tradnl" smtClean="0"/>
              <a:t>24</a:t>
            </a:fld>
            <a:endParaRPr lang="es-ES_tradnl"/>
          </a:p>
        </p:txBody>
      </p:sp>
    </p:spTree>
    <p:extLst>
      <p:ext uri="{BB962C8B-B14F-4D97-AF65-F5344CB8AC3E}">
        <p14:creationId xmlns:p14="http://schemas.microsoft.com/office/powerpoint/2010/main" val="19995479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Ejercicios: Consulta de archivos</a:t>
            </a:r>
            <a:endParaRPr lang="es-ES" dirty="0"/>
          </a:p>
        </p:txBody>
      </p:sp>
      <p:sp>
        <p:nvSpPr>
          <p:cNvPr id="3" name="Marcador de contenido 2"/>
          <p:cNvSpPr>
            <a:spLocks noGrp="1"/>
          </p:cNvSpPr>
          <p:nvPr>
            <p:ph idx="1"/>
          </p:nvPr>
        </p:nvSpPr>
        <p:spPr/>
        <p:txBody>
          <a:bodyPr>
            <a:normAutofit/>
          </a:bodyPr>
          <a:lstStyle/>
          <a:p>
            <a:pPr marL="0" indent="0">
              <a:buNone/>
            </a:pPr>
            <a:r>
              <a:rPr lang="es-ES" b="1" dirty="0" smtClean="0"/>
              <a:t>Pistas</a:t>
            </a:r>
          </a:p>
          <a:p>
            <a:r>
              <a:rPr lang="es-ES" dirty="0" smtClean="0"/>
              <a:t>(1) </a:t>
            </a:r>
            <a:r>
              <a:rPr lang="es-ES" i="1" dirty="0"/>
              <a:t>Utilice el comando </a:t>
            </a:r>
            <a:r>
              <a:rPr lang="es-ES" b="1" i="1" dirty="0" err="1"/>
              <a:t>cat</a:t>
            </a:r>
            <a:r>
              <a:rPr lang="es-ES" i="1" dirty="0"/>
              <a:t>, </a:t>
            </a:r>
            <a:r>
              <a:rPr lang="es-ES" b="1" i="1" dirty="0"/>
              <a:t>more</a:t>
            </a:r>
            <a:r>
              <a:rPr lang="es-ES" i="1" dirty="0"/>
              <a:t> o </a:t>
            </a:r>
            <a:r>
              <a:rPr lang="es-ES" b="1" i="1" dirty="0" err="1"/>
              <a:t>less</a:t>
            </a:r>
            <a:r>
              <a:rPr lang="es-ES" i="1" dirty="0"/>
              <a:t>.</a:t>
            </a:r>
            <a:endParaRPr lang="es-ES" dirty="0" smtClean="0"/>
          </a:p>
          <a:p>
            <a:r>
              <a:rPr lang="es-ES" dirty="0" smtClean="0"/>
              <a:t>(2) </a:t>
            </a:r>
            <a:r>
              <a:rPr lang="es-ES" i="1" dirty="0"/>
              <a:t>Utilice el comando </a:t>
            </a:r>
            <a:r>
              <a:rPr lang="es-ES" b="1" i="1" dirty="0"/>
              <a:t>more</a:t>
            </a:r>
            <a:r>
              <a:rPr lang="es-ES" i="1" dirty="0"/>
              <a:t> o </a:t>
            </a:r>
            <a:r>
              <a:rPr lang="es-ES" b="1" i="1" dirty="0" err="1"/>
              <a:t>less</a:t>
            </a:r>
            <a:r>
              <a:rPr lang="es-ES" i="1" dirty="0"/>
              <a:t>.</a:t>
            </a:r>
            <a:endParaRPr lang="es-ES" dirty="0" smtClean="0"/>
          </a:p>
          <a:p>
            <a:r>
              <a:rPr lang="es-ES" dirty="0" smtClean="0"/>
              <a:t>(3)</a:t>
            </a:r>
            <a:r>
              <a:rPr lang="es-ES" i="1" dirty="0"/>
              <a:t> Un archivo binario no debe visualizarse con la ayuda de herramientas reservadas a los archivos de texto. En efecto, ciertos caracteres no imprimibles contenidos en estos archivos pueden modificar el comportamiento del terminal si son visualizados como tales; esto puede acarrear por ejemplo una visualización como la siguiente en el </a:t>
            </a:r>
            <a:r>
              <a:rPr lang="es-ES" i="1" dirty="0" smtClean="0"/>
              <a:t>terminal</a:t>
            </a:r>
            <a:endParaRPr lang="es-ES" dirty="0" smtClean="0"/>
          </a:p>
          <a:p>
            <a:r>
              <a:rPr lang="es-ES" dirty="0" smtClean="0"/>
              <a:t>(4)</a:t>
            </a:r>
            <a:r>
              <a:rPr lang="es-ES" i="1" dirty="0"/>
              <a:t> Si se encuentra desafortunadamente en este caso, puede teclear el comando </a:t>
            </a:r>
            <a:r>
              <a:rPr lang="es-ES" b="1" i="1" dirty="0" err="1"/>
              <a:t>reset</a:t>
            </a:r>
            <a:r>
              <a:rPr lang="es-ES" i="1" dirty="0"/>
              <a:t> (a "ciegas") para reinicializar su terminal.</a:t>
            </a:r>
            <a:endParaRPr lang="es-ES" dirty="0" smtClean="0"/>
          </a:p>
          <a:p>
            <a:r>
              <a:rPr lang="es-ES" dirty="0" smtClean="0"/>
              <a:t>(5)</a:t>
            </a:r>
            <a:r>
              <a:rPr lang="es-ES" i="1" dirty="0"/>
              <a:t> Utilice el comando </a:t>
            </a:r>
            <a:r>
              <a:rPr lang="es-ES" b="1" i="1" dirty="0" err="1"/>
              <a:t>strings</a:t>
            </a:r>
            <a:r>
              <a:rPr lang="es-ES" i="1" dirty="0"/>
              <a:t>.</a:t>
            </a:r>
            <a:endParaRPr lang="es-ES" dirty="0"/>
          </a:p>
        </p:txBody>
      </p:sp>
      <p:sp>
        <p:nvSpPr>
          <p:cNvPr id="4" name="Marcador de pie de página 3"/>
          <p:cNvSpPr>
            <a:spLocks noGrp="1"/>
          </p:cNvSpPr>
          <p:nvPr>
            <p:ph type="ftr" sz="quarter" idx="11"/>
          </p:nvPr>
        </p:nvSpPr>
        <p:spPr/>
        <p:txBody>
          <a:bodyPr/>
          <a:lstStyle/>
          <a:p>
            <a:r>
              <a:rPr lang="es-ES_tradnl" smtClean="0"/>
              <a:t>Fundamentos Tecnológicos</a:t>
            </a:r>
            <a:endParaRPr lang="es-ES_tradnl" dirty="0"/>
          </a:p>
        </p:txBody>
      </p:sp>
      <p:sp>
        <p:nvSpPr>
          <p:cNvPr id="5" name="Marcador de número de diapositiva 4"/>
          <p:cNvSpPr>
            <a:spLocks noGrp="1"/>
          </p:cNvSpPr>
          <p:nvPr>
            <p:ph type="sldNum" sz="quarter" idx="12"/>
          </p:nvPr>
        </p:nvSpPr>
        <p:spPr/>
        <p:txBody>
          <a:bodyPr/>
          <a:lstStyle/>
          <a:p>
            <a:fld id="{2ACC4A81-7D9E-D941-9672-05D41D735957}" type="slidenum">
              <a:rPr lang="es-ES_tradnl" smtClean="0"/>
              <a:t>25</a:t>
            </a:fld>
            <a:endParaRPr lang="es-ES_tradnl"/>
          </a:p>
        </p:txBody>
      </p:sp>
    </p:spTree>
    <p:extLst>
      <p:ext uri="{BB962C8B-B14F-4D97-AF65-F5344CB8AC3E}">
        <p14:creationId xmlns:p14="http://schemas.microsoft.com/office/powerpoint/2010/main" val="19471066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Ejercicios: Directorios</a:t>
            </a:r>
            <a:endParaRPr lang="es-ES" dirty="0"/>
          </a:p>
        </p:txBody>
      </p:sp>
      <p:sp>
        <p:nvSpPr>
          <p:cNvPr id="3" name="Marcador de contenido 2"/>
          <p:cNvSpPr>
            <a:spLocks noGrp="1"/>
          </p:cNvSpPr>
          <p:nvPr>
            <p:ph idx="1"/>
          </p:nvPr>
        </p:nvSpPr>
        <p:spPr>
          <a:xfrm>
            <a:off x="2589212" y="1277525"/>
            <a:ext cx="8915400" cy="3777622"/>
          </a:xfrm>
        </p:spPr>
        <p:txBody>
          <a:bodyPr>
            <a:normAutofit/>
          </a:bodyPr>
          <a:lstStyle/>
          <a:p>
            <a:r>
              <a:rPr lang="es-ES" dirty="0"/>
              <a:t>Como </a:t>
            </a:r>
            <a:r>
              <a:rPr lang="es-ES" b="1" dirty="0" err="1"/>
              <a:t>tux</a:t>
            </a:r>
            <a:r>
              <a:rPr lang="es-ES" dirty="0"/>
              <a:t>, vaya a su directorio personal</a:t>
            </a:r>
            <a:r>
              <a:rPr lang="es-ES" dirty="0" smtClean="0"/>
              <a:t>.</a:t>
            </a:r>
          </a:p>
          <a:p>
            <a:r>
              <a:rPr lang="es-ES" dirty="0"/>
              <a:t>Cree un directorio con el nombre </a:t>
            </a:r>
            <a:r>
              <a:rPr lang="es-ES" i="1" dirty="0"/>
              <a:t>capítulo3</a:t>
            </a:r>
            <a:r>
              <a:rPr lang="es-ES" dirty="0" smtClean="0"/>
              <a:t>.</a:t>
            </a:r>
          </a:p>
          <a:p>
            <a:r>
              <a:rPr lang="es-ES" dirty="0"/>
              <a:t>Vaya a su directorio </a:t>
            </a:r>
            <a:r>
              <a:rPr lang="es-ES" i="1" dirty="0"/>
              <a:t>capítulo3</a:t>
            </a:r>
            <a:r>
              <a:rPr lang="es-ES" dirty="0" smtClean="0"/>
              <a:t>.</a:t>
            </a:r>
          </a:p>
          <a:p>
            <a:r>
              <a:rPr lang="es-ES" dirty="0"/>
              <a:t>Cree el árbol </a:t>
            </a:r>
            <a:r>
              <a:rPr lang="es-ES" i="1" dirty="0"/>
              <a:t>dir1/dir2/dir3/dir4</a:t>
            </a:r>
            <a:r>
              <a:rPr lang="es-ES" dirty="0" smtClean="0"/>
              <a:t>.</a:t>
            </a:r>
          </a:p>
          <a:p>
            <a:r>
              <a:rPr lang="es-ES" dirty="0"/>
              <a:t>Liste el contenido del directorio actual de forma recursiva</a:t>
            </a:r>
            <a:r>
              <a:rPr lang="es-ES" dirty="0" smtClean="0"/>
              <a:t>.</a:t>
            </a:r>
          </a:p>
          <a:p>
            <a:r>
              <a:rPr lang="es-ES" dirty="0"/>
              <a:t>Suprima el directorio </a:t>
            </a:r>
            <a:r>
              <a:rPr lang="es-ES" i="1" dirty="0"/>
              <a:t>dir1</a:t>
            </a:r>
            <a:r>
              <a:rPr lang="es-ES" dirty="0"/>
              <a:t>. ¿Es posible</a:t>
            </a:r>
            <a:r>
              <a:rPr lang="es-ES" dirty="0" smtClean="0"/>
              <a:t>?</a:t>
            </a:r>
          </a:p>
          <a:p>
            <a:r>
              <a:rPr lang="es-ES" dirty="0"/>
              <a:t>Suprima el árbol de directorios </a:t>
            </a:r>
            <a:r>
              <a:rPr lang="es-ES" i="1" dirty="0"/>
              <a:t>dir1/dir2/dir3/dir4</a:t>
            </a:r>
            <a:r>
              <a:rPr lang="es-ES" dirty="0"/>
              <a:t>, después verifíquelo listando el directorio actual de forma recursiva</a:t>
            </a:r>
            <a:r>
              <a:rPr lang="es-ES" dirty="0" smtClean="0"/>
              <a:t>.</a:t>
            </a:r>
          </a:p>
          <a:p>
            <a:r>
              <a:rPr lang="es-ES" dirty="0"/>
              <a:t>Cree ahora el árbol siguiente en su directorio actual (</a:t>
            </a:r>
            <a:r>
              <a:rPr lang="es-ES" i="1" dirty="0"/>
              <a:t>/home/</a:t>
            </a:r>
            <a:r>
              <a:rPr lang="es-ES" i="1" dirty="0" err="1"/>
              <a:t>tux</a:t>
            </a:r>
            <a:r>
              <a:rPr lang="es-ES" i="1" dirty="0"/>
              <a:t>/capítulo3</a:t>
            </a:r>
            <a:r>
              <a:rPr lang="es-ES" dirty="0"/>
              <a:t>) sin cambiar de directorio:</a:t>
            </a:r>
          </a:p>
          <a:p>
            <a:endParaRPr lang="es-ES" dirty="0"/>
          </a:p>
        </p:txBody>
      </p:sp>
      <p:sp>
        <p:nvSpPr>
          <p:cNvPr id="4" name="Marcador de pie de página 3"/>
          <p:cNvSpPr>
            <a:spLocks noGrp="1"/>
          </p:cNvSpPr>
          <p:nvPr>
            <p:ph type="ftr" sz="quarter" idx="11"/>
          </p:nvPr>
        </p:nvSpPr>
        <p:spPr/>
        <p:txBody>
          <a:bodyPr/>
          <a:lstStyle/>
          <a:p>
            <a:r>
              <a:rPr lang="es-ES_tradnl" smtClean="0"/>
              <a:t>Fundamentos Tecnológicos</a:t>
            </a:r>
            <a:endParaRPr lang="es-ES_tradnl" dirty="0"/>
          </a:p>
        </p:txBody>
      </p:sp>
      <p:sp>
        <p:nvSpPr>
          <p:cNvPr id="5" name="Marcador de número de diapositiva 4"/>
          <p:cNvSpPr>
            <a:spLocks noGrp="1"/>
          </p:cNvSpPr>
          <p:nvPr>
            <p:ph type="sldNum" sz="quarter" idx="12"/>
          </p:nvPr>
        </p:nvSpPr>
        <p:spPr/>
        <p:txBody>
          <a:bodyPr/>
          <a:lstStyle/>
          <a:p>
            <a:fld id="{2ACC4A81-7D9E-D941-9672-05D41D735957}" type="slidenum">
              <a:rPr lang="es-ES_tradnl" smtClean="0"/>
              <a:t>26</a:t>
            </a:fld>
            <a:endParaRPr lang="es-ES_tradnl"/>
          </a:p>
        </p:txBody>
      </p:sp>
      <p:pic>
        <p:nvPicPr>
          <p:cNvPr id="6" name="Imagen 5"/>
          <p:cNvPicPr>
            <a:picLocks noChangeAspect="1"/>
          </p:cNvPicPr>
          <p:nvPr/>
        </p:nvPicPr>
        <p:blipFill>
          <a:blip r:embed="rId2"/>
          <a:stretch>
            <a:fillRect/>
          </a:stretch>
        </p:blipFill>
        <p:spPr>
          <a:xfrm>
            <a:off x="6031149" y="4950849"/>
            <a:ext cx="3081874" cy="1515425"/>
          </a:xfrm>
          <a:prstGeom prst="rect">
            <a:avLst/>
          </a:prstGeom>
        </p:spPr>
      </p:pic>
    </p:spTree>
    <p:extLst>
      <p:ext uri="{BB962C8B-B14F-4D97-AF65-F5344CB8AC3E}">
        <p14:creationId xmlns:p14="http://schemas.microsoft.com/office/powerpoint/2010/main" val="19272944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Ejercicios: Directorios</a:t>
            </a:r>
            <a:endParaRPr lang="es-ES" dirty="0"/>
          </a:p>
        </p:txBody>
      </p:sp>
      <p:sp>
        <p:nvSpPr>
          <p:cNvPr id="3" name="Marcador de contenido 2"/>
          <p:cNvSpPr>
            <a:spLocks noGrp="1"/>
          </p:cNvSpPr>
          <p:nvPr>
            <p:ph idx="1"/>
          </p:nvPr>
        </p:nvSpPr>
        <p:spPr>
          <a:xfrm>
            <a:off x="2592925" y="1559627"/>
            <a:ext cx="8915400" cy="3777622"/>
          </a:xfrm>
        </p:spPr>
        <p:txBody>
          <a:bodyPr>
            <a:normAutofit/>
          </a:bodyPr>
          <a:lstStyle/>
          <a:p>
            <a:pPr marL="0" indent="0">
              <a:buNone/>
            </a:pPr>
            <a:r>
              <a:rPr lang="es-ES" b="1" dirty="0" smtClean="0"/>
              <a:t>Pistas</a:t>
            </a:r>
          </a:p>
          <a:p>
            <a:r>
              <a:rPr lang="es-ES" dirty="0" smtClean="0"/>
              <a:t>(1)</a:t>
            </a:r>
            <a:r>
              <a:rPr lang="es-ES" i="1" dirty="0"/>
              <a:t> Utilice el comando </a:t>
            </a:r>
            <a:r>
              <a:rPr lang="es-ES" b="1" i="1" dirty="0"/>
              <a:t>cd</a:t>
            </a:r>
            <a:r>
              <a:rPr lang="es-ES" i="1" dirty="0"/>
              <a:t>.</a:t>
            </a:r>
            <a:endParaRPr lang="es-ES" dirty="0" smtClean="0"/>
          </a:p>
          <a:p>
            <a:r>
              <a:rPr lang="es-ES" dirty="0" smtClean="0"/>
              <a:t>(2)</a:t>
            </a:r>
            <a:r>
              <a:rPr lang="es-ES" i="1" dirty="0"/>
              <a:t> Utilice el comando </a:t>
            </a:r>
            <a:r>
              <a:rPr lang="es-ES" b="1" i="1" dirty="0" err="1"/>
              <a:t>mkdir</a:t>
            </a:r>
            <a:r>
              <a:rPr lang="es-ES" i="1" dirty="0"/>
              <a:t>. Asegúrese de especificar correctamente la ruta del directorio a crear, ya sea como ruta relativa, absoluta o personal</a:t>
            </a:r>
            <a:r>
              <a:rPr lang="es-ES" i="1" dirty="0" smtClean="0"/>
              <a:t>.</a:t>
            </a:r>
            <a:endParaRPr lang="es-ES" dirty="0" smtClean="0"/>
          </a:p>
          <a:p>
            <a:r>
              <a:rPr lang="es-ES" dirty="0" smtClean="0"/>
              <a:t>(3)</a:t>
            </a:r>
            <a:r>
              <a:rPr lang="es-ES" i="1" dirty="0"/>
              <a:t> Utilice el comando </a:t>
            </a:r>
            <a:r>
              <a:rPr lang="es-ES" b="1" i="1" dirty="0" err="1"/>
              <a:t>mkdir</a:t>
            </a:r>
            <a:r>
              <a:rPr lang="es-ES" i="1" dirty="0"/>
              <a:t> con la opción adecuada</a:t>
            </a:r>
            <a:r>
              <a:rPr lang="es-ES" i="1" dirty="0" smtClean="0"/>
              <a:t>.</a:t>
            </a:r>
            <a:endParaRPr lang="es-ES" dirty="0" smtClean="0"/>
          </a:p>
          <a:p>
            <a:r>
              <a:rPr lang="es-ES" dirty="0" smtClean="0"/>
              <a:t>(4) </a:t>
            </a:r>
            <a:r>
              <a:rPr lang="es-ES" i="1" dirty="0"/>
              <a:t>Utilice el comando </a:t>
            </a:r>
            <a:r>
              <a:rPr lang="es-ES" b="1" i="1" dirty="0" err="1"/>
              <a:t>ls</a:t>
            </a:r>
            <a:r>
              <a:rPr lang="es-ES" i="1" dirty="0"/>
              <a:t> con la opción adecuada.</a:t>
            </a:r>
            <a:endParaRPr lang="es-ES" dirty="0" smtClean="0"/>
          </a:p>
          <a:p>
            <a:r>
              <a:rPr lang="es-ES" dirty="0" smtClean="0"/>
              <a:t>(5)</a:t>
            </a:r>
            <a:r>
              <a:rPr lang="es-ES" i="1" dirty="0"/>
              <a:t> Utilice el comando </a:t>
            </a:r>
            <a:r>
              <a:rPr lang="es-ES" b="1" i="1" dirty="0" err="1"/>
              <a:t>rmdir</a:t>
            </a:r>
            <a:r>
              <a:rPr lang="es-ES" i="1" dirty="0"/>
              <a:t>.</a:t>
            </a:r>
            <a:endParaRPr lang="es-ES" dirty="0" smtClean="0"/>
          </a:p>
          <a:p>
            <a:r>
              <a:rPr lang="es-ES" dirty="0" smtClean="0"/>
              <a:t>(6)</a:t>
            </a:r>
            <a:r>
              <a:rPr lang="es-ES" i="1" dirty="0"/>
              <a:t> Utilice el comando </a:t>
            </a:r>
            <a:r>
              <a:rPr lang="es-ES" b="1" i="1" dirty="0" err="1"/>
              <a:t>rmdir</a:t>
            </a:r>
            <a:r>
              <a:rPr lang="es-ES" i="1" dirty="0"/>
              <a:t> con la opción adecuada.</a:t>
            </a:r>
            <a:endParaRPr lang="es-ES" dirty="0" smtClean="0"/>
          </a:p>
          <a:p>
            <a:r>
              <a:rPr lang="es-ES" dirty="0" smtClean="0"/>
              <a:t>(7) </a:t>
            </a:r>
            <a:r>
              <a:rPr lang="es-ES" i="1" dirty="0"/>
              <a:t>Es posible pasar varios argumentos en el mismo comando </a:t>
            </a:r>
            <a:r>
              <a:rPr lang="es-ES" b="1" i="1" dirty="0" err="1"/>
              <a:t>mkdi</a:t>
            </a:r>
            <a:endParaRPr lang="es-ES" dirty="0"/>
          </a:p>
          <a:p>
            <a:endParaRPr lang="es-ES" dirty="0"/>
          </a:p>
        </p:txBody>
      </p:sp>
      <p:sp>
        <p:nvSpPr>
          <p:cNvPr id="4" name="Marcador de pie de página 3"/>
          <p:cNvSpPr>
            <a:spLocks noGrp="1"/>
          </p:cNvSpPr>
          <p:nvPr>
            <p:ph type="ftr" sz="quarter" idx="11"/>
          </p:nvPr>
        </p:nvSpPr>
        <p:spPr/>
        <p:txBody>
          <a:bodyPr/>
          <a:lstStyle/>
          <a:p>
            <a:r>
              <a:rPr lang="es-ES_tradnl" smtClean="0"/>
              <a:t>Fundamentos Tecnológicos</a:t>
            </a:r>
            <a:endParaRPr lang="es-ES_tradnl" dirty="0"/>
          </a:p>
        </p:txBody>
      </p:sp>
      <p:sp>
        <p:nvSpPr>
          <p:cNvPr id="5" name="Marcador de número de diapositiva 4"/>
          <p:cNvSpPr>
            <a:spLocks noGrp="1"/>
          </p:cNvSpPr>
          <p:nvPr>
            <p:ph type="sldNum" sz="quarter" idx="12"/>
          </p:nvPr>
        </p:nvSpPr>
        <p:spPr/>
        <p:txBody>
          <a:bodyPr/>
          <a:lstStyle/>
          <a:p>
            <a:fld id="{2ACC4A81-7D9E-D941-9672-05D41D735957}" type="slidenum">
              <a:rPr lang="es-ES_tradnl" smtClean="0"/>
              <a:t>27</a:t>
            </a:fld>
            <a:endParaRPr lang="es-ES_tradnl"/>
          </a:p>
        </p:txBody>
      </p:sp>
    </p:spTree>
    <p:extLst>
      <p:ext uri="{BB962C8B-B14F-4D97-AF65-F5344CB8AC3E}">
        <p14:creationId xmlns:p14="http://schemas.microsoft.com/office/powerpoint/2010/main" val="23229073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Ejercicios: Archivos</a:t>
            </a:r>
            <a:endParaRPr lang="es-ES" dirty="0"/>
          </a:p>
        </p:txBody>
      </p:sp>
      <p:sp>
        <p:nvSpPr>
          <p:cNvPr id="3" name="Marcador de contenido 2"/>
          <p:cNvSpPr>
            <a:spLocks noGrp="1"/>
          </p:cNvSpPr>
          <p:nvPr>
            <p:ph idx="1"/>
          </p:nvPr>
        </p:nvSpPr>
        <p:spPr>
          <a:xfrm>
            <a:off x="2453025" y="1501302"/>
            <a:ext cx="8915400" cy="4267200"/>
          </a:xfrm>
        </p:spPr>
        <p:txBody>
          <a:bodyPr>
            <a:normAutofit fontScale="92500" lnSpcReduction="10000"/>
          </a:bodyPr>
          <a:lstStyle/>
          <a:p>
            <a:r>
              <a:rPr lang="es-ES" dirty="0"/>
              <a:t>Copie el archivo </a:t>
            </a:r>
            <a:r>
              <a:rPr lang="es-ES" i="1" dirty="0"/>
              <a:t>/</a:t>
            </a:r>
            <a:r>
              <a:rPr lang="es-ES" i="1" dirty="0" err="1"/>
              <a:t>etc</a:t>
            </a:r>
            <a:r>
              <a:rPr lang="es-ES" i="1" dirty="0"/>
              <a:t>/</a:t>
            </a:r>
            <a:r>
              <a:rPr lang="es-ES" i="1" dirty="0" err="1"/>
              <a:t>services</a:t>
            </a:r>
            <a:r>
              <a:rPr lang="es-ES" dirty="0"/>
              <a:t> en su directorio </a:t>
            </a:r>
            <a:r>
              <a:rPr lang="es-ES" i="1" dirty="0"/>
              <a:t>capítulo3</a:t>
            </a:r>
            <a:r>
              <a:rPr lang="es-ES" dirty="0" smtClean="0"/>
              <a:t>.</a:t>
            </a:r>
          </a:p>
          <a:p>
            <a:r>
              <a:rPr lang="es-ES" dirty="0"/>
              <a:t>¿A quién pertenece el archivo que acaba de copiar? ¿Cuál es la fecha de la última modificación</a:t>
            </a:r>
            <a:r>
              <a:rPr lang="es-ES" dirty="0" smtClean="0"/>
              <a:t>?</a:t>
            </a:r>
          </a:p>
          <a:p>
            <a:r>
              <a:rPr lang="es-ES" dirty="0"/>
              <a:t>Cree archivos que no contengan ningún dato y con los nombres siguientes: </a:t>
            </a:r>
            <a:r>
              <a:rPr lang="es-ES" i="1" dirty="0"/>
              <a:t>redondo</a:t>
            </a:r>
            <a:r>
              <a:rPr lang="es-ES" dirty="0"/>
              <a:t>, </a:t>
            </a:r>
            <a:r>
              <a:rPr lang="es-ES" i="1" dirty="0"/>
              <a:t>triángulo</a:t>
            </a:r>
            <a:r>
              <a:rPr lang="es-ES" dirty="0"/>
              <a:t>, </a:t>
            </a:r>
            <a:r>
              <a:rPr lang="es-ES" i="1" dirty="0"/>
              <a:t>cuadrado</a:t>
            </a:r>
            <a:r>
              <a:rPr lang="es-ES" dirty="0"/>
              <a:t>, </a:t>
            </a:r>
            <a:r>
              <a:rPr lang="es-ES" i="1" dirty="0"/>
              <a:t>rectángulo</a:t>
            </a:r>
            <a:r>
              <a:rPr lang="es-ES" dirty="0"/>
              <a:t>, </a:t>
            </a:r>
            <a:r>
              <a:rPr lang="es-ES" i="1" dirty="0"/>
              <a:t>verde</a:t>
            </a:r>
            <a:r>
              <a:rPr lang="es-ES" dirty="0"/>
              <a:t> y </a:t>
            </a:r>
            <a:r>
              <a:rPr lang="es-ES" i="1" dirty="0"/>
              <a:t>azul</a:t>
            </a:r>
            <a:r>
              <a:rPr lang="es-ES" dirty="0" smtClean="0"/>
              <a:t>.</a:t>
            </a:r>
          </a:p>
          <a:p>
            <a:r>
              <a:rPr lang="es-ES" dirty="0"/>
              <a:t>Mueva el archivo </a:t>
            </a:r>
            <a:r>
              <a:rPr lang="es-ES" i="1" dirty="0"/>
              <a:t>redondo</a:t>
            </a:r>
            <a:r>
              <a:rPr lang="es-ES" dirty="0"/>
              <a:t> al directorio </a:t>
            </a:r>
            <a:r>
              <a:rPr lang="es-ES" i="1" dirty="0"/>
              <a:t>curva</a:t>
            </a:r>
            <a:r>
              <a:rPr lang="es-ES" dirty="0"/>
              <a:t>, y los archivos </a:t>
            </a:r>
            <a:r>
              <a:rPr lang="es-ES" i="1" dirty="0"/>
              <a:t>triángulo</a:t>
            </a:r>
            <a:r>
              <a:rPr lang="es-ES" dirty="0"/>
              <a:t>, </a:t>
            </a:r>
            <a:r>
              <a:rPr lang="es-ES" i="1" dirty="0"/>
              <a:t>cuadrado</a:t>
            </a:r>
            <a:r>
              <a:rPr lang="es-ES" dirty="0"/>
              <a:t> y </a:t>
            </a:r>
            <a:r>
              <a:rPr lang="es-ES" i="1" dirty="0"/>
              <a:t>rectángulo</a:t>
            </a:r>
            <a:r>
              <a:rPr lang="es-ES" dirty="0"/>
              <a:t> al directorio </a:t>
            </a:r>
            <a:r>
              <a:rPr lang="es-ES" i="1" dirty="0"/>
              <a:t>ángulo</a:t>
            </a:r>
            <a:r>
              <a:rPr lang="es-ES" dirty="0" smtClean="0"/>
              <a:t>.</a:t>
            </a:r>
          </a:p>
          <a:p>
            <a:r>
              <a:rPr lang="es-ES" dirty="0"/>
              <a:t>Mueva ahora los archivos </a:t>
            </a:r>
            <a:r>
              <a:rPr lang="es-ES" i="1" dirty="0"/>
              <a:t>verde</a:t>
            </a:r>
            <a:r>
              <a:rPr lang="es-ES" dirty="0"/>
              <a:t> y </a:t>
            </a:r>
            <a:r>
              <a:rPr lang="es-ES" i="1" dirty="0"/>
              <a:t>azul</a:t>
            </a:r>
            <a:r>
              <a:rPr lang="es-ES" dirty="0"/>
              <a:t> al directorio </a:t>
            </a:r>
            <a:r>
              <a:rPr lang="es-ES" i="1" dirty="0"/>
              <a:t>frío</a:t>
            </a:r>
            <a:r>
              <a:rPr lang="es-ES" dirty="0" smtClean="0"/>
              <a:t>.</a:t>
            </a:r>
          </a:p>
          <a:p>
            <a:r>
              <a:rPr lang="es-ES" dirty="0"/>
              <a:t>Vaya al </a:t>
            </a:r>
            <a:r>
              <a:rPr lang="es-ES" dirty="0" smtClean="0"/>
              <a:t>directorio</a:t>
            </a:r>
            <a:r>
              <a:rPr lang="es-ES" dirty="0"/>
              <a:t> </a:t>
            </a:r>
            <a:r>
              <a:rPr lang="es-ES" i="1" dirty="0"/>
              <a:t>color</a:t>
            </a:r>
            <a:r>
              <a:rPr lang="es-ES" dirty="0"/>
              <a:t> y muestre el contenido del directorio de forma recursiva</a:t>
            </a:r>
            <a:r>
              <a:rPr lang="es-ES" dirty="0" smtClean="0"/>
              <a:t>.</a:t>
            </a:r>
          </a:p>
          <a:p>
            <a:r>
              <a:rPr lang="es-ES" dirty="0"/>
              <a:t>Copie el directorio </a:t>
            </a:r>
            <a:r>
              <a:rPr lang="es-ES" i="1" dirty="0"/>
              <a:t>frío</a:t>
            </a:r>
            <a:r>
              <a:rPr lang="es-ES" dirty="0"/>
              <a:t> con el nuevo nombre: </a:t>
            </a:r>
            <a:r>
              <a:rPr lang="es-ES" i="1" dirty="0"/>
              <a:t>caliente</a:t>
            </a:r>
            <a:r>
              <a:rPr lang="es-ES" dirty="0"/>
              <a:t>. ¿Es posible? ¿Cómo</a:t>
            </a:r>
            <a:r>
              <a:rPr lang="es-ES" dirty="0" smtClean="0"/>
              <a:t>?</a:t>
            </a:r>
          </a:p>
          <a:p>
            <a:r>
              <a:rPr lang="es-ES" dirty="0"/>
              <a:t>Vaya al directorio </a:t>
            </a:r>
            <a:r>
              <a:rPr lang="es-ES" i="1" dirty="0"/>
              <a:t>caliente</a:t>
            </a:r>
            <a:r>
              <a:rPr lang="es-ES" dirty="0"/>
              <a:t> y renombre el archivo </a:t>
            </a:r>
            <a:r>
              <a:rPr lang="es-ES" i="1" dirty="0"/>
              <a:t>azul</a:t>
            </a:r>
            <a:r>
              <a:rPr lang="es-ES" dirty="0"/>
              <a:t> como </a:t>
            </a:r>
            <a:r>
              <a:rPr lang="es-ES" i="1" dirty="0"/>
              <a:t>rojo</a:t>
            </a:r>
            <a:r>
              <a:rPr lang="es-ES" dirty="0"/>
              <a:t> y </a:t>
            </a:r>
            <a:r>
              <a:rPr lang="es-ES" i="1" dirty="0"/>
              <a:t>verde</a:t>
            </a:r>
            <a:r>
              <a:rPr lang="es-ES" dirty="0"/>
              <a:t> como </a:t>
            </a:r>
            <a:r>
              <a:rPr lang="es-ES" i="1" dirty="0"/>
              <a:t>amarillo</a:t>
            </a:r>
            <a:r>
              <a:rPr lang="es-ES" dirty="0"/>
              <a:t>.</a:t>
            </a:r>
            <a:endParaRPr lang="es-ES" dirty="0" smtClean="0"/>
          </a:p>
          <a:p>
            <a:endParaRPr lang="es-ES" dirty="0"/>
          </a:p>
        </p:txBody>
      </p:sp>
      <p:sp>
        <p:nvSpPr>
          <p:cNvPr id="4" name="Marcador de pie de página 3"/>
          <p:cNvSpPr>
            <a:spLocks noGrp="1"/>
          </p:cNvSpPr>
          <p:nvPr>
            <p:ph type="ftr" sz="quarter" idx="11"/>
          </p:nvPr>
        </p:nvSpPr>
        <p:spPr/>
        <p:txBody>
          <a:bodyPr/>
          <a:lstStyle/>
          <a:p>
            <a:r>
              <a:rPr lang="es-ES_tradnl" smtClean="0"/>
              <a:t>Fundamentos Tecnológicos</a:t>
            </a:r>
            <a:endParaRPr lang="es-ES_tradnl" dirty="0"/>
          </a:p>
        </p:txBody>
      </p:sp>
      <p:sp>
        <p:nvSpPr>
          <p:cNvPr id="5" name="Marcador de número de diapositiva 4"/>
          <p:cNvSpPr>
            <a:spLocks noGrp="1"/>
          </p:cNvSpPr>
          <p:nvPr>
            <p:ph type="sldNum" sz="quarter" idx="12"/>
          </p:nvPr>
        </p:nvSpPr>
        <p:spPr/>
        <p:txBody>
          <a:bodyPr/>
          <a:lstStyle/>
          <a:p>
            <a:fld id="{2ACC4A81-7D9E-D941-9672-05D41D735957}" type="slidenum">
              <a:rPr lang="es-ES_tradnl" smtClean="0"/>
              <a:t>28</a:t>
            </a:fld>
            <a:endParaRPr lang="es-ES_tradnl"/>
          </a:p>
        </p:txBody>
      </p:sp>
    </p:spTree>
    <p:extLst>
      <p:ext uri="{BB962C8B-B14F-4D97-AF65-F5344CB8AC3E}">
        <p14:creationId xmlns:p14="http://schemas.microsoft.com/office/powerpoint/2010/main" val="3891792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Para ir más lejos</a:t>
            </a:r>
            <a:endParaRPr lang="es-ES" dirty="0"/>
          </a:p>
        </p:txBody>
      </p:sp>
      <p:sp>
        <p:nvSpPr>
          <p:cNvPr id="3" name="Marcador de contenido 2"/>
          <p:cNvSpPr>
            <a:spLocks noGrp="1"/>
          </p:cNvSpPr>
          <p:nvPr>
            <p:ph idx="1"/>
          </p:nvPr>
        </p:nvSpPr>
        <p:spPr/>
        <p:txBody>
          <a:bodyPr/>
          <a:lstStyle/>
          <a:p>
            <a:r>
              <a:rPr lang="es-ES" dirty="0"/>
              <a:t>Utilice un administrador de archivos gráfico presente en su sistema y repita los ejercicios utilizando el nombre de directorio </a:t>
            </a:r>
            <a:r>
              <a:rPr lang="es-ES" i="1" dirty="0"/>
              <a:t>capítulo3g</a:t>
            </a:r>
            <a:r>
              <a:rPr lang="es-ES" dirty="0"/>
              <a:t> en lugar de </a:t>
            </a:r>
            <a:r>
              <a:rPr lang="es-ES" i="1" dirty="0"/>
              <a:t>capítulo3</a:t>
            </a:r>
            <a:r>
              <a:rPr lang="es-ES" dirty="0"/>
              <a:t> a partir del enunciado 3.4.</a:t>
            </a:r>
          </a:p>
        </p:txBody>
      </p:sp>
      <p:sp>
        <p:nvSpPr>
          <p:cNvPr id="4" name="Marcador de pie de página 3"/>
          <p:cNvSpPr>
            <a:spLocks noGrp="1"/>
          </p:cNvSpPr>
          <p:nvPr>
            <p:ph type="ftr" sz="quarter" idx="11"/>
          </p:nvPr>
        </p:nvSpPr>
        <p:spPr/>
        <p:txBody>
          <a:bodyPr/>
          <a:lstStyle/>
          <a:p>
            <a:r>
              <a:rPr lang="es-ES_tradnl" smtClean="0"/>
              <a:t>Fundamentos Tecnológicos</a:t>
            </a:r>
            <a:endParaRPr lang="es-ES_tradnl" dirty="0"/>
          </a:p>
        </p:txBody>
      </p:sp>
      <p:sp>
        <p:nvSpPr>
          <p:cNvPr id="5" name="Marcador de número de diapositiva 4"/>
          <p:cNvSpPr>
            <a:spLocks noGrp="1"/>
          </p:cNvSpPr>
          <p:nvPr>
            <p:ph type="sldNum" sz="quarter" idx="12"/>
          </p:nvPr>
        </p:nvSpPr>
        <p:spPr/>
        <p:txBody>
          <a:bodyPr/>
          <a:lstStyle/>
          <a:p>
            <a:fld id="{2ACC4A81-7D9E-D941-9672-05D41D735957}" type="slidenum">
              <a:rPr lang="es-ES_tradnl" smtClean="0"/>
              <a:t>29</a:t>
            </a:fld>
            <a:endParaRPr lang="es-ES_tradnl"/>
          </a:p>
        </p:txBody>
      </p:sp>
    </p:spTree>
    <p:extLst>
      <p:ext uri="{BB962C8B-B14F-4D97-AF65-F5344CB8AC3E}">
        <p14:creationId xmlns:p14="http://schemas.microsoft.com/office/powerpoint/2010/main" val="2861188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Instalación del SSOO</a:t>
            </a:r>
          </a:p>
        </p:txBody>
      </p:sp>
      <p:sp>
        <p:nvSpPr>
          <p:cNvPr id="3" name="Marcador de contenido 2"/>
          <p:cNvSpPr>
            <a:spLocks noGrp="1"/>
          </p:cNvSpPr>
          <p:nvPr>
            <p:ph idx="1"/>
          </p:nvPr>
        </p:nvSpPr>
        <p:spPr/>
        <p:txBody>
          <a:bodyPr/>
          <a:lstStyle/>
          <a:p>
            <a:r>
              <a:rPr lang="es-ES_tradnl" dirty="0"/>
              <a:t>Dependiendo de la distribución Linux que utilicemos, podremos personalizarla mas o menos en el momento de la instalación, instalando distintos perfiles “Desktop”, “GUI Server”, “Web Server”</a:t>
            </a:r>
          </a:p>
          <a:p>
            <a:r>
              <a:rPr lang="es-ES_tradnl" dirty="0"/>
              <a:t>Normalmente las instalaciones de versiones de servidor se realizan sin instalación de entorno gráfico alguno, dejando la administración a la consola.</a:t>
            </a:r>
          </a:p>
        </p:txBody>
      </p:sp>
      <p:sp>
        <p:nvSpPr>
          <p:cNvPr id="4" name="Marcador de pie de página 3"/>
          <p:cNvSpPr>
            <a:spLocks noGrp="1"/>
          </p:cNvSpPr>
          <p:nvPr>
            <p:ph type="ftr" sz="quarter" idx="11"/>
          </p:nvPr>
        </p:nvSpPr>
        <p:spPr/>
        <p:txBody>
          <a:bodyPr/>
          <a:lstStyle/>
          <a:p>
            <a:r>
              <a:rPr lang="es-ES_tradnl"/>
              <a:t>Fundamentos Tecnológicos</a:t>
            </a:r>
            <a:endParaRPr lang="es-ES_tradnl" dirty="0"/>
          </a:p>
        </p:txBody>
      </p:sp>
      <p:sp>
        <p:nvSpPr>
          <p:cNvPr id="5" name="Marcador de número de diapositiva 4"/>
          <p:cNvSpPr>
            <a:spLocks noGrp="1"/>
          </p:cNvSpPr>
          <p:nvPr>
            <p:ph type="sldNum" sz="quarter" idx="12"/>
          </p:nvPr>
        </p:nvSpPr>
        <p:spPr/>
        <p:txBody>
          <a:bodyPr/>
          <a:lstStyle/>
          <a:p>
            <a:fld id="{2ACC4A81-7D9E-D941-9672-05D41D735957}" type="slidenum">
              <a:rPr lang="es-ES_tradnl" smtClean="0"/>
              <a:t>3</a:t>
            </a:fld>
            <a:endParaRPr lang="es-ES_tradnl"/>
          </a:p>
        </p:txBody>
      </p:sp>
    </p:spTree>
    <p:extLst>
      <p:ext uri="{BB962C8B-B14F-4D97-AF65-F5344CB8AC3E}">
        <p14:creationId xmlns:p14="http://schemas.microsoft.com/office/powerpoint/2010/main" val="7589788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Soluciones: </a:t>
            </a:r>
            <a:r>
              <a:rPr lang="es-ES" dirty="0"/>
              <a:t>Exploración del árbol de Linux</a:t>
            </a:r>
            <a:br>
              <a:rPr lang="es-ES" dirty="0"/>
            </a:br>
            <a:endParaRPr lang="es-ES" dirty="0"/>
          </a:p>
        </p:txBody>
      </p:sp>
      <p:pic>
        <p:nvPicPr>
          <p:cNvPr id="7" name="Marcador de contenido 6"/>
          <p:cNvPicPr>
            <a:picLocks noGrp="1" noChangeAspect="1"/>
          </p:cNvPicPr>
          <p:nvPr>
            <p:ph idx="1"/>
          </p:nvPr>
        </p:nvPicPr>
        <p:blipFill>
          <a:blip r:embed="rId2"/>
          <a:stretch>
            <a:fillRect/>
          </a:stretch>
        </p:blipFill>
        <p:spPr>
          <a:xfrm>
            <a:off x="2378040" y="1264555"/>
            <a:ext cx="4527783" cy="3137061"/>
          </a:xfrm>
          <a:prstGeom prst="rect">
            <a:avLst/>
          </a:prstGeom>
        </p:spPr>
      </p:pic>
      <p:sp>
        <p:nvSpPr>
          <p:cNvPr id="4" name="Marcador de pie de página 3"/>
          <p:cNvSpPr>
            <a:spLocks noGrp="1"/>
          </p:cNvSpPr>
          <p:nvPr>
            <p:ph type="ftr" sz="quarter" idx="11"/>
          </p:nvPr>
        </p:nvSpPr>
        <p:spPr/>
        <p:txBody>
          <a:bodyPr/>
          <a:lstStyle/>
          <a:p>
            <a:r>
              <a:rPr lang="es-ES_tradnl" smtClean="0"/>
              <a:t>Fundamentos Tecnológicos</a:t>
            </a:r>
            <a:endParaRPr lang="es-ES_tradnl" dirty="0"/>
          </a:p>
        </p:txBody>
      </p:sp>
      <p:sp>
        <p:nvSpPr>
          <p:cNvPr id="5" name="Marcador de número de diapositiva 4"/>
          <p:cNvSpPr>
            <a:spLocks noGrp="1"/>
          </p:cNvSpPr>
          <p:nvPr>
            <p:ph type="sldNum" sz="quarter" idx="12"/>
          </p:nvPr>
        </p:nvSpPr>
        <p:spPr/>
        <p:txBody>
          <a:bodyPr/>
          <a:lstStyle/>
          <a:p>
            <a:fld id="{2ACC4A81-7D9E-D941-9672-05D41D735957}" type="slidenum">
              <a:rPr lang="es-ES_tradnl" smtClean="0"/>
              <a:t>30</a:t>
            </a:fld>
            <a:endParaRPr lang="es-ES_tradnl"/>
          </a:p>
        </p:txBody>
      </p:sp>
      <p:pic>
        <p:nvPicPr>
          <p:cNvPr id="8" name="Imagen 7"/>
          <p:cNvPicPr>
            <a:picLocks noChangeAspect="1"/>
          </p:cNvPicPr>
          <p:nvPr/>
        </p:nvPicPr>
        <p:blipFill>
          <a:blip r:embed="rId3"/>
          <a:stretch>
            <a:fillRect/>
          </a:stretch>
        </p:blipFill>
        <p:spPr>
          <a:xfrm>
            <a:off x="6399211" y="1252407"/>
            <a:ext cx="5423179" cy="3505380"/>
          </a:xfrm>
          <a:prstGeom prst="rect">
            <a:avLst/>
          </a:prstGeom>
        </p:spPr>
      </p:pic>
      <p:pic>
        <p:nvPicPr>
          <p:cNvPr id="9" name="Imagen 8"/>
          <p:cNvPicPr>
            <a:picLocks noChangeAspect="1"/>
          </p:cNvPicPr>
          <p:nvPr/>
        </p:nvPicPr>
        <p:blipFill>
          <a:blip r:embed="rId4"/>
          <a:stretch>
            <a:fillRect/>
          </a:stretch>
        </p:blipFill>
        <p:spPr>
          <a:xfrm>
            <a:off x="6573894" y="4757787"/>
            <a:ext cx="4394426" cy="1378021"/>
          </a:xfrm>
          <a:prstGeom prst="rect">
            <a:avLst/>
          </a:prstGeom>
        </p:spPr>
      </p:pic>
    </p:spTree>
    <p:extLst>
      <p:ext uri="{BB962C8B-B14F-4D97-AF65-F5344CB8AC3E}">
        <p14:creationId xmlns:p14="http://schemas.microsoft.com/office/powerpoint/2010/main" val="33382861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Soluciones: </a:t>
            </a:r>
            <a:r>
              <a:rPr lang="es-ES" dirty="0" smtClean="0"/>
              <a:t>Consulta de Archivos</a:t>
            </a:r>
            <a:endParaRPr lang="es-ES" dirty="0"/>
          </a:p>
        </p:txBody>
      </p:sp>
      <p:pic>
        <p:nvPicPr>
          <p:cNvPr id="6" name="Marcador de contenido 5"/>
          <p:cNvPicPr>
            <a:picLocks noGrp="1" noChangeAspect="1"/>
          </p:cNvPicPr>
          <p:nvPr>
            <p:ph idx="1"/>
          </p:nvPr>
        </p:nvPicPr>
        <p:blipFill>
          <a:blip r:embed="rId2"/>
          <a:stretch>
            <a:fillRect/>
          </a:stretch>
        </p:blipFill>
        <p:spPr>
          <a:xfrm>
            <a:off x="2589212" y="1536904"/>
            <a:ext cx="5562886" cy="2559182"/>
          </a:xfrm>
          <a:prstGeom prst="rect">
            <a:avLst/>
          </a:prstGeom>
        </p:spPr>
      </p:pic>
      <p:sp>
        <p:nvSpPr>
          <p:cNvPr id="4" name="Marcador de pie de página 3"/>
          <p:cNvSpPr>
            <a:spLocks noGrp="1"/>
          </p:cNvSpPr>
          <p:nvPr>
            <p:ph type="ftr" sz="quarter" idx="11"/>
          </p:nvPr>
        </p:nvSpPr>
        <p:spPr>
          <a:xfrm>
            <a:off x="2589212" y="6318370"/>
            <a:ext cx="7619999" cy="365125"/>
          </a:xfrm>
        </p:spPr>
        <p:txBody>
          <a:bodyPr/>
          <a:lstStyle/>
          <a:p>
            <a:r>
              <a:rPr lang="es-ES_tradnl" dirty="0" smtClean="0"/>
              <a:t>Fundamentos Tecnológicos</a:t>
            </a:r>
            <a:endParaRPr lang="es-ES_tradnl" dirty="0"/>
          </a:p>
        </p:txBody>
      </p:sp>
      <p:sp>
        <p:nvSpPr>
          <p:cNvPr id="5" name="Marcador de número de diapositiva 4"/>
          <p:cNvSpPr>
            <a:spLocks noGrp="1"/>
          </p:cNvSpPr>
          <p:nvPr>
            <p:ph type="sldNum" sz="quarter" idx="12"/>
          </p:nvPr>
        </p:nvSpPr>
        <p:spPr/>
        <p:txBody>
          <a:bodyPr/>
          <a:lstStyle/>
          <a:p>
            <a:fld id="{2ACC4A81-7D9E-D941-9672-05D41D735957}" type="slidenum">
              <a:rPr lang="es-ES_tradnl" smtClean="0"/>
              <a:t>31</a:t>
            </a:fld>
            <a:endParaRPr lang="es-ES_tradnl"/>
          </a:p>
        </p:txBody>
      </p:sp>
      <p:pic>
        <p:nvPicPr>
          <p:cNvPr id="7" name="Imagen 6"/>
          <p:cNvPicPr>
            <a:picLocks noChangeAspect="1"/>
          </p:cNvPicPr>
          <p:nvPr/>
        </p:nvPicPr>
        <p:blipFill>
          <a:blip r:embed="rId3"/>
          <a:stretch>
            <a:fillRect/>
          </a:stretch>
        </p:blipFill>
        <p:spPr>
          <a:xfrm>
            <a:off x="2592925" y="4086340"/>
            <a:ext cx="5023108" cy="2317869"/>
          </a:xfrm>
          <a:prstGeom prst="rect">
            <a:avLst/>
          </a:prstGeom>
        </p:spPr>
      </p:pic>
      <p:pic>
        <p:nvPicPr>
          <p:cNvPr id="8" name="Imagen 7"/>
          <p:cNvPicPr>
            <a:picLocks noChangeAspect="1"/>
          </p:cNvPicPr>
          <p:nvPr/>
        </p:nvPicPr>
        <p:blipFill>
          <a:blip r:embed="rId4"/>
          <a:stretch>
            <a:fillRect/>
          </a:stretch>
        </p:blipFill>
        <p:spPr>
          <a:xfrm>
            <a:off x="7616033" y="4813343"/>
            <a:ext cx="4229317" cy="1505027"/>
          </a:xfrm>
          <a:prstGeom prst="rect">
            <a:avLst/>
          </a:prstGeom>
        </p:spPr>
      </p:pic>
    </p:spTree>
    <p:extLst>
      <p:ext uri="{BB962C8B-B14F-4D97-AF65-F5344CB8AC3E}">
        <p14:creationId xmlns:p14="http://schemas.microsoft.com/office/powerpoint/2010/main" val="32980167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Soluciones: Directorios</a:t>
            </a:r>
            <a:endParaRPr lang="es-ES" dirty="0"/>
          </a:p>
        </p:txBody>
      </p:sp>
      <p:sp>
        <p:nvSpPr>
          <p:cNvPr id="4" name="Marcador de pie de página 3"/>
          <p:cNvSpPr>
            <a:spLocks noGrp="1"/>
          </p:cNvSpPr>
          <p:nvPr>
            <p:ph type="ftr" sz="quarter" idx="11"/>
          </p:nvPr>
        </p:nvSpPr>
        <p:spPr/>
        <p:txBody>
          <a:bodyPr/>
          <a:lstStyle/>
          <a:p>
            <a:r>
              <a:rPr lang="es-ES_tradnl" smtClean="0"/>
              <a:t>Fundamentos Tecnológicos</a:t>
            </a:r>
            <a:endParaRPr lang="es-ES_tradnl" dirty="0"/>
          </a:p>
        </p:txBody>
      </p:sp>
      <p:sp>
        <p:nvSpPr>
          <p:cNvPr id="5" name="Marcador de número de diapositiva 4"/>
          <p:cNvSpPr>
            <a:spLocks noGrp="1"/>
          </p:cNvSpPr>
          <p:nvPr>
            <p:ph type="sldNum" sz="quarter" idx="12"/>
          </p:nvPr>
        </p:nvSpPr>
        <p:spPr/>
        <p:txBody>
          <a:bodyPr/>
          <a:lstStyle/>
          <a:p>
            <a:fld id="{2ACC4A81-7D9E-D941-9672-05D41D735957}" type="slidenum">
              <a:rPr lang="es-ES_tradnl" smtClean="0"/>
              <a:t>32</a:t>
            </a:fld>
            <a:endParaRPr lang="es-ES_tradnl"/>
          </a:p>
        </p:txBody>
      </p:sp>
      <p:sp>
        <p:nvSpPr>
          <p:cNvPr id="11" name="Marcador de contenido 10"/>
          <p:cNvSpPr>
            <a:spLocks noGrp="1"/>
          </p:cNvSpPr>
          <p:nvPr>
            <p:ph idx="1"/>
          </p:nvPr>
        </p:nvSpPr>
        <p:spPr>
          <a:xfrm>
            <a:off x="2480553" y="1721796"/>
            <a:ext cx="9024059" cy="4189426"/>
          </a:xfrm>
        </p:spPr>
        <p:txBody>
          <a:bodyPr>
            <a:normAutofit fontScale="85000" lnSpcReduction="20000"/>
          </a:bodyPr>
          <a:lstStyle/>
          <a:p>
            <a:r>
              <a:rPr lang="es-ES" b="1" dirty="0"/>
              <a:t>1</a:t>
            </a:r>
            <a:r>
              <a:rPr lang="es-ES" b="1" dirty="0" smtClean="0"/>
              <a:t>.</a:t>
            </a:r>
            <a:r>
              <a:rPr lang="es-ES" dirty="0"/>
              <a:t>	</a:t>
            </a:r>
            <a:r>
              <a:rPr lang="es-ES" dirty="0" smtClean="0"/>
              <a:t>[</a:t>
            </a:r>
            <a:r>
              <a:rPr lang="es-ES" dirty="0" err="1"/>
              <a:t>tux</a:t>
            </a:r>
            <a:r>
              <a:rPr lang="es-ES" dirty="0"/>
              <a:t>]$ cd </a:t>
            </a:r>
          </a:p>
          <a:p>
            <a:pPr marL="0" indent="0">
              <a:buNone/>
            </a:pPr>
            <a:r>
              <a:rPr lang="es-ES" dirty="0" smtClean="0"/>
              <a:t>		[</a:t>
            </a:r>
            <a:r>
              <a:rPr lang="es-ES" dirty="0" err="1"/>
              <a:t>tux</a:t>
            </a:r>
            <a:r>
              <a:rPr lang="es-ES" dirty="0"/>
              <a:t>]$ </a:t>
            </a:r>
            <a:r>
              <a:rPr lang="es-ES" dirty="0" err="1"/>
              <a:t>pwd</a:t>
            </a:r>
            <a:r>
              <a:rPr lang="es-ES" dirty="0"/>
              <a:t> </a:t>
            </a:r>
          </a:p>
          <a:p>
            <a:pPr marL="0" indent="0">
              <a:buNone/>
            </a:pPr>
            <a:r>
              <a:rPr lang="es-ES" dirty="0" smtClean="0"/>
              <a:t>		/</a:t>
            </a:r>
            <a:r>
              <a:rPr lang="es-ES" dirty="0"/>
              <a:t>home/</a:t>
            </a:r>
            <a:r>
              <a:rPr lang="es-ES" dirty="0" err="1"/>
              <a:t>tux</a:t>
            </a:r>
            <a:endParaRPr lang="es-ES" dirty="0"/>
          </a:p>
          <a:p>
            <a:r>
              <a:rPr lang="es-ES" b="1" dirty="0"/>
              <a:t>2</a:t>
            </a:r>
            <a:r>
              <a:rPr lang="es-ES" b="1" dirty="0" smtClean="0"/>
              <a:t>.</a:t>
            </a:r>
            <a:r>
              <a:rPr lang="es-ES" dirty="0"/>
              <a:t>	</a:t>
            </a:r>
            <a:r>
              <a:rPr lang="es-ES" dirty="0" smtClean="0"/>
              <a:t>[</a:t>
            </a:r>
            <a:r>
              <a:rPr lang="es-ES" dirty="0" err="1"/>
              <a:t>tux</a:t>
            </a:r>
            <a:r>
              <a:rPr lang="es-ES" dirty="0"/>
              <a:t>]$ </a:t>
            </a:r>
            <a:r>
              <a:rPr lang="es-ES" dirty="0" err="1"/>
              <a:t>mkdir</a:t>
            </a:r>
            <a:r>
              <a:rPr lang="es-ES" dirty="0"/>
              <a:t> capítulo3</a:t>
            </a:r>
          </a:p>
          <a:p>
            <a:pPr marL="0" indent="0">
              <a:buNone/>
            </a:pPr>
            <a:r>
              <a:rPr lang="es-ES" dirty="0" smtClean="0"/>
              <a:t>	O</a:t>
            </a:r>
            <a:r>
              <a:rPr lang="es-ES" dirty="0"/>
              <a:t>:</a:t>
            </a:r>
          </a:p>
          <a:p>
            <a:pPr marL="0" indent="0">
              <a:buNone/>
            </a:pPr>
            <a:r>
              <a:rPr lang="es-ES" dirty="0" smtClean="0"/>
              <a:t>		[</a:t>
            </a:r>
            <a:r>
              <a:rPr lang="es-ES" dirty="0" err="1"/>
              <a:t>tux</a:t>
            </a:r>
            <a:r>
              <a:rPr lang="es-ES" dirty="0"/>
              <a:t>]$ </a:t>
            </a:r>
            <a:r>
              <a:rPr lang="es-ES" dirty="0" err="1"/>
              <a:t>mkdir</a:t>
            </a:r>
            <a:r>
              <a:rPr lang="es-ES" dirty="0"/>
              <a:t> /home/</a:t>
            </a:r>
            <a:r>
              <a:rPr lang="es-ES" dirty="0" err="1"/>
              <a:t>tux</a:t>
            </a:r>
            <a:r>
              <a:rPr lang="es-ES" dirty="0"/>
              <a:t>/capítulo3</a:t>
            </a:r>
          </a:p>
          <a:p>
            <a:pPr marL="0" indent="0">
              <a:buNone/>
            </a:pPr>
            <a:r>
              <a:rPr lang="es-ES" dirty="0" smtClean="0"/>
              <a:t>	O</a:t>
            </a:r>
            <a:r>
              <a:rPr lang="es-ES" dirty="0"/>
              <a:t>:</a:t>
            </a:r>
          </a:p>
          <a:p>
            <a:pPr marL="0" indent="0">
              <a:buNone/>
            </a:pPr>
            <a:r>
              <a:rPr lang="es-ES" dirty="0" smtClean="0"/>
              <a:t>		[</a:t>
            </a:r>
            <a:r>
              <a:rPr lang="es-ES" dirty="0" err="1"/>
              <a:t>tux</a:t>
            </a:r>
            <a:r>
              <a:rPr lang="es-ES" dirty="0"/>
              <a:t>]$ </a:t>
            </a:r>
            <a:r>
              <a:rPr lang="es-ES" dirty="0" err="1"/>
              <a:t>mkdir</a:t>
            </a:r>
            <a:r>
              <a:rPr lang="es-ES" dirty="0"/>
              <a:t> ~/capítulo3</a:t>
            </a:r>
          </a:p>
          <a:p>
            <a:r>
              <a:rPr lang="es-ES" b="1" dirty="0"/>
              <a:t>3</a:t>
            </a:r>
            <a:r>
              <a:rPr lang="es-ES" b="1" dirty="0" smtClean="0"/>
              <a:t>.   	</a:t>
            </a:r>
            <a:r>
              <a:rPr lang="es-ES" dirty="0" smtClean="0"/>
              <a:t>[</a:t>
            </a:r>
            <a:r>
              <a:rPr lang="es-ES" dirty="0" err="1"/>
              <a:t>tux</a:t>
            </a:r>
            <a:r>
              <a:rPr lang="es-ES" dirty="0"/>
              <a:t>]$ cd capítulo3 </a:t>
            </a:r>
          </a:p>
          <a:p>
            <a:pPr marL="0" indent="0">
              <a:buNone/>
            </a:pPr>
            <a:r>
              <a:rPr lang="es-ES" dirty="0" smtClean="0"/>
              <a:t>		[</a:t>
            </a:r>
            <a:r>
              <a:rPr lang="es-ES" dirty="0" err="1"/>
              <a:t>tux</a:t>
            </a:r>
            <a:r>
              <a:rPr lang="es-ES" dirty="0"/>
              <a:t>]$ </a:t>
            </a:r>
            <a:r>
              <a:rPr lang="es-ES" dirty="0" err="1"/>
              <a:t>pwd</a:t>
            </a:r>
            <a:r>
              <a:rPr lang="es-ES" dirty="0"/>
              <a:t> </a:t>
            </a:r>
          </a:p>
          <a:p>
            <a:pPr marL="0" indent="0">
              <a:buNone/>
            </a:pPr>
            <a:r>
              <a:rPr lang="es-ES" dirty="0" smtClean="0"/>
              <a:t>		/</a:t>
            </a:r>
            <a:r>
              <a:rPr lang="es-ES" dirty="0"/>
              <a:t>home/</a:t>
            </a:r>
            <a:r>
              <a:rPr lang="es-ES" dirty="0" err="1"/>
              <a:t>tux</a:t>
            </a:r>
            <a:r>
              <a:rPr lang="es-ES" dirty="0"/>
              <a:t>/capítulo3</a:t>
            </a:r>
          </a:p>
          <a:p>
            <a:r>
              <a:rPr lang="es-ES" b="1" dirty="0" smtClean="0"/>
              <a:t>4.  </a:t>
            </a:r>
            <a:r>
              <a:rPr lang="es-ES" dirty="0" smtClean="0"/>
              <a:t>La </a:t>
            </a:r>
            <a:r>
              <a:rPr lang="es-ES" dirty="0"/>
              <a:t>opción </a:t>
            </a:r>
            <a:r>
              <a:rPr lang="es-ES" b="1" dirty="0"/>
              <a:t>-p</a:t>
            </a:r>
            <a:r>
              <a:rPr lang="es-ES" dirty="0"/>
              <a:t> del comando </a:t>
            </a:r>
            <a:r>
              <a:rPr lang="es-ES" b="1" dirty="0" err="1"/>
              <a:t>mkdir</a:t>
            </a:r>
            <a:r>
              <a:rPr lang="es-ES" dirty="0"/>
              <a:t> permite crear toda una rama de directorios en el árbol.</a:t>
            </a:r>
          </a:p>
          <a:p>
            <a:pPr marL="0" indent="0">
              <a:buNone/>
            </a:pPr>
            <a:r>
              <a:rPr lang="es-ES" dirty="0" smtClean="0"/>
              <a:t>		[</a:t>
            </a:r>
            <a:r>
              <a:rPr lang="es-ES" dirty="0" err="1"/>
              <a:t>tux</a:t>
            </a:r>
            <a:r>
              <a:rPr lang="es-ES" dirty="0"/>
              <a:t>]$ </a:t>
            </a:r>
            <a:r>
              <a:rPr lang="es-ES" dirty="0" err="1"/>
              <a:t>mkdir</a:t>
            </a:r>
            <a:r>
              <a:rPr lang="es-ES" dirty="0"/>
              <a:t> -p dir1/dir2/dir3/dir4 </a:t>
            </a:r>
          </a:p>
        </p:txBody>
      </p:sp>
    </p:spTree>
    <p:extLst>
      <p:ext uri="{BB962C8B-B14F-4D97-AF65-F5344CB8AC3E}">
        <p14:creationId xmlns:p14="http://schemas.microsoft.com/office/powerpoint/2010/main" val="8988074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Soluciones: Directorios</a:t>
            </a:r>
            <a:endParaRPr lang="es-ES" dirty="0"/>
          </a:p>
        </p:txBody>
      </p:sp>
      <p:sp>
        <p:nvSpPr>
          <p:cNvPr id="3" name="Marcador de contenido 2"/>
          <p:cNvSpPr>
            <a:spLocks noGrp="1"/>
          </p:cNvSpPr>
          <p:nvPr>
            <p:ph idx="1"/>
          </p:nvPr>
        </p:nvSpPr>
        <p:spPr>
          <a:xfrm>
            <a:off x="2500009" y="1352145"/>
            <a:ext cx="9004603" cy="4559077"/>
          </a:xfrm>
        </p:spPr>
        <p:txBody>
          <a:bodyPr>
            <a:normAutofit fontScale="25000" lnSpcReduction="20000"/>
          </a:bodyPr>
          <a:lstStyle/>
          <a:p>
            <a:r>
              <a:rPr lang="es-ES" sz="4400" b="1" dirty="0"/>
              <a:t>5. </a:t>
            </a:r>
            <a:r>
              <a:rPr lang="es-ES" sz="4400" b="1" dirty="0" smtClean="0"/>
              <a:t>	</a:t>
            </a:r>
            <a:r>
              <a:rPr lang="es-ES" sz="4400" dirty="0" smtClean="0"/>
              <a:t>[</a:t>
            </a:r>
            <a:r>
              <a:rPr lang="es-ES" sz="4400" dirty="0" err="1"/>
              <a:t>tux</a:t>
            </a:r>
            <a:r>
              <a:rPr lang="es-ES" sz="4400" dirty="0"/>
              <a:t>]$ </a:t>
            </a:r>
            <a:r>
              <a:rPr lang="es-ES" sz="4400" dirty="0" err="1"/>
              <a:t>ls</a:t>
            </a:r>
            <a:r>
              <a:rPr lang="es-ES" sz="4400" dirty="0"/>
              <a:t> -R </a:t>
            </a:r>
          </a:p>
          <a:p>
            <a:pPr marL="0" indent="0">
              <a:buNone/>
            </a:pPr>
            <a:r>
              <a:rPr lang="es-ES" sz="4400" dirty="0" smtClean="0"/>
              <a:t>		.:</a:t>
            </a:r>
            <a:r>
              <a:rPr lang="es-ES" sz="4400" dirty="0"/>
              <a:t> </a:t>
            </a:r>
          </a:p>
          <a:p>
            <a:pPr marL="0" indent="0">
              <a:buNone/>
            </a:pPr>
            <a:r>
              <a:rPr lang="es-ES" sz="4400" dirty="0" smtClean="0"/>
              <a:t>		dir1</a:t>
            </a:r>
            <a:r>
              <a:rPr lang="es-ES" sz="4400" dirty="0"/>
              <a:t> </a:t>
            </a:r>
          </a:p>
          <a:p>
            <a:pPr marL="0" indent="0">
              <a:buNone/>
            </a:pPr>
            <a:r>
              <a:rPr lang="es-ES" sz="4400" dirty="0"/>
              <a:t> </a:t>
            </a:r>
            <a:r>
              <a:rPr lang="es-ES" sz="4400" dirty="0" smtClean="0"/>
              <a:t> </a:t>
            </a:r>
            <a:endParaRPr lang="es-ES" sz="4400" dirty="0"/>
          </a:p>
          <a:p>
            <a:pPr marL="0" indent="0">
              <a:buNone/>
            </a:pPr>
            <a:r>
              <a:rPr lang="es-ES" sz="4400" dirty="0" smtClean="0"/>
              <a:t>		./</a:t>
            </a:r>
            <a:r>
              <a:rPr lang="es-ES" sz="4400" dirty="0"/>
              <a:t>dir1: </a:t>
            </a:r>
          </a:p>
          <a:p>
            <a:pPr marL="0" indent="0">
              <a:buNone/>
            </a:pPr>
            <a:r>
              <a:rPr lang="es-ES" sz="4400" dirty="0" smtClean="0"/>
              <a:t>		dir2</a:t>
            </a:r>
            <a:r>
              <a:rPr lang="es-ES" sz="4400" dirty="0"/>
              <a:t> </a:t>
            </a:r>
          </a:p>
          <a:p>
            <a:pPr marL="0" indent="0">
              <a:buNone/>
            </a:pPr>
            <a:r>
              <a:rPr lang="es-ES" sz="4400" dirty="0"/>
              <a:t> </a:t>
            </a:r>
          </a:p>
          <a:p>
            <a:pPr marL="0" indent="0">
              <a:buNone/>
            </a:pPr>
            <a:r>
              <a:rPr lang="es-ES" sz="4400" dirty="0" smtClean="0"/>
              <a:t>		./</a:t>
            </a:r>
            <a:r>
              <a:rPr lang="es-ES" sz="4400" dirty="0"/>
              <a:t>dir1/dir2: </a:t>
            </a:r>
          </a:p>
          <a:p>
            <a:pPr marL="0" indent="0">
              <a:buNone/>
            </a:pPr>
            <a:r>
              <a:rPr lang="es-ES" sz="4400" dirty="0" smtClean="0"/>
              <a:t>		dir3</a:t>
            </a:r>
            <a:r>
              <a:rPr lang="es-ES" sz="4400" dirty="0"/>
              <a:t> </a:t>
            </a:r>
          </a:p>
          <a:p>
            <a:pPr marL="0" indent="0">
              <a:buNone/>
            </a:pPr>
            <a:r>
              <a:rPr lang="es-ES" sz="4400" dirty="0" smtClean="0"/>
              <a:t>		</a:t>
            </a:r>
            <a:r>
              <a:rPr lang="es-ES" sz="4400" dirty="0"/>
              <a:t> </a:t>
            </a:r>
          </a:p>
          <a:p>
            <a:pPr marL="0" indent="0">
              <a:buNone/>
            </a:pPr>
            <a:r>
              <a:rPr lang="es-ES" sz="4400" dirty="0" smtClean="0"/>
              <a:t>		./</a:t>
            </a:r>
            <a:r>
              <a:rPr lang="es-ES" sz="4400" dirty="0"/>
              <a:t>dir1/dir2/dir3: </a:t>
            </a:r>
          </a:p>
          <a:p>
            <a:pPr marL="0" indent="0">
              <a:buNone/>
            </a:pPr>
            <a:r>
              <a:rPr lang="es-ES" sz="4400" dirty="0" smtClean="0"/>
              <a:t>		dir4</a:t>
            </a:r>
            <a:r>
              <a:rPr lang="es-ES" sz="4400" dirty="0"/>
              <a:t> </a:t>
            </a:r>
          </a:p>
          <a:p>
            <a:pPr marL="0" indent="0">
              <a:buNone/>
            </a:pPr>
            <a:r>
              <a:rPr lang="es-ES" sz="4400" dirty="0" smtClean="0"/>
              <a:t>	</a:t>
            </a:r>
            <a:r>
              <a:rPr lang="es-ES" sz="4400" dirty="0"/>
              <a:t> </a:t>
            </a:r>
          </a:p>
          <a:p>
            <a:pPr marL="0" indent="0">
              <a:buNone/>
            </a:pPr>
            <a:r>
              <a:rPr lang="es-ES" sz="4400" dirty="0" smtClean="0"/>
              <a:t>		./</a:t>
            </a:r>
            <a:r>
              <a:rPr lang="es-ES" sz="4400" dirty="0"/>
              <a:t>dir1/dir2/dir3/dir4:</a:t>
            </a:r>
          </a:p>
          <a:p>
            <a:r>
              <a:rPr lang="es-ES" sz="4400" b="1" dirty="0"/>
              <a:t>6</a:t>
            </a:r>
            <a:r>
              <a:rPr lang="es-ES" sz="4400" b="1" dirty="0" smtClean="0"/>
              <a:t>.		</a:t>
            </a:r>
            <a:r>
              <a:rPr lang="es-ES" sz="4400" dirty="0" smtClean="0"/>
              <a:t>[</a:t>
            </a:r>
            <a:r>
              <a:rPr lang="es-ES" sz="4400" dirty="0" err="1"/>
              <a:t>tux</a:t>
            </a:r>
            <a:r>
              <a:rPr lang="es-ES" sz="4400" dirty="0"/>
              <a:t>]$ </a:t>
            </a:r>
            <a:r>
              <a:rPr lang="es-ES" sz="4400" dirty="0" err="1"/>
              <a:t>rmdir</a:t>
            </a:r>
            <a:r>
              <a:rPr lang="es-ES" sz="4400" dirty="0"/>
              <a:t> dir1 </a:t>
            </a:r>
          </a:p>
          <a:p>
            <a:pPr marL="0" indent="0">
              <a:buNone/>
            </a:pPr>
            <a:r>
              <a:rPr lang="es-ES" sz="4400" dirty="0" smtClean="0"/>
              <a:t>		</a:t>
            </a:r>
            <a:r>
              <a:rPr lang="es-ES" sz="4400" dirty="0" err="1" smtClean="0"/>
              <a:t>rmdir</a:t>
            </a:r>
            <a:r>
              <a:rPr lang="es-ES" sz="4400" dirty="0"/>
              <a:t>: `dir1’: El directorio no está vacío.</a:t>
            </a:r>
          </a:p>
          <a:p>
            <a:pPr marL="0" indent="0">
              <a:buNone/>
            </a:pPr>
            <a:r>
              <a:rPr lang="es-ES" sz="4400" dirty="0" smtClean="0"/>
              <a:t>		No </a:t>
            </a:r>
            <a:r>
              <a:rPr lang="es-ES" sz="4400" dirty="0"/>
              <a:t>es posible suprimir un directorio que no esté </a:t>
            </a:r>
            <a:r>
              <a:rPr lang="es-ES" sz="4400" dirty="0" err="1"/>
              <a:t>vacio</a:t>
            </a:r>
            <a:r>
              <a:rPr lang="es-ES" sz="4400" dirty="0"/>
              <a:t> con el comando </a:t>
            </a:r>
            <a:r>
              <a:rPr lang="es-ES" sz="4400" b="1" dirty="0" err="1"/>
              <a:t>rmdir</a:t>
            </a:r>
            <a:r>
              <a:rPr lang="es-ES" sz="4400" dirty="0"/>
              <a:t>.</a:t>
            </a:r>
          </a:p>
          <a:p>
            <a:r>
              <a:rPr lang="es-ES" sz="4400" b="1" dirty="0"/>
              <a:t>7</a:t>
            </a:r>
            <a:r>
              <a:rPr lang="es-ES" sz="4400" b="1" dirty="0" smtClean="0"/>
              <a:t>.  	</a:t>
            </a:r>
            <a:r>
              <a:rPr lang="es-ES" sz="4400" dirty="0" smtClean="0"/>
              <a:t>[</a:t>
            </a:r>
            <a:r>
              <a:rPr lang="es-ES" sz="4400" dirty="0" err="1"/>
              <a:t>tux</a:t>
            </a:r>
            <a:r>
              <a:rPr lang="es-ES" sz="4400" dirty="0"/>
              <a:t>]$ </a:t>
            </a:r>
            <a:r>
              <a:rPr lang="es-ES" sz="4400" dirty="0" err="1"/>
              <a:t>rmdir</a:t>
            </a:r>
            <a:r>
              <a:rPr lang="es-ES" sz="4400" dirty="0"/>
              <a:t> -p dir1/dir2/dir3/dir4 </a:t>
            </a:r>
          </a:p>
          <a:p>
            <a:pPr marL="0" indent="0">
              <a:buNone/>
            </a:pPr>
            <a:r>
              <a:rPr lang="es-ES" sz="4400" dirty="0" smtClean="0"/>
              <a:t>		[</a:t>
            </a:r>
            <a:r>
              <a:rPr lang="es-ES" sz="4400" dirty="0" err="1"/>
              <a:t>tux</a:t>
            </a:r>
            <a:r>
              <a:rPr lang="es-ES" sz="4400" dirty="0"/>
              <a:t>]$ </a:t>
            </a:r>
            <a:r>
              <a:rPr lang="es-ES" sz="4400" dirty="0" err="1"/>
              <a:t>ls</a:t>
            </a:r>
            <a:r>
              <a:rPr lang="es-ES" sz="4400" dirty="0"/>
              <a:t> -R </a:t>
            </a:r>
          </a:p>
          <a:p>
            <a:pPr marL="0" indent="0">
              <a:buNone/>
            </a:pPr>
            <a:r>
              <a:rPr lang="es-ES" sz="4400" dirty="0" smtClean="0"/>
              <a:t>		.:</a:t>
            </a:r>
            <a:endParaRPr lang="es-ES" sz="4400" dirty="0"/>
          </a:p>
          <a:p>
            <a:endParaRPr lang="es-ES" dirty="0"/>
          </a:p>
        </p:txBody>
      </p:sp>
      <p:sp>
        <p:nvSpPr>
          <p:cNvPr id="4" name="Marcador de pie de página 3"/>
          <p:cNvSpPr>
            <a:spLocks noGrp="1"/>
          </p:cNvSpPr>
          <p:nvPr>
            <p:ph type="ftr" sz="quarter" idx="11"/>
          </p:nvPr>
        </p:nvSpPr>
        <p:spPr>
          <a:xfrm>
            <a:off x="2589212" y="6318370"/>
            <a:ext cx="7619999" cy="365125"/>
          </a:xfrm>
        </p:spPr>
        <p:txBody>
          <a:bodyPr/>
          <a:lstStyle/>
          <a:p>
            <a:r>
              <a:rPr lang="es-ES_tradnl" dirty="0" smtClean="0"/>
              <a:t>Fundamentos Tecnológicos</a:t>
            </a:r>
            <a:endParaRPr lang="es-ES_tradnl" dirty="0"/>
          </a:p>
        </p:txBody>
      </p:sp>
      <p:sp>
        <p:nvSpPr>
          <p:cNvPr id="5" name="Marcador de número de diapositiva 4"/>
          <p:cNvSpPr>
            <a:spLocks noGrp="1"/>
          </p:cNvSpPr>
          <p:nvPr>
            <p:ph type="sldNum" sz="quarter" idx="12"/>
          </p:nvPr>
        </p:nvSpPr>
        <p:spPr/>
        <p:txBody>
          <a:bodyPr/>
          <a:lstStyle/>
          <a:p>
            <a:fld id="{2ACC4A81-7D9E-D941-9672-05D41D735957}" type="slidenum">
              <a:rPr lang="es-ES_tradnl" smtClean="0"/>
              <a:t>33</a:t>
            </a:fld>
            <a:endParaRPr lang="es-ES_tradnl"/>
          </a:p>
        </p:txBody>
      </p:sp>
    </p:spTree>
    <p:extLst>
      <p:ext uri="{BB962C8B-B14F-4D97-AF65-F5344CB8AC3E}">
        <p14:creationId xmlns:p14="http://schemas.microsoft.com/office/powerpoint/2010/main" val="5754730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Soluciones: Directorios</a:t>
            </a:r>
            <a:endParaRPr lang="es-ES" dirty="0"/>
          </a:p>
        </p:txBody>
      </p:sp>
      <p:sp>
        <p:nvSpPr>
          <p:cNvPr id="3" name="Marcador de contenido 2"/>
          <p:cNvSpPr>
            <a:spLocks noGrp="1"/>
          </p:cNvSpPr>
          <p:nvPr>
            <p:ph idx="1"/>
          </p:nvPr>
        </p:nvSpPr>
        <p:spPr/>
        <p:txBody>
          <a:bodyPr>
            <a:normAutofit fontScale="85000" lnSpcReduction="20000"/>
          </a:bodyPr>
          <a:lstStyle/>
          <a:p>
            <a:r>
              <a:rPr lang="es-ES" b="1" dirty="0"/>
              <a:t>8</a:t>
            </a:r>
            <a:r>
              <a:rPr lang="es-ES" b="1" dirty="0" smtClean="0"/>
              <a:t>.	</a:t>
            </a:r>
            <a:r>
              <a:rPr lang="es-ES" dirty="0" smtClean="0"/>
              <a:t>[</a:t>
            </a:r>
            <a:r>
              <a:rPr lang="es-ES" dirty="0" err="1"/>
              <a:t>tux</a:t>
            </a:r>
            <a:r>
              <a:rPr lang="es-ES" dirty="0"/>
              <a:t>]$ </a:t>
            </a:r>
            <a:r>
              <a:rPr lang="es-ES" dirty="0" err="1"/>
              <a:t>mkdir</a:t>
            </a:r>
            <a:r>
              <a:rPr lang="es-ES" dirty="0"/>
              <a:t> -p color/frío forma/ángulo </a:t>
            </a:r>
          </a:p>
          <a:p>
            <a:pPr marL="0" indent="0">
              <a:buNone/>
            </a:pPr>
            <a:r>
              <a:rPr lang="es-ES" dirty="0" smtClean="0"/>
              <a:t>		</a:t>
            </a:r>
            <a:r>
              <a:rPr lang="es-ES" dirty="0" err="1" smtClean="0"/>
              <a:t>tux</a:t>
            </a:r>
            <a:r>
              <a:rPr lang="es-ES" dirty="0"/>
              <a:t>]$ </a:t>
            </a:r>
            <a:r>
              <a:rPr lang="es-ES" dirty="0" err="1"/>
              <a:t>mkdir</a:t>
            </a:r>
            <a:r>
              <a:rPr lang="es-ES" dirty="0"/>
              <a:t> forma/curva </a:t>
            </a:r>
          </a:p>
          <a:p>
            <a:pPr marL="0" indent="0">
              <a:buNone/>
            </a:pPr>
            <a:r>
              <a:rPr lang="es-ES" dirty="0" smtClean="0"/>
              <a:t>		[</a:t>
            </a:r>
            <a:r>
              <a:rPr lang="es-ES" dirty="0" err="1"/>
              <a:t>tux</a:t>
            </a:r>
            <a:r>
              <a:rPr lang="es-ES" dirty="0"/>
              <a:t>]$ </a:t>
            </a:r>
            <a:r>
              <a:rPr lang="es-ES" dirty="0" err="1"/>
              <a:t>ls</a:t>
            </a:r>
            <a:r>
              <a:rPr lang="es-ES" dirty="0"/>
              <a:t> -R </a:t>
            </a:r>
          </a:p>
          <a:p>
            <a:pPr marL="0" indent="0">
              <a:buNone/>
            </a:pPr>
            <a:r>
              <a:rPr lang="es-ES" dirty="0" smtClean="0"/>
              <a:t>		.:</a:t>
            </a:r>
            <a:r>
              <a:rPr lang="es-ES" dirty="0"/>
              <a:t> </a:t>
            </a:r>
          </a:p>
          <a:p>
            <a:pPr marL="0" indent="0">
              <a:buNone/>
            </a:pPr>
            <a:r>
              <a:rPr lang="es-ES" dirty="0" smtClean="0"/>
              <a:t>		color </a:t>
            </a:r>
            <a:r>
              <a:rPr lang="es-ES" dirty="0"/>
              <a:t> forma </a:t>
            </a:r>
          </a:p>
          <a:p>
            <a:pPr marL="0" indent="0">
              <a:buNone/>
            </a:pPr>
            <a:r>
              <a:rPr lang="es-ES" dirty="0" smtClean="0"/>
              <a:t>		./</a:t>
            </a:r>
            <a:r>
              <a:rPr lang="es-ES" dirty="0"/>
              <a:t>color: </a:t>
            </a:r>
          </a:p>
          <a:p>
            <a:pPr marL="0" indent="0">
              <a:buNone/>
            </a:pPr>
            <a:r>
              <a:rPr lang="es-ES" dirty="0" smtClean="0"/>
              <a:t>		frio</a:t>
            </a:r>
            <a:r>
              <a:rPr lang="es-ES" dirty="0"/>
              <a:t> </a:t>
            </a:r>
          </a:p>
          <a:p>
            <a:pPr marL="0" indent="0">
              <a:buNone/>
            </a:pPr>
            <a:r>
              <a:rPr lang="es-ES" dirty="0"/>
              <a:t>		</a:t>
            </a:r>
            <a:r>
              <a:rPr lang="es-ES" dirty="0" smtClean="0"/>
              <a:t>./</a:t>
            </a:r>
            <a:r>
              <a:rPr lang="es-ES" dirty="0"/>
              <a:t>color/frio: </a:t>
            </a:r>
          </a:p>
          <a:p>
            <a:pPr marL="0" indent="0">
              <a:buNone/>
            </a:pPr>
            <a:r>
              <a:rPr lang="es-ES" dirty="0" smtClean="0"/>
              <a:t>		./</a:t>
            </a:r>
            <a:r>
              <a:rPr lang="es-ES" dirty="0"/>
              <a:t>forma: </a:t>
            </a:r>
          </a:p>
          <a:p>
            <a:pPr marL="0" indent="0">
              <a:buNone/>
            </a:pPr>
            <a:r>
              <a:rPr lang="es-ES" dirty="0" smtClean="0"/>
              <a:t>		ángulo </a:t>
            </a:r>
            <a:r>
              <a:rPr lang="es-ES" dirty="0"/>
              <a:t> curva </a:t>
            </a:r>
          </a:p>
          <a:p>
            <a:pPr marL="0" indent="0">
              <a:buNone/>
            </a:pPr>
            <a:r>
              <a:rPr lang="es-ES" dirty="0" smtClean="0"/>
              <a:t>		./</a:t>
            </a:r>
            <a:r>
              <a:rPr lang="es-ES" dirty="0"/>
              <a:t>forma/ángulo: </a:t>
            </a:r>
          </a:p>
          <a:p>
            <a:pPr marL="0" indent="0">
              <a:buNone/>
            </a:pPr>
            <a:r>
              <a:rPr lang="es-ES" dirty="0" smtClean="0"/>
              <a:t>		./</a:t>
            </a:r>
            <a:r>
              <a:rPr lang="es-ES" dirty="0"/>
              <a:t>forma/curva:</a:t>
            </a:r>
          </a:p>
          <a:p>
            <a:endParaRPr lang="es-ES" dirty="0"/>
          </a:p>
        </p:txBody>
      </p:sp>
      <p:sp>
        <p:nvSpPr>
          <p:cNvPr id="4" name="Marcador de pie de página 3"/>
          <p:cNvSpPr>
            <a:spLocks noGrp="1"/>
          </p:cNvSpPr>
          <p:nvPr>
            <p:ph type="ftr" sz="quarter" idx="11"/>
          </p:nvPr>
        </p:nvSpPr>
        <p:spPr/>
        <p:txBody>
          <a:bodyPr/>
          <a:lstStyle/>
          <a:p>
            <a:r>
              <a:rPr lang="es-ES_tradnl" smtClean="0"/>
              <a:t>Fundamentos Tecnológicos</a:t>
            </a:r>
            <a:endParaRPr lang="es-ES_tradnl" dirty="0"/>
          </a:p>
        </p:txBody>
      </p:sp>
      <p:sp>
        <p:nvSpPr>
          <p:cNvPr id="5" name="Marcador de número de diapositiva 4"/>
          <p:cNvSpPr>
            <a:spLocks noGrp="1"/>
          </p:cNvSpPr>
          <p:nvPr>
            <p:ph type="sldNum" sz="quarter" idx="12"/>
          </p:nvPr>
        </p:nvSpPr>
        <p:spPr/>
        <p:txBody>
          <a:bodyPr/>
          <a:lstStyle/>
          <a:p>
            <a:fld id="{2ACC4A81-7D9E-D941-9672-05D41D735957}" type="slidenum">
              <a:rPr lang="es-ES_tradnl" smtClean="0"/>
              <a:t>34</a:t>
            </a:fld>
            <a:endParaRPr lang="es-ES_tradnl"/>
          </a:p>
        </p:txBody>
      </p:sp>
    </p:spTree>
    <p:extLst>
      <p:ext uri="{BB962C8B-B14F-4D97-AF65-F5344CB8AC3E}">
        <p14:creationId xmlns:p14="http://schemas.microsoft.com/office/powerpoint/2010/main" val="6357059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Soluciones: Archivos</a:t>
            </a:r>
            <a:endParaRPr lang="es-ES" dirty="0"/>
          </a:p>
        </p:txBody>
      </p:sp>
      <p:pic>
        <p:nvPicPr>
          <p:cNvPr id="7" name="Marcador de contenido 6"/>
          <p:cNvPicPr>
            <a:picLocks noGrp="1" noChangeAspect="1"/>
          </p:cNvPicPr>
          <p:nvPr>
            <p:ph idx="1"/>
          </p:nvPr>
        </p:nvPicPr>
        <p:blipFill>
          <a:blip r:embed="rId2"/>
          <a:stretch>
            <a:fillRect/>
          </a:stretch>
        </p:blipFill>
        <p:spPr>
          <a:xfrm>
            <a:off x="2700327" y="1434347"/>
            <a:ext cx="5658141" cy="2978303"/>
          </a:xfrm>
          <a:prstGeom prst="rect">
            <a:avLst/>
          </a:prstGeom>
        </p:spPr>
      </p:pic>
      <p:sp>
        <p:nvSpPr>
          <p:cNvPr id="4" name="Marcador de pie de página 3"/>
          <p:cNvSpPr>
            <a:spLocks noGrp="1"/>
          </p:cNvSpPr>
          <p:nvPr>
            <p:ph type="ftr" sz="quarter" idx="11"/>
          </p:nvPr>
        </p:nvSpPr>
        <p:spPr/>
        <p:txBody>
          <a:bodyPr/>
          <a:lstStyle/>
          <a:p>
            <a:r>
              <a:rPr lang="es-ES_tradnl" smtClean="0"/>
              <a:t>Fundamentos Tecnológicos</a:t>
            </a:r>
            <a:endParaRPr lang="es-ES_tradnl" dirty="0"/>
          </a:p>
        </p:txBody>
      </p:sp>
      <p:sp>
        <p:nvSpPr>
          <p:cNvPr id="5" name="Marcador de número de diapositiva 4"/>
          <p:cNvSpPr>
            <a:spLocks noGrp="1"/>
          </p:cNvSpPr>
          <p:nvPr>
            <p:ph type="sldNum" sz="quarter" idx="12"/>
          </p:nvPr>
        </p:nvSpPr>
        <p:spPr/>
        <p:txBody>
          <a:bodyPr/>
          <a:lstStyle/>
          <a:p>
            <a:fld id="{2ACC4A81-7D9E-D941-9672-05D41D735957}" type="slidenum">
              <a:rPr lang="es-ES_tradnl" smtClean="0"/>
              <a:t>35</a:t>
            </a:fld>
            <a:endParaRPr lang="es-ES_tradnl"/>
          </a:p>
        </p:txBody>
      </p:sp>
      <p:pic>
        <p:nvPicPr>
          <p:cNvPr id="8" name="Imagen 7"/>
          <p:cNvPicPr>
            <a:picLocks noChangeAspect="1"/>
          </p:cNvPicPr>
          <p:nvPr/>
        </p:nvPicPr>
        <p:blipFill>
          <a:blip r:embed="rId3"/>
          <a:stretch>
            <a:fillRect/>
          </a:stretch>
        </p:blipFill>
        <p:spPr>
          <a:xfrm>
            <a:off x="2700327" y="4412650"/>
            <a:ext cx="4013406" cy="2203563"/>
          </a:xfrm>
          <a:prstGeom prst="rect">
            <a:avLst/>
          </a:prstGeom>
        </p:spPr>
      </p:pic>
    </p:spTree>
    <p:extLst>
      <p:ext uri="{BB962C8B-B14F-4D97-AF65-F5344CB8AC3E}">
        <p14:creationId xmlns:p14="http://schemas.microsoft.com/office/powerpoint/2010/main" val="5017205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Soluciones: Archivos</a:t>
            </a:r>
            <a:endParaRPr lang="es-ES" dirty="0"/>
          </a:p>
        </p:txBody>
      </p:sp>
      <p:sp>
        <p:nvSpPr>
          <p:cNvPr id="4" name="Marcador de pie de página 3"/>
          <p:cNvSpPr>
            <a:spLocks noGrp="1"/>
          </p:cNvSpPr>
          <p:nvPr>
            <p:ph type="ftr" sz="quarter" idx="11"/>
          </p:nvPr>
        </p:nvSpPr>
        <p:spPr/>
        <p:txBody>
          <a:bodyPr/>
          <a:lstStyle/>
          <a:p>
            <a:r>
              <a:rPr lang="es-ES_tradnl" smtClean="0"/>
              <a:t>Fundamentos Tecnológicos</a:t>
            </a:r>
            <a:endParaRPr lang="es-ES_tradnl" dirty="0"/>
          </a:p>
        </p:txBody>
      </p:sp>
      <p:sp>
        <p:nvSpPr>
          <p:cNvPr id="5" name="Marcador de número de diapositiva 4"/>
          <p:cNvSpPr>
            <a:spLocks noGrp="1"/>
          </p:cNvSpPr>
          <p:nvPr>
            <p:ph type="sldNum" sz="quarter" idx="12"/>
          </p:nvPr>
        </p:nvSpPr>
        <p:spPr/>
        <p:txBody>
          <a:bodyPr/>
          <a:lstStyle/>
          <a:p>
            <a:fld id="{2ACC4A81-7D9E-D941-9672-05D41D735957}" type="slidenum">
              <a:rPr lang="es-ES_tradnl" smtClean="0"/>
              <a:t>36</a:t>
            </a:fld>
            <a:endParaRPr lang="es-ES_tradnl"/>
          </a:p>
        </p:txBody>
      </p:sp>
      <p:pic>
        <p:nvPicPr>
          <p:cNvPr id="9" name="Imagen 8"/>
          <p:cNvPicPr>
            <a:picLocks noChangeAspect="1"/>
          </p:cNvPicPr>
          <p:nvPr/>
        </p:nvPicPr>
        <p:blipFill>
          <a:blip r:embed="rId2"/>
          <a:stretch>
            <a:fillRect/>
          </a:stretch>
        </p:blipFill>
        <p:spPr>
          <a:xfrm>
            <a:off x="2592925" y="2133600"/>
            <a:ext cx="5855001" cy="3200564"/>
          </a:xfrm>
          <a:prstGeom prst="rect">
            <a:avLst/>
          </a:prstGeom>
        </p:spPr>
      </p:pic>
    </p:spTree>
    <p:extLst>
      <p:ext uri="{BB962C8B-B14F-4D97-AF65-F5344CB8AC3E}">
        <p14:creationId xmlns:p14="http://schemas.microsoft.com/office/powerpoint/2010/main" val="38948993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Comandos útiles de información del sistema</a:t>
            </a:r>
            <a:endParaRPr lang="es-ES" dirty="0"/>
          </a:p>
        </p:txBody>
      </p:sp>
      <p:sp>
        <p:nvSpPr>
          <p:cNvPr id="3" name="Marcador de contenido 2"/>
          <p:cNvSpPr>
            <a:spLocks noGrp="1"/>
          </p:cNvSpPr>
          <p:nvPr>
            <p:ph idx="1"/>
          </p:nvPr>
        </p:nvSpPr>
        <p:spPr/>
        <p:txBody>
          <a:bodyPr>
            <a:normAutofit fontScale="62500" lnSpcReduction="20000"/>
          </a:bodyPr>
          <a:lstStyle/>
          <a:p>
            <a:r>
              <a:rPr lang="es-ES" b="1" dirty="0" err="1" smtClean="0"/>
              <a:t>uname</a:t>
            </a:r>
            <a:r>
              <a:rPr lang="es-ES" dirty="0" smtClean="0"/>
              <a:t>: Muestra la información de sistema</a:t>
            </a:r>
          </a:p>
          <a:p>
            <a:r>
              <a:rPr lang="es-ES" b="1" dirty="0"/>
              <a:t>d</a:t>
            </a:r>
            <a:r>
              <a:rPr lang="es-ES" b="1" dirty="0" smtClean="0"/>
              <a:t>ate</a:t>
            </a:r>
            <a:r>
              <a:rPr lang="es-ES" dirty="0" smtClean="0"/>
              <a:t>:  Muestra la fecha y hora actual del sistema.</a:t>
            </a:r>
          </a:p>
          <a:p>
            <a:r>
              <a:rPr lang="es-ES" b="1" dirty="0"/>
              <a:t>c</a:t>
            </a:r>
            <a:r>
              <a:rPr lang="es-ES" b="1" dirty="0" smtClean="0"/>
              <a:t>al</a:t>
            </a:r>
            <a:r>
              <a:rPr lang="es-ES" dirty="0" smtClean="0"/>
              <a:t>: Muestra el calendario del mes y año actual</a:t>
            </a:r>
          </a:p>
          <a:p>
            <a:r>
              <a:rPr lang="es-ES" b="1" dirty="0" err="1"/>
              <a:t>w</a:t>
            </a:r>
            <a:r>
              <a:rPr lang="es-ES" b="1" dirty="0" err="1" smtClean="0"/>
              <a:t>c</a:t>
            </a:r>
            <a:r>
              <a:rPr lang="es-ES" dirty="0" smtClean="0"/>
              <a:t>: Cuenta las líneas.</a:t>
            </a:r>
          </a:p>
          <a:p>
            <a:pPr marL="0" indent="0">
              <a:buNone/>
            </a:pPr>
            <a:endParaRPr lang="es-ES" dirty="0"/>
          </a:p>
          <a:p>
            <a:pPr marL="0" indent="0">
              <a:buNone/>
            </a:pPr>
            <a:endParaRPr lang="es-ES" dirty="0" smtClean="0"/>
          </a:p>
          <a:p>
            <a:r>
              <a:rPr lang="es-ES" b="1" dirty="0"/>
              <a:t>Alias</a:t>
            </a:r>
            <a:r>
              <a:rPr lang="es-ES" dirty="0" smtClean="0"/>
              <a:t> : </a:t>
            </a:r>
            <a:r>
              <a:rPr lang="es-ES" dirty="0"/>
              <a:t>Asocia un nuevo comando a una expresión de forma que si escribimos como orden </a:t>
            </a:r>
            <a:r>
              <a:rPr lang="es-ES" dirty="0" err="1"/>
              <a:t>nuevocomando</a:t>
            </a:r>
            <a:r>
              <a:rPr lang="es-ES" dirty="0"/>
              <a:t> se ejecuta expresión. Un ejemplo de esto sería </a:t>
            </a:r>
            <a:endParaRPr lang="es-ES" dirty="0" smtClean="0"/>
          </a:p>
          <a:p>
            <a:pPr marL="0" indent="0">
              <a:buNone/>
            </a:pPr>
            <a:r>
              <a:rPr lang="es-ES" b="1" dirty="0" smtClean="0"/>
              <a:t>			$</a:t>
            </a:r>
            <a:r>
              <a:rPr lang="es-ES" b="1" dirty="0"/>
              <a:t>alias </a:t>
            </a:r>
            <a:r>
              <a:rPr lang="es-ES" b="1" dirty="0" err="1"/>
              <a:t>nuevo_comando</a:t>
            </a:r>
            <a:r>
              <a:rPr lang="es-ES" b="1" dirty="0"/>
              <a:t> = expresión </a:t>
            </a:r>
          </a:p>
          <a:p>
            <a:endParaRPr lang="es-ES" dirty="0" smtClean="0"/>
          </a:p>
          <a:p>
            <a:pPr marL="457200" lvl="1" indent="0">
              <a:buNone/>
            </a:pPr>
            <a:r>
              <a:rPr lang="es-ES" b="1" dirty="0" smtClean="0"/>
              <a:t>Ejemplo</a:t>
            </a:r>
            <a:r>
              <a:rPr lang="es-ES" dirty="0" smtClean="0"/>
              <a:t>: alias </a:t>
            </a:r>
            <a:r>
              <a:rPr lang="es-ES" dirty="0" err="1"/>
              <a:t>dir</a:t>
            </a:r>
            <a:r>
              <a:rPr lang="es-ES" dirty="0"/>
              <a:t> = ‘‘</a:t>
            </a:r>
            <a:r>
              <a:rPr lang="es-ES" dirty="0" err="1"/>
              <a:t>ls</a:t>
            </a:r>
            <a:r>
              <a:rPr lang="es-ES" dirty="0"/>
              <a:t> −l −color’’, con lo que conseguimos que al teclear </a:t>
            </a:r>
            <a:r>
              <a:rPr lang="es-ES" dirty="0" err="1"/>
              <a:t>dir</a:t>
            </a:r>
            <a:r>
              <a:rPr lang="es-ES" dirty="0"/>
              <a:t> el </a:t>
            </a:r>
            <a:r>
              <a:rPr lang="es-ES" dirty="0" err="1"/>
              <a:t>shell</a:t>
            </a:r>
            <a:r>
              <a:rPr lang="es-ES" dirty="0"/>
              <a:t> ejecute </a:t>
            </a:r>
            <a:r>
              <a:rPr lang="es-ES" dirty="0" err="1"/>
              <a:t>ls</a:t>
            </a:r>
            <a:r>
              <a:rPr lang="es-ES" dirty="0"/>
              <a:t> −l −color. </a:t>
            </a:r>
            <a:endParaRPr lang="es-ES" dirty="0" smtClean="0"/>
          </a:p>
          <a:p>
            <a:pPr marL="457200" lvl="1" indent="0">
              <a:buNone/>
            </a:pPr>
            <a:r>
              <a:rPr lang="es-ES" dirty="0" smtClean="0"/>
              <a:t>Este </a:t>
            </a:r>
            <a:r>
              <a:rPr lang="es-ES" dirty="0"/>
              <a:t>comando (alias) es muy útil, y se suelen inicializar en ficheros de arranque del </a:t>
            </a:r>
            <a:r>
              <a:rPr lang="es-ES" dirty="0" err="1"/>
              <a:t>shell</a:t>
            </a:r>
            <a:r>
              <a:rPr lang="es-ES" dirty="0"/>
              <a:t>. </a:t>
            </a:r>
            <a:r>
              <a:rPr lang="es-ES" dirty="0" err="1"/>
              <a:t>unalias</a:t>
            </a:r>
            <a:r>
              <a:rPr lang="es-ES" dirty="0"/>
              <a:t> </a:t>
            </a:r>
            <a:r>
              <a:rPr lang="es-ES" dirty="0" err="1"/>
              <a:t>nuevo_comando</a:t>
            </a:r>
            <a:r>
              <a:rPr lang="es-ES" dirty="0"/>
              <a:t> destruye el efecto de la orden anterior. </a:t>
            </a:r>
            <a:r>
              <a:rPr lang="es-ES" b="1" dirty="0" smtClean="0"/>
              <a:t>	</a:t>
            </a:r>
            <a:endParaRPr lang="es-ES" dirty="0"/>
          </a:p>
          <a:p>
            <a:endParaRPr lang="es-ES" dirty="0" smtClean="0"/>
          </a:p>
          <a:p>
            <a:pPr marL="0" indent="0">
              <a:buNone/>
            </a:pPr>
            <a:r>
              <a:rPr lang="es-ES" b="1" dirty="0" smtClean="0"/>
              <a:t>Nota</a:t>
            </a:r>
            <a:r>
              <a:rPr lang="es-ES" dirty="0" smtClean="0"/>
              <a:t>: si utilizamos varios comandos en la misma línea “;” </a:t>
            </a:r>
            <a:r>
              <a:rPr lang="es-ES" dirty="0" err="1" smtClean="0"/>
              <a:t>Ej</a:t>
            </a:r>
            <a:r>
              <a:rPr lang="es-ES" dirty="0" smtClean="0"/>
              <a:t>: </a:t>
            </a:r>
            <a:r>
              <a:rPr lang="es-ES" dirty="0" err="1" smtClean="0"/>
              <a:t>date;cal</a:t>
            </a:r>
            <a:endParaRPr lang="es-ES" dirty="0" smtClean="0"/>
          </a:p>
        </p:txBody>
      </p:sp>
      <p:sp>
        <p:nvSpPr>
          <p:cNvPr id="4" name="Marcador de pie de página 3"/>
          <p:cNvSpPr>
            <a:spLocks noGrp="1"/>
          </p:cNvSpPr>
          <p:nvPr>
            <p:ph type="ftr" sz="quarter" idx="11"/>
          </p:nvPr>
        </p:nvSpPr>
        <p:spPr/>
        <p:txBody>
          <a:bodyPr/>
          <a:lstStyle/>
          <a:p>
            <a:r>
              <a:rPr lang="es-ES_tradnl" smtClean="0"/>
              <a:t>Fundamentos Tecnológicos</a:t>
            </a:r>
            <a:endParaRPr lang="es-ES_tradnl" dirty="0"/>
          </a:p>
        </p:txBody>
      </p:sp>
      <p:sp>
        <p:nvSpPr>
          <p:cNvPr id="5" name="Marcador de número de diapositiva 4"/>
          <p:cNvSpPr>
            <a:spLocks noGrp="1"/>
          </p:cNvSpPr>
          <p:nvPr>
            <p:ph type="sldNum" sz="quarter" idx="12"/>
          </p:nvPr>
        </p:nvSpPr>
        <p:spPr/>
        <p:txBody>
          <a:bodyPr/>
          <a:lstStyle/>
          <a:p>
            <a:fld id="{2ACC4A81-7D9E-D941-9672-05D41D735957}" type="slidenum">
              <a:rPr lang="es-ES_tradnl" smtClean="0"/>
              <a:t>37</a:t>
            </a:fld>
            <a:endParaRPr lang="es-ES_tradnl"/>
          </a:p>
        </p:txBody>
      </p:sp>
      <p:pic>
        <p:nvPicPr>
          <p:cNvPr id="6" name="Imagen 5"/>
          <p:cNvPicPr>
            <a:picLocks noChangeAspect="1"/>
          </p:cNvPicPr>
          <p:nvPr/>
        </p:nvPicPr>
        <p:blipFill>
          <a:blip r:embed="rId2"/>
          <a:stretch>
            <a:fillRect/>
          </a:stretch>
        </p:blipFill>
        <p:spPr>
          <a:xfrm>
            <a:off x="6890269" y="2654276"/>
            <a:ext cx="4515082" cy="920797"/>
          </a:xfrm>
          <a:prstGeom prst="rect">
            <a:avLst/>
          </a:prstGeom>
        </p:spPr>
      </p:pic>
      <p:cxnSp>
        <p:nvCxnSpPr>
          <p:cNvPr id="8" name="Conector recto de flecha 7"/>
          <p:cNvCxnSpPr/>
          <p:nvPr/>
        </p:nvCxnSpPr>
        <p:spPr>
          <a:xfrm>
            <a:off x="4572000" y="3023235"/>
            <a:ext cx="2257425" cy="5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19833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Vi: Editor de archivos</a:t>
            </a:r>
            <a:endParaRPr lang="es-ES" dirty="0"/>
          </a:p>
        </p:txBody>
      </p:sp>
      <p:sp>
        <p:nvSpPr>
          <p:cNvPr id="3" name="Marcador de contenido 2"/>
          <p:cNvSpPr>
            <a:spLocks noGrp="1"/>
          </p:cNvSpPr>
          <p:nvPr>
            <p:ph idx="1"/>
          </p:nvPr>
        </p:nvSpPr>
        <p:spPr/>
        <p:txBody>
          <a:bodyPr/>
          <a:lstStyle/>
          <a:p>
            <a:r>
              <a:rPr lang="es-ES" dirty="0"/>
              <a:t>El editor vi fue creado cuando no todos los teclados de terminal tenían teclas de movimiento de cursor, por consiguiente, todas las tareas que pueden realizarse en vi, también pueden llevarse a cabo con las teclas alfanuméricas tradicionales y otras pocas teclas como </a:t>
            </a:r>
            <a:r>
              <a:rPr lang="es-ES" b="1" dirty="0" err="1"/>
              <a:t>Esc</a:t>
            </a:r>
            <a:r>
              <a:rPr lang="es-ES" dirty="0"/>
              <a:t> e </a:t>
            </a:r>
            <a:r>
              <a:rPr lang="es-ES" b="1" dirty="0" err="1"/>
              <a:t>Insert</a:t>
            </a:r>
            <a:r>
              <a:rPr lang="es-ES" dirty="0"/>
              <a:t>. Sin embargo, si lo desea, puede configurar vi para usar teclas adicionales; la mayoría de las teclas tienen funciones útiles en vi. Debido a sus orígenes y al hecho de que las primeras conexiones de terminales eran lentas, vi se destacó por el uso de comandos muy breves y crípticos. </a:t>
            </a:r>
          </a:p>
        </p:txBody>
      </p:sp>
      <p:sp>
        <p:nvSpPr>
          <p:cNvPr id="4" name="Marcador de pie de página 3"/>
          <p:cNvSpPr>
            <a:spLocks noGrp="1"/>
          </p:cNvSpPr>
          <p:nvPr>
            <p:ph type="ftr" sz="quarter" idx="11"/>
          </p:nvPr>
        </p:nvSpPr>
        <p:spPr/>
        <p:txBody>
          <a:bodyPr/>
          <a:lstStyle/>
          <a:p>
            <a:r>
              <a:rPr lang="es-ES_tradnl" smtClean="0"/>
              <a:t>Fundamentos Tecnológicos</a:t>
            </a:r>
            <a:endParaRPr lang="es-ES_tradnl" dirty="0"/>
          </a:p>
        </p:txBody>
      </p:sp>
      <p:sp>
        <p:nvSpPr>
          <p:cNvPr id="5" name="Marcador de número de diapositiva 4"/>
          <p:cNvSpPr>
            <a:spLocks noGrp="1"/>
          </p:cNvSpPr>
          <p:nvPr>
            <p:ph type="sldNum" sz="quarter" idx="12"/>
          </p:nvPr>
        </p:nvSpPr>
        <p:spPr/>
        <p:txBody>
          <a:bodyPr/>
          <a:lstStyle/>
          <a:p>
            <a:fld id="{2ACC4A81-7D9E-D941-9672-05D41D735957}" type="slidenum">
              <a:rPr lang="es-ES_tradnl" smtClean="0"/>
              <a:t>38</a:t>
            </a:fld>
            <a:endParaRPr lang="es-ES_tradnl"/>
          </a:p>
        </p:txBody>
      </p:sp>
    </p:spTree>
    <p:extLst>
      <p:ext uri="{BB962C8B-B14F-4D97-AF65-F5344CB8AC3E}">
        <p14:creationId xmlns:p14="http://schemas.microsoft.com/office/powerpoint/2010/main" val="35894376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Vi: Navegación general</a:t>
            </a:r>
            <a:endParaRPr lang="es-ES" dirty="0"/>
          </a:p>
        </p:txBody>
      </p:sp>
      <p:sp>
        <p:nvSpPr>
          <p:cNvPr id="3" name="Marcador de contenido 2"/>
          <p:cNvSpPr>
            <a:spLocks noGrp="1"/>
          </p:cNvSpPr>
          <p:nvPr>
            <p:ph idx="1"/>
          </p:nvPr>
        </p:nvSpPr>
        <p:spPr/>
        <p:txBody>
          <a:bodyPr>
            <a:normAutofit fontScale="77500" lnSpcReduction="20000"/>
          </a:bodyPr>
          <a:lstStyle/>
          <a:p>
            <a:pPr fontAlgn="base"/>
            <a:r>
              <a:rPr lang="es-ES" b="1" dirty="0"/>
              <a:t>h </a:t>
            </a:r>
            <a:r>
              <a:rPr lang="es-ES" b="1" dirty="0">
                <a:sym typeface="Wingdings" panose="05000000000000000000" pitchFamily="2" charset="2"/>
              </a:rPr>
              <a:t></a:t>
            </a:r>
            <a:r>
              <a:rPr lang="es-ES" b="1" dirty="0"/>
              <a:t>  	</a:t>
            </a:r>
            <a:r>
              <a:rPr lang="es-ES" dirty="0"/>
              <a:t>Desplazarse un carácter hacia la izquierda en la línea actual</a:t>
            </a:r>
          </a:p>
          <a:p>
            <a:pPr fontAlgn="base"/>
            <a:r>
              <a:rPr lang="es-ES" b="1" dirty="0"/>
              <a:t>j </a:t>
            </a:r>
            <a:r>
              <a:rPr lang="es-ES" b="1" dirty="0">
                <a:sym typeface="Wingdings" panose="05000000000000000000" pitchFamily="2" charset="2"/>
              </a:rPr>
              <a:t></a:t>
            </a:r>
            <a:r>
              <a:rPr lang="es-ES" b="1" dirty="0"/>
              <a:t>   	</a:t>
            </a:r>
            <a:r>
              <a:rPr lang="es-ES" dirty="0"/>
              <a:t>Pasar a la línea siguiente</a:t>
            </a:r>
          </a:p>
          <a:p>
            <a:pPr fontAlgn="base"/>
            <a:r>
              <a:rPr lang="es-ES" b="1" dirty="0"/>
              <a:t>k </a:t>
            </a:r>
            <a:r>
              <a:rPr lang="es-ES" b="1" dirty="0">
                <a:sym typeface="Wingdings" panose="05000000000000000000" pitchFamily="2" charset="2"/>
              </a:rPr>
              <a:t></a:t>
            </a:r>
            <a:r>
              <a:rPr lang="es-ES" b="1" dirty="0"/>
              <a:t>	</a:t>
            </a:r>
            <a:r>
              <a:rPr lang="es-ES" dirty="0"/>
              <a:t>Pasar a la línea anterior</a:t>
            </a:r>
          </a:p>
          <a:p>
            <a:pPr fontAlgn="base"/>
            <a:r>
              <a:rPr lang="es-ES" b="1" dirty="0"/>
              <a:t>l </a:t>
            </a:r>
            <a:r>
              <a:rPr lang="es-ES" b="1" dirty="0">
                <a:sym typeface="Wingdings" panose="05000000000000000000" pitchFamily="2" charset="2"/>
              </a:rPr>
              <a:t></a:t>
            </a:r>
            <a:r>
              <a:rPr lang="es-ES" b="1" dirty="0"/>
              <a:t>	</a:t>
            </a:r>
            <a:r>
              <a:rPr lang="es-ES" dirty="0"/>
              <a:t>Desplazarse un carácter hacia la derecha en la línea actual</a:t>
            </a:r>
          </a:p>
          <a:p>
            <a:pPr fontAlgn="base"/>
            <a:r>
              <a:rPr lang="es-ES" b="1" dirty="0"/>
              <a:t>w </a:t>
            </a:r>
            <a:r>
              <a:rPr lang="es-ES" b="1" dirty="0">
                <a:sym typeface="Wingdings" panose="05000000000000000000" pitchFamily="2" charset="2"/>
              </a:rPr>
              <a:t></a:t>
            </a:r>
            <a:r>
              <a:rPr lang="es-ES" b="1" dirty="0"/>
              <a:t>	</a:t>
            </a:r>
            <a:r>
              <a:rPr lang="es-ES" dirty="0"/>
              <a:t>Pasar a la palabra siguiente en la línea actual</a:t>
            </a:r>
          </a:p>
          <a:p>
            <a:pPr fontAlgn="base"/>
            <a:r>
              <a:rPr lang="es-ES" b="1" dirty="0"/>
              <a:t>e </a:t>
            </a:r>
            <a:r>
              <a:rPr lang="es-ES" b="1" dirty="0">
                <a:sym typeface="Wingdings" panose="05000000000000000000" pitchFamily="2" charset="2"/>
              </a:rPr>
              <a:t></a:t>
            </a:r>
            <a:r>
              <a:rPr lang="es-ES" b="1" dirty="0"/>
              <a:t>	</a:t>
            </a:r>
            <a:r>
              <a:rPr lang="es-ES" dirty="0"/>
              <a:t>Pasar al siguiente fin de palabra en la línea actual</a:t>
            </a:r>
          </a:p>
          <a:p>
            <a:pPr fontAlgn="base"/>
            <a:r>
              <a:rPr lang="es-ES" b="1" dirty="0"/>
              <a:t>b </a:t>
            </a:r>
            <a:r>
              <a:rPr lang="es-ES" b="1" dirty="0">
                <a:sym typeface="Wingdings" panose="05000000000000000000" pitchFamily="2" charset="2"/>
              </a:rPr>
              <a:t></a:t>
            </a:r>
            <a:r>
              <a:rPr lang="es-ES" b="1" dirty="0"/>
              <a:t>	</a:t>
            </a:r>
            <a:r>
              <a:rPr lang="es-ES" dirty="0"/>
              <a:t>Pasar al anterior inicio de palabra en la línea actual</a:t>
            </a:r>
          </a:p>
          <a:p>
            <a:pPr fontAlgn="base"/>
            <a:r>
              <a:rPr lang="es-ES" b="1" dirty="0" err="1"/>
              <a:t>Ctrl</a:t>
            </a:r>
            <a:r>
              <a:rPr lang="es-ES" b="1" dirty="0"/>
              <a:t>-f </a:t>
            </a:r>
            <a:r>
              <a:rPr lang="es-ES" b="1" dirty="0">
                <a:sym typeface="Wingdings" panose="05000000000000000000" pitchFamily="2" charset="2"/>
              </a:rPr>
              <a:t></a:t>
            </a:r>
            <a:r>
              <a:rPr lang="es-ES" b="1" dirty="0"/>
              <a:t>	</a:t>
            </a:r>
            <a:r>
              <a:rPr lang="es-ES" dirty="0"/>
              <a:t>Pasar a la página siguiente</a:t>
            </a:r>
          </a:p>
          <a:p>
            <a:pPr fontAlgn="base"/>
            <a:r>
              <a:rPr lang="es-ES" b="1" dirty="0" err="1"/>
              <a:t>Ctrl</a:t>
            </a:r>
            <a:r>
              <a:rPr lang="es-ES" b="1" dirty="0"/>
              <a:t>-b </a:t>
            </a:r>
            <a:r>
              <a:rPr lang="es-ES" b="1" dirty="0">
                <a:sym typeface="Wingdings" panose="05000000000000000000" pitchFamily="2" charset="2"/>
              </a:rPr>
              <a:t></a:t>
            </a:r>
            <a:r>
              <a:rPr lang="es-ES" b="1" dirty="0"/>
              <a:t>	</a:t>
            </a:r>
            <a:r>
              <a:rPr lang="es-ES" dirty="0"/>
              <a:t>Pasar a la página anterior</a:t>
            </a:r>
          </a:p>
          <a:p>
            <a:pPr marL="0" indent="0" fontAlgn="base">
              <a:buNone/>
            </a:pPr>
            <a:endParaRPr lang="es-ES" dirty="0"/>
          </a:p>
          <a:p>
            <a:pPr fontAlgn="base"/>
            <a:r>
              <a:rPr lang="es-ES" dirty="0"/>
              <a:t>Si </a:t>
            </a:r>
            <a:r>
              <a:rPr lang="es-ES" dirty="0" smtClean="0"/>
              <a:t>escribe un </a:t>
            </a:r>
            <a:r>
              <a:rPr lang="es-ES" dirty="0"/>
              <a:t>número antes de cualquiera de estos comandos, el comando se ejecutará las veces que indique ese número. Este número se denomina </a:t>
            </a:r>
            <a:r>
              <a:rPr lang="es-ES" i="1" dirty="0"/>
              <a:t>conteo de repetición</a:t>
            </a:r>
            <a:r>
              <a:rPr lang="es-ES" dirty="0"/>
              <a:t> o simplemente </a:t>
            </a:r>
            <a:r>
              <a:rPr lang="es-ES" i="1" dirty="0"/>
              <a:t>conteo</a:t>
            </a:r>
            <a:r>
              <a:rPr lang="es-ES" dirty="0"/>
              <a:t>. Por ejemplo, el comando 5h moverá el cursor cinco caracteres hacia la izquierda. </a:t>
            </a:r>
          </a:p>
          <a:p>
            <a:endParaRPr lang="es-ES" dirty="0"/>
          </a:p>
        </p:txBody>
      </p:sp>
      <p:sp>
        <p:nvSpPr>
          <p:cNvPr id="4" name="Marcador de pie de página 3"/>
          <p:cNvSpPr>
            <a:spLocks noGrp="1"/>
          </p:cNvSpPr>
          <p:nvPr>
            <p:ph type="ftr" sz="quarter" idx="11"/>
          </p:nvPr>
        </p:nvSpPr>
        <p:spPr/>
        <p:txBody>
          <a:bodyPr/>
          <a:lstStyle/>
          <a:p>
            <a:r>
              <a:rPr lang="es-ES_tradnl" smtClean="0"/>
              <a:t>Fundamentos Tecnológicos</a:t>
            </a:r>
            <a:endParaRPr lang="es-ES_tradnl" dirty="0"/>
          </a:p>
        </p:txBody>
      </p:sp>
      <p:sp>
        <p:nvSpPr>
          <p:cNvPr id="5" name="Marcador de número de diapositiva 4"/>
          <p:cNvSpPr>
            <a:spLocks noGrp="1"/>
          </p:cNvSpPr>
          <p:nvPr>
            <p:ph type="sldNum" sz="quarter" idx="12"/>
          </p:nvPr>
        </p:nvSpPr>
        <p:spPr/>
        <p:txBody>
          <a:bodyPr/>
          <a:lstStyle/>
          <a:p>
            <a:fld id="{2ACC4A81-7D9E-D941-9672-05D41D735957}" type="slidenum">
              <a:rPr lang="es-ES_tradnl" smtClean="0"/>
              <a:t>39</a:t>
            </a:fld>
            <a:endParaRPr lang="es-ES_tradnl"/>
          </a:p>
        </p:txBody>
      </p:sp>
    </p:spTree>
    <p:extLst>
      <p:ext uri="{BB962C8B-B14F-4D97-AF65-F5344CB8AC3E}">
        <p14:creationId xmlns:p14="http://schemas.microsoft.com/office/powerpoint/2010/main" val="3689065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Distribución: Ubuntu Linux</a:t>
            </a:r>
          </a:p>
        </p:txBody>
      </p:sp>
      <p:sp>
        <p:nvSpPr>
          <p:cNvPr id="3" name="Marcador de contenido 2"/>
          <p:cNvSpPr>
            <a:spLocks noGrp="1"/>
          </p:cNvSpPr>
          <p:nvPr>
            <p:ph idx="1"/>
          </p:nvPr>
        </p:nvSpPr>
        <p:spPr/>
        <p:txBody>
          <a:bodyPr/>
          <a:lstStyle/>
          <a:p>
            <a:r>
              <a:rPr lang="es-ES_tradnl" dirty="0"/>
              <a:t>Podemos encontrar varios tipos de descargas en la pagina oficial: Desktop, Server y Cloud.</a:t>
            </a:r>
          </a:p>
          <a:p>
            <a:r>
              <a:rPr lang="es-ES_tradnl" dirty="0"/>
              <a:t>La versión Desktop por defecto se ejecutará desde el CD/DVD y no cambiará nada en nuestro sistema. Ejecución </a:t>
            </a:r>
            <a:r>
              <a:rPr lang="es-ES_tradnl" b="1" dirty="0"/>
              <a:t>LIVE-CD</a:t>
            </a:r>
          </a:p>
          <a:p>
            <a:r>
              <a:rPr lang="es-ES_tradnl" dirty="0"/>
              <a:t>Tendremos que decirle explícitamente que se instale y proceder con los pasos del proceso de instalación.</a:t>
            </a:r>
          </a:p>
          <a:p>
            <a:endParaRPr lang="es-ES_tradnl" dirty="0"/>
          </a:p>
        </p:txBody>
      </p:sp>
      <p:sp>
        <p:nvSpPr>
          <p:cNvPr id="4" name="Marcador de pie de página 3"/>
          <p:cNvSpPr>
            <a:spLocks noGrp="1"/>
          </p:cNvSpPr>
          <p:nvPr>
            <p:ph type="ftr" sz="quarter" idx="11"/>
          </p:nvPr>
        </p:nvSpPr>
        <p:spPr/>
        <p:txBody>
          <a:bodyPr/>
          <a:lstStyle/>
          <a:p>
            <a:r>
              <a:rPr lang="es-ES_tradnl"/>
              <a:t>Fundamentos Tecnológicos</a:t>
            </a:r>
            <a:endParaRPr lang="es-ES_tradnl" dirty="0"/>
          </a:p>
        </p:txBody>
      </p:sp>
      <p:sp>
        <p:nvSpPr>
          <p:cNvPr id="5" name="Marcador de número de diapositiva 4"/>
          <p:cNvSpPr>
            <a:spLocks noGrp="1"/>
          </p:cNvSpPr>
          <p:nvPr>
            <p:ph type="sldNum" sz="quarter" idx="12"/>
          </p:nvPr>
        </p:nvSpPr>
        <p:spPr/>
        <p:txBody>
          <a:bodyPr/>
          <a:lstStyle/>
          <a:p>
            <a:fld id="{2ACC4A81-7D9E-D941-9672-05D41D735957}" type="slidenum">
              <a:rPr lang="es-ES_tradnl" smtClean="0"/>
              <a:t>4</a:t>
            </a:fld>
            <a:endParaRPr lang="es-ES_tradnl"/>
          </a:p>
        </p:txBody>
      </p:sp>
    </p:spTree>
    <p:extLst>
      <p:ext uri="{BB962C8B-B14F-4D97-AF65-F5344CB8AC3E}">
        <p14:creationId xmlns:p14="http://schemas.microsoft.com/office/powerpoint/2010/main" val="12563170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Vi: </a:t>
            </a:r>
            <a:r>
              <a:rPr lang="es-ES" dirty="0"/>
              <a:t>Navegación a líneas específicas</a:t>
            </a:r>
            <a:br>
              <a:rPr lang="es-ES" dirty="0"/>
            </a:br>
            <a:endParaRPr lang="es-ES" dirty="0"/>
          </a:p>
        </p:txBody>
      </p:sp>
      <p:sp>
        <p:nvSpPr>
          <p:cNvPr id="3" name="Marcador de contenido 2"/>
          <p:cNvSpPr>
            <a:spLocks noGrp="1"/>
          </p:cNvSpPr>
          <p:nvPr>
            <p:ph idx="1"/>
          </p:nvPr>
        </p:nvSpPr>
        <p:spPr/>
        <p:txBody>
          <a:bodyPr/>
          <a:lstStyle/>
          <a:p>
            <a:pPr fontAlgn="base"/>
            <a:r>
              <a:rPr lang="es-ES" b="1" dirty="0"/>
              <a:t>G</a:t>
            </a:r>
            <a:endParaRPr lang="es-ES" dirty="0"/>
          </a:p>
          <a:p>
            <a:pPr marL="400050" lvl="1" indent="0" fontAlgn="base">
              <a:buNone/>
            </a:pPr>
            <a:r>
              <a:rPr lang="es-ES" dirty="0" smtClean="0"/>
              <a:t>Desplazarse </a:t>
            </a:r>
            <a:r>
              <a:rPr lang="es-ES" dirty="0"/>
              <a:t>a una línea específica dentro del archivo. Por ejemplo, el comando 3G lo ubicará en la línea 3. Sin ningún parámetro, G lo ubica en la última línea del archivo.</a:t>
            </a:r>
          </a:p>
          <a:p>
            <a:pPr fontAlgn="base"/>
            <a:r>
              <a:rPr lang="es-ES" b="1" dirty="0"/>
              <a:t>H</a:t>
            </a:r>
            <a:endParaRPr lang="es-ES" dirty="0"/>
          </a:p>
          <a:p>
            <a:pPr marL="400050" lvl="1" indent="0" fontAlgn="base">
              <a:buNone/>
            </a:pPr>
            <a:r>
              <a:rPr lang="es-ES" dirty="0"/>
              <a:t>Desplazarse en relación a la línea superior de la pantalla. Por ejemplo, el comando 3H lo ubicará en la tercera línea actual de la pantalla.</a:t>
            </a:r>
          </a:p>
          <a:p>
            <a:pPr fontAlgn="base"/>
            <a:r>
              <a:rPr lang="es-ES" b="1" dirty="0"/>
              <a:t>L</a:t>
            </a:r>
            <a:endParaRPr lang="es-ES" dirty="0"/>
          </a:p>
          <a:p>
            <a:pPr marL="400050" lvl="1" indent="0" fontAlgn="base">
              <a:buNone/>
            </a:pPr>
            <a:r>
              <a:rPr lang="es-ES" dirty="0"/>
              <a:t>Igual a H, pero en relación a la última línea de la pantalla. Por lo tanto, el comando 2L lo ubicará en la antepenúltima línea de la pantalla.</a:t>
            </a:r>
          </a:p>
          <a:p>
            <a:endParaRPr lang="es-ES" dirty="0"/>
          </a:p>
        </p:txBody>
      </p:sp>
      <p:sp>
        <p:nvSpPr>
          <p:cNvPr id="4" name="Marcador de pie de página 3"/>
          <p:cNvSpPr>
            <a:spLocks noGrp="1"/>
          </p:cNvSpPr>
          <p:nvPr>
            <p:ph type="ftr" sz="quarter" idx="11"/>
          </p:nvPr>
        </p:nvSpPr>
        <p:spPr/>
        <p:txBody>
          <a:bodyPr/>
          <a:lstStyle/>
          <a:p>
            <a:r>
              <a:rPr lang="es-ES_tradnl" smtClean="0"/>
              <a:t>Fundamentos Tecnológicos</a:t>
            </a:r>
            <a:endParaRPr lang="es-ES_tradnl" dirty="0"/>
          </a:p>
        </p:txBody>
      </p:sp>
      <p:sp>
        <p:nvSpPr>
          <p:cNvPr id="5" name="Marcador de número de diapositiva 4"/>
          <p:cNvSpPr>
            <a:spLocks noGrp="1"/>
          </p:cNvSpPr>
          <p:nvPr>
            <p:ph type="sldNum" sz="quarter" idx="12"/>
          </p:nvPr>
        </p:nvSpPr>
        <p:spPr/>
        <p:txBody>
          <a:bodyPr/>
          <a:lstStyle/>
          <a:p>
            <a:fld id="{2ACC4A81-7D9E-D941-9672-05D41D735957}" type="slidenum">
              <a:rPr lang="es-ES_tradnl" smtClean="0"/>
              <a:t>40</a:t>
            </a:fld>
            <a:endParaRPr lang="es-ES_tradnl"/>
          </a:p>
        </p:txBody>
      </p:sp>
    </p:spTree>
    <p:extLst>
      <p:ext uri="{BB962C8B-B14F-4D97-AF65-F5344CB8AC3E}">
        <p14:creationId xmlns:p14="http://schemas.microsoft.com/office/powerpoint/2010/main" val="13126502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Vi: Salir del vi</a:t>
            </a:r>
            <a:endParaRPr lang="es-ES" dirty="0"/>
          </a:p>
        </p:txBody>
      </p:sp>
      <p:sp>
        <p:nvSpPr>
          <p:cNvPr id="3" name="Marcador de contenido 2"/>
          <p:cNvSpPr>
            <a:spLocks noGrp="1"/>
          </p:cNvSpPr>
          <p:nvPr>
            <p:ph idx="1"/>
          </p:nvPr>
        </p:nvSpPr>
        <p:spPr/>
        <p:txBody>
          <a:bodyPr>
            <a:normAutofit fontScale="70000" lnSpcReduction="20000"/>
          </a:bodyPr>
          <a:lstStyle/>
          <a:p>
            <a:pPr fontAlgn="base"/>
            <a:r>
              <a:rPr lang="es-ES" b="1" dirty="0"/>
              <a:t>:q!</a:t>
            </a:r>
            <a:endParaRPr lang="es-ES" dirty="0"/>
          </a:p>
          <a:p>
            <a:pPr marL="400050" lvl="1" indent="0" fontAlgn="base">
              <a:buNone/>
            </a:pPr>
            <a:r>
              <a:rPr lang="es-ES" dirty="0" smtClean="0"/>
              <a:t>Dejar </a:t>
            </a:r>
            <a:r>
              <a:rPr lang="es-ES" dirty="0"/>
              <a:t>de editar el archivo y cancelar todos los cambios. Esta expresión se utiliza con frecuencia cuando nos arrepentimos de los cambios realizados.</a:t>
            </a:r>
          </a:p>
          <a:p>
            <a:pPr fontAlgn="base"/>
            <a:r>
              <a:rPr lang="es-ES" b="1" dirty="0"/>
              <a:t>:w!</a:t>
            </a:r>
            <a:endParaRPr lang="es-ES" dirty="0"/>
          </a:p>
          <a:p>
            <a:pPr marL="400050" lvl="1" indent="0" fontAlgn="base">
              <a:buNone/>
            </a:pPr>
            <a:r>
              <a:rPr lang="es-ES" dirty="0"/>
              <a:t>Escribir el archivo (modificado o no). Intenta sobrescribir archivos existentes o archivos de sólo lectura u otros archivos no editables. Si </a:t>
            </a:r>
            <a:r>
              <a:rPr lang="es-ES" dirty="0" err="1"/>
              <a:t>tipea</a:t>
            </a:r>
            <a:r>
              <a:rPr lang="es-ES" dirty="0"/>
              <a:t> un nombre de archivo como parámetro, se escribirá el archivo nombrado en lugar del archivo con el que comenzó a trabajar. En general, se recomienda no usar ! a menos que esté realmente seguro de lo que está haciendo.</a:t>
            </a:r>
          </a:p>
          <a:p>
            <a:pPr fontAlgn="base"/>
            <a:r>
              <a:rPr lang="es-ES" b="1" dirty="0"/>
              <a:t>ZZ</a:t>
            </a:r>
            <a:endParaRPr lang="es-ES" dirty="0"/>
          </a:p>
          <a:p>
            <a:pPr marL="400050" lvl="1" indent="0" fontAlgn="base">
              <a:buNone/>
            </a:pPr>
            <a:r>
              <a:rPr lang="es-ES" dirty="0"/>
              <a:t>Escribir el archivo sólo si se han realizado modificaciones, luego salir. Esta expresión se utiliza con frecuencia para salir de vi de forma normal.</a:t>
            </a:r>
          </a:p>
          <a:p>
            <a:pPr fontAlgn="base"/>
            <a:r>
              <a:rPr lang="es-ES" b="1" dirty="0"/>
              <a:t>:e!</a:t>
            </a:r>
            <a:endParaRPr lang="es-ES" dirty="0"/>
          </a:p>
          <a:p>
            <a:pPr marL="400050" lvl="1" indent="0" fontAlgn="base">
              <a:buNone/>
            </a:pPr>
            <a:r>
              <a:rPr lang="es-ES" dirty="0"/>
              <a:t>Editar la copia de disco actual del archivo. El archivo se volverá a cargar y todos los cambios realizados se cancelarán. También puede usar esta función si la copia de disco ha cambiado por cualquier motivo y usted quiere trabajar sobre la última versión.</a:t>
            </a:r>
          </a:p>
          <a:p>
            <a:pPr fontAlgn="base"/>
            <a:r>
              <a:rPr lang="es-ES" b="1" dirty="0"/>
              <a:t>:!</a:t>
            </a:r>
            <a:endParaRPr lang="es-ES" dirty="0"/>
          </a:p>
          <a:p>
            <a:pPr marL="400050" lvl="1" indent="0" fontAlgn="base">
              <a:buNone/>
            </a:pPr>
            <a:r>
              <a:rPr lang="es-ES" dirty="0"/>
              <a:t>Ejecute un comando </a:t>
            </a:r>
            <a:r>
              <a:rPr lang="es-ES" dirty="0" err="1"/>
              <a:t>shell</a:t>
            </a:r>
            <a:r>
              <a:rPr lang="es-ES" dirty="0"/>
              <a:t>. </a:t>
            </a:r>
            <a:r>
              <a:rPr lang="es-ES" dirty="0" err="1"/>
              <a:t>Tipee</a:t>
            </a:r>
            <a:r>
              <a:rPr lang="es-ES" dirty="0"/>
              <a:t> el comando y presione </a:t>
            </a:r>
            <a:r>
              <a:rPr lang="es-ES" b="1" dirty="0" err="1"/>
              <a:t>Enter</a:t>
            </a:r>
            <a:r>
              <a:rPr lang="es-ES" dirty="0"/>
              <a:t>. Cuando el comando finalice, verá los datos de salida y un aviso para volver al editor vi.</a:t>
            </a:r>
          </a:p>
          <a:p>
            <a:endParaRPr lang="es-ES" dirty="0"/>
          </a:p>
        </p:txBody>
      </p:sp>
      <p:sp>
        <p:nvSpPr>
          <p:cNvPr id="4" name="Marcador de pie de página 3"/>
          <p:cNvSpPr>
            <a:spLocks noGrp="1"/>
          </p:cNvSpPr>
          <p:nvPr>
            <p:ph type="ftr" sz="quarter" idx="11"/>
          </p:nvPr>
        </p:nvSpPr>
        <p:spPr/>
        <p:txBody>
          <a:bodyPr/>
          <a:lstStyle/>
          <a:p>
            <a:r>
              <a:rPr lang="es-ES_tradnl" smtClean="0"/>
              <a:t>Fundamentos Tecnológicos</a:t>
            </a:r>
            <a:endParaRPr lang="es-ES_tradnl" dirty="0"/>
          </a:p>
        </p:txBody>
      </p:sp>
      <p:sp>
        <p:nvSpPr>
          <p:cNvPr id="5" name="Marcador de número de diapositiva 4"/>
          <p:cNvSpPr>
            <a:spLocks noGrp="1"/>
          </p:cNvSpPr>
          <p:nvPr>
            <p:ph type="sldNum" sz="quarter" idx="12"/>
          </p:nvPr>
        </p:nvSpPr>
        <p:spPr/>
        <p:txBody>
          <a:bodyPr/>
          <a:lstStyle/>
          <a:p>
            <a:fld id="{2ACC4A81-7D9E-D941-9672-05D41D735957}" type="slidenum">
              <a:rPr lang="es-ES_tradnl" smtClean="0"/>
              <a:t>41</a:t>
            </a:fld>
            <a:endParaRPr lang="es-ES_tradnl"/>
          </a:p>
        </p:txBody>
      </p:sp>
    </p:spTree>
    <p:extLst>
      <p:ext uri="{BB962C8B-B14F-4D97-AF65-F5344CB8AC3E}">
        <p14:creationId xmlns:p14="http://schemas.microsoft.com/office/powerpoint/2010/main" val="8962023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Vi: Modificar texto</a:t>
            </a:r>
            <a:endParaRPr lang="es-ES" dirty="0"/>
          </a:p>
        </p:txBody>
      </p:sp>
      <p:sp>
        <p:nvSpPr>
          <p:cNvPr id="3" name="Marcador de contenido 2"/>
          <p:cNvSpPr>
            <a:spLocks noGrp="1"/>
          </p:cNvSpPr>
          <p:nvPr>
            <p:ph idx="1"/>
          </p:nvPr>
        </p:nvSpPr>
        <p:spPr/>
        <p:txBody>
          <a:bodyPr>
            <a:normAutofit fontScale="62500" lnSpcReduction="20000"/>
          </a:bodyPr>
          <a:lstStyle/>
          <a:p>
            <a:pPr fontAlgn="base"/>
            <a:r>
              <a:rPr lang="es-ES" dirty="0" smtClean="0"/>
              <a:t>i </a:t>
            </a:r>
            <a:r>
              <a:rPr lang="es-ES" dirty="0" smtClean="0">
                <a:sym typeface="Wingdings" panose="05000000000000000000" pitchFamily="2" charset="2"/>
              </a:rPr>
              <a:t> </a:t>
            </a:r>
            <a:r>
              <a:rPr lang="es-ES" dirty="0" smtClean="0"/>
              <a:t>Ingrese </a:t>
            </a:r>
            <a:r>
              <a:rPr lang="es-ES" dirty="0"/>
              <a:t>al modo insertar antes del carácter en la posición actual. </a:t>
            </a:r>
            <a:r>
              <a:rPr lang="es-ES" dirty="0" err="1"/>
              <a:t>Tipee</a:t>
            </a:r>
            <a:r>
              <a:rPr lang="es-ES" dirty="0"/>
              <a:t> el texto deseado y presione </a:t>
            </a:r>
            <a:r>
              <a:rPr lang="es-ES" b="1" dirty="0" err="1"/>
              <a:t>Esc</a:t>
            </a:r>
            <a:r>
              <a:rPr lang="es-ES" dirty="0"/>
              <a:t> para volver al modo de comandos. Use I para insertar texto al comienzo de la línea actual.</a:t>
            </a:r>
          </a:p>
          <a:p>
            <a:pPr fontAlgn="base"/>
            <a:r>
              <a:rPr lang="es-ES" b="1" dirty="0"/>
              <a:t>a</a:t>
            </a:r>
            <a:r>
              <a:rPr lang="es-ES" b="1" dirty="0" smtClean="0"/>
              <a:t> </a:t>
            </a:r>
            <a:r>
              <a:rPr lang="es-ES" b="1" dirty="0" smtClean="0">
                <a:sym typeface="Wingdings" panose="05000000000000000000" pitchFamily="2" charset="2"/>
              </a:rPr>
              <a:t> </a:t>
            </a:r>
            <a:r>
              <a:rPr lang="es-ES" dirty="0" smtClean="0"/>
              <a:t>Ingrese </a:t>
            </a:r>
            <a:r>
              <a:rPr lang="es-ES" dirty="0"/>
              <a:t>al modo insertar antes del carácter en la posición actual. </a:t>
            </a:r>
            <a:r>
              <a:rPr lang="es-ES" dirty="0" err="1"/>
              <a:t>Tipee</a:t>
            </a:r>
            <a:r>
              <a:rPr lang="es-ES" dirty="0"/>
              <a:t> el texto deseado y presione </a:t>
            </a:r>
            <a:r>
              <a:rPr lang="es-ES" b="1" dirty="0" err="1"/>
              <a:t>Esc</a:t>
            </a:r>
            <a:r>
              <a:rPr lang="es-ES" dirty="0"/>
              <a:t> para volver al modo de comandos. Use A para insertar texto al final de la línea actual.</a:t>
            </a:r>
          </a:p>
          <a:p>
            <a:pPr fontAlgn="base"/>
            <a:r>
              <a:rPr lang="es-ES" b="1" dirty="0"/>
              <a:t>c</a:t>
            </a:r>
            <a:r>
              <a:rPr lang="es-ES" b="1" dirty="0" smtClean="0"/>
              <a:t> </a:t>
            </a:r>
            <a:r>
              <a:rPr lang="es-ES" b="1" dirty="0" smtClean="0">
                <a:sym typeface="Wingdings" panose="05000000000000000000" pitchFamily="2" charset="2"/>
              </a:rPr>
              <a:t> </a:t>
            </a:r>
            <a:r>
              <a:rPr lang="es-ES" dirty="0" smtClean="0"/>
              <a:t>Use </a:t>
            </a:r>
            <a:r>
              <a:rPr lang="es-ES" dirty="0"/>
              <a:t>c para modificar el carácter actual e ingrese al modo insertar para </a:t>
            </a:r>
            <a:r>
              <a:rPr lang="es-ES" dirty="0" err="1"/>
              <a:t>tipear</a:t>
            </a:r>
            <a:r>
              <a:rPr lang="es-ES" dirty="0"/>
              <a:t> caracteres de reemplazo.</a:t>
            </a:r>
          </a:p>
          <a:p>
            <a:pPr fontAlgn="base"/>
            <a:r>
              <a:rPr lang="es-ES" b="1" dirty="0" smtClean="0">
                <a:sym typeface="Wingdings" panose="05000000000000000000" pitchFamily="2" charset="2"/>
              </a:rPr>
              <a:t>o  </a:t>
            </a:r>
            <a:r>
              <a:rPr lang="es-ES" dirty="0" smtClean="0"/>
              <a:t>Abra </a:t>
            </a:r>
            <a:r>
              <a:rPr lang="es-ES" dirty="0"/>
              <a:t>una línea nueva para insertar texto debajo de la línea actual. Use O para abrir una línea arriba de la línea actual.</a:t>
            </a:r>
          </a:p>
          <a:p>
            <a:pPr fontAlgn="base"/>
            <a:r>
              <a:rPr lang="es-ES" b="1" dirty="0" err="1"/>
              <a:t>c</a:t>
            </a:r>
            <a:r>
              <a:rPr lang="es-ES" b="1" dirty="0" err="1" smtClean="0"/>
              <a:t>w</a:t>
            </a:r>
            <a:r>
              <a:rPr lang="es-ES" dirty="0" smtClean="0"/>
              <a:t> </a:t>
            </a:r>
            <a:r>
              <a:rPr lang="es-ES" dirty="0" smtClean="0">
                <a:sym typeface="Wingdings" panose="05000000000000000000" pitchFamily="2" charset="2"/>
              </a:rPr>
              <a:t> </a:t>
            </a:r>
            <a:r>
              <a:rPr lang="es-ES" dirty="0" smtClean="0"/>
              <a:t>Elimine </a:t>
            </a:r>
            <a:r>
              <a:rPr lang="es-ES" dirty="0"/>
              <a:t>el resto de la palabra actual e ingrese al modo insertar para reemplazarla. Use un conteo de repetición para reemplazar varias palabras. Use </a:t>
            </a:r>
            <a:r>
              <a:rPr lang="es-ES" dirty="0" err="1"/>
              <a:t>c$</a:t>
            </a:r>
            <a:r>
              <a:rPr lang="es-ES" dirty="0"/>
              <a:t> para reemplazar hasta el final de la línea.</a:t>
            </a:r>
          </a:p>
          <a:p>
            <a:pPr fontAlgn="base"/>
            <a:r>
              <a:rPr lang="es-ES" b="1" dirty="0" err="1" smtClean="0"/>
              <a:t>dw</a:t>
            </a:r>
            <a:r>
              <a:rPr lang="es-ES" b="1" dirty="0" smtClean="0"/>
              <a:t> </a:t>
            </a:r>
            <a:r>
              <a:rPr lang="es-ES" b="1" dirty="0" smtClean="0">
                <a:sym typeface="Wingdings" panose="05000000000000000000" pitchFamily="2" charset="2"/>
              </a:rPr>
              <a:t> </a:t>
            </a:r>
            <a:r>
              <a:rPr lang="es-ES" dirty="0" smtClean="0"/>
              <a:t>Igual </a:t>
            </a:r>
            <a:r>
              <a:rPr lang="es-ES" dirty="0"/>
              <a:t>a </a:t>
            </a:r>
            <a:r>
              <a:rPr lang="es-ES" dirty="0" err="1"/>
              <a:t>cw</a:t>
            </a:r>
            <a:r>
              <a:rPr lang="es-ES" dirty="0"/>
              <a:t> y c$, con la excepción de que no se ingresa al modo insertar.</a:t>
            </a:r>
          </a:p>
          <a:p>
            <a:pPr fontAlgn="base"/>
            <a:r>
              <a:rPr lang="es-ES" b="1" dirty="0" err="1"/>
              <a:t>d</a:t>
            </a:r>
            <a:r>
              <a:rPr lang="es-ES" b="1" dirty="0" err="1" smtClean="0"/>
              <a:t>d</a:t>
            </a:r>
            <a:r>
              <a:rPr lang="es-ES" b="1" dirty="0" smtClean="0"/>
              <a:t> </a:t>
            </a:r>
            <a:r>
              <a:rPr lang="es-ES" b="1" dirty="0" smtClean="0">
                <a:sym typeface="Wingdings" panose="05000000000000000000" pitchFamily="2" charset="2"/>
              </a:rPr>
              <a:t> </a:t>
            </a:r>
            <a:r>
              <a:rPr lang="es-ES" dirty="0" smtClean="0"/>
              <a:t>Elimine </a:t>
            </a:r>
            <a:r>
              <a:rPr lang="es-ES" dirty="0"/>
              <a:t>la línea actual. Use un conteo de repetición para eliminar varias líneas.</a:t>
            </a:r>
          </a:p>
          <a:p>
            <a:pPr fontAlgn="base"/>
            <a:r>
              <a:rPr lang="es-ES" b="1" dirty="0"/>
              <a:t>x</a:t>
            </a:r>
            <a:r>
              <a:rPr lang="es-ES" b="1" dirty="0" smtClean="0"/>
              <a:t> </a:t>
            </a:r>
            <a:r>
              <a:rPr lang="es-ES" b="1" dirty="0" smtClean="0">
                <a:sym typeface="Wingdings" panose="05000000000000000000" pitchFamily="2" charset="2"/>
              </a:rPr>
              <a:t> </a:t>
            </a:r>
            <a:r>
              <a:rPr lang="es-ES" dirty="0" smtClean="0"/>
              <a:t>Elimine </a:t>
            </a:r>
            <a:r>
              <a:rPr lang="es-ES" dirty="0"/>
              <a:t>el carácter en la posición del cursor. Use un conteo de repetición para eliminar varios caracteres.</a:t>
            </a:r>
          </a:p>
          <a:p>
            <a:pPr fontAlgn="base"/>
            <a:r>
              <a:rPr lang="es-ES" b="1" dirty="0"/>
              <a:t>p</a:t>
            </a:r>
            <a:r>
              <a:rPr lang="es-ES" b="1" dirty="0" smtClean="0"/>
              <a:t> </a:t>
            </a:r>
            <a:r>
              <a:rPr lang="es-ES" b="1" dirty="0" smtClean="0">
                <a:sym typeface="Wingdings" panose="05000000000000000000" pitchFamily="2" charset="2"/>
              </a:rPr>
              <a:t> </a:t>
            </a:r>
            <a:r>
              <a:rPr lang="es-ES" dirty="0" smtClean="0"/>
              <a:t>Coloque </a:t>
            </a:r>
            <a:r>
              <a:rPr lang="es-ES" dirty="0"/>
              <a:t>el último texto eliminado después del carácter actual. Use P para colocarlo antes del carácter actual.</a:t>
            </a:r>
          </a:p>
          <a:p>
            <a:pPr fontAlgn="base"/>
            <a:r>
              <a:rPr lang="es-ES" b="1" dirty="0" err="1"/>
              <a:t>x</a:t>
            </a:r>
            <a:r>
              <a:rPr lang="es-ES" b="1" dirty="0" err="1" smtClean="0"/>
              <a:t>p</a:t>
            </a:r>
            <a:r>
              <a:rPr lang="es-ES" b="1" dirty="0" smtClean="0"/>
              <a:t> </a:t>
            </a:r>
            <a:r>
              <a:rPr lang="es-ES" b="1" dirty="0" smtClean="0">
                <a:sym typeface="Wingdings" panose="05000000000000000000" pitchFamily="2" charset="2"/>
              </a:rPr>
              <a:t> </a:t>
            </a:r>
            <a:r>
              <a:rPr lang="es-ES" dirty="0" smtClean="0"/>
              <a:t>Esta </a:t>
            </a:r>
            <a:r>
              <a:rPr lang="es-ES" dirty="0"/>
              <a:t>combinación de x y p es una expresión muy útil que intercambia lugares entre el carácter en la posición del cursor y el que tiene a la derecha.</a:t>
            </a:r>
          </a:p>
          <a:p>
            <a:endParaRPr lang="es-ES" dirty="0"/>
          </a:p>
        </p:txBody>
      </p:sp>
      <p:sp>
        <p:nvSpPr>
          <p:cNvPr id="4" name="Marcador de pie de página 3"/>
          <p:cNvSpPr>
            <a:spLocks noGrp="1"/>
          </p:cNvSpPr>
          <p:nvPr>
            <p:ph type="ftr" sz="quarter" idx="11"/>
          </p:nvPr>
        </p:nvSpPr>
        <p:spPr/>
        <p:txBody>
          <a:bodyPr/>
          <a:lstStyle/>
          <a:p>
            <a:r>
              <a:rPr lang="es-ES_tradnl" smtClean="0"/>
              <a:t>Fundamentos Tecnológicos</a:t>
            </a:r>
            <a:endParaRPr lang="es-ES_tradnl" dirty="0"/>
          </a:p>
        </p:txBody>
      </p:sp>
      <p:sp>
        <p:nvSpPr>
          <p:cNvPr id="5" name="Marcador de número de diapositiva 4"/>
          <p:cNvSpPr>
            <a:spLocks noGrp="1"/>
          </p:cNvSpPr>
          <p:nvPr>
            <p:ph type="sldNum" sz="quarter" idx="12"/>
          </p:nvPr>
        </p:nvSpPr>
        <p:spPr/>
        <p:txBody>
          <a:bodyPr/>
          <a:lstStyle/>
          <a:p>
            <a:fld id="{2ACC4A81-7D9E-D941-9672-05D41D735957}" type="slidenum">
              <a:rPr lang="es-ES_tradnl" smtClean="0"/>
              <a:t>42</a:t>
            </a:fld>
            <a:endParaRPr lang="es-ES_tradnl"/>
          </a:p>
        </p:txBody>
      </p:sp>
    </p:spTree>
    <p:extLst>
      <p:ext uri="{BB962C8B-B14F-4D97-AF65-F5344CB8AC3E}">
        <p14:creationId xmlns:p14="http://schemas.microsoft.com/office/powerpoint/2010/main" val="40221988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Ejercicio: </a:t>
            </a:r>
            <a:r>
              <a:rPr lang="es-ES" dirty="0" smtClean="0"/>
              <a:t>Vi</a:t>
            </a:r>
            <a:endParaRPr lang="es-ES" dirty="0"/>
          </a:p>
        </p:txBody>
      </p:sp>
      <p:sp>
        <p:nvSpPr>
          <p:cNvPr id="4" name="Marcador de pie de página 3"/>
          <p:cNvSpPr>
            <a:spLocks noGrp="1"/>
          </p:cNvSpPr>
          <p:nvPr>
            <p:ph type="ftr" sz="quarter" idx="11"/>
          </p:nvPr>
        </p:nvSpPr>
        <p:spPr/>
        <p:txBody>
          <a:bodyPr/>
          <a:lstStyle/>
          <a:p>
            <a:r>
              <a:rPr lang="es-ES_tradnl" smtClean="0"/>
              <a:t>Fundamentos Tecnológicos</a:t>
            </a:r>
            <a:endParaRPr lang="es-ES_tradnl" dirty="0"/>
          </a:p>
        </p:txBody>
      </p:sp>
      <p:sp>
        <p:nvSpPr>
          <p:cNvPr id="5" name="Marcador de número de diapositiva 4"/>
          <p:cNvSpPr>
            <a:spLocks noGrp="1"/>
          </p:cNvSpPr>
          <p:nvPr>
            <p:ph type="sldNum" sz="quarter" idx="12"/>
          </p:nvPr>
        </p:nvSpPr>
        <p:spPr/>
        <p:txBody>
          <a:bodyPr/>
          <a:lstStyle/>
          <a:p>
            <a:fld id="{2ACC4A81-7D9E-D941-9672-05D41D735957}" type="slidenum">
              <a:rPr lang="es-ES_tradnl" smtClean="0"/>
              <a:t>43</a:t>
            </a:fld>
            <a:endParaRPr lang="es-ES_tradnl"/>
          </a:p>
        </p:txBody>
      </p:sp>
      <p:sp>
        <p:nvSpPr>
          <p:cNvPr id="7" name="Rectangle 2"/>
          <p:cNvSpPr>
            <a:spLocks noGrp="1" noChangeArrowheads="1"/>
          </p:cNvSpPr>
          <p:nvPr>
            <p:ph idx="1"/>
          </p:nvPr>
        </p:nvSpPr>
        <p:spPr bwMode="auto">
          <a:xfrm>
            <a:off x="2589212" y="1329366"/>
            <a:ext cx="8978740"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dirty="0" smtClean="0">
                <a:ln>
                  <a:noFill/>
                </a:ln>
                <a:solidFill>
                  <a:schemeClr val="tx1"/>
                </a:solidFill>
                <a:effectLst/>
                <a:latin typeface="Courier"/>
                <a:ea typeface="Calibri" panose="020F0502020204030204" pitchFamily="34" charset="0"/>
                <a:cs typeface="Courier New" panose="02070309020205020404" pitchFamily="49" charset="0"/>
              </a:rPr>
              <a:t>1GOsleep 20&lt;</a:t>
            </a:r>
            <a:r>
              <a:rPr kumimoji="0" lang="es-ES" sz="1000" b="0" i="0" u="none" strike="noStrike" cap="none" normalizeH="0" baseline="0" dirty="0" err="1" smtClean="0">
                <a:ln>
                  <a:noFill/>
                </a:ln>
                <a:solidFill>
                  <a:schemeClr val="tx1"/>
                </a:solidFill>
                <a:effectLst/>
                <a:latin typeface="Courier"/>
                <a:ea typeface="Calibri" panose="020F0502020204030204" pitchFamily="34" charset="0"/>
                <a:cs typeface="Courier New" panose="02070309020205020404" pitchFamily="49" charset="0"/>
              </a:rPr>
              <a:t>Esc</a:t>
            </a:r>
            <a:r>
              <a:rPr kumimoji="0" lang="es-ES" sz="1000" b="0" i="0" u="none" strike="noStrike" cap="none" normalizeH="0" baseline="0" dirty="0" smtClean="0">
                <a:ln>
                  <a:noFill/>
                </a:ln>
                <a:solidFill>
                  <a:schemeClr val="tx1"/>
                </a:solidFill>
                <a:effectLst/>
                <a:latin typeface="Courier"/>
                <a:ea typeface="Calibri" panose="020F0502020204030204" pitchFamily="34" charset="0"/>
                <a:cs typeface="Courier New" panose="02070309020205020404" pitchFamily="49" charset="0"/>
              </a:rPr>
              <a:t>&gt;:w! count2.sh:q</a:t>
            </a:r>
          </a:p>
          <a:p>
            <a:pPr fontAlgn="base"/>
            <a:r>
              <a:rPr lang="es-ES" b="1" dirty="0"/>
              <a:t>1G</a:t>
            </a:r>
            <a:endParaRPr lang="es-ES" dirty="0"/>
          </a:p>
          <a:p>
            <a:pPr marL="0" indent="0" fontAlgn="base">
              <a:buNone/>
            </a:pPr>
            <a:r>
              <a:rPr lang="es-ES" dirty="0" smtClean="0"/>
              <a:t>	Moverse </a:t>
            </a:r>
            <a:r>
              <a:rPr lang="es-ES" dirty="0"/>
              <a:t>a la primera línea del archivo</a:t>
            </a:r>
          </a:p>
          <a:p>
            <a:pPr fontAlgn="base"/>
            <a:r>
              <a:rPr lang="es-ES" b="1" dirty="0"/>
              <a:t>O</a:t>
            </a:r>
            <a:endParaRPr lang="es-ES" dirty="0"/>
          </a:p>
          <a:p>
            <a:pPr marL="0" indent="0" fontAlgn="base">
              <a:buNone/>
            </a:pPr>
            <a:r>
              <a:rPr lang="es-ES" dirty="0" smtClean="0"/>
              <a:t>	Abrir </a:t>
            </a:r>
            <a:r>
              <a:rPr lang="es-ES" dirty="0"/>
              <a:t>una línea nueva arriba de la primera línea e ingresar al modo insertar</a:t>
            </a:r>
          </a:p>
          <a:p>
            <a:pPr fontAlgn="base"/>
            <a:r>
              <a:rPr lang="es-ES" b="1" dirty="0" err="1"/>
              <a:t>sleep</a:t>
            </a:r>
            <a:r>
              <a:rPr lang="es-ES" b="1" dirty="0"/>
              <a:t> 20</a:t>
            </a:r>
            <a:endParaRPr lang="es-ES" dirty="0"/>
          </a:p>
          <a:p>
            <a:pPr marL="0" indent="0" fontAlgn="base">
              <a:buNone/>
            </a:pPr>
            <a:r>
              <a:rPr lang="es-ES" dirty="0" smtClean="0"/>
              <a:t>	Texto </a:t>
            </a:r>
            <a:r>
              <a:rPr lang="es-ES" dirty="0"/>
              <a:t>nuevo a agregar</a:t>
            </a:r>
          </a:p>
          <a:p>
            <a:pPr fontAlgn="base"/>
            <a:r>
              <a:rPr lang="es-ES" b="1" dirty="0"/>
              <a:t>&lt;</a:t>
            </a:r>
            <a:r>
              <a:rPr lang="es-ES" b="1" dirty="0" err="1"/>
              <a:t>Esc</a:t>
            </a:r>
            <a:r>
              <a:rPr lang="es-ES" b="1" dirty="0"/>
              <a:t>&gt;</a:t>
            </a:r>
            <a:endParaRPr lang="es-ES" dirty="0"/>
          </a:p>
          <a:p>
            <a:pPr marL="0" indent="0" fontAlgn="base">
              <a:buNone/>
            </a:pPr>
            <a:r>
              <a:rPr lang="es-ES" dirty="0" smtClean="0"/>
              <a:t>	Presionar </a:t>
            </a:r>
            <a:r>
              <a:rPr lang="es-ES" dirty="0"/>
              <a:t>la </a:t>
            </a:r>
            <a:r>
              <a:rPr lang="es-ES" dirty="0" smtClean="0"/>
              <a:t>tecla </a:t>
            </a:r>
            <a:r>
              <a:rPr lang="es-ES" b="1" dirty="0" err="1" smtClean="0"/>
              <a:t>Esc</a:t>
            </a:r>
            <a:r>
              <a:rPr lang="es-ES" b="1" dirty="0" smtClean="0"/>
              <a:t> </a:t>
            </a:r>
            <a:r>
              <a:rPr lang="es-ES" dirty="0" smtClean="0"/>
              <a:t>para </a:t>
            </a:r>
            <a:r>
              <a:rPr lang="es-ES" dirty="0"/>
              <a:t>volver a modo de comandos</a:t>
            </a:r>
          </a:p>
          <a:p>
            <a:pPr fontAlgn="base"/>
            <a:r>
              <a:rPr lang="es-ES" b="1" dirty="0"/>
              <a:t>:w! count2.sh</a:t>
            </a:r>
            <a:endParaRPr lang="es-ES" dirty="0"/>
          </a:p>
          <a:p>
            <a:pPr marL="0" indent="0" fontAlgn="base">
              <a:buNone/>
            </a:pPr>
            <a:r>
              <a:rPr lang="es-ES" dirty="0" smtClean="0"/>
              <a:t>	Escribir </a:t>
            </a:r>
            <a:r>
              <a:rPr lang="es-ES" dirty="0"/>
              <a:t>el archivo en el disco</a:t>
            </a:r>
          </a:p>
          <a:p>
            <a:pPr fontAlgn="base"/>
            <a:r>
              <a:rPr lang="es-ES" b="1" dirty="0"/>
              <a:t>:q</a:t>
            </a:r>
            <a:endParaRPr lang="es-ES" dirty="0"/>
          </a:p>
          <a:p>
            <a:pPr marL="0" indent="0" fontAlgn="base">
              <a:buNone/>
            </a:pPr>
            <a:r>
              <a:rPr lang="es-ES" dirty="0" smtClean="0"/>
              <a:t>	Cerrar </a:t>
            </a:r>
            <a:r>
              <a:rPr lang="es-ES" dirty="0"/>
              <a:t>vi</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66649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Mas editores de texto</a:t>
            </a:r>
            <a:endParaRPr lang="es-ES" dirty="0"/>
          </a:p>
        </p:txBody>
      </p:sp>
      <p:sp>
        <p:nvSpPr>
          <p:cNvPr id="3" name="Marcador de contenido 2"/>
          <p:cNvSpPr>
            <a:spLocks noGrp="1"/>
          </p:cNvSpPr>
          <p:nvPr>
            <p:ph idx="1"/>
          </p:nvPr>
        </p:nvSpPr>
        <p:spPr/>
        <p:txBody>
          <a:bodyPr/>
          <a:lstStyle/>
          <a:p>
            <a:r>
              <a:rPr lang="es-ES" dirty="0" smtClean="0"/>
              <a:t>Nano </a:t>
            </a:r>
          </a:p>
          <a:p>
            <a:r>
              <a:rPr lang="es-ES" dirty="0" err="1" smtClean="0"/>
              <a:t>Gedit</a:t>
            </a:r>
            <a:endParaRPr lang="es-ES" dirty="0"/>
          </a:p>
        </p:txBody>
      </p:sp>
      <p:sp>
        <p:nvSpPr>
          <p:cNvPr id="4" name="Marcador de pie de página 3"/>
          <p:cNvSpPr>
            <a:spLocks noGrp="1"/>
          </p:cNvSpPr>
          <p:nvPr>
            <p:ph type="ftr" sz="quarter" idx="11"/>
          </p:nvPr>
        </p:nvSpPr>
        <p:spPr/>
        <p:txBody>
          <a:bodyPr/>
          <a:lstStyle/>
          <a:p>
            <a:r>
              <a:rPr lang="es-ES_tradnl" smtClean="0"/>
              <a:t>Fundamentos Tecnológicos</a:t>
            </a:r>
            <a:endParaRPr lang="es-ES_tradnl" dirty="0"/>
          </a:p>
        </p:txBody>
      </p:sp>
      <p:sp>
        <p:nvSpPr>
          <p:cNvPr id="5" name="Marcador de número de diapositiva 4"/>
          <p:cNvSpPr>
            <a:spLocks noGrp="1"/>
          </p:cNvSpPr>
          <p:nvPr>
            <p:ph type="sldNum" sz="quarter" idx="12"/>
          </p:nvPr>
        </p:nvSpPr>
        <p:spPr/>
        <p:txBody>
          <a:bodyPr/>
          <a:lstStyle/>
          <a:p>
            <a:fld id="{2ACC4A81-7D9E-D941-9672-05D41D735957}" type="slidenum">
              <a:rPr lang="es-ES_tradnl" smtClean="0"/>
              <a:t>44</a:t>
            </a:fld>
            <a:endParaRPr lang="es-ES_tradnl"/>
          </a:p>
        </p:txBody>
      </p:sp>
    </p:spTree>
    <p:extLst>
      <p:ext uri="{BB962C8B-B14F-4D97-AF65-F5344CB8AC3E}">
        <p14:creationId xmlns:p14="http://schemas.microsoft.com/office/powerpoint/2010/main" val="17682815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Ejercicios Vi</a:t>
            </a:r>
            <a:endParaRPr lang="es-ES" dirty="0"/>
          </a:p>
        </p:txBody>
      </p:sp>
      <p:sp>
        <p:nvSpPr>
          <p:cNvPr id="3" name="Marcador de contenido 2"/>
          <p:cNvSpPr>
            <a:spLocks noGrp="1"/>
          </p:cNvSpPr>
          <p:nvPr>
            <p:ph idx="1"/>
          </p:nvPr>
        </p:nvSpPr>
        <p:spPr/>
        <p:txBody>
          <a:bodyPr/>
          <a:lstStyle/>
          <a:p>
            <a:r>
              <a:rPr lang="es-ES" dirty="0" smtClean="0"/>
              <a:t>Crear 2 ficheros con la siguiente información:</a:t>
            </a:r>
          </a:p>
          <a:p>
            <a:pPr marL="0" indent="0">
              <a:buNone/>
            </a:pPr>
            <a:r>
              <a:rPr lang="es-ES" dirty="0"/>
              <a:t>	</a:t>
            </a:r>
            <a:r>
              <a:rPr lang="es-ES" dirty="0" smtClean="0"/>
              <a:t>Pepe 48486</a:t>
            </a:r>
          </a:p>
          <a:p>
            <a:pPr marL="0" indent="0">
              <a:buNone/>
            </a:pPr>
            <a:r>
              <a:rPr lang="es-ES" dirty="0"/>
              <a:t>	</a:t>
            </a:r>
            <a:r>
              <a:rPr lang="es-ES" dirty="0" smtClean="0"/>
              <a:t>Juan 48481</a:t>
            </a:r>
          </a:p>
          <a:p>
            <a:pPr marL="0" indent="0">
              <a:buNone/>
            </a:pPr>
            <a:r>
              <a:rPr lang="es-ES" dirty="0"/>
              <a:t>	</a:t>
            </a:r>
            <a:r>
              <a:rPr lang="es-ES" dirty="0" err="1" smtClean="0"/>
              <a:t>Maria</a:t>
            </a:r>
            <a:r>
              <a:rPr lang="es-ES" dirty="0" smtClean="0"/>
              <a:t> 48487</a:t>
            </a:r>
          </a:p>
          <a:p>
            <a:pPr marL="0" indent="0">
              <a:buNone/>
            </a:pPr>
            <a:r>
              <a:rPr lang="es-ES" dirty="0"/>
              <a:t>	</a:t>
            </a:r>
            <a:r>
              <a:rPr lang="es-ES" dirty="0" smtClean="0"/>
              <a:t>Luis 	48483</a:t>
            </a:r>
          </a:p>
          <a:p>
            <a:pPr marL="0" indent="0">
              <a:buNone/>
            </a:pPr>
            <a:r>
              <a:rPr lang="es-ES" dirty="0"/>
              <a:t>	</a:t>
            </a:r>
            <a:r>
              <a:rPr lang="es-ES" dirty="0" smtClean="0"/>
              <a:t>Marta 48482</a:t>
            </a:r>
          </a:p>
          <a:p>
            <a:pPr marL="0" indent="0">
              <a:buNone/>
            </a:pPr>
            <a:r>
              <a:rPr lang="es-ES" dirty="0" smtClean="0"/>
              <a:t>Y el segundo igual pero en vez de Marta es Pedro.</a:t>
            </a:r>
          </a:p>
          <a:p>
            <a:r>
              <a:rPr lang="es-ES" dirty="0" smtClean="0"/>
              <a:t>Guardarlos.</a:t>
            </a:r>
          </a:p>
          <a:p>
            <a:pPr marL="0" indent="0">
              <a:buNone/>
            </a:pPr>
            <a:r>
              <a:rPr lang="es-ES" dirty="0" smtClean="0"/>
              <a:t>Hoja de ejercicios VI</a:t>
            </a:r>
            <a:endParaRPr lang="es-ES" dirty="0"/>
          </a:p>
        </p:txBody>
      </p:sp>
      <p:sp>
        <p:nvSpPr>
          <p:cNvPr id="4" name="Marcador de pie de página 3"/>
          <p:cNvSpPr>
            <a:spLocks noGrp="1"/>
          </p:cNvSpPr>
          <p:nvPr>
            <p:ph type="ftr" sz="quarter" idx="11"/>
          </p:nvPr>
        </p:nvSpPr>
        <p:spPr/>
        <p:txBody>
          <a:bodyPr/>
          <a:lstStyle/>
          <a:p>
            <a:r>
              <a:rPr lang="es-ES_tradnl" smtClean="0"/>
              <a:t>Fundamentos Tecnológicos</a:t>
            </a:r>
            <a:endParaRPr lang="es-ES_tradnl" dirty="0"/>
          </a:p>
        </p:txBody>
      </p:sp>
      <p:sp>
        <p:nvSpPr>
          <p:cNvPr id="5" name="Marcador de número de diapositiva 4"/>
          <p:cNvSpPr>
            <a:spLocks noGrp="1"/>
          </p:cNvSpPr>
          <p:nvPr>
            <p:ph type="sldNum" sz="quarter" idx="12"/>
          </p:nvPr>
        </p:nvSpPr>
        <p:spPr/>
        <p:txBody>
          <a:bodyPr/>
          <a:lstStyle/>
          <a:p>
            <a:fld id="{2ACC4A81-7D9E-D941-9672-05D41D735957}" type="slidenum">
              <a:rPr lang="es-ES_tradnl" smtClean="0"/>
              <a:t>45</a:t>
            </a:fld>
            <a:endParaRPr lang="es-ES_tradnl"/>
          </a:p>
        </p:txBody>
      </p:sp>
    </p:spTree>
    <p:extLst>
      <p:ext uri="{BB962C8B-B14F-4D97-AF65-F5344CB8AC3E}">
        <p14:creationId xmlns:p14="http://schemas.microsoft.com/office/powerpoint/2010/main" val="25330356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Comandos sobre ficheros</a:t>
            </a:r>
            <a:endParaRPr lang="es-ES" dirty="0"/>
          </a:p>
        </p:txBody>
      </p:sp>
      <p:sp>
        <p:nvSpPr>
          <p:cNvPr id="3" name="Marcador de contenido 2"/>
          <p:cNvSpPr>
            <a:spLocks noGrp="1"/>
          </p:cNvSpPr>
          <p:nvPr>
            <p:ph idx="1"/>
          </p:nvPr>
        </p:nvSpPr>
        <p:spPr>
          <a:xfrm>
            <a:off x="2592924" y="1361872"/>
            <a:ext cx="8911687" cy="4549350"/>
          </a:xfrm>
        </p:spPr>
        <p:txBody>
          <a:bodyPr>
            <a:normAutofit fontScale="92500" lnSpcReduction="10000"/>
          </a:bodyPr>
          <a:lstStyle/>
          <a:p>
            <a:r>
              <a:rPr lang="es-ES" b="1" dirty="0" err="1"/>
              <a:t>pg</a:t>
            </a:r>
            <a:r>
              <a:rPr lang="es-ES" b="1" cap="small" dirty="0" smtClean="0"/>
              <a:t>:</a:t>
            </a:r>
            <a:r>
              <a:rPr lang="es-ES" dirty="0" smtClean="0"/>
              <a:t> </a:t>
            </a:r>
            <a:r>
              <a:rPr lang="es-ES" dirty="0"/>
              <a:t>Visualizar el contenido de un archivo por páginas (pulsando [</a:t>
            </a:r>
            <a:r>
              <a:rPr lang="es-ES" dirty="0" err="1"/>
              <a:t>Intro</a:t>
            </a:r>
            <a:r>
              <a:rPr lang="es-ES" dirty="0"/>
              <a:t>]. Pulsando [q]+[</a:t>
            </a:r>
            <a:r>
              <a:rPr lang="es-ES" dirty="0" err="1"/>
              <a:t>Intro</a:t>
            </a:r>
            <a:r>
              <a:rPr lang="es-ES" dirty="0"/>
              <a:t>] terminamos. Cuando especificamos -n cambiamos el número de líneas por página. Cuando especificamos +n indicamos que la presentación del fichero comienza en el número de línea especificado. </a:t>
            </a:r>
          </a:p>
          <a:p>
            <a:r>
              <a:rPr lang="es-ES" b="1" dirty="0" smtClean="0"/>
              <a:t>grep</a:t>
            </a:r>
            <a:r>
              <a:rPr lang="es-ES" dirty="0" smtClean="0"/>
              <a:t>: Buscar una cadena en los archivos especificados. Nos muestra las líneas en las que encuentra dicha cadena.   </a:t>
            </a:r>
          </a:p>
          <a:p>
            <a:pPr marL="0" lvl="1" indent="0">
              <a:buNone/>
            </a:pPr>
            <a:r>
              <a:rPr lang="es-ES" b="1" dirty="0" smtClean="0"/>
              <a:t>			grep </a:t>
            </a:r>
            <a:r>
              <a:rPr lang="es-ES" b="1" dirty="0"/>
              <a:t>[opciones] &lt;</a:t>
            </a:r>
            <a:r>
              <a:rPr lang="es-ES" b="1" dirty="0" err="1"/>
              <a:t>expresion_a_buscar</a:t>
            </a:r>
            <a:r>
              <a:rPr lang="es-ES" b="1" dirty="0"/>
              <a:t>&gt; &lt;</a:t>
            </a:r>
            <a:r>
              <a:rPr lang="es-ES" b="1" dirty="0" err="1"/>
              <a:t>lista_archivos</a:t>
            </a:r>
            <a:r>
              <a:rPr lang="es-ES" b="1" dirty="0"/>
              <a:t>&gt;:</a:t>
            </a:r>
          </a:p>
          <a:p>
            <a:pPr marL="0" indent="0">
              <a:buNone/>
            </a:pPr>
            <a:endParaRPr lang="es-ES" dirty="0" smtClean="0"/>
          </a:p>
          <a:p>
            <a:pPr lvl="1"/>
            <a:r>
              <a:rPr lang="es-ES" dirty="0" smtClean="0"/>
              <a:t> -c (</a:t>
            </a:r>
            <a:r>
              <a:rPr lang="es-ES" dirty="0" err="1" smtClean="0"/>
              <a:t>count</a:t>
            </a:r>
            <a:r>
              <a:rPr lang="es-ES" dirty="0" smtClean="0"/>
              <a:t>) sólo cuenta las líneas, no las visualiza.  </a:t>
            </a:r>
          </a:p>
          <a:p>
            <a:pPr lvl="1"/>
            <a:r>
              <a:rPr lang="es-ES" dirty="0" smtClean="0"/>
              <a:t> -i ignora mayúsculas/minúsculas.   </a:t>
            </a:r>
          </a:p>
          <a:p>
            <a:pPr lvl="1"/>
            <a:r>
              <a:rPr lang="es-ES" dirty="0" smtClean="0"/>
              <a:t> -l lista los ficheros con alguna ocurrencia.  </a:t>
            </a:r>
          </a:p>
          <a:p>
            <a:pPr lvl="1"/>
            <a:r>
              <a:rPr lang="es-ES" dirty="0" smtClean="0"/>
              <a:t> -n visualiza el número de línea.  </a:t>
            </a:r>
          </a:p>
          <a:p>
            <a:pPr lvl="1"/>
            <a:r>
              <a:rPr lang="es-ES" dirty="0" smtClean="0"/>
              <a:t>-v:  se  muestran  las  líneas  donde  no  está &lt;</a:t>
            </a:r>
            <a:r>
              <a:rPr lang="es-ES" dirty="0" err="1" smtClean="0"/>
              <a:t>expresion_a_buscar</a:t>
            </a:r>
            <a:r>
              <a:rPr lang="es-ES" dirty="0" smtClean="0"/>
              <a:t>&gt; </a:t>
            </a:r>
          </a:p>
          <a:p>
            <a:pPr lvl="1"/>
            <a:r>
              <a:rPr lang="es-ES" dirty="0" smtClean="0"/>
              <a:t>-w : lo que busca son palabras</a:t>
            </a:r>
          </a:p>
          <a:p>
            <a:endParaRPr lang="es-ES" dirty="0"/>
          </a:p>
        </p:txBody>
      </p:sp>
      <p:sp>
        <p:nvSpPr>
          <p:cNvPr id="4" name="Marcador de pie de página 3"/>
          <p:cNvSpPr>
            <a:spLocks noGrp="1"/>
          </p:cNvSpPr>
          <p:nvPr>
            <p:ph type="ftr" sz="quarter" idx="11"/>
          </p:nvPr>
        </p:nvSpPr>
        <p:spPr/>
        <p:txBody>
          <a:bodyPr/>
          <a:lstStyle/>
          <a:p>
            <a:r>
              <a:rPr lang="es-ES_tradnl" smtClean="0"/>
              <a:t>Fundamentos Tecnológicos</a:t>
            </a:r>
            <a:endParaRPr lang="es-ES_tradnl" dirty="0"/>
          </a:p>
        </p:txBody>
      </p:sp>
      <p:sp>
        <p:nvSpPr>
          <p:cNvPr id="5" name="Marcador de número de diapositiva 4"/>
          <p:cNvSpPr>
            <a:spLocks noGrp="1"/>
          </p:cNvSpPr>
          <p:nvPr>
            <p:ph type="sldNum" sz="quarter" idx="12"/>
          </p:nvPr>
        </p:nvSpPr>
        <p:spPr/>
        <p:txBody>
          <a:bodyPr/>
          <a:lstStyle/>
          <a:p>
            <a:fld id="{2ACC4A81-7D9E-D941-9672-05D41D735957}" type="slidenum">
              <a:rPr lang="es-ES_tradnl" smtClean="0"/>
              <a:t>46</a:t>
            </a:fld>
            <a:endParaRPr lang="es-ES_tradnl"/>
          </a:p>
        </p:txBody>
      </p:sp>
    </p:spTree>
    <p:extLst>
      <p:ext uri="{BB962C8B-B14F-4D97-AF65-F5344CB8AC3E}">
        <p14:creationId xmlns:p14="http://schemas.microsoft.com/office/powerpoint/2010/main" val="1199548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Comandos sobre ficheros</a:t>
            </a:r>
            <a:endParaRPr lang="es-ES" dirty="0"/>
          </a:p>
        </p:txBody>
      </p:sp>
      <p:sp>
        <p:nvSpPr>
          <p:cNvPr id="3" name="Marcador de contenido 2"/>
          <p:cNvSpPr>
            <a:spLocks noGrp="1"/>
          </p:cNvSpPr>
          <p:nvPr>
            <p:ph idx="1"/>
          </p:nvPr>
        </p:nvSpPr>
        <p:spPr>
          <a:xfrm>
            <a:off x="2393004" y="1361871"/>
            <a:ext cx="9111607" cy="5139061"/>
          </a:xfrm>
        </p:spPr>
        <p:txBody>
          <a:bodyPr>
            <a:normAutofit fontScale="77500" lnSpcReduction="20000"/>
          </a:bodyPr>
          <a:lstStyle/>
          <a:p>
            <a:r>
              <a:rPr lang="es-ES" b="1" dirty="0" err="1" smtClean="0"/>
              <a:t>cut</a:t>
            </a:r>
            <a:r>
              <a:rPr lang="es-ES" dirty="0"/>
              <a:t>: Filtra un fichero de manera que solo se deja pasar una columna especificada en la línea de </a:t>
            </a:r>
            <a:r>
              <a:rPr lang="es-ES" dirty="0" smtClean="0"/>
              <a:t>órdenes.</a:t>
            </a:r>
          </a:p>
          <a:p>
            <a:pPr marL="0" indent="0">
              <a:buNone/>
            </a:pPr>
            <a:r>
              <a:rPr lang="es-ES" dirty="0"/>
              <a:t>	</a:t>
            </a:r>
            <a:r>
              <a:rPr lang="es-ES" dirty="0" smtClean="0"/>
              <a:t>			</a:t>
            </a:r>
            <a:r>
              <a:rPr lang="es-ES" dirty="0" err="1" smtClean="0"/>
              <a:t>cut</a:t>
            </a:r>
            <a:r>
              <a:rPr lang="es-ES" dirty="0" smtClean="0"/>
              <a:t> </a:t>
            </a:r>
            <a:r>
              <a:rPr lang="es-ES" dirty="0"/>
              <a:t>[opciones] &lt;</a:t>
            </a:r>
            <a:r>
              <a:rPr lang="es-ES" dirty="0" err="1" smtClean="0"/>
              <a:t>lista_ficheros</a:t>
            </a:r>
            <a:r>
              <a:rPr lang="es-ES" dirty="0" smtClean="0"/>
              <a:t>&gt;</a:t>
            </a:r>
          </a:p>
          <a:p>
            <a:endParaRPr lang="es-ES" dirty="0" smtClean="0"/>
          </a:p>
          <a:p>
            <a:endParaRPr lang="es-ES" dirty="0"/>
          </a:p>
          <a:p>
            <a:endParaRPr lang="es-ES" dirty="0" smtClean="0"/>
          </a:p>
          <a:p>
            <a:endParaRPr lang="es-ES" dirty="0"/>
          </a:p>
          <a:p>
            <a:r>
              <a:rPr lang="es-ES" b="1" dirty="0" err="1"/>
              <a:t>sort</a:t>
            </a:r>
            <a:r>
              <a:rPr lang="es-ES" dirty="0"/>
              <a:t>: Ordena las líneas de uno o más ficheros imprimiendo el resultado por pantalla.</a:t>
            </a:r>
          </a:p>
          <a:p>
            <a:pPr marL="0" indent="0">
              <a:buNone/>
            </a:pPr>
            <a:r>
              <a:rPr lang="es-ES" dirty="0" smtClean="0"/>
              <a:t>					</a:t>
            </a:r>
            <a:r>
              <a:rPr lang="es-ES" dirty="0" err="1" smtClean="0"/>
              <a:t>sort</a:t>
            </a:r>
            <a:r>
              <a:rPr lang="es-ES" dirty="0" smtClean="0"/>
              <a:t> </a:t>
            </a:r>
            <a:r>
              <a:rPr lang="es-ES" dirty="0"/>
              <a:t>[opciones] [archivo]</a:t>
            </a:r>
          </a:p>
          <a:p>
            <a:pPr marL="0" indent="0">
              <a:buNone/>
            </a:pPr>
            <a:r>
              <a:rPr lang="es-ES" dirty="0" smtClean="0"/>
              <a:t>	-</a:t>
            </a:r>
            <a:r>
              <a:rPr lang="es-ES" dirty="0"/>
              <a:t>b Ignora espacios en blanco precedentes.</a:t>
            </a:r>
          </a:p>
          <a:p>
            <a:pPr marL="0" indent="0">
              <a:buNone/>
            </a:pPr>
            <a:r>
              <a:rPr lang="es-ES" dirty="0" smtClean="0"/>
              <a:t>	-</a:t>
            </a:r>
            <a:r>
              <a:rPr lang="es-ES" dirty="0"/>
              <a:t>d Ordena ignorando todos los caracteres salvo caracteres letras, números y espacios.</a:t>
            </a:r>
          </a:p>
          <a:p>
            <a:pPr marL="0" indent="0">
              <a:buNone/>
            </a:pPr>
            <a:r>
              <a:rPr lang="es-ES" dirty="0" smtClean="0"/>
              <a:t>	-</a:t>
            </a:r>
            <a:r>
              <a:rPr lang="es-ES" dirty="0"/>
              <a:t>f considera iguales las mayúsculas y minúsculas.</a:t>
            </a:r>
          </a:p>
          <a:p>
            <a:pPr marL="0" indent="0">
              <a:buNone/>
            </a:pPr>
            <a:r>
              <a:rPr lang="es-ES" dirty="0" smtClean="0"/>
              <a:t>	-</a:t>
            </a:r>
            <a:r>
              <a:rPr lang="es-ES" dirty="0"/>
              <a:t>n ordena por valor numérico.</a:t>
            </a:r>
          </a:p>
          <a:p>
            <a:pPr marL="0" indent="0">
              <a:buNone/>
            </a:pPr>
            <a:r>
              <a:rPr lang="es-ES" dirty="0"/>
              <a:t>	</a:t>
            </a:r>
            <a:r>
              <a:rPr lang="es-ES" dirty="0" smtClean="0"/>
              <a:t>-r</a:t>
            </a:r>
            <a:r>
              <a:rPr lang="es-ES" dirty="0"/>
              <a:t> invertirá el orden.</a:t>
            </a:r>
          </a:p>
          <a:p>
            <a:pPr marL="0" indent="0">
              <a:buNone/>
            </a:pPr>
            <a:r>
              <a:rPr lang="es-ES" dirty="0" smtClean="0"/>
              <a:t>	-</a:t>
            </a:r>
            <a:r>
              <a:rPr lang="es-ES" dirty="0"/>
              <a:t>k n1,[n2] Especifica un campo como clave de ordenación, comienza en n1 y acaba en n2; los números de campo empiezan en 1. En versiones antiguas existía la opción +1, la cual indicaba a </a:t>
            </a:r>
            <a:r>
              <a:rPr lang="es-ES" dirty="0" err="1"/>
              <a:t>sort</a:t>
            </a:r>
            <a:r>
              <a:rPr lang="es-ES" dirty="0"/>
              <a:t> que debía ordenarse tomando la segunda columna de datos, usándose +2 para la tercera y así sucesivamente, (los números de campo empezaban en 0).</a:t>
            </a:r>
          </a:p>
          <a:p>
            <a:pPr marL="0" indent="0">
              <a:buNone/>
            </a:pPr>
            <a:r>
              <a:rPr lang="es-ES" dirty="0" smtClean="0"/>
              <a:t>	-</a:t>
            </a:r>
            <a:r>
              <a:rPr lang="es-ES" dirty="0"/>
              <a:t>o salida.txt Escribir el resultado en salida.txt.</a:t>
            </a:r>
          </a:p>
          <a:p>
            <a:pPr marL="0" indent="0">
              <a:buNone/>
            </a:pPr>
            <a:endParaRPr lang="es-ES" dirty="0" smtClean="0"/>
          </a:p>
        </p:txBody>
      </p:sp>
      <p:sp>
        <p:nvSpPr>
          <p:cNvPr id="4" name="Marcador de pie de página 3"/>
          <p:cNvSpPr>
            <a:spLocks noGrp="1"/>
          </p:cNvSpPr>
          <p:nvPr>
            <p:ph type="ftr" sz="quarter" idx="11"/>
          </p:nvPr>
        </p:nvSpPr>
        <p:spPr>
          <a:xfrm>
            <a:off x="3474429" y="6480802"/>
            <a:ext cx="7619999" cy="365125"/>
          </a:xfrm>
        </p:spPr>
        <p:txBody>
          <a:bodyPr/>
          <a:lstStyle/>
          <a:p>
            <a:r>
              <a:rPr lang="es-ES_tradnl" dirty="0" smtClean="0"/>
              <a:t>Fundamentos Tecnológicos</a:t>
            </a:r>
            <a:endParaRPr lang="es-ES_tradnl" dirty="0"/>
          </a:p>
        </p:txBody>
      </p:sp>
      <p:sp>
        <p:nvSpPr>
          <p:cNvPr id="5" name="Marcador de número de diapositiva 4"/>
          <p:cNvSpPr>
            <a:spLocks noGrp="1"/>
          </p:cNvSpPr>
          <p:nvPr>
            <p:ph type="sldNum" sz="quarter" idx="12"/>
          </p:nvPr>
        </p:nvSpPr>
        <p:spPr/>
        <p:txBody>
          <a:bodyPr/>
          <a:lstStyle/>
          <a:p>
            <a:fld id="{2ACC4A81-7D9E-D941-9672-05D41D735957}" type="slidenum">
              <a:rPr lang="es-ES_tradnl" smtClean="0"/>
              <a:t>47</a:t>
            </a:fld>
            <a:endParaRPr lang="es-ES_tradnl"/>
          </a:p>
        </p:txBody>
      </p:sp>
      <p:pic>
        <p:nvPicPr>
          <p:cNvPr id="6" name="Imagen 5"/>
          <p:cNvPicPr>
            <a:picLocks noChangeAspect="1"/>
          </p:cNvPicPr>
          <p:nvPr/>
        </p:nvPicPr>
        <p:blipFill>
          <a:blip r:embed="rId2"/>
          <a:stretch>
            <a:fillRect/>
          </a:stretch>
        </p:blipFill>
        <p:spPr>
          <a:xfrm>
            <a:off x="4994576" y="2108397"/>
            <a:ext cx="6336855" cy="1068727"/>
          </a:xfrm>
          <a:prstGeom prst="rect">
            <a:avLst/>
          </a:prstGeom>
        </p:spPr>
      </p:pic>
    </p:spTree>
    <p:extLst>
      <p:ext uri="{BB962C8B-B14F-4D97-AF65-F5344CB8AC3E}">
        <p14:creationId xmlns:p14="http://schemas.microsoft.com/office/powerpoint/2010/main" val="15995963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Comandos sobre ficheros </a:t>
            </a:r>
            <a:endParaRPr lang="es-ES" dirty="0"/>
          </a:p>
        </p:txBody>
      </p:sp>
      <p:sp>
        <p:nvSpPr>
          <p:cNvPr id="3" name="Marcador de contenido 2"/>
          <p:cNvSpPr>
            <a:spLocks noGrp="1"/>
          </p:cNvSpPr>
          <p:nvPr>
            <p:ph idx="1"/>
          </p:nvPr>
        </p:nvSpPr>
        <p:spPr>
          <a:xfrm>
            <a:off x="2592924" y="1361872"/>
            <a:ext cx="8911687" cy="4549350"/>
          </a:xfrm>
        </p:spPr>
        <p:txBody>
          <a:bodyPr>
            <a:normAutofit lnSpcReduction="10000"/>
          </a:bodyPr>
          <a:lstStyle/>
          <a:p>
            <a:r>
              <a:rPr lang="es-ES" b="1" dirty="0" err="1" smtClean="0"/>
              <a:t>find</a:t>
            </a:r>
            <a:r>
              <a:rPr lang="es-ES" b="1" cap="small" dirty="0" smtClean="0"/>
              <a:t>: </a:t>
            </a:r>
            <a:r>
              <a:rPr lang="es-ES" dirty="0"/>
              <a:t>Pasa por los directorios especificados y genera una lista de archivos que cumplen los criterios que se han especificado. Se utiliza para buscar archivos </a:t>
            </a:r>
            <a:r>
              <a:rPr lang="es-ES" dirty="0" smtClean="0"/>
              <a:t>normalmente</a:t>
            </a:r>
          </a:p>
          <a:p>
            <a:pPr marL="0" indent="0">
              <a:buNone/>
            </a:pPr>
            <a:r>
              <a:rPr lang="es-ES" dirty="0" smtClean="0"/>
              <a:t>	</a:t>
            </a:r>
            <a:r>
              <a:rPr lang="es-ES" dirty="0"/>
              <a:t>	</a:t>
            </a:r>
            <a:r>
              <a:rPr lang="es-ES" b="1" dirty="0" smtClean="0"/>
              <a:t> </a:t>
            </a:r>
            <a:r>
              <a:rPr lang="es-ES" b="1" dirty="0" err="1"/>
              <a:t>find</a:t>
            </a:r>
            <a:r>
              <a:rPr lang="es-ES" b="1" dirty="0"/>
              <a:t> &lt;</a:t>
            </a:r>
            <a:r>
              <a:rPr lang="es-ES" b="1" dirty="0" err="1"/>
              <a:t>lista_directorios</a:t>
            </a:r>
            <a:r>
              <a:rPr lang="es-ES" b="1" dirty="0"/>
              <a:t>&gt; &lt;</a:t>
            </a:r>
            <a:r>
              <a:rPr lang="es-ES" b="1" dirty="0" smtClean="0"/>
              <a:t>concordancia&gt;</a:t>
            </a:r>
          </a:p>
          <a:p>
            <a:pPr lvl="1">
              <a:buFont typeface="+mj-lt"/>
              <a:buAutoNum type="arabicPeriod"/>
            </a:pPr>
            <a:r>
              <a:rPr lang="es-ES" dirty="0"/>
              <a:t>&lt;</a:t>
            </a:r>
            <a:r>
              <a:rPr lang="es-ES" dirty="0" err="1"/>
              <a:t>lista_directorios</a:t>
            </a:r>
            <a:r>
              <a:rPr lang="es-ES" dirty="0"/>
              <a:t>&gt;: lista de directorios por los que se desea buscar separados por espacios  </a:t>
            </a:r>
            <a:endParaRPr lang="es-ES" dirty="0" smtClean="0"/>
          </a:p>
          <a:p>
            <a:pPr lvl="1">
              <a:buFont typeface="+mj-lt"/>
              <a:buAutoNum type="arabicPeriod"/>
            </a:pPr>
            <a:r>
              <a:rPr lang="es-ES" dirty="0" smtClean="0"/>
              <a:t>&lt;</a:t>
            </a:r>
            <a:r>
              <a:rPr lang="es-ES" dirty="0"/>
              <a:t>concordancia&gt;: se especifica de la siguiente manera:  </a:t>
            </a:r>
            <a:endParaRPr lang="es-ES" dirty="0" smtClean="0"/>
          </a:p>
          <a:p>
            <a:pPr lvl="2">
              <a:buFont typeface="+mj-lt"/>
              <a:buAutoNum type="arabicPeriod"/>
            </a:pPr>
            <a:r>
              <a:rPr lang="es-ES" dirty="0" smtClean="0"/>
              <a:t>-</a:t>
            </a:r>
            <a:r>
              <a:rPr lang="es-ES" dirty="0" err="1"/>
              <a:t>name</a:t>
            </a:r>
            <a:r>
              <a:rPr lang="es-ES" dirty="0"/>
              <a:t> &lt;fichero&gt;: nombre de fichero a buscar </a:t>
            </a:r>
            <a:endParaRPr lang="es-ES" dirty="0" smtClean="0"/>
          </a:p>
          <a:p>
            <a:pPr lvl="2">
              <a:buFont typeface="+mj-lt"/>
              <a:buAutoNum type="arabicPeriod"/>
            </a:pPr>
            <a:r>
              <a:rPr lang="es-ES" dirty="0" smtClean="0"/>
              <a:t> </a:t>
            </a:r>
            <a:r>
              <a:rPr lang="es-ES" dirty="0"/>
              <a:t>-</a:t>
            </a:r>
            <a:r>
              <a:rPr lang="es-ES" dirty="0" err="1"/>
              <a:t>user</a:t>
            </a:r>
            <a:r>
              <a:rPr lang="es-ES" dirty="0"/>
              <a:t> &lt;</a:t>
            </a:r>
            <a:r>
              <a:rPr lang="es-ES" dirty="0" err="1"/>
              <a:t>id_usuario</a:t>
            </a:r>
            <a:r>
              <a:rPr lang="es-ES" dirty="0"/>
              <a:t>&gt;: busca todos los ficheros cuyo propietario coincida con </a:t>
            </a:r>
            <a:r>
              <a:rPr lang="es-ES" dirty="0" err="1"/>
              <a:t>id_usuario</a:t>
            </a:r>
            <a:r>
              <a:rPr lang="es-ES" dirty="0"/>
              <a:t>  </a:t>
            </a:r>
          </a:p>
          <a:p>
            <a:pPr marL="0" indent="0">
              <a:buNone/>
            </a:pPr>
            <a:r>
              <a:rPr lang="es-ES" dirty="0" smtClean="0"/>
              <a:t>    Opciones</a:t>
            </a:r>
            <a:r>
              <a:rPr lang="es-ES" dirty="0"/>
              <a:t>: (ver manuales)  </a:t>
            </a:r>
          </a:p>
          <a:p>
            <a:pPr marL="0" indent="0">
              <a:buNone/>
            </a:pPr>
            <a:r>
              <a:rPr lang="es-ES" dirty="0" smtClean="0"/>
              <a:t>	</a:t>
            </a:r>
            <a:r>
              <a:rPr lang="es-ES" b="1" dirty="0" smtClean="0"/>
              <a:t>! </a:t>
            </a:r>
            <a:r>
              <a:rPr lang="es-ES" b="1" dirty="0" err="1" smtClean="0"/>
              <a:t>Expr</a:t>
            </a:r>
            <a:r>
              <a:rPr lang="es-ES" b="1" dirty="0" smtClean="0"/>
              <a:t> </a:t>
            </a:r>
            <a:r>
              <a:rPr lang="es-ES" b="1" dirty="0" smtClean="0">
                <a:sym typeface="Wingdings" panose="05000000000000000000" pitchFamily="2" charset="2"/>
              </a:rPr>
              <a:t></a:t>
            </a:r>
            <a:r>
              <a:rPr lang="es-ES" b="1" dirty="0" smtClean="0"/>
              <a:t> </a:t>
            </a:r>
            <a:r>
              <a:rPr lang="es-ES" dirty="0"/>
              <a:t>Busca los que no cumplen la expresión.  </a:t>
            </a:r>
            <a:endParaRPr lang="es-ES" dirty="0" smtClean="0"/>
          </a:p>
          <a:p>
            <a:pPr marL="0" indent="0">
              <a:buNone/>
            </a:pPr>
            <a:r>
              <a:rPr lang="es-ES" dirty="0"/>
              <a:t>	</a:t>
            </a:r>
            <a:r>
              <a:rPr lang="es-ES" b="1" dirty="0" smtClean="0"/>
              <a:t>-</a:t>
            </a:r>
            <a:r>
              <a:rPr lang="es-ES" b="1" dirty="0" err="1" smtClean="0"/>
              <a:t>name</a:t>
            </a:r>
            <a:r>
              <a:rPr lang="es-ES" b="1" dirty="0" smtClean="0"/>
              <a:t> </a:t>
            </a:r>
            <a:r>
              <a:rPr lang="es-ES" b="1" dirty="0" smtClean="0">
                <a:sym typeface="Wingdings" panose="05000000000000000000" pitchFamily="2" charset="2"/>
              </a:rPr>
              <a:t></a:t>
            </a:r>
            <a:r>
              <a:rPr lang="es-ES" b="1" dirty="0" smtClean="0"/>
              <a:t> </a:t>
            </a:r>
            <a:r>
              <a:rPr lang="es-ES" dirty="0"/>
              <a:t>nombre busca los que se llaman como se indica en nombre  </a:t>
            </a:r>
          </a:p>
          <a:p>
            <a:pPr marL="0" indent="0">
              <a:buNone/>
            </a:pPr>
            <a:r>
              <a:rPr lang="es-ES" dirty="0" smtClean="0"/>
              <a:t>	Si </a:t>
            </a:r>
            <a:r>
              <a:rPr lang="es-ES" dirty="0"/>
              <a:t>se usan </a:t>
            </a:r>
            <a:r>
              <a:rPr lang="es-ES" dirty="0" err="1"/>
              <a:t>metacaracteres</a:t>
            </a:r>
            <a:r>
              <a:rPr lang="es-ES" dirty="0"/>
              <a:t> *, ¿, [ ] poner comillas dobles  </a:t>
            </a:r>
          </a:p>
          <a:p>
            <a:pPr marL="0" indent="0">
              <a:buNone/>
            </a:pPr>
            <a:endParaRPr lang="es-ES" b="1" dirty="0"/>
          </a:p>
        </p:txBody>
      </p:sp>
      <p:sp>
        <p:nvSpPr>
          <p:cNvPr id="4" name="Marcador de pie de página 3"/>
          <p:cNvSpPr>
            <a:spLocks noGrp="1"/>
          </p:cNvSpPr>
          <p:nvPr>
            <p:ph type="ftr" sz="quarter" idx="11"/>
          </p:nvPr>
        </p:nvSpPr>
        <p:spPr/>
        <p:txBody>
          <a:bodyPr/>
          <a:lstStyle/>
          <a:p>
            <a:r>
              <a:rPr lang="es-ES_tradnl" smtClean="0"/>
              <a:t>Fundamentos Tecnológicos</a:t>
            </a:r>
            <a:endParaRPr lang="es-ES_tradnl" dirty="0"/>
          </a:p>
        </p:txBody>
      </p:sp>
      <p:sp>
        <p:nvSpPr>
          <p:cNvPr id="5" name="Marcador de número de diapositiva 4"/>
          <p:cNvSpPr>
            <a:spLocks noGrp="1"/>
          </p:cNvSpPr>
          <p:nvPr>
            <p:ph type="sldNum" sz="quarter" idx="12"/>
          </p:nvPr>
        </p:nvSpPr>
        <p:spPr/>
        <p:txBody>
          <a:bodyPr/>
          <a:lstStyle/>
          <a:p>
            <a:fld id="{2ACC4A81-7D9E-D941-9672-05D41D735957}" type="slidenum">
              <a:rPr lang="es-ES_tradnl" smtClean="0"/>
              <a:t>48</a:t>
            </a:fld>
            <a:endParaRPr lang="es-ES_tradnl"/>
          </a:p>
        </p:txBody>
      </p:sp>
    </p:spTree>
    <p:extLst>
      <p:ext uri="{BB962C8B-B14F-4D97-AF65-F5344CB8AC3E}">
        <p14:creationId xmlns:p14="http://schemas.microsoft.com/office/powerpoint/2010/main" val="2785350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Comandos sobre ficheros </a:t>
            </a:r>
            <a:endParaRPr lang="es-ES" dirty="0"/>
          </a:p>
        </p:txBody>
      </p:sp>
      <p:pic>
        <p:nvPicPr>
          <p:cNvPr id="6" name="Marcador de contenido 5"/>
          <p:cNvPicPr>
            <a:picLocks noGrp="1" noChangeAspect="1"/>
          </p:cNvPicPr>
          <p:nvPr>
            <p:ph idx="1"/>
          </p:nvPr>
        </p:nvPicPr>
        <p:blipFill>
          <a:blip r:embed="rId2"/>
          <a:stretch>
            <a:fillRect/>
          </a:stretch>
        </p:blipFill>
        <p:spPr>
          <a:xfrm>
            <a:off x="4835484" y="1264555"/>
            <a:ext cx="6098405" cy="5227205"/>
          </a:xfrm>
          <a:prstGeom prst="rect">
            <a:avLst/>
          </a:prstGeom>
        </p:spPr>
      </p:pic>
      <p:sp>
        <p:nvSpPr>
          <p:cNvPr id="4" name="Marcador de pie de página 3"/>
          <p:cNvSpPr>
            <a:spLocks noGrp="1"/>
          </p:cNvSpPr>
          <p:nvPr>
            <p:ph type="ftr" sz="quarter" idx="11"/>
          </p:nvPr>
        </p:nvSpPr>
        <p:spPr/>
        <p:txBody>
          <a:bodyPr/>
          <a:lstStyle/>
          <a:p>
            <a:r>
              <a:rPr lang="es-ES_tradnl" smtClean="0"/>
              <a:t>Fundamentos Tecnológicos</a:t>
            </a:r>
            <a:endParaRPr lang="es-ES_tradnl" dirty="0"/>
          </a:p>
        </p:txBody>
      </p:sp>
      <p:sp>
        <p:nvSpPr>
          <p:cNvPr id="5" name="Marcador de número de diapositiva 4"/>
          <p:cNvSpPr>
            <a:spLocks noGrp="1"/>
          </p:cNvSpPr>
          <p:nvPr>
            <p:ph type="sldNum" sz="quarter" idx="12"/>
          </p:nvPr>
        </p:nvSpPr>
        <p:spPr/>
        <p:txBody>
          <a:bodyPr/>
          <a:lstStyle/>
          <a:p>
            <a:fld id="{2ACC4A81-7D9E-D941-9672-05D41D735957}" type="slidenum">
              <a:rPr lang="es-ES_tradnl" smtClean="0"/>
              <a:t>49</a:t>
            </a:fld>
            <a:endParaRPr lang="es-ES_tradnl"/>
          </a:p>
        </p:txBody>
      </p:sp>
    </p:spTree>
    <p:extLst>
      <p:ext uri="{BB962C8B-B14F-4D97-AF65-F5344CB8AC3E}">
        <p14:creationId xmlns:p14="http://schemas.microsoft.com/office/powerpoint/2010/main" val="3308659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Instalación del SSOO</a:t>
            </a:r>
          </a:p>
        </p:txBody>
      </p:sp>
      <p:sp>
        <p:nvSpPr>
          <p:cNvPr id="3" name="Marcador de contenido 2"/>
          <p:cNvSpPr>
            <a:spLocks noGrp="1"/>
          </p:cNvSpPr>
          <p:nvPr>
            <p:ph idx="1"/>
          </p:nvPr>
        </p:nvSpPr>
        <p:spPr/>
        <p:txBody>
          <a:bodyPr/>
          <a:lstStyle/>
          <a:p>
            <a:r>
              <a:rPr lang="es-ES_tradnl" dirty="0"/>
              <a:t>Disco duro: nos mostrará el disco o discos donde puede instalarse y nos permitirá personalizar la partición del disco.</a:t>
            </a:r>
          </a:p>
          <a:p>
            <a:pPr lvl="1"/>
            <a:r>
              <a:rPr lang="es-ES_tradnl" dirty="0"/>
              <a:t>Se recomienda: partición /</a:t>
            </a:r>
            <a:r>
              <a:rPr lang="es-ES_tradnl" dirty="0" err="1"/>
              <a:t>boot</a:t>
            </a:r>
            <a:r>
              <a:rPr lang="es-ES_tradnl" dirty="0"/>
              <a:t> (500mb), partición swap ( = tamaño RAM) y partición / el resto del disco disponible.</a:t>
            </a:r>
          </a:p>
          <a:p>
            <a:r>
              <a:rPr lang="es-ES_tradnl" dirty="0"/>
              <a:t>Pedirá el perfil de instalación o permitirá seleccionar paquetes individualmente.</a:t>
            </a:r>
          </a:p>
          <a:p>
            <a:r>
              <a:rPr lang="es-ES_tradnl" dirty="0"/>
              <a:t> Personalización del nombre de maquina y configuración de red.</a:t>
            </a:r>
          </a:p>
          <a:p>
            <a:r>
              <a:rPr lang="es-ES_tradnl" dirty="0"/>
              <a:t>Usuario </a:t>
            </a:r>
            <a:r>
              <a:rPr lang="es-ES_tradnl" dirty="0" err="1"/>
              <a:t>root</a:t>
            </a:r>
            <a:r>
              <a:rPr lang="es-ES_tradnl" dirty="0"/>
              <a:t>: establecer una contraseña para el usuario</a:t>
            </a:r>
          </a:p>
          <a:p>
            <a:r>
              <a:rPr lang="es-ES_tradnl" dirty="0"/>
              <a:t>Creación usuario: crear un usuario “normal” en el sistema.</a:t>
            </a:r>
          </a:p>
          <a:p>
            <a:endParaRPr lang="es-ES_tradnl" dirty="0"/>
          </a:p>
        </p:txBody>
      </p:sp>
      <p:sp>
        <p:nvSpPr>
          <p:cNvPr id="4" name="Marcador de pie de página 3"/>
          <p:cNvSpPr>
            <a:spLocks noGrp="1"/>
          </p:cNvSpPr>
          <p:nvPr>
            <p:ph type="ftr" sz="quarter" idx="11"/>
          </p:nvPr>
        </p:nvSpPr>
        <p:spPr/>
        <p:txBody>
          <a:bodyPr/>
          <a:lstStyle/>
          <a:p>
            <a:r>
              <a:rPr lang="es-ES_tradnl"/>
              <a:t>Fundamentos Tecnológicos</a:t>
            </a:r>
            <a:endParaRPr lang="es-ES_tradnl" dirty="0"/>
          </a:p>
        </p:txBody>
      </p:sp>
      <p:sp>
        <p:nvSpPr>
          <p:cNvPr id="5" name="Marcador de número de diapositiva 4"/>
          <p:cNvSpPr>
            <a:spLocks noGrp="1"/>
          </p:cNvSpPr>
          <p:nvPr>
            <p:ph type="sldNum" sz="quarter" idx="12"/>
          </p:nvPr>
        </p:nvSpPr>
        <p:spPr/>
        <p:txBody>
          <a:bodyPr/>
          <a:lstStyle/>
          <a:p>
            <a:fld id="{2ACC4A81-7D9E-D941-9672-05D41D735957}" type="slidenum">
              <a:rPr lang="es-ES_tradnl" smtClean="0"/>
              <a:t>5</a:t>
            </a:fld>
            <a:endParaRPr lang="es-ES_tradnl"/>
          </a:p>
        </p:txBody>
      </p:sp>
    </p:spTree>
    <p:extLst>
      <p:ext uri="{BB962C8B-B14F-4D97-AF65-F5344CB8AC3E}">
        <p14:creationId xmlns:p14="http://schemas.microsoft.com/office/powerpoint/2010/main" val="2939092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Comandos sobre ficheros </a:t>
            </a:r>
            <a:endParaRPr lang="es-ES" dirty="0"/>
          </a:p>
        </p:txBody>
      </p:sp>
      <p:sp>
        <p:nvSpPr>
          <p:cNvPr id="4" name="Marcador de pie de página 3"/>
          <p:cNvSpPr>
            <a:spLocks noGrp="1"/>
          </p:cNvSpPr>
          <p:nvPr>
            <p:ph type="ftr" sz="quarter" idx="11"/>
          </p:nvPr>
        </p:nvSpPr>
        <p:spPr/>
        <p:txBody>
          <a:bodyPr/>
          <a:lstStyle/>
          <a:p>
            <a:r>
              <a:rPr lang="es-ES_tradnl" smtClean="0"/>
              <a:t>Fundamentos Tecnológicos</a:t>
            </a:r>
            <a:endParaRPr lang="es-ES_tradnl" dirty="0"/>
          </a:p>
        </p:txBody>
      </p:sp>
      <p:sp>
        <p:nvSpPr>
          <p:cNvPr id="5" name="Marcador de número de diapositiva 4"/>
          <p:cNvSpPr>
            <a:spLocks noGrp="1"/>
          </p:cNvSpPr>
          <p:nvPr>
            <p:ph type="sldNum" sz="quarter" idx="12"/>
          </p:nvPr>
        </p:nvSpPr>
        <p:spPr/>
        <p:txBody>
          <a:bodyPr/>
          <a:lstStyle/>
          <a:p>
            <a:fld id="{2ACC4A81-7D9E-D941-9672-05D41D735957}" type="slidenum">
              <a:rPr lang="es-ES_tradnl" smtClean="0"/>
              <a:t>50</a:t>
            </a:fld>
            <a:endParaRPr lang="es-ES_tradnl"/>
          </a:p>
        </p:txBody>
      </p:sp>
      <p:sp>
        <p:nvSpPr>
          <p:cNvPr id="3" name="Marcador de contenido 2"/>
          <p:cNvSpPr>
            <a:spLocks noGrp="1"/>
          </p:cNvSpPr>
          <p:nvPr>
            <p:ph idx="1"/>
          </p:nvPr>
        </p:nvSpPr>
        <p:spPr/>
        <p:txBody>
          <a:bodyPr/>
          <a:lstStyle/>
          <a:p>
            <a:r>
              <a:rPr lang="es-ES" b="1" dirty="0" err="1" smtClean="0"/>
              <a:t>cmp</a:t>
            </a:r>
            <a:r>
              <a:rPr lang="es-ES" dirty="0" smtClean="0"/>
              <a:t>: compara 2 ficheros byte a byte ofreciendo las diferencias encontradas. Si este comando no muestra nada es que los ficheros son completamente iguales.</a:t>
            </a:r>
          </a:p>
          <a:p>
            <a:pPr marL="0" indent="0">
              <a:buNone/>
            </a:pPr>
            <a:r>
              <a:rPr lang="es-ES" dirty="0" smtClean="0"/>
              <a:t>					</a:t>
            </a:r>
            <a:r>
              <a:rPr lang="es-ES" dirty="0" err="1" smtClean="0"/>
              <a:t>cmp</a:t>
            </a:r>
            <a:r>
              <a:rPr lang="es-ES" dirty="0" smtClean="0"/>
              <a:t> </a:t>
            </a:r>
            <a:r>
              <a:rPr lang="es-ES" dirty="0"/>
              <a:t>fich1 </a:t>
            </a:r>
            <a:r>
              <a:rPr lang="es-ES" dirty="0" smtClean="0"/>
              <a:t>fich2</a:t>
            </a:r>
          </a:p>
          <a:p>
            <a:pPr marL="0" indent="0">
              <a:buNone/>
            </a:pPr>
            <a:r>
              <a:rPr lang="es-ES" dirty="0" smtClean="0"/>
              <a:t>(Crear 2 ficheros y modificarlos usando el Vi)</a:t>
            </a:r>
          </a:p>
          <a:p>
            <a:r>
              <a:rPr lang="es-ES" b="1" dirty="0" err="1" smtClean="0"/>
              <a:t>diff</a:t>
            </a:r>
            <a:r>
              <a:rPr lang="es-ES" dirty="0" smtClean="0"/>
              <a:t>: (Meter documentación)</a:t>
            </a:r>
          </a:p>
          <a:p>
            <a:endParaRPr lang="es-ES" dirty="0" smtClean="0"/>
          </a:p>
          <a:p>
            <a:pPr marL="457200" lvl="1" indent="0">
              <a:buNone/>
            </a:pPr>
            <a:r>
              <a:rPr lang="es-ES" dirty="0" smtClean="0"/>
              <a:t>			Hoja de ejercicios </a:t>
            </a:r>
            <a:r>
              <a:rPr lang="es-ES" dirty="0" err="1" smtClean="0"/>
              <a:t>Find</a:t>
            </a:r>
            <a:r>
              <a:rPr lang="es-ES" dirty="0" smtClean="0"/>
              <a:t>, grep…</a:t>
            </a:r>
            <a:r>
              <a:rPr lang="es-ES" dirty="0"/>
              <a:t>	</a:t>
            </a:r>
            <a:r>
              <a:rPr lang="es-ES" dirty="0" smtClean="0"/>
              <a:t>	</a:t>
            </a:r>
          </a:p>
        </p:txBody>
      </p:sp>
    </p:spTree>
    <p:extLst>
      <p:ext uri="{BB962C8B-B14F-4D97-AF65-F5344CB8AC3E}">
        <p14:creationId xmlns:p14="http://schemas.microsoft.com/office/powerpoint/2010/main" val="11032718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Redirección E/S </a:t>
            </a:r>
            <a:endParaRPr lang="es-ES" dirty="0"/>
          </a:p>
        </p:txBody>
      </p:sp>
      <p:pic>
        <p:nvPicPr>
          <p:cNvPr id="7" name="Marcador de contenido 6"/>
          <p:cNvPicPr>
            <a:picLocks noGrp="1" noChangeAspect="1"/>
          </p:cNvPicPr>
          <p:nvPr>
            <p:ph idx="1"/>
          </p:nvPr>
        </p:nvPicPr>
        <p:blipFill>
          <a:blip r:embed="rId2"/>
          <a:stretch>
            <a:fillRect/>
          </a:stretch>
        </p:blipFill>
        <p:spPr>
          <a:xfrm>
            <a:off x="3101486" y="2198132"/>
            <a:ext cx="7894564" cy="1546726"/>
          </a:xfrm>
          <a:prstGeom prst="rect">
            <a:avLst/>
          </a:prstGeom>
        </p:spPr>
      </p:pic>
      <p:sp>
        <p:nvSpPr>
          <p:cNvPr id="4" name="Marcador de pie de página 3"/>
          <p:cNvSpPr>
            <a:spLocks noGrp="1"/>
          </p:cNvSpPr>
          <p:nvPr>
            <p:ph type="ftr" sz="quarter" idx="11"/>
          </p:nvPr>
        </p:nvSpPr>
        <p:spPr/>
        <p:txBody>
          <a:bodyPr/>
          <a:lstStyle/>
          <a:p>
            <a:r>
              <a:rPr lang="es-ES_tradnl" smtClean="0"/>
              <a:t>Fundamentos Tecnológicos</a:t>
            </a:r>
            <a:endParaRPr lang="es-ES_tradnl" dirty="0"/>
          </a:p>
        </p:txBody>
      </p:sp>
      <p:sp>
        <p:nvSpPr>
          <p:cNvPr id="5" name="Marcador de número de diapositiva 4"/>
          <p:cNvSpPr>
            <a:spLocks noGrp="1"/>
          </p:cNvSpPr>
          <p:nvPr>
            <p:ph type="sldNum" sz="quarter" idx="12"/>
          </p:nvPr>
        </p:nvSpPr>
        <p:spPr/>
        <p:txBody>
          <a:bodyPr/>
          <a:lstStyle/>
          <a:p>
            <a:fld id="{2ACC4A81-7D9E-D941-9672-05D41D735957}" type="slidenum">
              <a:rPr lang="es-ES_tradnl" smtClean="0"/>
              <a:t>51</a:t>
            </a:fld>
            <a:endParaRPr lang="es-ES_tradnl"/>
          </a:p>
        </p:txBody>
      </p:sp>
      <p:sp>
        <p:nvSpPr>
          <p:cNvPr id="8" name="CuadroTexto 7"/>
          <p:cNvSpPr txBox="1"/>
          <p:nvPr/>
        </p:nvSpPr>
        <p:spPr>
          <a:xfrm>
            <a:off x="2947481" y="1828800"/>
            <a:ext cx="6089515" cy="369332"/>
          </a:xfrm>
          <a:prstGeom prst="rect">
            <a:avLst/>
          </a:prstGeom>
          <a:noFill/>
        </p:spPr>
        <p:txBody>
          <a:bodyPr wrap="square" rtlCol="0">
            <a:spAutoFit/>
          </a:bodyPr>
          <a:lstStyle/>
          <a:p>
            <a:r>
              <a:rPr lang="es-ES" dirty="0" smtClean="0"/>
              <a:t> </a:t>
            </a:r>
            <a:r>
              <a:rPr lang="es-ES" dirty="0"/>
              <a:t>En los sistemas UNIX tenemos 3 ficheros </a:t>
            </a:r>
            <a:r>
              <a:rPr lang="es-ES" dirty="0" err="1"/>
              <a:t>estándard</a:t>
            </a:r>
            <a:r>
              <a:rPr lang="es-ES" dirty="0"/>
              <a:t>:</a:t>
            </a:r>
          </a:p>
        </p:txBody>
      </p:sp>
      <p:sp>
        <p:nvSpPr>
          <p:cNvPr id="9" name="CuadroTexto 8"/>
          <p:cNvSpPr txBox="1"/>
          <p:nvPr/>
        </p:nvSpPr>
        <p:spPr>
          <a:xfrm>
            <a:off x="3101486" y="3939702"/>
            <a:ext cx="8474429" cy="1200329"/>
          </a:xfrm>
          <a:prstGeom prst="rect">
            <a:avLst/>
          </a:prstGeom>
          <a:noFill/>
        </p:spPr>
        <p:txBody>
          <a:bodyPr wrap="square" rtlCol="0">
            <a:spAutoFit/>
          </a:bodyPr>
          <a:lstStyle/>
          <a:p>
            <a:r>
              <a:rPr lang="es-ES" dirty="0"/>
              <a:t>Podemos redirigir la E/S de un programa para que no utilice el dispositivo asociado por defecto. </a:t>
            </a:r>
            <a:endParaRPr lang="es-ES" dirty="0" smtClean="0"/>
          </a:p>
          <a:p>
            <a:r>
              <a:rPr lang="es-ES" dirty="0" smtClean="0"/>
              <a:t>Por </a:t>
            </a:r>
            <a:r>
              <a:rPr lang="es-ES" dirty="0"/>
              <a:t>ejemplo, podemos utilizar un fichero como entrada o como salida del programa.</a:t>
            </a:r>
          </a:p>
        </p:txBody>
      </p:sp>
    </p:spTree>
    <p:extLst>
      <p:ext uri="{BB962C8B-B14F-4D97-AF65-F5344CB8AC3E}">
        <p14:creationId xmlns:p14="http://schemas.microsoft.com/office/powerpoint/2010/main" val="18644865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Redirección E/S </a:t>
            </a:r>
          </a:p>
        </p:txBody>
      </p:sp>
      <p:sp>
        <p:nvSpPr>
          <p:cNvPr id="3" name="Marcador de contenido 2"/>
          <p:cNvSpPr>
            <a:spLocks noGrp="1"/>
          </p:cNvSpPr>
          <p:nvPr>
            <p:ph idx="1"/>
          </p:nvPr>
        </p:nvSpPr>
        <p:spPr>
          <a:xfrm>
            <a:off x="2589212" y="1459149"/>
            <a:ext cx="8915400" cy="4452073"/>
          </a:xfrm>
        </p:spPr>
        <p:txBody>
          <a:bodyPr>
            <a:normAutofit/>
          </a:bodyPr>
          <a:lstStyle/>
          <a:p>
            <a:r>
              <a:rPr lang="es-ES" b="1" dirty="0"/>
              <a:t>Redirección de la entrada estándar</a:t>
            </a:r>
            <a:r>
              <a:rPr lang="es-ES" dirty="0"/>
              <a:t>:  Se utiliza para tomar un fichero existente como si fuera el teclado.  El nombre del fichero debe ir precedido del carácter "&lt;".   </a:t>
            </a:r>
          </a:p>
          <a:p>
            <a:pPr marL="0" indent="0">
              <a:buNone/>
            </a:pPr>
            <a:r>
              <a:rPr lang="es-ES" dirty="0" smtClean="0"/>
              <a:t>					</a:t>
            </a:r>
            <a:r>
              <a:rPr lang="es-ES" dirty="0" err="1" smtClean="0"/>
              <a:t>sort</a:t>
            </a:r>
            <a:r>
              <a:rPr lang="es-ES" dirty="0" smtClean="0"/>
              <a:t> </a:t>
            </a:r>
            <a:r>
              <a:rPr lang="es-ES" dirty="0"/>
              <a:t>&lt; nombres </a:t>
            </a:r>
          </a:p>
          <a:p>
            <a:pPr marL="0" indent="0">
              <a:buNone/>
            </a:pPr>
            <a:r>
              <a:rPr lang="es-ES" dirty="0" smtClean="0"/>
              <a:t>Con </a:t>
            </a:r>
            <a:r>
              <a:rPr lang="es-ES" dirty="0"/>
              <a:t>esto hemos diseccionado la entrada estándar del comando </a:t>
            </a:r>
            <a:r>
              <a:rPr lang="es-ES" dirty="0" err="1"/>
              <a:t>sort</a:t>
            </a:r>
            <a:r>
              <a:rPr lang="es-ES" dirty="0"/>
              <a:t> al fichero nombres, es decir, ahora coge los datos a ordenar desde el fichero nombres.    </a:t>
            </a:r>
            <a:endParaRPr lang="es-ES" dirty="0" smtClean="0"/>
          </a:p>
          <a:p>
            <a:r>
              <a:rPr lang="es-ES" b="1" dirty="0" smtClean="0"/>
              <a:t>Redirección </a:t>
            </a:r>
            <a:r>
              <a:rPr lang="es-ES" b="1" dirty="0"/>
              <a:t>de la salida estándar: </a:t>
            </a:r>
            <a:r>
              <a:rPr lang="es-ES" b="1" dirty="0" smtClean="0"/>
              <a:t> </a:t>
            </a:r>
            <a:r>
              <a:rPr lang="es-ES" dirty="0"/>
              <a:t>Si el argumento de una orden es un nombre de fichero precedido del carácter "&gt;" o "&gt;&gt;", la salida de esa orden se dirige en el fichero especificado en lugar de a la pantalla. </a:t>
            </a:r>
            <a:endParaRPr lang="es-ES" dirty="0" smtClean="0"/>
          </a:p>
          <a:p>
            <a:pPr lvl="1"/>
            <a:r>
              <a:rPr lang="es-ES" dirty="0" smtClean="0"/>
              <a:t>En </a:t>
            </a:r>
            <a:r>
              <a:rPr lang="es-ES" dirty="0"/>
              <a:t>el caso de ir precedido de "&gt;" se trata de una salida destructiva, ya que si el fichero no existe lo crea, y si ya existe lo borra y lo vuelve a crear; </a:t>
            </a:r>
            <a:endParaRPr lang="es-ES" dirty="0" smtClean="0"/>
          </a:p>
          <a:p>
            <a:pPr lvl="1"/>
            <a:r>
              <a:rPr lang="es-ES" dirty="0" smtClean="0"/>
              <a:t>"&gt;&gt;" </a:t>
            </a:r>
            <a:r>
              <a:rPr lang="es-ES" dirty="0"/>
              <a:t>la salida es no destructiva, ya que si el fichero no existe lo crea igualmente, pero si ya existe, la salida de la orden se concatena al final del fichero.  </a:t>
            </a:r>
          </a:p>
        </p:txBody>
      </p:sp>
      <p:sp>
        <p:nvSpPr>
          <p:cNvPr id="4" name="Marcador de pie de página 3"/>
          <p:cNvSpPr>
            <a:spLocks noGrp="1"/>
          </p:cNvSpPr>
          <p:nvPr>
            <p:ph type="ftr" sz="quarter" idx="11"/>
          </p:nvPr>
        </p:nvSpPr>
        <p:spPr/>
        <p:txBody>
          <a:bodyPr/>
          <a:lstStyle/>
          <a:p>
            <a:r>
              <a:rPr lang="es-ES_tradnl" smtClean="0"/>
              <a:t>Fundamentos Tecnológicos</a:t>
            </a:r>
            <a:endParaRPr lang="es-ES_tradnl" dirty="0"/>
          </a:p>
        </p:txBody>
      </p:sp>
      <p:sp>
        <p:nvSpPr>
          <p:cNvPr id="5" name="Marcador de número de diapositiva 4"/>
          <p:cNvSpPr>
            <a:spLocks noGrp="1"/>
          </p:cNvSpPr>
          <p:nvPr>
            <p:ph type="sldNum" sz="quarter" idx="12"/>
          </p:nvPr>
        </p:nvSpPr>
        <p:spPr/>
        <p:txBody>
          <a:bodyPr/>
          <a:lstStyle/>
          <a:p>
            <a:fld id="{2ACC4A81-7D9E-D941-9672-05D41D735957}" type="slidenum">
              <a:rPr lang="es-ES_tradnl" smtClean="0"/>
              <a:t>52</a:t>
            </a:fld>
            <a:endParaRPr lang="es-ES_tradnl"/>
          </a:p>
        </p:txBody>
      </p:sp>
    </p:spTree>
    <p:extLst>
      <p:ext uri="{BB962C8B-B14F-4D97-AF65-F5344CB8AC3E}">
        <p14:creationId xmlns:p14="http://schemas.microsoft.com/office/powerpoint/2010/main" val="27269047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Redirección E/S </a:t>
            </a:r>
          </a:p>
        </p:txBody>
      </p:sp>
      <p:sp>
        <p:nvSpPr>
          <p:cNvPr id="3" name="Marcador de contenido 2"/>
          <p:cNvSpPr>
            <a:spLocks noGrp="1"/>
          </p:cNvSpPr>
          <p:nvPr>
            <p:ph idx="1"/>
          </p:nvPr>
        </p:nvSpPr>
        <p:spPr>
          <a:xfrm>
            <a:off x="2589212" y="1459149"/>
            <a:ext cx="8915400" cy="4452073"/>
          </a:xfrm>
        </p:spPr>
        <p:txBody>
          <a:bodyPr>
            <a:normAutofit/>
          </a:bodyPr>
          <a:lstStyle/>
          <a:p>
            <a:r>
              <a:rPr lang="es-ES" b="1" dirty="0"/>
              <a:t>Redirección de la salida de errores</a:t>
            </a:r>
            <a:r>
              <a:rPr lang="es-ES" dirty="0"/>
              <a:t>:  Para poder redirigir la salida de errores debemos poner su número de </a:t>
            </a:r>
            <a:r>
              <a:rPr lang="es-ES" dirty="0" err="1"/>
              <a:t>fd</a:t>
            </a:r>
            <a:r>
              <a:rPr lang="es-ES" dirty="0"/>
              <a:t>: </a:t>
            </a:r>
            <a:r>
              <a:rPr lang="es-ES" b="1" dirty="0"/>
              <a:t>2&gt;. </a:t>
            </a:r>
            <a:endParaRPr lang="es-ES" b="1" dirty="0" smtClean="0"/>
          </a:p>
          <a:p>
            <a:pPr lvl="1"/>
            <a:r>
              <a:rPr lang="es-ES" dirty="0" smtClean="0"/>
              <a:t>Si </a:t>
            </a:r>
            <a:r>
              <a:rPr lang="es-ES" dirty="0"/>
              <a:t>no quisiéramos ver los mensajes de error en pantalla y tampoco redirigirlos a un fichero podemos utilizar el dispositivo </a:t>
            </a:r>
            <a:r>
              <a:rPr lang="es-ES" dirty="0" err="1"/>
              <a:t>null</a:t>
            </a:r>
            <a:r>
              <a:rPr lang="es-ES" dirty="0"/>
              <a:t>:  </a:t>
            </a:r>
          </a:p>
          <a:p>
            <a:pPr marL="457200" lvl="1" indent="0">
              <a:buNone/>
            </a:pPr>
            <a:r>
              <a:rPr lang="es-ES" dirty="0" smtClean="0"/>
              <a:t>				 </a:t>
            </a:r>
            <a:r>
              <a:rPr lang="es-ES" dirty="0"/>
              <a:t>orden 2&gt; /</a:t>
            </a:r>
            <a:r>
              <a:rPr lang="es-ES" dirty="0" err="1"/>
              <a:t>dev</a:t>
            </a:r>
            <a:r>
              <a:rPr lang="es-ES" dirty="0"/>
              <a:t>/</a:t>
            </a:r>
            <a:r>
              <a:rPr lang="es-ES" dirty="0" err="1"/>
              <a:t>null</a:t>
            </a:r>
            <a:r>
              <a:rPr lang="es-ES" dirty="0"/>
              <a:t>.    </a:t>
            </a:r>
            <a:endParaRPr lang="es-ES" dirty="0" smtClean="0"/>
          </a:p>
          <a:p>
            <a:pPr lvl="1"/>
            <a:r>
              <a:rPr lang="es-ES" dirty="0" smtClean="0"/>
              <a:t>Es </a:t>
            </a:r>
            <a:r>
              <a:rPr lang="es-ES" dirty="0"/>
              <a:t>posible redirigir la entrada y la salida simultáneamente. En este caso, debemos tener la precaución de no especificar el mismo nombre en ambos casos. Si esto ocurre, sólo se considera el fichero de entrada. </a:t>
            </a:r>
          </a:p>
        </p:txBody>
      </p:sp>
      <p:sp>
        <p:nvSpPr>
          <p:cNvPr id="4" name="Marcador de pie de página 3"/>
          <p:cNvSpPr>
            <a:spLocks noGrp="1"/>
          </p:cNvSpPr>
          <p:nvPr>
            <p:ph type="ftr" sz="quarter" idx="11"/>
          </p:nvPr>
        </p:nvSpPr>
        <p:spPr/>
        <p:txBody>
          <a:bodyPr/>
          <a:lstStyle/>
          <a:p>
            <a:r>
              <a:rPr lang="es-ES_tradnl" smtClean="0"/>
              <a:t>Fundamentos Tecnológicos</a:t>
            </a:r>
            <a:endParaRPr lang="es-ES_tradnl" dirty="0"/>
          </a:p>
        </p:txBody>
      </p:sp>
      <p:sp>
        <p:nvSpPr>
          <p:cNvPr id="5" name="Marcador de número de diapositiva 4"/>
          <p:cNvSpPr>
            <a:spLocks noGrp="1"/>
          </p:cNvSpPr>
          <p:nvPr>
            <p:ph type="sldNum" sz="quarter" idx="12"/>
          </p:nvPr>
        </p:nvSpPr>
        <p:spPr/>
        <p:txBody>
          <a:bodyPr/>
          <a:lstStyle/>
          <a:p>
            <a:fld id="{2ACC4A81-7D9E-D941-9672-05D41D735957}" type="slidenum">
              <a:rPr lang="es-ES_tradnl" smtClean="0"/>
              <a:t>53</a:t>
            </a:fld>
            <a:endParaRPr lang="es-ES_tradnl"/>
          </a:p>
        </p:txBody>
      </p:sp>
    </p:spTree>
    <p:extLst>
      <p:ext uri="{BB962C8B-B14F-4D97-AF65-F5344CB8AC3E}">
        <p14:creationId xmlns:p14="http://schemas.microsoft.com/office/powerpoint/2010/main" val="8817743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Redirección E/S </a:t>
            </a:r>
          </a:p>
        </p:txBody>
      </p:sp>
      <p:pic>
        <p:nvPicPr>
          <p:cNvPr id="6" name="Marcador de contenido 5"/>
          <p:cNvPicPr>
            <a:picLocks noGrp="1" noChangeAspect="1"/>
          </p:cNvPicPr>
          <p:nvPr>
            <p:ph idx="1"/>
          </p:nvPr>
        </p:nvPicPr>
        <p:blipFill>
          <a:blip r:embed="rId2"/>
          <a:stretch>
            <a:fillRect/>
          </a:stretch>
        </p:blipFill>
        <p:spPr>
          <a:xfrm>
            <a:off x="4274999" y="1335940"/>
            <a:ext cx="5934212" cy="4799868"/>
          </a:xfrm>
          <a:prstGeom prst="rect">
            <a:avLst/>
          </a:prstGeom>
        </p:spPr>
      </p:pic>
      <p:sp>
        <p:nvSpPr>
          <p:cNvPr id="4" name="Marcador de pie de página 3"/>
          <p:cNvSpPr>
            <a:spLocks noGrp="1"/>
          </p:cNvSpPr>
          <p:nvPr>
            <p:ph type="ftr" sz="quarter" idx="11"/>
          </p:nvPr>
        </p:nvSpPr>
        <p:spPr/>
        <p:txBody>
          <a:bodyPr/>
          <a:lstStyle/>
          <a:p>
            <a:r>
              <a:rPr lang="es-ES_tradnl" smtClean="0"/>
              <a:t>Fundamentos Tecnológicos</a:t>
            </a:r>
            <a:endParaRPr lang="es-ES_tradnl" dirty="0"/>
          </a:p>
        </p:txBody>
      </p:sp>
      <p:sp>
        <p:nvSpPr>
          <p:cNvPr id="5" name="Marcador de número de diapositiva 4"/>
          <p:cNvSpPr>
            <a:spLocks noGrp="1"/>
          </p:cNvSpPr>
          <p:nvPr>
            <p:ph type="sldNum" sz="quarter" idx="12"/>
          </p:nvPr>
        </p:nvSpPr>
        <p:spPr/>
        <p:txBody>
          <a:bodyPr/>
          <a:lstStyle/>
          <a:p>
            <a:fld id="{2ACC4A81-7D9E-D941-9672-05D41D735957}" type="slidenum">
              <a:rPr lang="es-ES_tradnl" smtClean="0"/>
              <a:t>54</a:t>
            </a:fld>
            <a:endParaRPr lang="es-ES_tradnl"/>
          </a:p>
        </p:txBody>
      </p:sp>
    </p:spTree>
    <p:extLst>
      <p:ext uri="{BB962C8B-B14F-4D97-AF65-F5344CB8AC3E}">
        <p14:creationId xmlns:p14="http://schemas.microsoft.com/office/powerpoint/2010/main" val="12233335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Filtros y tuberías</a:t>
            </a:r>
            <a:endParaRPr lang="es-ES" dirty="0"/>
          </a:p>
        </p:txBody>
      </p:sp>
      <p:sp>
        <p:nvSpPr>
          <p:cNvPr id="3" name="Marcador de contenido 2"/>
          <p:cNvSpPr>
            <a:spLocks noGrp="1"/>
          </p:cNvSpPr>
          <p:nvPr>
            <p:ph idx="1"/>
          </p:nvPr>
        </p:nvSpPr>
        <p:spPr>
          <a:xfrm>
            <a:off x="2704288" y="1352145"/>
            <a:ext cx="8800323" cy="4559077"/>
          </a:xfrm>
        </p:spPr>
        <p:txBody>
          <a:bodyPr>
            <a:normAutofit fontScale="92500" lnSpcReduction="10000"/>
          </a:bodyPr>
          <a:lstStyle/>
          <a:p>
            <a:r>
              <a:rPr lang="es-ES" dirty="0" smtClean="0"/>
              <a:t>Los </a:t>
            </a:r>
            <a:r>
              <a:rPr lang="es-ES" dirty="0"/>
              <a:t>filtros son comandos que reciben una información, la procesan y generan una salida. </a:t>
            </a:r>
            <a:endParaRPr lang="es-ES" dirty="0" smtClean="0"/>
          </a:p>
          <a:p>
            <a:r>
              <a:rPr lang="es-ES" dirty="0" smtClean="0"/>
              <a:t>Los </a:t>
            </a:r>
            <a:r>
              <a:rPr lang="es-ES" dirty="0"/>
              <a:t>filtros típicos son los comandos: </a:t>
            </a:r>
            <a:r>
              <a:rPr lang="es-ES" b="1" dirty="0" err="1"/>
              <a:t>sort</a:t>
            </a:r>
            <a:r>
              <a:rPr lang="es-ES" dirty="0"/>
              <a:t>, </a:t>
            </a:r>
            <a:r>
              <a:rPr lang="es-ES" b="1" dirty="0"/>
              <a:t>more</a:t>
            </a:r>
            <a:r>
              <a:rPr lang="es-ES" dirty="0"/>
              <a:t>, </a:t>
            </a:r>
            <a:r>
              <a:rPr lang="es-ES" b="1" dirty="0"/>
              <a:t>grep</a:t>
            </a:r>
            <a:r>
              <a:rPr lang="es-ES" dirty="0"/>
              <a:t>, etc. Su principal uso es </a:t>
            </a:r>
            <a:r>
              <a:rPr lang="es-ES" u="sng" dirty="0"/>
              <a:t>con las tuberías</a:t>
            </a:r>
            <a:r>
              <a:rPr lang="es-ES" dirty="0"/>
              <a:t>, para realizar operaciones intermedias.  </a:t>
            </a:r>
            <a:endParaRPr lang="es-ES" dirty="0" smtClean="0"/>
          </a:p>
          <a:p>
            <a:r>
              <a:rPr lang="es-ES" dirty="0" smtClean="0"/>
              <a:t>Las </a:t>
            </a:r>
            <a:r>
              <a:rPr lang="es-ES" dirty="0"/>
              <a:t>tuberías consisten en lo siguiente. La salida de una orden puede ser la entrada de otra orden. Cuando hacemos esto decimos que hemos hecho una tubería y utilizamos el carácter</a:t>
            </a:r>
            <a:r>
              <a:rPr lang="es-ES" b="1" dirty="0"/>
              <a:t> "|" </a:t>
            </a:r>
            <a:r>
              <a:rPr lang="es-ES" dirty="0"/>
              <a:t>(ALT+124).  </a:t>
            </a:r>
            <a:endParaRPr lang="es-ES" dirty="0" smtClean="0"/>
          </a:p>
          <a:p>
            <a:pPr marL="0" indent="0">
              <a:buNone/>
            </a:pPr>
            <a:r>
              <a:rPr lang="es-ES" b="1" dirty="0" smtClean="0"/>
              <a:t>Ejemplos</a:t>
            </a:r>
            <a:r>
              <a:rPr lang="es-ES" b="1" dirty="0"/>
              <a:t>:  </a:t>
            </a:r>
            <a:endParaRPr lang="es-ES" b="1" dirty="0" smtClean="0"/>
          </a:p>
          <a:p>
            <a:pPr marL="0" indent="0">
              <a:buNone/>
            </a:pPr>
            <a:r>
              <a:rPr lang="es-ES" b="1" dirty="0"/>
              <a:t>	</a:t>
            </a:r>
            <a:r>
              <a:rPr lang="es-ES" dirty="0" err="1" smtClean="0"/>
              <a:t>ls</a:t>
            </a:r>
            <a:r>
              <a:rPr lang="es-ES" dirty="0" smtClean="0"/>
              <a:t> </a:t>
            </a:r>
            <a:r>
              <a:rPr lang="es-ES" dirty="0"/>
              <a:t>/</a:t>
            </a:r>
            <a:r>
              <a:rPr lang="es-ES" dirty="0" err="1"/>
              <a:t>usr</a:t>
            </a:r>
            <a:r>
              <a:rPr lang="es-ES" dirty="0"/>
              <a:t>/</a:t>
            </a:r>
            <a:r>
              <a:rPr lang="es-ES" dirty="0" err="1"/>
              <a:t>include</a:t>
            </a:r>
            <a:r>
              <a:rPr lang="es-ES" dirty="0"/>
              <a:t>/*.h | more    (visualizamos por páginas)  </a:t>
            </a:r>
            <a:endParaRPr lang="es-ES" dirty="0" smtClean="0"/>
          </a:p>
          <a:p>
            <a:pPr marL="0" indent="0">
              <a:buNone/>
            </a:pPr>
            <a:r>
              <a:rPr lang="es-ES" dirty="0"/>
              <a:t>	</a:t>
            </a:r>
            <a:r>
              <a:rPr lang="es-ES" dirty="0" err="1" smtClean="0"/>
              <a:t>ls</a:t>
            </a:r>
            <a:r>
              <a:rPr lang="es-ES" dirty="0" smtClean="0"/>
              <a:t> </a:t>
            </a:r>
            <a:r>
              <a:rPr lang="es-ES" dirty="0"/>
              <a:t>/</a:t>
            </a:r>
            <a:r>
              <a:rPr lang="es-ES" dirty="0" err="1"/>
              <a:t>usr</a:t>
            </a:r>
            <a:r>
              <a:rPr lang="es-ES" dirty="0"/>
              <a:t>/</a:t>
            </a:r>
            <a:r>
              <a:rPr lang="es-ES" dirty="0" err="1"/>
              <a:t>include</a:t>
            </a:r>
            <a:r>
              <a:rPr lang="es-ES" dirty="0"/>
              <a:t>/*.h | </a:t>
            </a:r>
            <a:r>
              <a:rPr lang="es-ES" dirty="0" err="1"/>
              <a:t>sort</a:t>
            </a:r>
            <a:r>
              <a:rPr lang="es-ES" dirty="0"/>
              <a:t> -r     (ordenamos un listado en orden inverso) </a:t>
            </a:r>
            <a:r>
              <a:rPr lang="es-ES" dirty="0" smtClean="0"/>
              <a:t>       </a:t>
            </a:r>
          </a:p>
          <a:p>
            <a:pPr marL="0" indent="0">
              <a:buNone/>
            </a:pPr>
            <a:r>
              <a:rPr lang="es-ES" dirty="0"/>
              <a:t>	</a:t>
            </a:r>
            <a:r>
              <a:rPr lang="es-ES" dirty="0" err="1" smtClean="0"/>
              <a:t>who</a:t>
            </a:r>
            <a:r>
              <a:rPr lang="es-ES" dirty="0" smtClean="0"/>
              <a:t> </a:t>
            </a:r>
            <a:r>
              <a:rPr lang="es-ES" dirty="0"/>
              <a:t>| </a:t>
            </a:r>
            <a:r>
              <a:rPr lang="es-ES" dirty="0" err="1"/>
              <a:t>wc</a:t>
            </a:r>
            <a:r>
              <a:rPr lang="es-ES" dirty="0"/>
              <a:t> -l  (contar las líneas que tiene la salida del comando </a:t>
            </a:r>
            <a:r>
              <a:rPr lang="es-ES" dirty="0" err="1"/>
              <a:t>who</a:t>
            </a:r>
            <a:r>
              <a:rPr lang="es-ES" dirty="0"/>
              <a:t>)  </a:t>
            </a:r>
          </a:p>
          <a:p>
            <a:pPr marL="0" indent="0">
              <a:buNone/>
            </a:pPr>
            <a:endParaRPr lang="es-ES" dirty="0"/>
          </a:p>
          <a:p>
            <a:r>
              <a:rPr lang="es-ES" dirty="0"/>
              <a:t>Podemos "entubar" más de un comando:  </a:t>
            </a:r>
            <a:r>
              <a:rPr lang="es-ES" dirty="0" err="1"/>
              <a:t>ls</a:t>
            </a:r>
            <a:r>
              <a:rPr lang="es-ES" dirty="0"/>
              <a:t> | </a:t>
            </a:r>
            <a:r>
              <a:rPr lang="es-ES" dirty="0" err="1"/>
              <a:t>sort</a:t>
            </a:r>
            <a:r>
              <a:rPr lang="es-ES" dirty="0"/>
              <a:t> -r | head 10   (los primeros 10 de la lista)  </a:t>
            </a:r>
          </a:p>
          <a:p>
            <a:pPr marL="0" indent="0">
              <a:buNone/>
            </a:pPr>
            <a:endParaRPr lang="es-ES" dirty="0"/>
          </a:p>
        </p:txBody>
      </p:sp>
      <p:sp>
        <p:nvSpPr>
          <p:cNvPr id="4" name="Marcador de pie de página 3"/>
          <p:cNvSpPr>
            <a:spLocks noGrp="1"/>
          </p:cNvSpPr>
          <p:nvPr>
            <p:ph type="ftr" sz="quarter" idx="11"/>
          </p:nvPr>
        </p:nvSpPr>
        <p:spPr/>
        <p:txBody>
          <a:bodyPr/>
          <a:lstStyle/>
          <a:p>
            <a:r>
              <a:rPr lang="es-ES_tradnl" smtClean="0"/>
              <a:t>Fundamentos Tecnológicos</a:t>
            </a:r>
            <a:endParaRPr lang="es-ES_tradnl" dirty="0"/>
          </a:p>
        </p:txBody>
      </p:sp>
      <p:sp>
        <p:nvSpPr>
          <p:cNvPr id="5" name="Marcador de número de diapositiva 4"/>
          <p:cNvSpPr>
            <a:spLocks noGrp="1"/>
          </p:cNvSpPr>
          <p:nvPr>
            <p:ph type="sldNum" sz="quarter" idx="12"/>
          </p:nvPr>
        </p:nvSpPr>
        <p:spPr/>
        <p:txBody>
          <a:bodyPr/>
          <a:lstStyle/>
          <a:p>
            <a:fld id="{2ACC4A81-7D9E-D941-9672-05D41D735957}" type="slidenum">
              <a:rPr lang="es-ES_tradnl" smtClean="0"/>
              <a:t>55</a:t>
            </a:fld>
            <a:endParaRPr lang="es-ES_tradnl"/>
          </a:p>
        </p:txBody>
      </p:sp>
    </p:spTree>
    <p:extLst>
      <p:ext uri="{BB962C8B-B14F-4D97-AF65-F5344CB8AC3E}">
        <p14:creationId xmlns:p14="http://schemas.microsoft.com/office/powerpoint/2010/main" val="25634440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Saliendo del sistema</a:t>
            </a:r>
            <a:endParaRPr lang="es-ES" dirty="0"/>
          </a:p>
        </p:txBody>
      </p:sp>
      <p:sp>
        <p:nvSpPr>
          <p:cNvPr id="3" name="Marcador de contenido 2"/>
          <p:cNvSpPr>
            <a:spLocks noGrp="1"/>
          </p:cNvSpPr>
          <p:nvPr>
            <p:ph idx="1"/>
          </p:nvPr>
        </p:nvSpPr>
        <p:spPr/>
        <p:txBody>
          <a:bodyPr/>
          <a:lstStyle/>
          <a:p>
            <a:r>
              <a:rPr lang="es-ES" dirty="0"/>
              <a:t>Cuando terminamos la sesión de laboratorio para salir del sistema tenemos que ejecutar las ordenes </a:t>
            </a:r>
            <a:r>
              <a:rPr lang="es-ES" b="1" dirty="0" err="1"/>
              <a:t>exit</a:t>
            </a:r>
            <a:r>
              <a:rPr lang="es-ES" dirty="0"/>
              <a:t> o </a:t>
            </a:r>
            <a:r>
              <a:rPr lang="es-ES" b="1" dirty="0" err="1"/>
              <a:t>logout</a:t>
            </a:r>
            <a:r>
              <a:rPr lang="es-ES" dirty="0"/>
              <a:t> para cerrar correctamente nuestra sesión de usuario en el servidor. </a:t>
            </a:r>
          </a:p>
          <a:p>
            <a:r>
              <a:rPr lang="es-ES" dirty="0"/>
              <a:t>Apagando el sistema No se puede apagar el sistema sin más, se deben realizar una serie de pasos previos encargados de desmontar unidades de disco, limpiar los buffers del sistema, parar los demonios, etc. Para ello, se debe ejecutar el comando </a:t>
            </a:r>
            <a:r>
              <a:rPr lang="es-ES" b="1" dirty="0" err="1"/>
              <a:t>shutdown</a:t>
            </a:r>
            <a:r>
              <a:rPr lang="es-ES" b="1" dirty="0"/>
              <a:t> –h </a:t>
            </a:r>
            <a:r>
              <a:rPr lang="es-ES" b="1" dirty="0" err="1" smtClean="0"/>
              <a:t>now</a:t>
            </a:r>
            <a:r>
              <a:rPr lang="es-ES" b="1" dirty="0" smtClean="0"/>
              <a:t> o </a:t>
            </a:r>
            <a:r>
              <a:rPr lang="es-ES" b="1" dirty="0" err="1" smtClean="0"/>
              <a:t>reboot</a:t>
            </a:r>
            <a:r>
              <a:rPr lang="es-ES" dirty="0" smtClean="0"/>
              <a:t>, </a:t>
            </a:r>
            <a:r>
              <a:rPr lang="es-ES" dirty="0"/>
              <a:t>con lo que el sistema se reiniciará de un modo ordenado, siendo este el momento en que podemos apagar la máquina. </a:t>
            </a:r>
          </a:p>
          <a:p>
            <a:endParaRPr lang="es-ES" dirty="0"/>
          </a:p>
        </p:txBody>
      </p:sp>
      <p:sp>
        <p:nvSpPr>
          <p:cNvPr id="4" name="Marcador de pie de página 3"/>
          <p:cNvSpPr>
            <a:spLocks noGrp="1"/>
          </p:cNvSpPr>
          <p:nvPr>
            <p:ph type="ftr" sz="quarter" idx="11"/>
          </p:nvPr>
        </p:nvSpPr>
        <p:spPr/>
        <p:txBody>
          <a:bodyPr/>
          <a:lstStyle/>
          <a:p>
            <a:r>
              <a:rPr lang="es-ES_tradnl" smtClean="0"/>
              <a:t>Fundamentos Tecnológicos</a:t>
            </a:r>
            <a:endParaRPr lang="es-ES_tradnl" dirty="0"/>
          </a:p>
        </p:txBody>
      </p:sp>
      <p:sp>
        <p:nvSpPr>
          <p:cNvPr id="5" name="Marcador de número de diapositiva 4"/>
          <p:cNvSpPr>
            <a:spLocks noGrp="1"/>
          </p:cNvSpPr>
          <p:nvPr>
            <p:ph type="sldNum" sz="quarter" idx="12"/>
          </p:nvPr>
        </p:nvSpPr>
        <p:spPr/>
        <p:txBody>
          <a:bodyPr/>
          <a:lstStyle/>
          <a:p>
            <a:fld id="{2ACC4A81-7D9E-D941-9672-05D41D735957}" type="slidenum">
              <a:rPr lang="es-ES_tradnl" smtClean="0"/>
              <a:t>56</a:t>
            </a:fld>
            <a:endParaRPr lang="es-ES_tradnl"/>
          </a:p>
        </p:txBody>
      </p:sp>
    </p:spTree>
    <p:extLst>
      <p:ext uri="{BB962C8B-B14F-4D97-AF65-F5344CB8AC3E}">
        <p14:creationId xmlns:p14="http://schemas.microsoft.com/office/powerpoint/2010/main" val="5296002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Usuarios &amp; Grupos</a:t>
            </a:r>
            <a:endParaRPr lang="es-ES" dirty="0"/>
          </a:p>
        </p:txBody>
      </p:sp>
      <p:sp>
        <p:nvSpPr>
          <p:cNvPr id="3" name="Marcador de contenido 2"/>
          <p:cNvSpPr>
            <a:spLocks noGrp="1"/>
          </p:cNvSpPr>
          <p:nvPr>
            <p:ph idx="1"/>
          </p:nvPr>
        </p:nvSpPr>
        <p:spPr/>
        <p:txBody>
          <a:bodyPr/>
          <a:lstStyle/>
          <a:p>
            <a:r>
              <a:rPr lang="es-ES" dirty="0"/>
              <a:t>La organización de </a:t>
            </a:r>
            <a:r>
              <a:rPr lang="es-ES" b="1" dirty="0"/>
              <a:t>usuarios de Linux</a:t>
            </a:r>
            <a:r>
              <a:rPr lang="es-ES" dirty="0"/>
              <a:t> en </a:t>
            </a:r>
            <a:r>
              <a:rPr lang="es-ES" b="1" dirty="0"/>
              <a:t>grupos de usuarios</a:t>
            </a:r>
            <a:r>
              <a:rPr lang="es-ES" dirty="0"/>
              <a:t>, permite otorgar diferentes permisos a cada grupo, y de esta forma gestionar «</a:t>
            </a:r>
            <a:r>
              <a:rPr lang="es-ES" i="1" dirty="0"/>
              <a:t>en bloque</a:t>
            </a:r>
            <a:r>
              <a:rPr lang="es-ES" dirty="0"/>
              <a:t>» qué grupos tienen permiso y para qué.</a:t>
            </a:r>
          </a:p>
          <a:p>
            <a:pPr lvl="0" fontAlgn="base"/>
            <a:r>
              <a:rPr lang="es-ES" dirty="0"/>
              <a:t>Es importante conocer los términos </a:t>
            </a:r>
            <a:r>
              <a:rPr lang="es-ES" b="1" i="1" dirty="0"/>
              <a:t>UID</a:t>
            </a:r>
            <a:r>
              <a:rPr lang="es-ES" dirty="0"/>
              <a:t> (</a:t>
            </a:r>
            <a:r>
              <a:rPr lang="es-ES" i="1" dirty="0" err="1"/>
              <a:t>User</a:t>
            </a:r>
            <a:r>
              <a:rPr lang="es-ES" i="1" dirty="0"/>
              <a:t> ID</a:t>
            </a:r>
            <a:r>
              <a:rPr lang="es-ES" dirty="0"/>
              <a:t> o Identificador de Usuario) y </a:t>
            </a:r>
            <a:r>
              <a:rPr lang="es-ES" b="1" i="1" dirty="0"/>
              <a:t>GID</a:t>
            </a:r>
            <a:r>
              <a:rPr lang="es-ES" dirty="0"/>
              <a:t> (</a:t>
            </a:r>
            <a:r>
              <a:rPr lang="es-ES" i="1" dirty="0" err="1"/>
              <a:t>Group</a:t>
            </a:r>
            <a:r>
              <a:rPr lang="es-ES" i="1" dirty="0"/>
              <a:t> ID</a:t>
            </a:r>
            <a:r>
              <a:rPr lang="es-ES" dirty="0"/>
              <a:t> o Identificador de grupo).</a:t>
            </a:r>
          </a:p>
          <a:p>
            <a:pPr lvl="0" fontAlgn="base"/>
            <a:r>
              <a:rPr lang="es-ES" dirty="0"/>
              <a:t>El usuario </a:t>
            </a:r>
            <a:r>
              <a:rPr lang="es-ES" b="1" i="1" dirty="0" err="1"/>
              <a:t>root</a:t>
            </a:r>
            <a:r>
              <a:rPr lang="es-ES" dirty="0"/>
              <a:t> siempre tiene asignado el </a:t>
            </a:r>
            <a:r>
              <a:rPr lang="es-ES" i="1" dirty="0"/>
              <a:t>UID</a:t>
            </a:r>
            <a:r>
              <a:rPr lang="es-ES" dirty="0"/>
              <a:t> 0.</a:t>
            </a:r>
          </a:p>
          <a:p>
            <a:pPr lvl="0" fontAlgn="base"/>
            <a:r>
              <a:rPr lang="es-ES" dirty="0"/>
              <a:t>Los </a:t>
            </a:r>
            <a:r>
              <a:rPr lang="es-ES" i="1" dirty="0"/>
              <a:t>UID</a:t>
            </a:r>
            <a:r>
              <a:rPr lang="es-ES" dirty="0"/>
              <a:t> del 0 al 99 se reservan para usos administrativos.</a:t>
            </a:r>
          </a:p>
          <a:p>
            <a:pPr marL="0" indent="0">
              <a:buNone/>
            </a:pPr>
            <a:endParaRPr lang="es-ES" dirty="0"/>
          </a:p>
        </p:txBody>
      </p:sp>
      <p:sp>
        <p:nvSpPr>
          <p:cNvPr id="4" name="Marcador de pie de página 3"/>
          <p:cNvSpPr>
            <a:spLocks noGrp="1"/>
          </p:cNvSpPr>
          <p:nvPr>
            <p:ph type="ftr" sz="quarter" idx="11"/>
          </p:nvPr>
        </p:nvSpPr>
        <p:spPr/>
        <p:txBody>
          <a:bodyPr/>
          <a:lstStyle/>
          <a:p>
            <a:r>
              <a:rPr lang="es-ES_tradnl" smtClean="0"/>
              <a:t>Fundamentos Tecnológicos</a:t>
            </a:r>
            <a:endParaRPr lang="es-ES_tradnl" dirty="0"/>
          </a:p>
        </p:txBody>
      </p:sp>
      <p:sp>
        <p:nvSpPr>
          <p:cNvPr id="5" name="Marcador de número de diapositiva 4"/>
          <p:cNvSpPr>
            <a:spLocks noGrp="1"/>
          </p:cNvSpPr>
          <p:nvPr>
            <p:ph type="sldNum" sz="quarter" idx="12"/>
          </p:nvPr>
        </p:nvSpPr>
        <p:spPr/>
        <p:txBody>
          <a:bodyPr/>
          <a:lstStyle/>
          <a:p>
            <a:fld id="{2ACC4A81-7D9E-D941-9672-05D41D735957}" type="slidenum">
              <a:rPr lang="es-ES_tradnl" smtClean="0"/>
              <a:t>57</a:t>
            </a:fld>
            <a:endParaRPr lang="es-ES_tradnl"/>
          </a:p>
        </p:txBody>
      </p:sp>
    </p:spTree>
    <p:extLst>
      <p:ext uri="{BB962C8B-B14F-4D97-AF65-F5344CB8AC3E}">
        <p14:creationId xmlns:p14="http://schemas.microsoft.com/office/powerpoint/2010/main" val="1711567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U</a:t>
            </a:r>
            <a:r>
              <a:rPr lang="es-ES" dirty="0" smtClean="0"/>
              <a:t>suarios &amp; Grupos</a:t>
            </a:r>
            <a:endParaRPr lang="es-ES" dirty="0"/>
          </a:p>
        </p:txBody>
      </p:sp>
      <p:sp>
        <p:nvSpPr>
          <p:cNvPr id="3" name="Marcador de contenido 2"/>
          <p:cNvSpPr>
            <a:spLocks noGrp="1"/>
          </p:cNvSpPr>
          <p:nvPr>
            <p:ph idx="1"/>
          </p:nvPr>
        </p:nvSpPr>
        <p:spPr/>
        <p:txBody>
          <a:bodyPr>
            <a:normAutofit fontScale="92500" lnSpcReduction="20000"/>
          </a:bodyPr>
          <a:lstStyle/>
          <a:p>
            <a:pPr lvl="0" fontAlgn="base"/>
            <a:r>
              <a:rPr lang="es-ES" b="1" i="1" dirty="0" err="1"/>
              <a:t>useradd</a:t>
            </a:r>
            <a:r>
              <a:rPr lang="es-ES" dirty="0"/>
              <a:t> : Añadir un usuario </a:t>
            </a:r>
          </a:p>
          <a:p>
            <a:pPr lvl="1" fontAlgn="base"/>
            <a:r>
              <a:rPr lang="es-ES" dirty="0" smtClean="0"/>
              <a:t>-</a:t>
            </a:r>
            <a:r>
              <a:rPr lang="es-ES" dirty="0"/>
              <a:t>m   crea automáticamente el directorio personal del usuario</a:t>
            </a:r>
          </a:p>
          <a:p>
            <a:pPr lvl="1" fontAlgn="base"/>
            <a:r>
              <a:rPr lang="es-ES" dirty="0"/>
              <a:t>-g    grupo principal al que añadimos el usuario</a:t>
            </a:r>
          </a:p>
          <a:p>
            <a:pPr lvl="1" fontAlgn="base"/>
            <a:r>
              <a:rPr lang="es-ES" dirty="0"/>
              <a:t>-G   grupo secundario</a:t>
            </a:r>
          </a:p>
          <a:p>
            <a:pPr lvl="1" fontAlgn="base"/>
            <a:r>
              <a:rPr lang="es-ES" dirty="0"/>
              <a:t>-d   permite especificar el directorio personal del usuario, que será creado a la vez que el usuario</a:t>
            </a:r>
          </a:p>
          <a:p>
            <a:pPr lvl="1" fontAlgn="base"/>
            <a:r>
              <a:rPr lang="es-ES" dirty="0"/>
              <a:t>-s   especifica el </a:t>
            </a:r>
            <a:r>
              <a:rPr lang="es-ES" dirty="0" err="1"/>
              <a:t>shell</a:t>
            </a:r>
            <a:r>
              <a:rPr lang="es-ES" dirty="0"/>
              <a:t> por defecto que utilizará el usuario</a:t>
            </a:r>
          </a:p>
          <a:p>
            <a:pPr lvl="0" fontAlgn="base"/>
            <a:r>
              <a:rPr lang="es-ES" b="1" i="1" dirty="0" err="1" smtClean="0"/>
              <a:t>usermod</a:t>
            </a:r>
            <a:r>
              <a:rPr lang="es-ES" dirty="0" smtClean="0"/>
              <a:t> </a:t>
            </a:r>
            <a:r>
              <a:rPr lang="es-ES" dirty="0"/>
              <a:t>: Modificar un usuario</a:t>
            </a:r>
          </a:p>
          <a:p>
            <a:pPr lvl="0" fontAlgn="base"/>
            <a:r>
              <a:rPr lang="es-ES" b="1" i="1" dirty="0" err="1"/>
              <a:t>userdel</a:t>
            </a:r>
            <a:r>
              <a:rPr lang="es-ES" dirty="0"/>
              <a:t> : Eliminar un usuario</a:t>
            </a:r>
          </a:p>
          <a:p>
            <a:pPr lvl="0" fontAlgn="base"/>
            <a:r>
              <a:rPr lang="es-ES" b="1" i="1" dirty="0" err="1"/>
              <a:t>groupadd</a:t>
            </a:r>
            <a:r>
              <a:rPr lang="es-ES" dirty="0"/>
              <a:t> : Añadir un grupo.</a:t>
            </a:r>
          </a:p>
          <a:p>
            <a:pPr lvl="0" fontAlgn="base"/>
            <a:r>
              <a:rPr lang="es-ES" b="1" i="1" dirty="0" err="1"/>
              <a:t>groupmod</a:t>
            </a:r>
            <a:r>
              <a:rPr lang="es-ES" dirty="0"/>
              <a:t> : Modificar un grupo, nombre.</a:t>
            </a:r>
          </a:p>
          <a:p>
            <a:pPr lvl="0" fontAlgn="base"/>
            <a:r>
              <a:rPr lang="es-ES" b="1" i="1" dirty="0" err="1"/>
              <a:t>groupdel</a:t>
            </a:r>
            <a:r>
              <a:rPr lang="es-ES" dirty="0"/>
              <a:t> : Eliminar un grupo.</a:t>
            </a:r>
          </a:p>
          <a:p>
            <a:endParaRPr lang="es-ES" dirty="0"/>
          </a:p>
        </p:txBody>
      </p:sp>
      <p:sp>
        <p:nvSpPr>
          <p:cNvPr id="4" name="Marcador de pie de página 3"/>
          <p:cNvSpPr>
            <a:spLocks noGrp="1"/>
          </p:cNvSpPr>
          <p:nvPr>
            <p:ph type="ftr" sz="quarter" idx="11"/>
          </p:nvPr>
        </p:nvSpPr>
        <p:spPr/>
        <p:txBody>
          <a:bodyPr/>
          <a:lstStyle/>
          <a:p>
            <a:r>
              <a:rPr lang="es-ES_tradnl" smtClean="0"/>
              <a:t>Fundamentos Tecnológicos</a:t>
            </a:r>
            <a:endParaRPr lang="es-ES_tradnl" dirty="0"/>
          </a:p>
        </p:txBody>
      </p:sp>
      <p:sp>
        <p:nvSpPr>
          <p:cNvPr id="5" name="Marcador de número de diapositiva 4"/>
          <p:cNvSpPr>
            <a:spLocks noGrp="1"/>
          </p:cNvSpPr>
          <p:nvPr>
            <p:ph type="sldNum" sz="quarter" idx="12"/>
          </p:nvPr>
        </p:nvSpPr>
        <p:spPr/>
        <p:txBody>
          <a:bodyPr/>
          <a:lstStyle/>
          <a:p>
            <a:fld id="{2ACC4A81-7D9E-D941-9672-05D41D735957}" type="slidenum">
              <a:rPr lang="es-ES_tradnl" smtClean="0"/>
              <a:t>58</a:t>
            </a:fld>
            <a:endParaRPr lang="es-ES_tradnl"/>
          </a:p>
        </p:txBody>
      </p:sp>
    </p:spTree>
    <p:extLst>
      <p:ext uri="{BB962C8B-B14F-4D97-AF65-F5344CB8AC3E}">
        <p14:creationId xmlns:p14="http://schemas.microsoft.com/office/powerpoint/2010/main" val="4857692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U</a:t>
            </a:r>
            <a:r>
              <a:rPr lang="es-ES" dirty="0" smtClean="0"/>
              <a:t>suarios &amp; Grupos</a:t>
            </a:r>
            <a:endParaRPr lang="es-ES" dirty="0"/>
          </a:p>
        </p:txBody>
      </p:sp>
      <p:sp>
        <p:nvSpPr>
          <p:cNvPr id="3" name="Marcador de contenido 2"/>
          <p:cNvSpPr>
            <a:spLocks noGrp="1"/>
          </p:cNvSpPr>
          <p:nvPr>
            <p:ph idx="1"/>
          </p:nvPr>
        </p:nvSpPr>
        <p:spPr/>
        <p:txBody>
          <a:bodyPr>
            <a:normAutofit fontScale="92500" lnSpcReduction="10000"/>
          </a:bodyPr>
          <a:lstStyle/>
          <a:p>
            <a:r>
              <a:rPr lang="es-ES" dirty="0"/>
              <a:t>Siempre que se añada un usuario al sistema se creará un grupo con su mismo nombre, llamado grupo primario.</a:t>
            </a:r>
          </a:p>
          <a:p>
            <a:r>
              <a:rPr lang="es-ES" dirty="0"/>
              <a:t>Todos los usuarios cuando se conectan al sistema poseen un identificador de usuario (</a:t>
            </a:r>
            <a:r>
              <a:rPr lang="es-ES" dirty="0" err="1"/>
              <a:t>uid</a:t>
            </a:r>
            <a:r>
              <a:rPr lang="es-ES" dirty="0"/>
              <a:t>) y un identificador de grupo (</a:t>
            </a:r>
            <a:r>
              <a:rPr lang="es-ES" dirty="0" err="1"/>
              <a:t>gid</a:t>
            </a:r>
            <a:r>
              <a:rPr lang="es-ES" dirty="0"/>
              <a:t>). </a:t>
            </a:r>
            <a:r>
              <a:rPr lang="es-ES" u="sng" dirty="0"/>
              <a:t>El usuario </a:t>
            </a:r>
            <a:r>
              <a:rPr lang="es-ES" b="1" u="sng" dirty="0" err="1"/>
              <a:t>root</a:t>
            </a:r>
            <a:r>
              <a:rPr lang="es-ES" u="sng" dirty="0"/>
              <a:t> siempre tiene el </a:t>
            </a:r>
            <a:r>
              <a:rPr lang="es-ES" b="1" u="sng" dirty="0" err="1"/>
              <a:t>uid</a:t>
            </a:r>
            <a:r>
              <a:rPr lang="es-ES" b="1" u="sng" dirty="0"/>
              <a:t>=0</a:t>
            </a:r>
            <a:r>
              <a:rPr lang="es-ES" u="sng" dirty="0"/>
              <a:t>.</a:t>
            </a:r>
            <a:endParaRPr lang="es-ES" dirty="0"/>
          </a:p>
          <a:p>
            <a:r>
              <a:rPr lang="es-ES" dirty="0"/>
              <a:t>La información asociada a los usuarios en un sistema Linux se guarda en el fichero </a:t>
            </a:r>
            <a:r>
              <a:rPr lang="es-ES" b="1" dirty="0"/>
              <a:t>/</a:t>
            </a:r>
            <a:r>
              <a:rPr lang="es-ES" b="1" dirty="0" err="1"/>
              <a:t>etc</a:t>
            </a:r>
            <a:r>
              <a:rPr lang="es-ES" b="1" dirty="0"/>
              <a:t>/</a:t>
            </a:r>
            <a:r>
              <a:rPr lang="es-ES" b="1" dirty="0" err="1"/>
              <a:t>passwd</a:t>
            </a:r>
            <a:r>
              <a:rPr lang="es-ES" dirty="0"/>
              <a:t> y las contraseñas en </a:t>
            </a:r>
            <a:r>
              <a:rPr lang="es-ES" b="1" dirty="0"/>
              <a:t>/</a:t>
            </a:r>
            <a:r>
              <a:rPr lang="es-ES" b="1" dirty="0" err="1"/>
              <a:t>etc</a:t>
            </a:r>
            <a:r>
              <a:rPr lang="es-ES" b="1" dirty="0"/>
              <a:t>/</a:t>
            </a:r>
            <a:r>
              <a:rPr lang="es-ES" b="1" dirty="0" err="1"/>
              <a:t>shadow</a:t>
            </a:r>
            <a:r>
              <a:rPr lang="es-ES" dirty="0"/>
              <a:t>. La información de los grupos, sus miembros y </a:t>
            </a:r>
            <a:r>
              <a:rPr lang="es-ES" dirty="0" err="1"/>
              <a:t>passwords</a:t>
            </a:r>
            <a:r>
              <a:rPr lang="es-ES" dirty="0"/>
              <a:t> están en </a:t>
            </a:r>
            <a:r>
              <a:rPr lang="es-ES" b="1" dirty="0"/>
              <a:t>/</a:t>
            </a:r>
            <a:r>
              <a:rPr lang="es-ES" b="1" dirty="0" err="1"/>
              <a:t>etc</a:t>
            </a:r>
            <a:r>
              <a:rPr lang="es-ES" b="1" dirty="0"/>
              <a:t>/</a:t>
            </a:r>
            <a:r>
              <a:rPr lang="es-ES" b="1" dirty="0" err="1"/>
              <a:t>group</a:t>
            </a:r>
            <a:r>
              <a:rPr lang="es-ES" dirty="0"/>
              <a:t> y </a:t>
            </a:r>
            <a:r>
              <a:rPr lang="es-ES" b="1" dirty="0"/>
              <a:t>/</a:t>
            </a:r>
            <a:r>
              <a:rPr lang="es-ES" b="1" dirty="0" err="1"/>
              <a:t>etc</a:t>
            </a:r>
            <a:r>
              <a:rPr lang="es-ES" b="1" dirty="0"/>
              <a:t>/</a:t>
            </a:r>
            <a:r>
              <a:rPr lang="es-ES" b="1" dirty="0" err="1"/>
              <a:t>gshadow</a:t>
            </a:r>
            <a:r>
              <a:rPr lang="es-ES" dirty="0"/>
              <a:t> respectivamente</a:t>
            </a:r>
            <a:r>
              <a:rPr lang="es-ES" dirty="0" smtClean="0"/>
              <a:t>.</a:t>
            </a:r>
          </a:p>
          <a:p>
            <a:r>
              <a:rPr lang="es-ES" dirty="0" smtClean="0"/>
              <a:t>Si queremos la información de todos los usuarios que han iniciado sesión en nuestro sistema local se utiliza el comando: </a:t>
            </a:r>
            <a:r>
              <a:rPr lang="es-ES" b="1" dirty="0" err="1" smtClean="0"/>
              <a:t>who</a:t>
            </a:r>
            <a:endParaRPr lang="es-ES" b="1" dirty="0" smtClean="0"/>
          </a:p>
          <a:p>
            <a:r>
              <a:rPr lang="es-ES" dirty="0" smtClean="0"/>
              <a:t>Si queremos también saber el </a:t>
            </a:r>
            <a:r>
              <a:rPr lang="es-ES" dirty="0" err="1" smtClean="0"/>
              <a:t>uid</a:t>
            </a:r>
            <a:r>
              <a:rPr lang="es-ES" dirty="0" smtClean="0"/>
              <a:t>, identificador numérico de usuario: </a:t>
            </a:r>
            <a:r>
              <a:rPr lang="es-ES" b="1" dirty="0" smtClean="0"/>
              <a:t>id</a:t>
            </a:r>
          </a:p>
          <a:p>
            <a:pPr marL="2743200" lvl="6" indent="0">
              <a:buNone/>
            </a:pPr>
            <a:r>
              <a:rPr lang="es-ES" sz="1500" b="1" dirty="0" smtClean="0"/>
              <a:t>Id [</a:t>
            </a:r>
            <a:r>
              <a:rPr lang="es-ES" sz="1500" b="1" dirty="0" err="1" smtClean="0"/>
              <a:t>username</a:t>
            </a:r>
            <a:r>
              <a:rPr lang="es-ES" sz="1500" b="1" dirty="0" smtClean="0"/>
              <a:t>]</a:t>
            </a:r>
            <a:endParaRPr lang="es-ES" sz="1500" b="1" dirty="0"/>
          </a:p>
        </p:txBody>
      </p:sp>
      <p:sp>
        <p:nvSpPr>
          <p:cNvPr id="4" name="Marcador de pie de página 3"/>
          <p:cNvSpPr>
            <a:spLocks noGrp="1"/>
          </p:cNvSpPr>
          <p:nvPr>
            <p:ph type="ftr" sz="quarter" idx="11"/>
          </p:nvPr>
        </p:nvSpPr>
        <p:spPr/>
        <p:txBody>
          <a:bodyPr/>
          <a:lstStyle/>
          <a:p>
            <a:r>
              <a:rPr lang="es-ES_tradnl" smtClean="0"/>
              <a:t>Fundamentos Tecnológicos</a:t>
            </a:r>
            <a:endParaRPr lang="es-ES_tradnl" dirty="0"/>
          </a:p>
        </p:txBody>
      </p:sp>
      <p:sp>
        <p:nvSpPr>
          <p:cNvPr id="5" name="Marcador de número de diapositiva 4"/>
          <p:cNvSpPr>
            <a:spLocks noGrp="1"/>
          </p:cNvSpPr>
          <p:nvPr>
            <p:ph type="sldNum" sz="quarter" idx="12"/>
          </p:nvPr>
        </p:nvSpPr>
        <p:spPr/>
        <p:txBody>
          <a:bodyPr/>
          <a:lstStyle/>
          <a:p>
            <a:fld id="{2ACC4A81-7D9E-D941-9672-05D41D735957}" type="slidenum">
              <a:rPr lang="es-ES_tradnl" smtClean="0"/>
              <a:t>59</a:t>
            </a:fld>
            <a:endParaRPr lang="es-ES_tradnl"/>
          </a:p>
        </p:txBody>
      </p:sp>
    </p:spTree>
    <p:extLst>
      <p:ext uri="{BB962C8B-B14F-4D97-AF65-F5344CB8AC3E}">
        <p14:creationId xmlns:p14="http://schemas.microsoft.com/office/powerpoint/2010/main" val="2858047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Instalación del SSOO</a:t>
            </a:r>
          </a:p>
        </p:txBody>
      </p:sp>
      <p:sp>
        <p:nvSpPr>
          <p:cNvPr id="3" name="Marcador de contenido 2"/>
          <p:cNvSpPr>
            <a:spLocks noGrp="1"/>
          </p:cNvSpPr>
          <p:nvPr>
            <p:ph idx="1"/>
          </p:nvPr>
        </p:nvSpPr>
        <p:spPr/>
        <p:txBody>
          <a:bodyPr/>
          <a:lstStyle/>
          <a:p>
            <a:r>
              <a:rPr lang="es-ES_tradnl" dirty="0"/>
              <a:t>Una vez finalizada la instalación procederemos a reiniciar y la primera tarea a realizar será instalar las actualizaciones de seguridad en el sistema.</a:t>
            </a:r>
          </a:p>
          <a:p>
            <a:pPr marL="457200" lvl="1" indent="0">
              <a:buNone/>
            </a:pPr>
            <a:r>
              <a:rPr lang="es-ES_tradnl" b="1" dirty="0" smtClean="0"/>
              <a:t>			sudo </a:t>
            </a:r>
            <a:r>
              <a:rPr lang="es-ES_tradnl" b="1" dirty="0" err="1"/>
              <a:t>apt</a:t>
            </a:r>
            <a:r>
              <a:rPr lang="es-ES_tradnl" b="1" dirty="0"/>
              <a:t> </a:t>
            </a:r>
            <a:r>
              <a:rPr lang="es-ES_tradnl" b="1" dirty="0" err="1"/>
              <a:t>update</a:t>
            </a:r>
            <a:r>
              <a:rPr lang="es-ES_tradnl" b="1" dirty="0"/>
              <a:t> &amp;&amp; </a:t>
            </a:r>
            <a:r>
              <a:rPr lang="es-ES_tradnl" b="1" dirty="0" err="1"/>
              <a:t>apt</a:t>
            </a:r>
            <a:r>
              <a:rPr lang="es-ES_tradnl" b="1" dirty="0"/>
              <a:t> </a:t>
            </a:r>
            <a:r>
              <a:rPr lang="es-ES_tradnl" b="1" dirty="0" err="1"/>
              <a:t>upgrade</a:t>
            </a:r>
            <a:endParaRPr lang="es-ES_tradnl" b="1" dirty="0"/>
          </a:p>
          <a:p>
            <a:endParaRPr lang="es-ES_tradnl" dirty="0"/>
          </a:p>
        </p:txBody>
      </p:sp>
      <p:sp>
        <p:nvSpPr>
          <p:cNvPr id="4" name="Marcador de pie de página 3"/>
          <p:cNvSpPr>
            <a:spLocks noGrp="1"/>
          </p:cNvSpPr>
          <p:nvPr>
            <p:ph type="ftr" sz="quarter" idx="11"/>
          </p:nvPr>
        </p:nvSpPr>
        <p:spPr/>
        <p:txBody>
          <a:bodyPr/>
          <a:lstStyle/>
          <a:p>
            <a:r>
              <a:rPr lang="es-ES_tradnl"/>
              <a:t>Fundamentos Tecnológicos</a:t>
            </a:r>
            <a:endParaRPr lang="es-ES_tradnl" dirty="0"/>
          </a:p>
        </p:txBody>
      </p:sp>
      <p:sp>
        <p:nvSpPr>
          <p:cNvPr id="5" name="Marcador de número de diapositiva 4"/>
          <p:cNvSpPr>
            <a:spLocks noGrp="1"/>
          </p:cNvSpPr>
          <p:nvPr>
            <p:ph type="sldNum" sz="quarter" idx="12"/>
          </p:nvPr>
        </p:nvSpPr>
        <p:spPr/>
        <p:txBody>
          <a:bodyPr/>
          <a:lstStyle/>
          <a:p>
            <a:fld id="{2ACC4A81-7D9E-D941-9672-05D41D735957}" type="slidenum">
              <a:rPr lang="es-ES_tradnl" smtClean="0"/>
              <a:t>6</a:t>
            </a:fld>
            <a:endParaRPr lang="es-ES_tradnl"/>
          </a:p>
        </p:txBody>
      </p:sp>
    </p:spTree>
    <p:extLst>
      <p:ext uri="{BB962C8B-B14F-4D97-AF65-F5344CB8AC3E}">
        <p14:creationId xmlns:p14="http://schemas.microsoft.com/office/powerpoint/2010/main" val="20705806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Sistema de archivos</a:t>
            </a:r>
            <a:endParaRPr lang="es-ES" dirty="0"/>
          </a:p>
        </p:txBody>
      </p:sp>
      <p:sp>
        <p:nvSpPr>
          <p:cNvPr id="4" name="Marcador de pie de página 3"/>
          <p:cNvSpPr>
            <a:spLocks noGrp="1"/>
          </p:cNvSpPr>
          <p:nvPr>
            <p:ph type="ftr" sz="quarter" idx="11"/>
          </p:nvPr>
        </p:nvSpPr>
        <p:spPr/>
        <p:txBody>
          <a:bodyPr/>
          <a:lstStyle/>
          <a:p>
            <a:r>
              <a:rPr lang="es-ES_tradnl" smtClean="0"/>
              <a:t>Fundamentos Tecnológicos</a:t>
            </a:r>
            <a:endParaRPr lang="es-ES_tradnl" dirty="0"/>
          </a:p>
        </p:txBody>
      </p:sp>
      <p:sp>
        <p:nvSpPr>
          <p:cNvPr id="5" name="Marcador de número de diapositiva 4"/>
          <p:cNvSpPr>
            <a:spLocks noGrp="1"/>
          </p:cNvSpPr>
          <p:nvPr>
            <p:ph type="sldNum" sz="quarter" idx="12"/>
          </p:nvPr>
        </p:nvSpPr>
        <p:spPr/>
        <p:txBody>
          <a:bodyPr/>
          <a:lstStyle/>
          <a:p>
            <a:fld id="{2ACC4A81-7D9E-D941-9672-05D41D735957}" type="slidenum">
              <a:rPr lang="es-ES_tradnl" smtClean="0"/>
              <a:t>60</a:t>
            </a:fld>
            <a:endParaRPr lang="es-ES_tradnl"/>
          </a:p>
        </p:txBody>
      </p:sp>
      <p:pic>
        <p:nvPicPr>
          <p:cNvPr id="7" name="Imagen 6"/>
          <p:cNvPicPr/>
          <p:nvPr/>
        </p:nvPicPr>
        <p:blipFill>
          <a:blip r:embed="rId2"/>
          <a:stretch>
            <a:fillRect/>
          </a:stretch>
        </p:blipFill>
        <p:spPr>
          <a:xfrm>
            <a:off x="6004308" y="1264555"/>
            <a:ext cx="5732145" cy="5316220"/>
          </a:xfrm>
          <a:prstGeom prst="rect">
            <a:avLst/>
          </a:prstGeom>
        </p:spPr>
      </p:pic>
      <p:sp>
        <p:nvSpPr>
          <p:cNvPr id="8" name="Llamada rectangular 7"/>
          <p:cNvSpPr/>
          <p:nvPr/>
        </p:nvSpPr>
        <p:spPr>
          <a:xfrm>
            <a:off x="1887166" y="1712068"/>
            <a:ext cx="3677055" cy="2752928"/>
          </a:xfrm>
          <a:prstGeom prst="wedgeRectCallou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s-ES" dirty="0" smtClean="0"/>
              <a:t>Abrimos terminal y vamos fuera del home y comprobamos el sistema de archivos.</a:t>
            </a:r>
          </a:p>
          <a:p>
            <a:pPr algn="ctr"/>
            <a:r>
              <a:rPr lang="es-ES" dirty="0" err="1" smtClean="0"/>
              <a:t>Tambien</a:t>
            </a:r>
            <a:r>
              <a:rPr lang="es-ES" dirty="0" smtClean="0"/>
              <a:t> por interfaz gráfica.</a:t>
            </a:r>
            <a:endParaRPr lang="es-ES" dirty="0"/>
          </a:p>
        </p:txBody>
      </p:sp>
      <p:sp>
        <p:nvSpPr>
          <p:cNvPr id="3" name="CuadroTexto 2"/>
          <p:cNvSpPr txBox="1"/>
          <p:nvPr/>
        </p:nvSpPr>
        <p:spPr>
          <a:xfrm>
            <a:off x="1705708" y="4958862"/>
            <a:ext cx="4298600" cy="1200329"/>
          </a:xfrm>
          <a:prstGeom prst="rect">
            <a:avLst/>
          </a:prstGeom>
          <a:noFill/>
        </p:spPr>
        <p:txBody>
          <a:bodyPr wrap="square" rtlCol="0">
            <a:spAutoFit/>
          </a:bodyPr>
          <a:lstStyle/>
          <a:p>
            <a:r>
              <a:rPr lang="es-ES" sz="1200" dirty="0"/>
              <a:t>A </a:t>
            </a:r>
            <a:r>
              <a:rPr lang="es-ES" sz="1200" dirty="0" err="1"/>
              <a:t>continuacion</a:t>
            </a:r>
            <a:r>
              <a:rPr lang="es-ES" sz="1200" dirty="0"/>
              <a:t> </a:t>
            </a:r>
            <a:r>
              <a:rPr lang="es-ES" sz="1200" dirty="0" err="1"/>
              <a:t>teneis</a:t>
            </a:r>
            <a:r>
              <a:rPr lang="es-ES" sz="1200" dirty="0"/>
              <a:t> una lista con los directorios mas importantes del sistema y para que se usan. Para acceder a los mismos </a:t>
            </a:r>
            <a:r>
              <a:rPr lang="es-ES" sz="1200" dirty="0" err="1"/>
              <a:t>podeis</a:t>
            </a:r>
            <a:r>
              <a:rPr lang="es-ES" sz="1200" dirty="0"/>
              <a:t> usar el comando cd 'nombre del directorio'. Para ver el contenido de los mismos </a:t>
            </a:r>
            <a:r>
              <a:rPr lang="es-ES" sz="1200" dirty="0" err="1"/>
              <a:t>podeis</a:t>
            </a:r>
            <a:r>
              <a:rPr lang="es-ES" sz="1200" dirty="0"/>
              <a:t> usar el comando </a:t>
            </a:r>
            <a:r>
              <a:rPr lang="es-ES" sz="1200" b="1" dirty="0" err="1"/>
              <a:t>ls</a:t>
            </a:r>
            <a:r>
              <a:rPr lang="es-ES" sz="1200" b="1" dirty="0"/>
              <a:t> -l</a:t>
            </a:r>
            <a:r>
              <a:rPr lang="es-ES" sz="1200" dirty="0"/>
              <a:t> 'nombre del directorio'.</a:t>
            </a:r>
            <a:endParaRPr lang="es-ES" sz="1200" dirty="0"/>
          </a:p>
        </p:txBody>
      </p:sp>
    </p:spTree>
    <p:extLst>
      <p:ext uri="{BB962C8B-B14F-4D97-AF65-F5344CB8AC3E}">
        <p14:creationId xmlns:p14="http://schemas.microsoft.com/office/powerpoint/2010/main" val="34318703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Sistema de archivos </a:t>
            </a:r>
            <a:endParaRPr lang="es-ES" dirty="0"/>
          </a:p>
        </p:txBody>
      </p:sp>
      <p:sp>
        <p:nvSpPr>
          <p:cNvPr id="4" name="Marcador de pie de página 3"/>
          <p:cNvSpPr>
            <a:spLocks noGrp="1"/>
          </p:cNvSpPr>
          <p:nvPr>
            <p:ph type="ftr" sz="quarter" idx="11"/>
          </p:nvPr>
        </p:nvSpPr>
        <p:spPr/>
        <p:txBody>
          <a:bodyPr/>
          <a:lstStyle/>
          <a:p>
            <a:r>
              <a:rPr lang="es-ES_tradnl" smtClean="0"/>
              <a:t>Fundamentos Tecnológicos</a:t>
            </a:r>
            <a:endParaRPr lang="es-ES_tradnl" dirty="0"/>
          </a:p>
        </p:txBody>
      </p:sp>
      <p:sp>
        <p:nvSpPr>
          <p:cNvPr id="5" name="Marcador de número de diapositiva 4"/>
          <p:cNvSpPr>
            <a:spLocks noGrp="1"/>
          </p:cNvSpPr>
          <p:nvPr>
            <p:ph type="sldNum" sz="quarter" idx="12"/>
          </p:nvPr>
        </p:nvSpPr>
        <p:spPr/>
        <p:txBody>
          <a:bodyPr/>
          <a:lstStyle/>
          <a:p>
            <a:fld id="{2ACC4A81-7D9E-D941-9672-05D41D735957}" type="slidenum">
              <a:rPr lang="es-ES_tradnl" smtClean="0"/>
              <a:t>61</a:t>
            </a:fld>
            <a:endParaRPr lang="es-ES_tradnl"/>
          </a:p>
        </p:txBody>
      </p:sp>
      <p:sp>
        <p:nvSpPr>
          <p:cNvPr id="6" name="Marcador de contenido 4"/>
          <p:cNvSpPr>
            <a:spLocks noGrp="1"/>
          </p:cNvSpPr>
          <p:nvPr>
            <p:ph idx="1"/>
          </p:nvPr>
        </p:nvSpPr>
        <p:spPr>
          <a:xfrm>
            <a:off x="2589212" y="1585609"/>
            <a:ext cx="8915400" cy="4325613"/>
          </a:xfrm>
        </p:spPr>
        <p:txBody>
          <a:bodyPr>
            <a:normAutofit fontScale="25000" lnSpcReduction="20000"/>
          </a:bodyPr>
          <a:lstStyle/>
          <a:p>
            <a:pPr marL="0" indent="0" algn="just">
              <a:buNone/>
            </a:pPr>
            <a:r>
              <a:rPr lang="es-ES" sz="6400" b="1" dirty="0" smtClean="0"/>
              <a:t>/</a:t>
            </a:r>
            <a:r>
              <a:rPr lang="es-ES" sz="6400" b="1" dirty="0" err="1"/>
              <a:t>bin</a:t>
            </a:r>
            <a:r>
              <a:rPr lang="es-ES" sz="6400" dirty="0"/>
              <a:t> Comandos </a:t>
            </a:r>
            <a:r>
              <a:rPr lang="es-ES" sz="6400" dirty="0" smtClean="0"/>
              <a:t>que puede lanzar cualquier usuario del sistema (</a:t>
            </a:r>
            <a:r>
              <a:rPr lang="es-ES" sz="6400" dirty="0" err="1" smtClean="0"/>
              <a:t>ls</a:t>
            </a:r>
            <a:r>
              <a:rPr lang="es-ES" sz="6400" dirty="0"/>
              <a:t>, </a:t>
            </a:r>
            <a:r>
              <a:rPr lang="es-ES" sz="6400" dirty="0" err="1"/>
              <a:t>mount</a:t>
            </a:r>
            <a:r>
              <a:rPr lang="es-ES" sz="6400" dirty="0"/>
              <a:t>, </a:t>
            </a:r>
            <a:r>
              <a:rPr lang="es-ES" sz="6400" dirty="0" err="1"/>
              <a:t>rm</a:t>
            </a:r>
            <a:r>
              <a:rPr lang="es-ES" sz="6400" dirty="0"/>
              <a:t>, etc.).</a:t>
            </a:r>
          </a:p>
          <a:p>
            <a:pPr marL="0" indent="0" algn="just">
              <a:buNone/>
            </a:pPr>
            <a:r>
              <a:rPr lang="es-ES" sz="6400" b="1" dirty="0"/>
              <a:t>/</a:t>
            </a:r>
            <a:r>
              <a:rPr lang="es-ES" sz="6400" b="1" dirty="0" err="1"/>
              <a:t>boot</a:t>
            </a:r>
            <a:r>
              <a:rPr lang="es-ES" sz="6400" dirty="0"/>
              <a:t> Arranque, </a:t>
            </a:r>
            <a:r>
              <a:rPr lang="es-ES" sz="6400" u="sng" dirty="0">
                <a:hlinkClick r:id="rId2"/>
              </a:rPr>
              <a:t>Linux </a:t>
            </a:r>
            <a:r>
              <a:rPr lang="es-ES" sz="6400" u="sng" dirty="0" err="1">
                <a:hlinkClick r:id="rId2"/>
              </a:rPr>
              <a:t>kernel</a:t>
            </a:r>
            <a:r>
              <a:rPr lang="es-ES" sz="6400" dirty="0"/>
              <a:t>, imagen de disco en memoria, </a:t>
            </a:r>
            <a:r>
              <a:rPr lang="es-ES" sz="6400" u="sng" dirty="0" err="1">
                <a:hlinkClick r:id="rId3"/>
              </a:rPr>
              <a:t>bootloader</a:t>
            </a:r>
            <a:r>
              <a:rPr lang="en-US" sz="6400" dirty="0"/>
              <a:t>,</a:t>
            </a:r>
            <a:r>
              <a:rPr lang="es-ES" sz="6400" dirty="0"/>
              <a:t> configuración del arranque.</a:t>
            </a:r>
          </a:p>
          <a:p>
            <a:pPr marL="0" indent="0" algn="just">
              <a:buNone/>
            </a:pPr>
            <a:r>
              <a:rPr lang="es-ES" sz="6400" b="1" dirty="0"/>
              <a:t>/</a:t>
            </a:r>
            <a:r>
              <a:rPr lang="es-ES" sz="6400" b="1" dirty="0" err="1"/>
              <a:t>dev</a:t>
            </a:r>
            <a:r>
              <a:rPr lang="es-ES" sz="6400" dirty="0"/>
              <a:t> Dispositivos </a:t>
            </a:r>
            <a:r>
              <a:rPr lang="es-ES" sz="6400" dirty="0" smtClean="0"/>
              <a:t>físicos (</a:t>
            </a:r>
            <a:r>
              <a:rPr lang="es-ES" sz="6400" i="1" dirty="0" err="1" smtClean="0"/>
              <a:t>device</a:t>
            </a:r>
            <a:r>
              <a:rPr lang="es-ES" sz="6400" i="1" dirty="0" smtClean="0"/>
              <a:t> </a:t>
            </a:r>
            <a:r>
              <a:rPr lang="es-ES" sz="6400" i="1" dirty="0"/>
              <a:t>files</a:t>
            </a:r>
            <a:r>
              <a:rPr lang="es-ES" sz="6400" i="1" dirty="0" smtClean="0"/>
              <a:t>)</a:t>
            </a:r>
            <a:r>
              <a:rPr lang="es-ES" sz="6400" dirty="0" smtClean="0"/>
              <a:t>, HW.</a:t>
            </a:r>
            <a:endParaRPr lang="es-ES" sz="6400" dirty="0"/>
          </a:p>
          <a:p>
            <a:pPr marL="0" indent="0" algn="just">
              <a:buNone/>
            </a:pPr>
            <a:r>
              <a:rPr lang="es-ES" sz="6400" b="1" dirty="0"/>
              <a:t>/</a:t>
            </a:r>
            <a:r>
              <a:rPr lang="es-ES" sz="6400" b="1" dirty="0" err="1"/>
              <a:t>etc</a:t>
            </a:r>
            <a:r>
              <a:rPr lang="es-ES" sz="6400" dirty="0"/>
              <a:t> Archivos de configuración del sistema, que afectan a su comportamiento.</a:t>
            </a:r>
          </a:p>
          <a:p>
            <a:pPr marL="0" indent="0" algn="just">
              <a:buNone/>
            </a:pPr>
            <a:r>
              <a:rPr lang="es-ES" sz="6400" b="1" dirty="0"/>
              <a:t>/home</a:t>
            </a:r>
            <a:r>
              <a:rPr lang="es-ES" sz="6400" dirty="0"/>
              <a:t> Directorios personales de usuarios</a:t>
            </a:r>
            <a:r>
              <a:rPr lang="es-ES" sz="6400" dirty="0" smtClean="0"/>
              <a:t>.</a:t>
            </a:r>
          </a:p>
          <a:p>
            <a:pPr marL="457200" lvl="3" indent="0" algn="just">
              <a:buNone/>
            </a:pPr>
            <a:r>
              <a:rPr lang="es-ES" sz="5600" b="1" dirty="0">
                <a:latin typeface="Courier New" panose="02070309020205020404" pitchFamily="49" charset="0"/>
                <a:cs typeface="Courier New" panose="02070309020205020404" pitchFamily="49" charset="0"/>
              </a:rPr>
              <a:t>~</a:t>
            </a:r>
            <a:r>
              <a:rPr lang="es-ES" sz="5600" dirty="0"/>
              <a:t>: Es nuestro directorio personal (algo similar a Mis Documentos). Aquí guardaremos nuestros documentos, música, películas, fotos, etc. También podemos referirnos a este directorio </a:t>
            </a:r>
            <a:r>
              <a:rPr lang="es-ES" sz="5600" dirty="0" smtClean="0"/>
              <a:t>como </a:t>
            </a:r>
            <a:r>
              <a:rPr lang="es-ES" sz="5600" dirty="0" smtClean="0">
                <a:latin typeface="Courier New" panose="02070309020205020404" pitchFamily="49" charset="0"/>
                <a:cs typeface="Courier New" panose="02070309020205020404" pitchFamily="49" charset="0"/>
              </a:rPr>
              <a:t>/</a:t>
            </a:r>
            <a:r>
              <a:rPr lang="es-ES" sz="5600" dirty="0">
                <a:latin typeface="Courier New" panose="02070309020205020404" pitchFamily="49" charset="0"/>
                <a:cs typeface="Courier New" panose="02070309020205020404" pitchFamily="49" charset="0"/>
              </a:rPr>
              <a:t>home/&lt;</a:t>
            </a:r>
            <a:r>
              <a:rPr lang="es-ES" sz="5600" dirty="0" err="1">
                <a:latin typeface="Courier New" panose="02070309020205020404" pitchFamily="49" charset="0"/>
                <a:cs typeface="Courier New" panose="02070309020205020404" pitchFamily="49" charset="0"/>
              </a:rPr>
              <a:t>nuestro_nombre</a:t>
            </a:r>
            <a:r>
              <a:rPr lang="es-ES" sz="5600" dirty="0" smtClean="0">
                <a:latin typeface="Courier New" panose="02070309020205020404" pitchFamily="49" charset="0"/>
                <a:cs typeface="Courier New" panose="02070309020205020404" pitchFamily="49" charset="0"/>
              </a:rPr>
              <a:t>&gt;</a:t>
            </a:r>
            <a:endParaRPr lang="es-ES" sz="17600" dirty="0"/>
          </a:p>
          <a:p>
            <a:pPr marL="0" indent="0" algn="just">
              <a:buNone/>
            </a:pPr>
            <a:r>
              <a:rPr lang="es-ES" sz="6400" b="1" dirty="0"/>
              <a:t>/</a:t>
            </a:r>
            <a:r>
              <a:rPr lang="es-ES" sz="6400" b="1" dirty="0" err="1"/>
              <a:t>lib</a:t>
            </a:r>
            <a:r>
              <a:rPr lang="es-ES" sz="6400" dirty="0"/>
              <a:t> Librerías dinámicas y módulos del </a:t>
            </a:r>
            <a:r>
              <a:rPr lang="es-ES" sz="6400" dirty="0" err="1"/>
              <a:t>kernel</a:t>
            </a:r>
            <a:r>
              <a:rPr lang="es-ES" sz="6400" dirty="0"/>
              <a:t> (para que se ejecuten los programas de /</a:t>
            </a:r>
            <a:r>
              <a:rPr lang="es-ES" sz="6400" dirty="0" err="1"/>
              <a:t>bin</a:t>
            </a:r>
            <a:r>
              <a:rPr lang="es-ES" sz="6400" dirty="0"/>
              <a:t> y /</a:t>
            </a:r>
            <a:r>
              <a:rPr lang="es-ES" sz="6400" dirty="0" err="1"/>
              <a:t>sbin</a:t>
            </a:r>
            <a:r>
              <a:rPr lang="es-ES" sz="6400" dirty="0"/>
              <a:t>).</a:t>
            </a:r>
          </a:p>
          <a:p>
            <a:pPr marL="0" indent="0" algn="just">
              <a:buNone/>
            </a:pPr>
            <a:r>
              <a:rPr lang="es-ES" sz="6400" b="1" dirty="0"/>
              <a:t>/media</a:t>
            </a:r>
            <a:r>
              <a:rPr lang="es-ES" sz="6400" dirty="0"/>
              <a:t> Punto de montaje de medios o dispositivos “removibles” (</a:t>
            </a:r>
            <a:r>
              <a:rPr lang="es-ES" sz="6400" dirty="0" err="1"/>
              <a:t>HDs</a:t>
            </a:r>
            <a:r>
              <a:rPr lang="es-ES" sz="6400" dirty="0"/>
              <a:t>, </a:t>
            </a:r>
            <a:r>
              <a:rPr lang="es-ES" sz="6400" dirty="0" err="1"/>
              <a:t>USBs</a:t>
            </a:r>
            <a:r>
              <a:rPr lang="es-ES" sz="6400" dirty="0"/>
              <a:t>, disqueteras, </a:t>
            </a:r>
            <a:r>
              <a:rPr lang="es-ES" sz="6400" dirty="0" err="1"/>
              <a:t>CDs</a:t>
            </a:r>
            <a:r>
              <a:rPr lang="es-ES" sz="6400" dirty="0"/>
              <a:t>, </a:t>
            </a:r>
            <a:r>
              <a:rPr lang="es-ES" sz="6400" dirty="0" err="1"/>
              <a:t>DVDs</a:t>
            </a:r>
            <a:r>
              <a:rPr lang="es-ES" sz="6400" dirty="0"/>
              <a:t>).</a:t>
            </a:r>
          </a:p>
          <a:p>
            <a:pPr marL="0" indent="0" algn="just">
              <a:buNone/>
            </a:pPr>
            <a:r>
              <a:rPr lang="es-ES" sz="6400" b="1" dirty="0"/>
              <a:t>/</a:t>
            </a:r>
            <a:r>
              <a:rPr lang="es-ES" sz="6400" b="1" dirty="0" err="1"/>
              <a:t>mnt</a:t>
            </a:r>
            <a:r>
              <a:rPr lang="es-ES" sz="6400" dirty="0"/>
              <a:t> Punto de montaje de medios o dispositivos “removibles” pero volátiles (</a:t>
            </a:r>
            <a:r>
              <a:rPr lang="es-ES" sz="6400" dirty="0" err="1"/>
              <a:t>HDs</a:t>
            </a:r>
            <a:r>
              <a:rPr lang="es-ES" sz="6400" dirty="0"/>
              <a:t>, disqueteras, </a:t>
            </a:r>
            <a:r>
              <a:rPr lang="es-ES" sz="6400" dirty="0" err="1"/>
              <a:t>CDs</a:t>
            </a:r>
            <a:r>
              <a:rPr lang="es-ES" sz="6400" dirty="0"/>
              <a:t>, </a:t>
            </a:r>
            <a:r>
              <a:rPr lang="es-ES" sz="6400" dirty="0" err="1"/>
              <a:t>DVDs</a:t>
            </a:r>
            <a:r>
              <a:rPr lang="es-ES" sz="6400" dirty="0"/>
              <a:t>, unidades de red, etc.).</a:t>
            </a:r>
          </a:p>
          <a:p>
            <a:pPr algn="just"/>
            <a:endParaRPr lang="es-ES" dirty="0"/>
          </a:p>
        </p:txBody>
      </p:sp>
    </p:spTree>
    <p:extLst>
      <p:ext uri="{BB962C8B-B14F-4D97-AF65-F5344CB8AC3E}">
        <p14:creationId xmlns:p14="http://schemas.microsoft.com/office/powerpoint/2010/main" val="7329238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Sistema de archivos</a:t>
            </a:r>
            <a:endParaRPr lang="es-ES" dirty="0"/>
          </a:p>
        </p:txBody>
      </p:sp>
      <p:sp>
        <p:nvSpPr>
          <p:cNvPr id="4" name="Marcador de pie de página 3"/>
          <p:cNvSpPr>
            <a:spLocks noGrp="1"/>
          </p:cNvSpPr>
          <p:nvPr>
            <p:ph type="ftr" sz="quarter" idx="11"/>
          </p:nvPr>
        </p:nvSpPr>
        <p:spPr/>
        <p:txBody>
          <a:bodyPr/>
          <a:lstStyle/>
          <a:p>
            <a:r>
              <a:rPr lang="es-ES_tradnl" smtClean="0"/>
              <a:t>Fundamentos Tecnológicos</a:t>
            </a:r>
            <a:endParaRPr lang="es-ES_tradnl" dirty="0"/>
          </a:p>
        </p:txBody>
      </p:sp>
      <p:sp>
        <p:nvSpPr>
          <p:cNvPr id="5" name="Marcador de número de diapositiva 4"/>
          <p:cNvSpPr>
            <a:spLocks noGrp="1"/>
          </p:cNvSpPr>
          <p:nvPr>
            <p:ph type="sldNum" sz="quarter" idx="12"/>
          </p:nvPr>
        </p:nvSpPr>
        <p:spPr/>
        <p:txBody>
          <a:bodyPr/>
          <a:lstStyle/>
          <a:p>
            <a:fld id="{2ACC4A81-7D9E-D941-9672-05D41D735957}" type="slidenum">
              <a:rPr lang="es-ES_tradnl" smtClean="0"/>
              <a:t>62</a:t>
            </a:fld>
            <a:endParaRPr lang="es-ES_tradnl"/>
          </a:p>
        </p:txBody>
      </p:sp>
      <p:sp>
        <p:nvSpPr>
          <p:cNvPr id="6" name="Marcador de contenido 5"/>
          <p:cNvSpPr>
            <a:spLocks noGrp="1"/>
          </p:cNvSpPr>
          <p:nvPr>
            <p:ph idx="1"/>
          </p:nvPr>
        </p:nvSpPr>
        <p:spPr>
          <a:xfrm>
            <a:off x="2665379" y="1849104"/>
            <a:ext cx="8839233" cy="4296431"/>
          </a:xfrm>
        </p:spPr>
        <p:txBody>
          <a:bodyPr>
            <a:noAutofit/>
          </a:bodyPr>
          <a:lstStyle/>
          <a:p>
            <a:pPr marL="0" indent="0" algn="just">
              <a:lnSpc>
                <a:spcPct val="70000"/>
              </a:lnSpc>
              <a:buNone/>
            </a:pPr>
            <a:r>
              <a:rPr lang="es-ES" sz="1600" b="1" dirty="0"/>
              <a:t>/</a:t>
            </a:r>
            <a:r>
              <a:rPr lang="es-ES" sz="1600" b="1" dirty="0" err="1"/>
              <a:t>opt</a:t>
            </a:r>
            <a:r>
              <a:rPr lang="es-ES" sz="1600" dirty="0"/>
              <a:t> Alojamiento para software no gestionado por los gestores de paquetes (</a:t>
            </a:r>
            <a:r>
              <a:rPr lang="es-ES" sz="1600" u="sng" dirty="0" err="1">
                <a:hlinkClick r:id="rId2"/>
              </a:rPr>
              <a:t>package</a:t>
            </a:r>
            <a:r>
              <a:rPr lang="es-ES" sz="1600" u="sng" dirty="0">
                <a:hlinkClick r:id="rId2"/>
              </a:rPr>
              <a:t> manager</a:t>
            </a:r>
            <a:r>
              <a:rPr lang="es-ES" sz="1600" dirty="0"/>
              <a:t>).</a:t>
            </a:r>
          </a:p>
          <a:p>
            <a:pPr marL="0" indent="0" algn="just">
              <a:lnSpc>
                <a:spcPct val="70000"/>
              </a:lnSpc>
              <a:buNone/>
            </a:pPr>
            <a:r>
              <a:rPr lang="es-ES" sz="1600" b="1" dirty="0" smtClean="0"/>
              <a:t>/</a:t>
            </a:r>
            <a:r>
              <a:rPr lang="es-ES" sz="1600" b="1" dirty="0" err="1"/>
              <a:t>proc</a:t>
            </a:r>
            <a:r>
              <a:rPr lang="es-ES" sz="1600" dirty="0"/>
              <a:t> Sistema de archivos virtual que </a:t>
            </a:r>
            <a:r>
              <a:rPr lang="es-ES" sz="1600" dirty="0" smtClean="0"/>
              <a:t>sirve como mecanismo </a:t>
            </a:r>
            <a:r>
              <a:rPr lang="es-ES" sz="1600" dirty="0"/>
              <a:t>de comunicación del </a:t>
            </a:r>
            <a:r>
              <a:rPr lang="es-ES" sz="1600" dirty="0" err="1"/>
              <a:t>kernel</a:t>
            </a:r>
            <a:r>
              <a:rPr lang="es-ES" sz="1600" dirty="0"/>
              <a:t> con los procesos.</a:t>
            </a:r>
          </a:p>
          <a:p>
            <a:pPr marL="0" indent="0" algn="just">
              <a:lnSpc>
                <a:spcPct val="70000"/>
              </a:lnSpc>
              <a:buNone/>
            </a:pPr>
            <a:r>
              <a:rPr lang="es-ES" sz="1600" b="1" dirty="0"/>
              <a:t>/</a:t>
            </a:r>
            <a:r>
              <a:rPr lang="es-ES" sz="1600" b="1" dirty="0" err="1"/>
              <a:t>root</a:t>
            </a:r>
            <a:r>
              <a:rPr lang="es-ES" sz="1600" dirty="0"/>
              <a:t> Es el directorio para el “hogar” del </a:t>
            </a:r>
            <a:r>
              <a:rPr lang="es-ES" sz="1600" u="sng" dirty="0" err="1">
                <a:hlinkClick r:id="rId3"/>
              </a:rPr>
              <a:t>superuser</a:t>
            </a:r>
            <a:r>
              <a:rPr lang="es-ES" sz="1600" dirty="0"/>
              <a:t>. Permite aislar el /</a:t>
            </a:r>
            <a:r>
              <a:rPr lang="es-ES" sz="1600" dirty="0" err="1"/>
              <a:t>root</a:t>
            </a:r>
            <a:r>
              <a:rPr lang="es-ES" sz="1600" dirty="0"/>
              <a:t>/ del  /home/ y hacerlo presente y permitir el inicio del sistema incluso cuando home no está presente.</a:t>
            </a:r>
          </a:p>
          <a:p>
            <a:pPr marL="0" indent="0" algn="just">
              <a:lnSpc>
                <a:spcPct val="70000"/>
              </a:lnSpc>
              <a:buNone/>
            </a:pPr>
            <a:r>
              <a:rPr lang="es-ES" sz="1600" b="1" dirty="0"/>
              <a:t>/</a:t>
            </a:r>
            <a:r>
              <a:rPr lang="es-ES" sz="1600" b="1" dirty="0" err="1"/>
              <a:t>sbin</a:t>
            </a:r>
            <a:r>
              <a:rPr lang="es-ES" sz="1600" dirty="0"/>
              <a:t> Comandos de sistema para su administración (en general, sólo los puede lanzar </a:t>
            </a:r>
            <a:r>
              <a:rPr lang="es-ES" sz="1600" dirty="0" err="1"/>
              <a:t>root</a:t>
            </a:r>
            <a:r>
              <a:rPr lang="es-ES" sz="1600" dirty="0"/>
              <a:t> (</a:t>
            </a:r>
            <a:r>
              <a:rPr lang="es-ES" sz="1600" u="sng" dirty="0" err="1">
                <a:hlinkClick r:id="rId3"/>
              </a:rPr>
              <a:t>superuser</a:t>
            </a:r>
            <a:r>
              <a:rPr lang="es-ES" sz="1600" dirty="0"/>
              <a:t>)).</a:t>
            </a:r>
          </a:p>
          <a:p>
            <a:pPr marL="0" indent="0" algn="just">
              <a:lnSpc>
                <a:spcPct val="70000"/>
              </a:lnSpc>
              <a:buNone/>
            </a:pPr>
            <a:r>
              <a:rPr lang="es-ES" sz="1600" b="1" dirty="0"/>
              <a:t>/</a:t>
            </a:r>
            <a:r>
              <a:rPr lang="es-ES" sz="1600" b="1" dirty="0" err="1"/>
              <a:t>srv</a:t>
            </a:r>
            <a:r>
              <a:rPr lang="es-ES" sz="1600" dirty="0"/>
              <a:t> Almacenamiento de información de servicios como HTTP (/</a:t>
            </a:r>
            <a:r>
              <a:rPr lang="es-ES" sz="1600" dirty="0" err="1"/>
              <a:t>srv</a:t>
            </a:r>
            <a:r>
              <a:rPr lang="es-ES" sz="1600" dirty="0"/>
              <a:t>/www/) o FTP.</a:t>
            </a:r>
          </a:p>
          <a:p>
            <a:pPr marL="0" indent="0" algn="just">
              <a:lnSpc>
                <a:spcPct val="70000"/>
              </a:lnSpc>
              <a:buNone/>
            </a:pPr>
            <a:r>
              <a:rPr lang="es-ES" sz="1600" b="1" dirty="0"/>
              <a:t>/</a:t>
            </a:r>
            <a:r>
              <a:rPr lang="es-ES" sz="1600" b="1" dirty="0" err="1"/>
              <a:t>sys</a:t>
            </a:r>
            <a:r>
              <a:rPr lang="es-ES" sz="1600" dirty="0"/>
              <a:t> Sistema de archivos que proporciona información de uso y funcionamiento del </a:t>
            </a:r>
            <a:r>
              <a:rPr lang="es-ES" sz="1600" dirty="0" err="1"/>
              <a:t>kernel</a:t>
            </a:r>
            <a:r>
              <a:rPr lang="es-ES" sz="1600" dirty="0"/>
              <a:t>.</a:t>
            </a:r>
          </a:p>
          <a:p>
            <a:pPr marL="0" indent="0" algn="just">
              <a:lnSpc>
                <a:spcPct val="70000"/>
              </a:lnSpc>
              <a:buNone/>
            </a:pPr>
            <a:r>
              <a:rPr lang="es-ES" sz="1600" b="1" dirty="0"/>
              <a:t>/</a:t>
            </a:r>
            <a:r>
              <a:rPr lang="es-ES" sz="1600" b="1" dirty="0" err="1"/>
              <a:t>tmp</a:t>
            </a:r>
            <a:r>
              <a:rPr lang="es-ES" sz="1600" dirty="0"/>
              <a:t> Almacenamiento de datos temporales de aplicaciones.</a:t>
            </a:r>
          </a:p>
          <a:p>
            <a:pPr marL="0" indent="0" algn="just">
              <a:lnSpc>
                <a:spcPct val="70000"/>
              </a:lnSpc>
              <a:buNone/>
            </a:pPr>
            <a:r>
              <a:rPr lang="es-ES" sz="1600" b="1" dirty="0"/>
              <a:t>/</a:t>
            </a:r>
            <a:r>
              <a:rPr lang="es-ES" sz="1600" b="1" dirty="0" err="1"/>
              <a:t>usr</a:t>
            </a:r>
            <a:r>
              <a:rPr lang="es-ES" sz="1600" dirty="0"/>
              <a:t> Comandos, aplicaciones y programas de uso general para los </a:t>
            </a:r>
            <a:r>
              <a:rPr lang="es-ES" sz="1600" dirty="0" smtClean="0"/>
              <a:t>usuarios.</a:t>
            </a:r>
            <a:endParaRPr lang="es-ES" sz="1600" dirty="0"/>
          </a:p>
          <a:p>
            <a:pPr marL="0" indent="0" algn="just">
              <a:lnSpc>
                <a:spcPct val="70000"/>
              </a:lnSpc>
              <a:buNone/>
            </a:pPr>
            <a:r>
              <a:rPr lang="es-ES" sz="1600" b="1" dirty="0"/>
              <a:t>/</a:t>
            </a:r>
            <a:r>
              <a:rPr lang="es-ES" sz="1600" b="1" dirty="0" err="1"/>
              <a:t>var</a:t>
            </a:r>
            <a:r>
              <a:rPr lang="es-ES" sz="1600" dirty="0"/>
              <a:t> Datos muy volátiles, tales como registros (/</a:t>
            </a:r>
            <a:r>
              <a:rPr lang="es-ES" sz="1600" dirty="0" err="1"/>
              <a:t>var</a:t>
            </a:r>
            <a:r>
              <a:rPr lang="es-ES" sz="1600" dirty="0"/>
              <a:t>/log), datos de los servidores, etc.</a:t>
            </a:r>
          </a:p>
        </p:txBody>
      </p:sp>
    </p:spTree>
    <p:extLst>
      <p:ext uri="{BB962C8B-B14F-4D97-AF65-F5344CB8AC3E}">
        <p14:creationId xmlns:p14="http://schemas.microsoft.com/office/powerpoint/2010/main" val="15415477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Sistema de archivos</a:t>
            </a:r>
            <a:endParaRPr lang="es-ES" dirty="0"/>
          </a:p>
        </p:txBody>
      </p:sp>
      <p:sp>
        <p:nvSpPr>
          <p:cNvPr id="4" name="Marcador de pie de página 3"/>
          <p:cNvSpPr>
            <a:spLocks noGrp="1"/>
          </p:cNvSpPr>
          <p:nvPr>
            <p:ph type="ftr" sz="quarter" idx="11"/>
          </p:nvPr>
        </p:nvSpPr>
        <p:spPr/>
        <p:txBody>
          <a:bodyPr/>
          <a:lstStyle/>
          <a:p>
            <a:r>
              <a:rPr lang="es-ES_tradnl" smtClean="0"/>
              <a:t>Fundamentos Tecnológicos</a:t>
            </a:r>
            <a:endParaRPr lang="es-ES_tradnl" dirty="0"/>
          </a:p>
        </p:txBody>
      </p:sp>
      <p:sp>
        <p:nvSpPr>
          <p:cNvPr id="5" name="Marcador de número de diapositiva 4"/>
          <p:cNvSpPr>
            <a:spLocks noGrp="1"/>
          </p:cNvSpPr>
          <p:nvPr>
            <p:ph type="sldNum" sz="quarter" idx="12"/>
          </p:nvPr>
        </p:nvSpPr>
        <p:spPr/>
        <p:txBody>
          <a:bodyPr/>
          <a:lstStyle/>
          <a:p>
            <a:fld id="{2ACC4A81-7D9E-D941-9672-05D41D735957}" type="slidenum">
              <a:rPr lang="es-ES_tradnl" smtClean="0"/>
              <a:t>63</a:t>
            </a:fld>
            <a:endParaRPr lang="es-ES_tradnl"/>
          </a:p>
        </p:txBody>
      </p:sp>
      <p:sp>
        <p:nvSpPr>
          <p:cNvPr id="7" name="Marcador de contenido 6"/>
          <p:cNvSpPr>
            <a:spLocks noGrp="1"/>
          </p:cNvSpPr>
          <p:nvPr>
            <p:ph idx="1"/>
          </p:nvPr>
        </p:nvSpPr>
        <p:spPr/>
        <p:txBody>
          <a:bodyPr>
            <a:normAutofit/>
          </a:bodyPr>
          <a:lstStyle/>
          <a:p>
            <a:r>
              <a:rPr lang="es-ES" dirty="0"/>
              <a:t>Existen dos tipos de distinciones cuando hablamos del tipo de contenido de un directorio: </a:t>
            </a:r>
            <a:r>
              <a:rPr lang="es-ES" dirty="0" err="1"/>
              <a:t>Estaticos</a:t>
            </a:r>
            <a:r>
              <a:rPr lang="es-ES" dirty="0"/>
              <a:t>/</a:t>
            </a:r>
            <a:r>
              <a:rPr lang="es-ES" dirty="0" err="1"/>
              <a:t>dinamicos</a:t>
            </a:r>
            <a:r>
              <a:rPr lang="es-ES" dirty="0"/>
              <a:t> y compartibles/no compartibles.</a:t>
            </a:r>
          </a:p>
          <a:p>
            <a:pPr lvl="1"/>
            <a:r>
              <a:rPr lang="es-ES" b="1" dirty="0" err="1"/>
              <a:t>Estaticos</a:t>
            </a:r>
            <a:r>
              <a:rPr lang="es-ES" b="1" dirty="0"/>
              <a:t>:</a:t>
            </a:r>
            <a:r>
              <a:rPr lang="es-ES" dirty="0"/>
              <a:t> Contiene binarios, bibliotecas, documentación y otros ficheros que no cambian sin </a:t>
            </a:r>
            <a:r>
              <a:rPr lang="es-ES" dirty="0" err="1"/>
              <a:t>intervencion</a:t>
            </a:r>
            <a:r>
              <a:rPr lang="es-ES" dirty="0"/>
              <a:t> del administrador. Pueden estar en dispositivos de solo lectura (</a:t>
            </a:r>
            <a:r>
              <a:rPr lang="es-ES" dirty="0" err="1"/>
              <a:t>read-only</a:t>
            </a:r>
            <a:r>
              <a:rPr lang="es-ES" dirty="0"/>
              <a:t>) y no necesitan que se hagan copias de seguridad tan a menudo como con ficheros dinámicos</a:t>
            </a:r>
          </a:p>
          <a:p>
            <a:pPr lvl="1"/>
            <a:r>
              <a:rPr lang="es-ES" b="1" dirty="0" err="1"/>
              <a:t>Dinamicos</a:t>
            </a:r>
            <a:r>
              <a:rPr lang="es-ES" b="1" dirty="0"/>
              <a:t>:</a:t>
            </a:r>
            <a:r>
              <a:rPr lang="es-ES" dirty="0"/>
              <a:t> Contiene ficheros que no son estáticos. Deben de encontrase en dispositivos de lectura-escritura (</a:t>
            </a:r>
            <a:r>
              <a:rPr lang="es-ES" dirty="0" err="1"/>
              <a:t>read-write</a:t>
            </a:r>
            <a:r>
              <a:rPr lang="es-ES" dirty="0"/>
              <a:t>). Necesitan que se hagan copias de seguridad a menudo</a:t>
            </a:r>
          </a:p>
          <a:p>
            <a:pPr lvl="1"/>
            <a:r>
              <a:rPr lang="es-ES" b="1" dirty="0"/>
              <a:t>Compartibles:</a:t>
            </a:r>
            <a:r>
              <a:rPr lang="es-ES" dirty="0"/>
              <a:t> Contiene ficheros que se pueden encontrar en un ordenador y utilizarse en otro</a:t>
            </a:r>
          </a:p>
          <a:p>
            <a:pPr lvl="1"/>
            <a:r>
              <a:rPr lang="es-ES" b="1" dirty="0"/>
              <a:t>No compartibles:</a:t>
            </a:r>
            <a:r>
              <a:rPr lang="es-ES" dirty="0"/>
              <a:t> Contiene ficheros que no son compartibles</a:t>
            </a:r>
          </a:p>
          <a:p>
            <a:endParaRPr lang="es-ES" dirty="0"/>
          </a:p>
        </p:txBody>
      </p:sp>
    </p:spTree>
    <p:extLst>
      <p:ext uri="{BB962C8B-B14F-4D97-AF65-F5344CB8AC3E}">
        <p14:creationId xmlns:p14="http://schemas.microsoft.com/office/powerpoint/2010/main" val="4351932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Sistema de archivos</a:t>
            </a:r>
            <a:endParaRPr lang="es-ES" dirty="0"/>
          </a:p>
        </p:txBody>
      </p:sp>
      <p:sp>
        <p:nvSpPr>
          <p:cNvPr id="4" name="Marcador de pie de página 3"/>
          <p:cNvSpPr>
            <a:spLocks noGrp="1"/>
          </p:cNvSpPr>
          <p:nvPr>
            <p:ph type="ftr" sz="quarter" idx="11"/>
          </p:nvPr>
        </p:nvSpPr>
        <p:spPr/>
        <p:txBody>
          <a:bodyPr/>
          <a:lstStyle/>
          <a:p>
            <a:r>
              <a:rPr lang="es-ES_tradnl" smtClean="0"/>
              <a:t>Fundamentos Tecnológicos</a:t>
            </a:r>
            <a:endParaRPr lang="es-ES_tradnl" dirty="0"/>
          </a:p>
        </p:txBody>
      </p:sp>
      <p:sp>
        <p:nvSpPr>
          <p:cNvPr id="5" name="Marcador de número de diapositiva 4"/>
          <p:cNvSpPr>
            <a:spLocks noGrp="1"/>
          </p:cNvSpPr>
          <p:nvPr>
            <p:ph type="sldNum" sz="quarter" idx="12"/>
          </p:nvPr>
        </p:nvSpPr>
        <p:spPr/>
        <p:txBody>
          <a:bodyPr/>
          <a:lstStyle/>
          <a:p>
            <a:fld id="{2ACC4A81-7D9E-D941-9672-05D41D735957}" type="slidenum">
              <a:rPr lang="es-ES_tradnl" smtClean="0"/>
              <a:t>64</a:t>
            </a:fld>
            <a:endParaRPr lang="es-ES_tradnl"/>
          </a:p>
        </p:txBody>
      </p:sp>
      <p:sp>
        <p:nvSpPr>
          <p:cNvPr id="7" name="Marcador de contenido 6"/>
          <p:cNvSpPr>
            <a:spLocks noGrp="1"/>
          </p:cNvSpPr>
          <p:nvPr>
            <p:ph idx="1"/>
          </p:nvPr>
        </p:nvSpPr>
        <p:spPr/>
        <p:txBody>
          <a:bodyPr>
            <a:normAutofit/>
          </a:bodyPr>
          <a:lstStyle/>
          <a:p>
            <a:r>
              <a:rPr lang="es-ES" dirty="0"/>
              <a:t>EJEMPLOS:</a:t>
            </a:r>
          </a:p>
          <a:p>
            <a:pPr lvl="1"/>
            <a:r>
              <a:rPr lang="es-ES" b="1" dirty="0" err="1"/>
              <a:t>Estaticos</a:t>
            </a:r>
            <a:r>
              <a:rPr lang="es-ES" b="1" dirty="0"/>
              <a:t>:</a:t>
            </a:r>
            <a:r>
              <a:rPr lang="es-ES" dirty="0"/>
              <a:t> /</a:t>
            </a:r>
            <a:r>
              <a:rPr lang="es-ES" dirty="0" err="1"/>
              <a:t>bin</a:t>
            </a:r>
            <a:r>
              <a:rPr lang="es-ES" dirty="0"/>
              <a:t>, /</a:t>
            </a:r>
            <a:r>
              <a:rPr lang="es-ES" dirty="0" err="1"/>
              <a:t>sbin</a:t>
            </a:r>
            <a:r>
              <a:rPr lang="es-ES" dirty="0"/>
              <a:t>, /</a:t>
            </a:r>
            <a:r>
              <a:rPr lang="es-ES" dirty="0" err="1"/>
              <a:t>opt</a:t>
            </a:r>
            <a:r>
              <a:rPr lang="es-ES" dirty="0"/>
              <a:t>, /</a:t>
            </a:r>
            <a:r>
              <a:rPr lang="es-ES" dirty="0" err="1"/>
              <a:t>boot</a:t>
            </a:r>
            <a:r>
              <a:rPr lang="es-ES" dirty="0"/>
              <a:t>, /</a:t>
            </a:r>
            <a:r>
              <a:rPr lang="es-ES" dirty="0" err="1"/>
              <a:t>usr</a:t>
            </a:r>
            <a:r>
              <a:rPr lang="es-ES" dirty="0"/>
              <a:t>/</a:t>
            </a:r>
            <a:r>
              <a:rPr lang="es-ES" dirty="0" err="1"/>
              <a:t>bin</a:t>
            </a:r>
            <a:endParaRPr lang="es-ES" dirty="0"/>
          </a:p>
          <a:p>
            <a:pPr lvl="1"/>
            <a:r>
              <a:rPr lang="es-ES" b="1" dirty="0" err="1"/>
              <a:t>Dinamicos</a:t>
            </a:r>
            <a:r>
              <a:rPr lang="es-ES" b="1" dirty="0"/>
              <a:t>:</a:t>
            </a:r>
            <a:r>
              <a:rPr lang="es-ES" dirty="0"/>
              <a:t> /</a:t>
            </a:r>
            <a:r>
              <a:rPr lang="es-ES" dirty="0" err="1"/>
              <a:t>var</a:t>
            </a:r>
            <a:r>
              <a:rPr lang="es-ES" dirty="0"/>
              <a:t>/mail, /</a:t>
            </a:r>
            <a:r>
              <a:rPr lang="es-ES" dirty="0" err="1"/>
              <a:t>var</a:t>
            </a:r>
            <a:r>
              <a:rPr lang="es-ES" dirty="0"/>
              <a:t>/</a:t>
            </a:r>
            <a:r>
              <a:rPr lang="es-ES" dirty="0" err="1"/>
              <a:t>spool</a:t>
            </a:r>
            <a:r>
              <a:rPr lang="es-ES" dirty="0"/>
              <a:t>, /</a:t>
            </a:r>
            <a:r>
              <a:rPr lang="es-ES" dirty="0" err="1"/>
              <a:t>var</a:t>
            </a:r>
            <a:r>
              <a:rPr lang="es-ES" dirty="0"/>
              <a:t>/</a:t>
            </a:r>
            <a:r>
              <a:rPr lang="es-ES" dirty="0" err="1"/>
              <a:t>run</a:t>
            </a:r>
            <a:r>
              <a:rPr lang="es-ES" dirty="0"/>
              <a:t>, /</a:t>
            </a:r>
            <a:r>
              <a:rPr lang="es-ES" dirty="0" err="1"/>
              <a:t>var</a:t>
            </a:r>
            <a:r>
              <a:rPr lang="es-ES" dirty="0"/>
              <a:t>/</a:t>
            </a:r>
            <a:r>
              <a:rPr lang="es-ES" dirty="0" err="1"/>
              <a:t>lock</a:t>
            </a:r>
            <a:r>
              <a:rPr lang="es-ES" dirty="0"/>
              <a:t>, /home</a:t>
            </a:r>
          </a:p>
          <a:p>
            <a:pPr lvl="1"/>
            <a:r>
              <a:rPr lang="es-ES" b="1" dirty="0"/>
              <a:t>Compartibles:</a:t>
            </a:r>
            <a:r>
              <a:rPr lang="es-ES" dirty="0"/>
              <a:t> /</a:t>
            </a:r>
            <a:r>
              <a:rPr lang="es-ES" dirty="0" err="1"/>
              <a:t>usr</a:t>
            </a:r>
            <a:r>
              <a:rPr lang="es-ES" dirty="0"/>
              <a:t>/</a:t>
            </a:r>
            <a:r>
              <a:rPr lang="es-ES" dirty="0" err="1"/>
              <a:t>bin</a:t>
            </a:r>
            <a:r>
              <a:rPr lang="es-ES" dirty="0"/>
              <a:t>, /</a:t>
            </a:r>
            <a:r>
              <a:rPr lang="es-ES" dirty="0" err="1"/>
              <a:t>opt</a:t>
            </a:r>
            <a:endParaRPr lang="es-ES" dirty="0"/>
          </a:p>
          <a:p>
            <a:pPr lvl="1"/>
            <a:r>
              <a:rPr lang="es-ES" b="1" dirty="0"/>
              <a:t>No compartibles:</a:t>
            </a:r>
            <a:r>
              <a:rPr lang="es-ES" dirty="0"/>
              <a:t> /</a:t>
            </a:r>
            <a:r>
              <a:rPr lang="es-ES" dirty="0" err="1"/>
              <a:t>etc</a:t>
            </a:r>
            <a:r>
              <a:rPr lang="es-ES" dirty="0"/>
              <a:t>, /</a:t>
            </a:r>
            <a:r>
              <a:rPr lang="es-ES" dirty="0" err="1"/>
              <a:t>boot</a:t>
            </a:r>
            <a:r>
              <a:rPr lang="es-ES" dirty="0"/>
              <a:t>, /</a:t>
            </a:r>
            <a:r>
              <a:rPr lang="es-ES" dirty="0" err="1"/>
              <a:t>var</a:t>
            </a:r>
            <a:r>
              <a:rPr lang="es-ES" dirty="0"/>
              <a:t>/</a:t>
            </a:r>
            <a:r>
              <a:rPr lang="es-ES" dirty="0" err="1"/>
              <a:t>run</a:t>
            </a:r>
            <a:r>
              <a:rPr lang="es-ES" dirty="0"/>
              <a:t>, /</a:t>
            </a:r>
            <a:r>
              <a:rPr lang="es-ES" dirty="0" err="1"/>
              <a:t>var</a:t>
            </a:r>
            <a:r>
              <a:rPr lang="es-ES" dirty="0"/>
              <a:t>/</a:t>
            </a:r>
            <a:r>
              <a:rPr lang="es-ES" dirty="0" err="1"/>
              <a:t>lock</a:t>
            </a:r>
            <a:endParaRPr lang="es-ES" dirty="0"/>
          </a:p>
          <a:p>
            <a:r>
              <a:rPr lang="es-ES" dirty="0" smtClean="0"/>
              <a:t>En </a:t>
            </a:r>
            <a:r>
              <a:rPr lang="es-ES" dirty="0"/>
              <a:t>Linux/Unix no existen letras de discos (C:, D:, </a:t>
            </a:r>
            <a:r>
              <a:rPr lang="es-ES" dirty="0" err="1"/>
              <a:t>etc</a:t>
            </a:r>
            <a:r>
              <a:rPr lang="es-ES" dirty="0"/>
              <a:t>) Los dispositivos se 'montan' (empiezan a formar parte) del </a:t>
            </a:r>
            <a:r>
              <a:rPr lang="es-ES" dirty="0" err="1"/>
              <a:t>arbol</a:t>
            </a:r>
            <a:r>
              <a:rPr lang="es-ES" dirty="0"/>
              <a:t> de directorios del </a:t>
            </a:r>
            <a:r>
              <a:rPr lang="es-ES" dirty="0" smtClean="0"/>
              <a:t>sistema</a:t>
            </a:r>
            <a:r>
              <a:rPr lang="es-ES" dirty="0" smtClean="0"/>
              <a:t>.</a:t>
            </a:r>
          </a:p>
          <a:p>
            <a:pPr marL="0" indent="0">
              <a:buNone/>
            </a:pPr>
            <a:endParaRPr lang="es-ES" dirty="0"/>
          </a:p>
        </p:txBody>
      </p:sp>
    </p:spTree>
    <p:extLst>
      <p:ext uri="{BB962C8B-B14F-4D97-AF65-F5344CB8AC3E}">
        <p14:creationId xmlns:p14="http://schemas.microsoft.com/office/powerpoint/2010/main" val="22536753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Pasos para montar disco</a:t>
            </a:r>
            <a:endParaRPr lang="es-ES" dirty="0"/>
          </a:p>
        </p:txBody>
      </p:sp>
      <p:sp>
        <p:nvSpPr>
          <p:cNvPr id="3" name="Marcador de contenido 2"/>
          <p:cNvSpPr>
            <a:spLocks noGrp="1"/>
          </p:cNvSpPr>
          <p:nvPr>
            <p:ph idx="1"/>
          </p:nvPr>
        </p:nvSpPr>
        <p:spPr/>
        <p:txBody>
          <a:bodyPr>
            <a:normAutofit/>
          </a:bodyPr>
          <a:lstStyle/>
          <a:p>
            <a:pPr marL="342900" lvl="1" indent="-342900"/>
            <a:r>
              <a:rPr lang="es-ES" dirty="0"/>
              <a:t>primer paso a realizar es crear el directorio en que queremos montar </a:t>
            </a:r>
          </a:p>
          <a:p>
            <a:pPr marL="0" indent="0">
              <a:buNone/>
            </a:pPr>
            <a:endParaRPr lang="es-ES" dirty="0" smtClean="0"/>
          </a:p>
          <a:p>
            <a:r>
              <a:rPr lang="es-ES" dirty="0" smtClean="0"/>
              <a:t>Averiguar </a:t>
            </a:r>
            <a:r>
              <a:rPr lang="es-ES" dirty="0"/>
              <a:t>con que nombre se </a:t>
            </a:r>
            <a:r>
              <a:rPr lang="es-ES" dirty="0" smtClean="0"/>
              <a:t>reconoce </a:t>
            </a:r>
            <a:r>
              <a:rPr lang="es-ES" dirty="0"/>
              <a:t>nuestra memoria </a:t>
            </a:r>
            <a:r>
              <a:rPr lang="es-ES" dirty="0" smtClean="0"/>
              <a:t>USB</a:t>
            </a:r>
          </a:p>
          <a:p>
            <a:endParaRPr lang="es-ES" dirty="0"/>
          </a:p>
          <a:p>
            <a:r>
              <a:rPr lang="es-ES" dirty="0"/>
              <a:t>M</a:t>
            </a:r>
            <a:r>
              <a:rPr lang="es-ES" dirty="0" smtClean="0"/>
              <a:t>ontar </a:t>
            </a:r>
            <a:r>
              <a:rPr lang="es-ES" dirty="0"/>
              <a:t>la memoria </a:t>
            </a:r>
            <a:r>
              <a:rPr lang="es-ES" dirty="0" smtClean="0"/>
              <a:t>USB (según si está formateado en </a:t>
            </a:r>
            <a:r>
              <a:rPr lang="es-ES" dirty="0" err="1" smtClean="0"/>
              <a:t>fat</a:t>
            </a:r>
            <a:r>
              <a:rPr lang="es-ES" dirty="0" smtClean="0"/>
              <a:t>, ext4 o </a:t>
            </a:r>
            <a:r>
              <a:rPr lang="es-ES" dirty="0" err="1" smtClean="0"/>
              <a:t>ntfs</a:t>
            </a:r>
            <a:endParaRPr lang="es-ES" dirty="0" smtClean="0"/>
          </a:p>
          <a:p>
            <a:endParaRPr lang="es-ES" dirty="0" smtClean="0"/>
          </a:p>
          <a:p>
            <a:endParaRPr lang="es-ES" dirty="0" smtClean="0"/>
          </a:p>
          <a:p>
            <a:endParaRPr lang="es-ES" dirty="0"/>
          </a:p>
          <a:p>
            <a:pPr marL="0" indent="0">
              <a:buNone/>
            </a:pPr>
            <a:r>
              <a:rPr lang="es-ES" sz="1100" b="1" dirty="0"/>
              <a:t>Nota: La palabra </a:t>
            </a:r>
            <a:r>
              <a:rPr lang="es-ES" sz="1100" b="1" dirty="0" err="1"/>
              <a:t>mount</a:t>
            </a:r>
            <a:r>
              <a:rPr lang="es-ES" sz="1100" b="1" dirty="0"/>
              <a:t> indica montar. Con el parámetro -t </a:t>
            </a:r>
            <a:r>
              <a:rPr lang="es-ES" sz="1100" b="1" dirty="0" smtClean="0"/>
              <a:t>ext4/</a:t>
            </a:r>
            <a:r>
              <a:rPr lang="es-ES" sz="1100" b="1" dirty="0" err="1" smtClean="0"/>
              <a:t>fat</a:t>
            </a:r>
            <a:r>
              <a:rPr lang="es-ES" sz="1100" b="1" dirty="0" smtClean="0"/>
              <a:t>/</a:t>
            </a:r>
            <a:r>
              <a:rPr lang="es-ES" sz="1100" b="1" dirty="0" err="1" smtClean="0"/>
              <a:t>ntfs</a:t>
            </a:r>
            <a:r>
              <a:rPr lang="es-ES" sz="1100" b="1" dirty="0"/>
              <a:t> estamos especificando que el sistema de archivos a montar es del tipo ext4. /</a:t>
            </a:r>
            <a:r>
              <a:rPr lang="es-ES" sz="1100" b="1" dirty="0" err="1"/>
              <a:t>dev</a:t>
            </a:r>
            <a:r>
              <a:rPr lang="es-ES" sz="1100" b="1" dirty="0"/>
              <a:t>/sdb1 es la partición de nuestra memoria USB y /media/</a:t>
            </a:r>
            <a:r>
              <a:rPr lang="es-ES" sz="1100" b="1" dirty="0" err="1"/>
              <a:t>usb</a:t>
            </a:r>
            <a:r>
              <a:rPr lang="es-ES" sz="1100" b="1" dirty="0"/>
              <a:t> es el directorio en que se montará el contenido de la partición /</a:t>
            </a:r>
            <a:r>
              <a:rPr lang="es-ES" sz="1100" b="1" dirty="0" err="1"/>
              <a:t>dev</a:t>
            </a:r>
            <a:r>
              <a:rPr lang="es-ES" sz="1100" b="1" dirty="0"/>
              <a:t>/sdb1 de nuestra memoria USB.</a:t>
            </a:r>
            <a:endParaRPr lang="es-ES" sz="1100" dirty="0" smtClean="0"/>
          </a:p>
        </p:txBody>
      </p:sp>
      <p:sp>
        <p:nvSpPr>
          <p:cNvPr id="4" name="Marcador de pie de página 3"/>
          <p:cNvSpPr>
            <a:spLocks noGrp="1"/>
          </p:cNvSpPr>
          <p:nvPr>
            <p:ph type="ftr" sz="quarter" idx="11"/>
          </p:nvPr>
        </p:nvSpPr>
        <p:spPr/>
        <p:txBody>
          <a:bodyPr/>
          <a:lstStyle/>
          <a:p>
            <a:r>
              <a:rPr lang="es-ES_tradnl" smtClean="0"/>
              <a:t>Fundamentos Tecnológicos</a:t>
            </a:r>
            <a:endParaRPr lang="es-ES_tradnl" dirty="0"/>
          </a:p>
        </p:txBody>
      </p:sp>
      <p:sp>
        <p:nvSpPr>
          <p:cNvPr id="5" name="Marcador de número de diapositiva 4"/>
          <p:cNvSpPr>
            <a:spLocks noGrp="1"/>
          </p:cNvSpPr>
          <p:nvPr>
            <p:ph type="sldNum" sz="quarter" idx="12"/>
          </p:nvPr>
        </p:nvSpPr>
        <p:spPr/>
        <p:txBody>
          <a:bodyPr/>
          <a:lstStyle/>
          <a:p>
            <a:fld id="{2ACC4A81-7D9E-D941-9672-05D41D735957}" type="slidenum">
              <a:rPr lang="es-ES_tradnl" smtClean="0"/>
              <a:t>65</a:t>
            </a:fld>
            <a:endParaRPr lang="es-ES_tradnl"/>
          </a:p>
        </p:txBody>
      </p:sp>
      <p:sp>
        <p:nvSpPr>
          <p:cNvPr id="6" name="Rectangle 1"/>
          <p:cNvSpPr>
            <a:spLocks noChangeArrowheads="1"/>
          </p:cNvSpPr>
          <p:nvPr/>
        </p:nvSpPr>
        <p:spPr bwMode="auto">
          <a:xfrm>
            <a:off x="4609304" y="3246708"/>
            <a:ext cx="2265818" cy="27699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b="1" i="0" u="none" strike="noStrike" cap="none" normalizeH="0" baseline="0" dirty="0" err="1" smtClean="0">
                <a:ln>
                  <a:noFill/>
                </a:ln>
                <a:solidFill>
                  <a:srgbClr val="0090D3"/>
                </a:solidFill>
                <a:effectLst/>
                <a:latin typeface="courier 10 pitch"/>
              </a:rPr>
              <a:t>ls</a:t>
            </a:r>
            <a:r>
              <a:rPr kumimoji="0" lang="es-ES" b="1" i="0" u="none" strike="noStrike" cap="none" normalizeH="0" baseline="0" dirty="0" smtClean="0">
                <a:ln>
                  <a:noFill/>
                </a:ln>
                <a:solidFill>
                  <a:srgbClr val="0090D3"/>
                </a:solidFill>
                <a:effectLst/>
                <a:latin typeface="courier 10 pitch"/>
              </a:rPr>
              <a:t> -l /</a:t>
            </a:r>
            <a:r>
              <a:rPr kumimoji="0" lang="es-ES" b="1" i="0" u="none" strike="noStrike" cap="none" normalizeH="0" baseline="0" dirty="0" err="1" smtClean="0">
                <a:ln>
                  <a:noFill/>
                </a:ln>
                <a:solidFill>
                  <a:srgbClr val="0090D3"/>
                </a:solidFill>
                <a:effectLst/>
                <a:latin typeface="courier 10 pitch"/>
              </a:rPr>
              <a:t>dev</a:t>
            </a:r>
            <a:r>
              <a:rPr kumimoji="0" lang="es-ES" b="1" i="0" u="none" strike="noStrike" cap="none" normalizeH="0" baseline="0" dirty="0" smtClean="0">
                <a:ln>
                  <a:noFill/>
                </a:ln>
                <a:solidFill>
                  <a:srgbClr val="0090D3"/>
                </a:solidFill>
                <a:effectLst/>
                <a:latin typeface="courier 10 pitch"/>
              </a:rPr>
              <a:t>/</a:t>
            </a:r>
            <a:r>
              <a:rPr kumimoji="0" lang="es-ES" b="1" i="0" u="none" strike="noStrike" cap="none" normalizeH="0" baseline="0" dirty="0" err="1" smtClean="0">
                <a:ln>
                  <a:noFill/>
                </a:ln>
                <a:solidFill>
                  <a:srgbClr val="0090D3"/>
                </a:solidFill>
                <a:effectLst/>
                <a:latin typeface="courier 10 pitch"/>
              </a:rPr>
              <a:t>sd</a:t>
            </a:r>
            <a:r>
              <a:rPr kumimoji="0" lang="es-ES" b="1" i="0" u="none" strike="noStrike" cap="none" normalizeH="0" baseline="0" dirty="0" smtClean="0">
                <a:ln>
                  <a:noFill/>
                </a:ln>
                <a:solidFill>
                  <a:srgbClr val="0090D3"/>
                </a:solidFill>
                <a:effectLst/>
                <a:latin typeface="courier 10 pitch"/>
              </a:rPr>
              <a:t>*</a:t>
            </a:r>
            <a:r>
              <a:rPr kumimoji="0" lang="es-ES" sz="800" b="0" i="0" u="none" strike="noStrike" cap="none" normalizeH="0" baseline="0" dirty="0" smtClean="0">
                <a:ln>
                  <a:noFill/>
                </a:ln>
                <a:solidFill>
                  <a:schemeClr val="tx1"/>
                </a:solidFill>
                <a:effectLst/>
              </a:rPr>
              <a:t> </a:t>
            </a:r>
            <a:endParaRPr kumimoji="0" lang="es-E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4470743" y="4182772"/>
            <a:ext cx="4343401" cy="27699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b="1" i="0" u="none" strike="noStrike" cap="none" normalizeH="0" baseline="0" dirty="0" err="1" smtClean="0">
                <a:ln>
                  <a:noFill/>
                </a:ln>
                <a:solidFill>
                  <a:srgbClr val="0090D3"/>
                </a:solidFill>
                <a:effectLst/>
                <a:latin typeface="courier 10 pitch"/>
              </a:rPr>
              <a:t>mount</a:t>
            </a:r>
            <a:r>
              <a:rPr kumimoji="0" lang="es-ES" b="1" i="0" u="none" strike="noStrike" cap="none" normalizeH="0" baseline="0" dirty="0" smtClean="0">
                <a:ln>
                  <a:noFill/>
                </a:ln>
                <a:solidFill>
                  <a:srgbClr val="0090D3"/>
                </a:solidFill>
                <a:effectLst/>
                <a:latin typeface="courier 10 pitch"/>
              </a:rPr>
              <a:t> -t </a:t>
            </a:r>
            <a:r>
              <a:rPr kumimoji="0" lang="es-ES" b="1" i="0" u="none" strike="noStrike" cap="none" normalizeH="0" baseline="0" dirty="0" err="1" smtClean="0">
                <a:ln>
                  <a:noFill/>
                </a:ln>
                <a:solidFill>
                  <a:srgbClr val="0090D3"/>
                </a:solidFill>
                <a:effectLst/>
                <a:latin typeface="courier 10 pitch"/>
              </a:rPr>
              <a:t>vfat</a:t>
            </a:r>
            <a:r>
              <a:rPr kumimoji="0" lang="es-ES" b="1" i="0" u="none" strike="noStrike" cap="none" normalizeH="0" baseline="0" dirty="0" smtClean="0">
                <a:ln>
                  <a:noFill/>
                </a:ln>
                <a:solidFill>
                  <a:srgbClr val="0090D3"/>
                </a:solidFill>
                <a:effectLst/>
                <a:latin typeface="courier 10 pitch"/>
              </a:rPr>
              <a:t> </a:t>
            </a:r>
            <a:r>
              <a:rPr kumimoji="0" lang="es-ES" b="1" i="0" u="none" strike="noStrike" cap="none" normalizeH="0" baseline="0" dirty="0" smtClean="0">
                <a:ln>
                  <a:noFill/>
                </a:ln>
                <a:solidFill>
                  <a:srgbClr val="FF0000"/>
                </a:solidFill>
                <a:effectLst/>
                <a:latin typeface="courier 10 pitch"/>
              </a:rPr>
              <a:t>/</a:t>
            </a:r>
            <a:r>
              <a:rPr kumimoji="0" lang="es-ES" b="1" i="0" u="none" strike="noStrike" cap="none" normalizeH="0" baseline="0" dirty="0" err="1" smtClean="0">
                <a:ln>
                  <a:noFill/>
                </a:ln>
                <a:solidFill>
                  <a:srgbClr val="FF0000"/>
                </a:solidFill>
                <a:effectLst/>
                <a:latin typeface="courier 10 pitch"/>
              </a:rPr>
              <a:t>dev</a:t>
            </a:r>
            <a:r>
              <a:rPr kumimoji="0" lang="es-ES" b="1" i="0" u="none" strike="noStrike" cap="none" normalizeH="0" baseline="0" dirty="0" smtClean="0">
                <a:ln>
                  <a:noFill/>
                </a:ln>
                <a:solidFill>
                  <a:srgbClr val="FF0000"/>
                </a:solidFill>
                <a:effectLst/>
                <a:latin typeface="courier 10 pitch"/>
              </a:rPr>
              <a:t>/sdb1</a:t>
            </a:r>
            <a:r>
              <a:rPr kumimoji="0" lang="es-ES" b="1" i="0" u="none" strike="noStrike" cap="none" normalizeH="0" baseline="0" dirty="0" smtClean="0">
                <a:ln>
                  <a:noFill/>
                </a:ln>
                <a:solidFill>
                  <a:srgbClr val="0090D3"/>
                </a:solidFill>
                <a:effectLst/>
                <a:latin typeface="courier 10 pitch"/>
              </a:rPr>
              <a:t> </a:t>
            </a:r>
            <a:r>
              <a:rPr kumimoji="0" lang="es-ES" b="1" i="0" u="none" strike="noStrike" cap="none" normalizeH="0" baseline="0" dirty="0" smtClean="0">
                <a:ln>
                  <a:noFill/>
                </a:ln>
                <a:solidFill>
                  <a:srgbClr val="FF0000"/>
                </a:solidFill>
                <a:effectLst/>
                <a:latin typeface="courier 10 pitch"/>
              </a:rPr>
              <a:t>/media/</a:t>
            </a:r>
            <a:r>
              <a:rPr kumimoji="0" lang="es-ES" b="1" i="0" u="none" strike="noStrike" cap="none" normalizeH="0" baseline="0" dirty="0" err="1" smtClean="0">
                <a:ln>
                  <a:noFill/>
                </a:ln>
                <a:solidFill>
                  <a:srgbClr val="FF0000"/>
                </a:solidFill>
                <a:effectLst/>
                <a:latin typeface="courier 10 pitch"/>
              </a:rPr>
              <a:t>usb</a:t>
            </a:r>
            <a:r>
              <a:rPr kumimoji="0" lang="es-ES" sz="800" b="0" i="0" u="none" strike="noStrike" cap="none" normalizeH="0" baseline="0" dirty="0" smtClean="0">
                <a:ln>
                  <a:noFill/>
                </a:ln>
                <a:solidFill>
                  <a:schemeClr val="tx1"/>
                </a:solidFill>
                <a:effectLst/>
              </a:rPr>
              <a:t> </a:t>
            </a:r>
            <a:endParaRPr kumimoji="0" lang="es-E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4470743" y="4545857"/>
            <a:ext cx="4060371" cy="27699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b="1" i="0" u="none" strike="noStrike" cap="none" normalizeH="0" baseline="0" dirty="0" err="1" smtClean="0">
                <a:ln>
                  <a:noFill/>
                </a:ln>
                <a:solidFill>
                  <a:srgbClr val="0090D3"/>
                </a:solidFill>
                <a:effectLst/>
                <a:latin typeface="courier 10 pitch"/>
              </a:rPr>
              <a:t>mount</a:t>
            </a:r>
            <a:r>
              <a:rPr kumimoji="0" lang="es-ES" b="1" i="0" u="none" strike="noStrike" cap="none" normalizeH="0" baseline="0" dirty="0" smtClean="0">
                <a:ln>
                  <a:noFill/>
                </a:ln>
                <a:solidFill>
                  <a:srgbClr val="0090D3"/>
                </a:solidFill>
                <a:effectLst/>
                <a:latin typeface="courier 10 pitch"/>
              </a:rPr>
              <a:t> -t ext4 </a:t>
            </a:r>
            <a:r>
              <a:rPr kumimoji="0" lang="es-ES" b="1" i="0" u="none" strike="noStrike" cap="none" normalizeH="0" baseline="0" dirty="0" smtClean="0">
                <a:ln>
                  <a:noFill/>
                </a:ln>
                <a:solidFill>
                  <a:srgbClr val="FF0000"/>
                </a:solidFill>
                <a:effectLst/>
                <a:latin typeface="courier 10 pitch"/>
              </a:rPr>
              <a:t>/</a:t>
            </a:r>
            <a:r>
              <a:rPr kumimoji="0" lang="es-ES" b="1" i="0" u="none" strike="noStrike" cap="none" normalizeH="0" baseline="0" dirty="0" err="1" smtClean="0">
                <a:ln>
                  <a:noFill/>
                </a:ln>
                <a:solidFill>
                  <a:srgbClr val="FF0000"/>
                </a:solidFill>
                <a:effectLst/>
                <a:latin typeface="courier 10 pitch"/>
              </a:rPr>
              <a:t>dev</a:t>
            </a:r>
            <a:r>
              <a:rPr kumimoji="0" lang="es-ES" b="1" i="0" u="none" strike="noStrike" cap="none" normalizeH="0" baseline="0" dirty="0" smtClean="0">
                <a:ln>
                  <a:noFill/>
                </a:ln>
                <a:solidFill>
                  <a:srgbClr val="FF0000"/>
                </a:solidFill>
                <a:effectLst/>
                <a:latin typeface="courier 10 pitch"/>
              </a:rPr>
              <a:t>/sdb1</a:t>
            </a:r>
            <a:r>
              <a:rPr kumimoji="0" lang="es-ES" b="1" i="0" u="none" strike="noStrike" cap="none" normalizeH="0" baseline="0" dirty="0" smtClean="0">
                <a:ln>
                  <a:noFill/>
                </a:ln>
                <a:solidFill>
                  <a:srgbClr val="0090D3"/>
                </a:solidFill>
                <a:effectLst/>
                <a:latin typeface="courier 10 pitch"/>
              </a:rPr>
              <a:t> </a:t>
            </a:r>
            <a:r>
              <a:rPr kumimoji="0" lang="es-ES" b="1" i="0" u="none" strike="noStrike" cap="none" normalizeH="0" baseline="0" dirty="0" smtClean="0">
                <a:ln>
                  <a:noFill/>
                </a:ln>
                <a:solidFill>
                  <a:srgbClr val="FF0000"/>
                </a:solidFill>
                <a:effectLst/>
                <a:latin typeface="courier 10 pitch"/>
              </a:rPr>
              <a:t>/media/</a:t>
            </a:r>
            <a:r>
              <a:rPr kumimoji="0" lang="es-ES" b="1" i="0" u="none" strike="noStrike" cap="none" normalizeH="0" baseline="0" dirty="0" err="1" smtClean="0">
                <a:ln>
                  <a:noFill/>
                </a:ln>
                <a:solidFill>
                  <a:srgbClr val="FF0000"/>
                </a:solidFill>
                <a:effectLst/>
                <a:latin typeface="courier 10 pitch"/>
              </a:rPr>
              <a:t>usb</a:t>
            </a:r>
            <a:r>
              <a:rPr kumimoji="0" lang="es-ES" sz="800" b="0" i="0" u="none" strike="noStrike" cap="none" normalizeH="0" baseline="0" dirty="0" smtClean="0">
                <a:ln>
                  <a:noFill/>
                </a:ln>
                <a:solidFill>
                  <a:schemeClr val="tx1"/>
                </a:solidFill>
                <a:effectLst/>
              </a:rPr>
              <a:t> </a:t>
            </a:r>
            <a:endParaRPr kumimoji="0" lang="es-E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4470743" y="4884802"/>
            <a:ext cx="4506686" cy="27699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b="1" i="0" u="none" strike="noStrike" cap="none" normalizeH="0" baseline="0" smtClean="0">
                <a:ln>
                  <a:noFill/>
                </a:ln>
                <a:solidFill>
                  <a:srgbClr val="0090D3"/>
                </a:solidFill>
                <a:effectLst/>
                <a:latin typeface="courier 10 pitch"/>
              </a:rPr>
              <a:t>mount -t ntfs-3g </a:t>
            </a:r>
            <a:r>
              <a:rPr kumimoji="0" lang="es-ES" b="1" i="0" u="none" strike="noStrike" cap="none" normalizeH="0" baseline="0" smtClean="0">
                <a:ln>
                  <a:noFill/>
                </a:ln>
                <a:solidFill>
                  <a:srgbClr val="FF0000"/>
                </a:solidFill>
                <a:effectLst/>
                <a:latin typeface="courier 10 pitch"/>
              </a:rPr>
              <a:t>/dev/sdb1</a:t>
            </a:r>
            <a:r>
              <a:rPr kumimoji="0" lang="es-ES" b="1" i="0" u="none" strike="noStrike" cap="none" normalizeH="0" baseline="0" smtClean="0">
                <a:ln>
                  <a:noFill/>
                </a:ln>
                <a:solidFill>
                  <a:srgbClr val="0090D3"/>
                </a:solidFill>
                <a:effectLst/>
                <a:latin typeface="courier 10 pitch"/>
              </a:rPr>
              <a:t> </a:t>
            </a:r>
            <a:r>
              <a:rPr kumimoji="0" lang="es-ES" b="1" i="0" u="none" strike="noStrike" cap="none" normalizeH="0" baseline="0" smtClean="0">
                <a:ln>
                  <a:noFill/>
                </a:ln>
                <a:solidFill>
                  <a:srgbClr val="FF0000"/>
                </a:solidFill>
                <a:effectLst/>
                <a:latin typeface="courier 10 pitch"/>
              </a:rPr>
              <a:t>/media/usb</a:t>
            </a:r>
            <a:r>
              <a:rPr kumimoji="0" lang="es-ES" sz="800" b="0" i="0" u="none" strike="noStrike" cap="none" normalizeH="0" baseline="0" smtClean="0">
                <a:ln>
                  <a:noFill/>
                </a:ln>
                <a:solidFill>
                  <a:schemeClr val="tx1"/>
                </a:solidFill>
                <a:effectLst/>
              </a:rPr>
              <a:t> </a:t>
            </a:r>
            <a:endParaRPr kumimoji="0" lang="es-ES" sz="1800" b="0" i="0" u="none" strike="noStrike" cap="none" normalizeH="0" baseline="0" smtClean="0">
              <a:ln>
                <a:noFill/>
              </a:ln>
              <a:solidFill>
                <a:schemeClr val="tx1"/>
              </a:solidFill>
              <a:effectLst/>
              <a:latin typeface="Arial" panose="020B0604020202020204" pitchFamily="34" charset="0"/>
            </a:endParaRPr>
          </a:p>
        </p:txBody>
      </p:sp>
      <p:sp>
        <p:nvSpPr>
          <p:cNvPr id="10" name="Rectangle 1"/>
          <p:cNvSpPr>
            <a:spLocks noChangeArrowheads="1"/>
          </p:cNvSpPr>
          <p:nvPr/>
        </p:nvSpPr>
        <p:spPr bwMode="auto">
          <a:xfrm>
            <a:off x="4530969" y="2473246"/>
            <a:ext cx="2111475" cy="27699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s-ES" b="1" i="0" u="none" strike="noStrike" cap="none" normalizeH="0" baseline="0" dirty="0" err="1" smtClean="0">
                <a:ln>
                  <a:noFill/>
                </a:ln>
                <a:solidFill>
                  <a:srgbClr val="0090D3"/>
                </a:solidFill>
                <a:effectLst/>
                <a:latin typeface="courier 10 pitch"/>
              </a:rPr>
              <a:t>mkdir</a:t>
            </a:r>
            <a:r>
              <a:rPr kumimoji="0" lang="es-ES" b="1" i="0" u="none" strike="noStrike" cap="none" normalizeH="0" baseline="0" dirty="0" smtClean="0">
                <a:ln>
                  <a:noFill/>
                </a:ln>
                <a:solidFill>
                  <a:srgbClr val="0090D3"/>
                </a:solidFill>
                <a:effectLst/>
                <a:latin typeface="courier 10 pitch"/>
              </a:rPr>
              <a:t> /media/</a:t>
            </a:r>
            <a:r>
              <a:rPr kumimoji="0" lang="es-ES" b="1" i="0" u="none" strike="noStrike" cap="none" normalizeH="0" baseline="0" dirty="0" err="1" smtClean="0">
                <a:ln>
                  <a:noFill/>
                </a:ln>
                <a:solidFill>
                  <a:srgbClr val="0090D3"/>
                </a:solidFill>
                <a:effectLst/>
                <a:latin typeface="courier 10 pitch"/>
              </a:rPr>
              <a:t>usb</a:t>
            </a:r>
            <a:r>
              <a:rPr kumimoji="0" lang="es-ES" sz="800" b="0" i="0" u="none" strike="noStrike" cap="none" normalizeH="0" baseline="0" dirty="0" smtClean="0">
                <a:ln>
                  <a:noFill/>
                </a:ln>
                <a:solidFill>
                  <a:schemeClr val="tx1"/>
                </a:solidFill>
                <a:effectLst/>
              </a:rPr>
              <a:t> </a:t>
            </a:r>
            <a:endParaRPr kumimoji="0" lang="es-E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70027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Usuarios y grupos</a:t>
            </a:r>
          </a:p>
        </p:txBody>
      </p:sp>
      <p:sp>
        <p:nvSpPr>
          <p:cNvPr id="3" name="Marcador de contenido 2"/>
          <p:cNvSpPr>
            <a:spLocks noGrp="1"/>
          </p:cNvSpPr>
          <p:nvPr>
            <p:ph idx="1"/>
          </p:nvPr>
        </p:nvSpPr>
        <p:spPr/>
        <p:txBody>
          <a:bodyPr/>
          <a:lstStyle/>
          <a:p>
            <a:r>
              <a:rPr lang="es-ES_tradnl" dirty="0"/>
              <a:t>Linux es por definición un Sistema Operativo </a:t>
            </a:r>
            <a:r>
              <a:rPr lang="es-ES_tradnl" b="1" dirty="0"/>
              <a:t>multiusuario</a:t>
            </a:r>
            <a:r>
              <a:rPr lang="es-ES_tradnl" dirty="0"/>
              <a:t>.</a:t>
            </a:r>
          </a:p>
          <a:p>
            <a:r>
              <a:rPr lang="es-ES_tradnl" dirty="0"/>
              <a:t>Para identificarnos en el sistema </a:t>
            </a:r>
            <a:r>
              <a:rPr lang="es-ES_tradnl" dirty="0" smtClean="0"/>
              <a:t>nos </a:t>
            </a:r>
            <a:r>
              <a:rPr lang="es-ES_tradnl" dirty="0"/>
              <a:t>pedirá un nombre de usuario y password.</a:t>
            </a:r>
          </a:p>
          <a:p>
            <a:r>
              <a:rPr lang="es-ES_tradnl" dirty="0"/>
              <a:t>Grupos: son agrupaciones de usuarios con permisos similares o por afinidad.</a:t>
            </a:r>
          </a:p>
          <a:p>
            <a:r>
              <a:rPr lang="es-ES_tradnl" dirty="0"/>
              <a:t>Un usuario no podrá hacer cambios en la configuración general del sistema o instalar nuevo software si el usuario “Administrador” no le ha dado permisos para ello, agregándole al grupo adecuado o dándole permisos de superusuario.</a:t>
            </a:r>
          </a:p>
        </p:txBody>
      </p:sp>
      <p:sp>
        <p:nvSpPr>
          <p:cNvPr id="4" name="Marcador de pie de página 3"/>
          <p:cNvSpPr>
            <a:spLocks noGrp="1"/>
          </p:cNvSpPr>
          <p:nvPr>
            <p:ph type="ftr" sz="quarter" idx="11"/>
          </p:nvPr>
        </p:nvSpPr>
        <p:spPr/>
        <p:txBody>
          <a:bodyPr/>
          <a:lstStyle/>
          <a:p>
            <a:r>
              <a:rPr lang="es-ES_tradnl"/>
              <a:t>Fundamentos Tecnológicos</a:t>
            </a:r>
            <a:endParaRPr lang="es-ES_tradnl" dirty="0"/>
          </a:p>
        </p:txBody>
      </p:sp>
      <p:sp>
        <p:nvSpPr>
          <p:cNvPr id="5" name="Marcador de número de diapositiva 4"/>
          <p:cNvSpPr>
            <a:spLocks noGrp="1"/>
          </p:cNvSpPr>
          <p:nvPr>
            <p:ph type="sldNum" sz="quarter" idx="12"/>
          </p:nvPr>
        </p:nvSpPr>
        <p:spPr/>
        <p:txBody>
          <a:bodyPr/>
          <a:lstStyle/>
          <a:p>
            <a:fld id="{2ACC4A81-7D9E-D941-9672-05D41D735957}" type="slidenum">
              <a:rPr lang="es-ES_tradnl" smtClean="0"/>
              <a:t>7</a:t>
            </a:fld>
            <a:endParaRPr lang="es-ES_tradnl"/>
          </a:p>
        </p:txBody>
      </p:sp>
    </p:spTree>
    <p:extLst>
      <p:ext uri="{BB962C8B-B14F-4D97-AF65-F5344CB8AC3E}">
        <p14:creationId xmlns:p14="http://schemas.microsoft.com/office/powerpoint/2010/main" val="596576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Usuario </a:t>
            </a:r>
            <a:r>
              <a:rPr lang="es-ES_tradnl" dirty="0" err="1"/>
              <a:t>root</a:t>
            </a:r>
            <a:endParaRPr lang="es-ES_tradnl" dirty="0"/>
          </a:p>
        </p:txBody>
      </p:sp>
      <p:sp>
        <p:nvSpPr>
          <p:cNvPr id="3" name="Marcador de contenido 2"/>
          <p:cNvSpPr>
            <a:spLocks noGrp="1"/>
          </p:cNvSpPr>
          <p:nvPr>
            <p:ph idx="1"/>
          </p:nvPr>
        </p:nvSpPr>
        <p:spPr/>
        <p:txBody>
          <a:bodyPr>
            <a:normAutofit lnSpcReduction="10000"/>
          </a:bodyPr>
          <a:lstStyle/>
          <a:p>
            <a:r>
              <a:rPr lang="es-ES_tradnl" dirty="0"/>
              <a:t>Es el usuario principal del sistema,</a:t>
            </a:r>
          </a:p>
          <a:p>
            <a:r>
              <a:rPr lang="es-ES_tradnl" dirty="0"/>
              <a:t>Puede:</a:t>
            </a:r>
          </a:p>
          <a:p>
            <a:pPr lvl="1"/>
            <a:r>
              <a:rPr lang="es-ES_tradnl" dirty="0"/>
              <a:t>Crear, cambiar y eliminar usuarios y grupos en el sistema</a:t>
            </a:r>
          </a:p>
          <a:p>
            <a:pPr lvl="1"/>
            <a:r>
              <a:rPr lang="es-ES_tradnl" dirty="0"/>
              <a:t>Cambiar las configuraciones generales del sistema</a:t>
            </a:r>
          </a:p>
          <a:p>
            <a:pPr lvl="1"/>
            <a:r>
              <a:rPr lang="es-ES_tradnl" dirty="0"/>
              <a:t>Acceder a TODOS los ficheros existentes en el disco duro</a:t>
            </a:r>
          </a:p>
          <a:p>
            <a:pPr lvl="1"/>
            <a:r>
              <a:rPr lang="es-ES_tradnl" dirty="0"/>
              <a:t>Instalar, cambiar y eliminar software en el sistema</a:t>
            </a:r>
          </a:p>
          <a:p>
            <a:pPr lvl="1"/>
            <a:r>
              <a:rPr lang="es-ES_tradnl" dirty="0"/>
              <a:t>Arrancar, parar, cambiar los servicios en ejecución en el sistema.</a:t>
            </a:r>
          </a:p>
          <a:p>
            <a:pPr lvl="1"/>
            <a:endParaRPr lang="es-ES_tradnl" dirty="0"/>
          </a:p>
          <a:p>
            <a:pPr marL="457200" lvl="1" indent="0" algn="ctr">
              <a:buNone/>
            </a:pPr>
            <a:r>
              <a:rPr lang="es-ES_tradnl" sz="2800" b="1" dirty="0"/>
              <a:t>Un gran poder conlleva una gran responsabilidad.</a:t>
            </a:r>
          </a:p>
          <a:p>
            <a:pPr lvl="1"/>
            <a:endParaRPr lang="es-ES_tradnl" dirty="0"/>
          </a:p>
        </p:txBody>
      </p:sp>
      <p:sp>
        <p:nvSpPr>
          <p:cNvPr id="4" name="Marcador de pie de página 3"/>
          <p:cNvSpPr>
            <a:spLocks noGrp="1"/>
          </p:cNvSpPr>
          <p:nvPr>
            <p:ph type="ftr" sz="quarter" idx="11"/>
          </p:nvPr>
        </p:nvSpPr>
        <p:spPr/>
        <p:txBody>
          <a:bodyPr/>
          <a:lstStyle/>
          <a:p>
            <a:r>
              <a:rPr lang="es-ES_tradnl"/>
              <a:t>Fundamentos Tecnológicos</a:t>
            </a:r>
            <a:endParaRPr lang="es-ES_tradnl" dirty="0"/>
          </a:p>
        </p:txBody>
      </p:sp>
      <p:sp>
        <p:nvSpPr>
          <p:cNvPr id="5" name="Marcador de número de diapositiva 4"/>
          <p:cNvSpPr>
            <a:spLocks noGrp="1"/>
          </p:cNvSpPr>
          <p:nvPr>
            <p:ph type="sldNum" sz="quarter" idx="12"/>
          </p:nvPr>
        </p:nvSpPr>
        <p:spPr/>
        <p:txBody>
          <a:bodyPr/>
          <a:lstStyle/>
          <a:p>
            <a:fld id="{2ACC4A81-7D9E-D941-9672-05D41D735957}" type="slidenum">
              <a:rPr lang="es-ES_tradnl" smtClean="0"/>
              <a:t>8</a:t>
            </a:fld>
            <a:endParaRPr lang="es-ES_tradnl"/>
          </a:p>
        </p:txBody>
      </p:sp>
    </p:spTree>
    <p:extLst>
      <p:ext uri="{BB962C8B-B14F-4D97-AF65-F5344CB8AC3E}">
        <p14:creationId xmlns:p14="http://schemas.microsoft.com/office/powerpoint/2010/main" val="384753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Directorios, ficheros y enlaces</a:t>
            </a:r>
          </a:p>
        </p:txBody>
      </p:sp>
      <p:sp>
        <p:nvSpPr>
          <p:cNvPr id="3" name="Marcador de contenido 2"/>
          <p:cNvSpPr>
            <a:spLocks noGrp="1"/>
          </p:cNvSpPr>
          <p:nvPr>
            <p:ph idx="1"/>
          </p:nvPr>
        </p:nvSpPr>
        <p:spPr/>
        <p:txBody>
          <a:bodyPr/>
          <a:lstStyle/>
          <a:p>
            <a:r>
              <a:rPr lang="es-ES_tradnl" dirty="0"/>
              <a:t>En el disco duro </a:t>
            </a:r>
            <a:r>
              <a:rPr lang="es-ES_tradnl" dirty="0" err="1"/>
              <a:t>linux</a:t>
            </a:r>
            <a:r>
              <a:rPr lang="es-ES_tradnl" dirty="0"/>
              <a:t> encontramos 3 tipos de entradas: directorios, ficheros y enlaces</a:t>
            </a:r>
          </a:p>
          <a:p>
            <a:r>
              <a:rPr lang="es-ES_tradnl" b="1" dirty="0"/>
              <a:t>Directorio</a:t>
            </a:r>
            <a:r>
              <a:rPr lang="es-ES_tradnl" dirty="0"/>
              <a:t>: contenedor virtual donde se almacenan una agrupación de ficheros, directorios y enlaces </a:t>
            </a:r>
          </a:p>
          <a:p>
            <a:r>
              <a:rPr lang="es-ES_tradnl" b="1" dirty="0"/>
              <a:t>Enlace</a:t>
            </a:r>
            <a:r>
              <a:rPr lang="es-ES_tradnl" dirty="0"/>
              <a:t>: es un apuntador a un fichero que se encuentra realmente ubicado en otra parte del </a:t>
            </a:r>
            <a:r>
              <a:rPr lang="es-ES_tradnl" dirty="0" smtClean="0"/>
              <a:t>disco</a:t>
            </a:r>
          </a:p>
          <a:p>
            <a:r>
              <a:rPr lang="es-ES_tradnl" b="1" dirty="0" smtClean="0"/>
              <a:t>Fichero</a:t>
            </a:r>
            <a:r>
              <a:rPr lang="es-ES_tradnl" dirty="0" smtClean="0"/>
              <a:t>: </a:t>
            </a:r>
            <a:r>
              <a:rPr lang="es-ES" dirty="0" smtClean="0"/>
              <a:t>conjunto </a:t>
            </a:r>
            <a:r>
              <a:rPr lang="es-ES" dirty="0"/>
              <a:t>organizado de unidades de información (bits) almacenados en un dispositivo.</a:t>
            </a:r>
            <a:endParaRPr lang="es-ES_tradnl" dirty="0"/>
          </a:p>
        </p:txBody>
      </p:sp>
      <p:sp>
        <p:nvSpPr>
          <p:cNvPr id="4" name="Marcador de pie de página 3"/>
          <p:cNvSpPr>
            <a:spLocks noGrp="1"/>
          </p:cNvSpPr>
          <p:nvPr>
            <p:ph type="ftr" sz="quarter" idx="11"/>
          </p:nvPr>
        </p:nvSpPr>
        <p:spPr/>
        <p:txBody>
          <a:bodyPr/>
          <a:lstStyle/>
          <a:p>
            <a:r>
              <a:rPr lang="es-ES_tradnl"/>
              <a:t>Fundamentos Tecnológicos</a:t>
            </a:r>
            <a:endParaRPr lang="es-ES_tradnl" dirty="0"/>
          </a:p>
        </p:txBody>
      </p:sp>
      <p:sp>
        <p:nvSpPr>
          <p:cNvPr id="5" name="Marcador de número de diapositiva 4"/>
          <p:cNvSpPr>
            <a:spLocks noGrp="1"/>
          </p:cNvSpPr>
          <p:nvPr>
            <p:ph type="sldNum" sz="quarter" idx="12"/>
          </p:nvPr>
        </p:nvSpPr>
        <p:spPr/>
        <p:txBody>
          <a:bodyPr/>
          <a:lstStyle/>
          <a:p>
            <a:fld id="{2ACC4A81-7D9E-D941-9672-05D41D735957}" type="slidenum">
              <a:rPr lang="es-ES_tradnl" smtClean="0"/>
              <a:t>9</a:t>
            </a:fld>
            <a:endParaRPr lang="es-ES_tradnl"/>
          </a:p>
        </p:txBody>
      </p:sp>
    </p:spTree>
    <p:extLst>
      <p:ext uri="{BB962C8B-B14F-4D97-AF65-F5344CB8AC3E}">
        <p14:creationId xmlns:p14="http://schemas.microsoft.com/office/powerpoint/2010/main" val="1524870907"/>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4550</TotalTime>
  <Words>2829</Words>
  <Application>Microsoft Office PowerPoint</Application>
  <PresentationFormat>Panorámica</PresentationFormat>
  <Paragraphs>610</Paragraphs>
  <Slides>65</Slides>
  <Notes>1</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65</vt:i4>
      </vt:variant>
    </vt:vector>
  </HeadingPairs>
  <TitlesOfParts>
    <vt:vector size="76" baseType="lpstr">
      <vt:lpstr>Arial</vt:lpstr>
      <vt:lpstr>Calibri</vt:lpstr>
      <vt:lpstr>Century Gothic</vt:lpstr>
      <vt:lpstr>Courier</vt:lpstr>
      <vt:lpstr>courier 10 pitch</vt:lpstr>
      <vt:lpstr>Courier New</vt:lpstr>
      <vt:lpstr>Mangal</vt:lpstr>
      <vt:lpstr>Roboto</vt:lpstr>
      <vt:lpstr>Wingdings</vt:lpstr>
      <vt:lpstr>Wingdings 3</vt:lpstr>
      <vt:lpstr>Espiral</vt:lpstr>
      <vt:lpstr>Administración  de Sistemas Linux</vt:lpstr>
      <vt:lpstr>Índice</vt:lpstr>
      <vt:lpstr>Instalación del SSOO</vt:lpstr>
      <vt:lpstr>Distribución: Ubuntu Linux</vt:lpstr>
      <vt:lpstr>Instalación del SSOO</vt:lpstr>
      <vt:lpstr>Instalación del SSOO</vt:lpstr>
      <vt:lpstr>Usuarios y grupos</vt:lpstr>
      <vt:lpstr>Usuario root</vt:lpstr>
      <vt:lpstr>Directorios, ficheros y enlaces</vt:lpstr>
      <vt:lpstr>Directorios, ficheros y enlaces</vt:lpstr>
      <vt:lpstr>Directorios, ficheros y enlaces</vt:lpstr>
      <vt:lpstr>Ayuda de comandos por consola </vt:lpstr>
      <vt:lpstr>Permisos sistema de ficheros</vt:lpstr>
      <vt:lpstr>Permisos sistema de ficheros II</vt:lpstr>
      <vt:lpstr>Permisos sistema de ficheros</vt:lpstr>
      <vt:lpstr>Permisos de ficheros : Sistema Octal</vt:lpstr>
      <vt:lpstr>Permiso de ficheros : definiendo la propiedad </vt:lpstr>
      <vt:lpstr>Permiso de ficheros : definiendo la propiedad II </vt:lpstr>
      <vt:lpstr>Cambio de usuario/grupo de ficheros</vt:lpstr>
      <vt:lpstr>Enlaces</vt:lpstr>
      <vt:lpstr>Ver contenido ficheros</vt:lpstr>
      <vt:lpstr>Ejercicios: Exploración del árbol de Linux </vt:lpstr>
      <vt:lpstr>Ejercicios: Exploración del árbol de Linux </vt:lpstr>
      <vt:lpstr>Ejercicios: Consulta de archivos</vt:lpstr>
      <vt:lpstr>Ejercicios: Consulta de archivos</vt:lpstr>
      <vt:lpstr>Ejercicios: Directorios</vt:lpstr>
      <vt:lpstr>Ejercicios: Directorios</vt:lpstr>
      <vt:lpstr>Ejercicios: Archivos</vt:lpstr>
      <vt:lpstr>Para ir más lejos</vt:lpstr>
      <vt:lpstr>Soluciones: Exploración del árbol de Linux </vt:lpstr>
      <vt:lpstr>Soluciones: Consulta de Archivos</vt:lpstr>
      <vt:lpstr>Soluciones: Directorios</vt:lpstr>
      <vt:lpstr>Soluciones: Directorios</vt:lpstr>
      <vt:lpstr>Soluciones: Directorios</vt:lpstr>
      <vt:lpstr>Soluciones: Archivos</vt:lpstr>
      <vt:lpstr>Soluciones: Archivos</vt:lpstr>
      <vt:lpstr>Comandos útiles de información del sistema</vt:lpstr>
      <vt:lpstr>Vi: Editor de archivos</vt:lpstr>
      <vt:lpstr>Vi: Navegación general</vt:lpstr>
      <vt:lpstr>Vi: Navegación a líneas específicas </vt:lpstr>
      <vt:lpstr>Vi: Salir del vi</vt:lpstr>
      <vt:lpstr>Vi: Modificar texto</vt:lpstr>
      <vt:lpstr>Ejercicio: Vi</vt:lpstr>
      <vt:lpstr>Mas editores de texto</vt:lpstr>
      <vt:lpstr>Ejercicios Vi</vt:lpstr>
      <vt:lpstr>Comandos sobre ficheros</vt:lpstr>
      <vt:lpstr>Comandos sobre ficheros</vt:lpstr>
      <vt:lpstr>Comandos sobre ficheros </vt:lpstr>
      <vt:lpstr>Comandos sobre ficheros </vt:lpstr>
      <vt:lpstr>Comandos sobre ficheros </vt:lpstr>
      <vt:lpstr>Redirección E/S </vt:lpstr>
      <vt:lpstr>Redirección E/S </vt:lpstr>
      <vt:lpstr>Redirección E/S </vt:lpstr>
      <vt:lpstr>Redirección E/S </vt:lpstr>
      <vt:lpstr>Filtros y tuberías</vt:lpstr>
      <vt:lpstr>Saliendo del sistema</vt:lpstr>
      <vt:lpstr>Usuarios &amp; Grupos</vt:lpstr>
      <vt:lpstr>Usuarios &amp; Grupos</vt:lpstr>
      <vt:lpstr>Usuarios &amp; Grupos</vt:lpstr>
      <vt:lpstr>Sistema de archivos</vt:lpstr>
      <vt:lpstr>Sistema de archivos </vt:lpstr>
      <vt:lpstr>Sistema de archivos</vt:lpstr>
      <vt:lpstr>Sistema de archivos</vt:lpstr>
      <vt:lpstr>Sistema de archivos</vt:lpstr>
      <vt:lpstr>Pasos para montar disco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las Redes de Computadores</dc:title>
  <dc:creator>Albert Segui Javier</dc:creator>
  <cp:lastModifiedBy>Natalia del Monte</cp:lastModifiedBy>
  <cp:revision>110</cp:revision>
  <dcterms:created xsi:type="dcterms:W3CDTF">2017-07-10T16:51:26Z</dcterms:created>
  <dcterms:modified xsi:type="dcterms:W3CDTF">2019-09-24T13:33:59Z</dcterms:modified>
</cp:coreProperties>
</file>