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8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3"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7" autoAdjust="0"/>
    <p:restoredTop sz="94660"/>
  </p:normalViewPr>
  <p:slideViewPr>
    <p:cSldViewPr snapToGrid="0">
      <p:cViewPr varScale="1">
        <p:scale>
          <a:sx n="68" d="100"/>
          <a:sy n="68" d="100"/>
        </p:scale>
        <p:origin x="52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983518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664C608-40B1-4030-A28D-5B74BC98ADCE}" type="datetimeFigureOut">
              <a:rPr lang="en-US" smtClean="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5650175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664C608-40B1-4030-A28D-5B74BC98ADCE}" type="datetimeFigureOut">
              <a:rPr lang="en-US" smtClean="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379607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664C608-40B1-4030-A28D-5B74BC98ADCE}" type="datetimeFigureOut">
              <a:rPr lang="en-US" smtClean="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6856670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664C608-40B1-4030-A28D-5B74BC98ADCE}" type="datetimeFigureOut">
              <a:rPr lang="en-US" smtClean="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331785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664C608-40B1-4030-A28D-5B74BC98ADCE}" type="datetimeFigureOut">
              <a:rPr lang="en-US" smtClean="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8662605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917087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515480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781181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6F822A4-8DA6-4447-9B1F-C5DB58435268}" type="datetimeFigureOut">
              <a:rPr lang="en-US" smtClean="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245728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303620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9/25/2019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867215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175988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9/25/2019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290900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A16AA21-1863-4931-97CB-99D0A168701B}" type="datetimeFigureOut">
              <a:rPr lang="en-US" smtClean="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626603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772C379-9A7C-4C87-A116-CBE9F58B04C5}" type="datetimeFigureOut">
              <a:rPr lang="en-US" smtClean="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864511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664C608-40B1-4030-A28D-5B74BC98ADCE}" type="datetimeFigureOut">
              <a:rPr lang="en-US" smtClean="0"/>
              <a:t>9/25/2019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294097681"/>
      </p:ext>
    </p:extLst>
  </p:cSld>
  <p:clrMap bg1="lt1" tx1="dk1" bg2="lt2" tx2="dk2" accent1="accent1" accent2="accent2" accent3="accent3" accent4="accent4" accent5="accent5" accent6="accent6" hlink="hlink" folHlink="folHlink"/>
  <p:sldLayoutIdLst>
    <p:sldLayoutId id="2147484283" r:id="rId1"/>
    <p:sldLayoutId id="2147484284" r:id="rId2"/>
    <p:sldLayoutId id="2147484285" r:id="rId3"/>
    <p:sldLayoutId id="2147484286" r:id="rId4"/>
    <p:sldLayoutId id="2147484287" r:id="rId5"/>
    <p:sldLayoutId id="2147484288" r:id="rId6"/>
    <p:sldLayoutId id="2147484289" r:id="rId7"/>
    <p:sldLayoutId id="2147484290" r:id="rId8"/>
    <p:sldLayoutId id="2147484291" r:id="rId9"/>
    <p:sldLayoutId id="2147484292" r:id="rId10"/>
    <p:sldLayoutId id="2147484293" r:id="rId11"/>
    <p:sldLayoutId id="2147484294" r:id="rId12"/>
    <p:sldLayoutId id="2147484295" r:id="rId13"/>
    <p:sldLayoutId id="2147484296" r:id="rId14"/>
    <p:sldLayoutId id="2147484297" r:id="rId15"/>
    <p:sldLayoutId id="214748429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SHELL SCRIPT</a:t>
            </a:r>
            <a:endParaRPr lang="es-ES" dirty="0"/>
          </a:p>
        </p:txBody>
      </p:sp>
      <p:sp>
        <p:nvSpPr>
          <p:cNvPr id="3" name="Subtítulo 2"/>
          <p:cNvSpPr>
            <a:spLocks noGrp="1"/>
          </p:cNvSpPr>
          <p:nvPr>
            <p:ph type="subTitle" idx="1"/>
          </p:nvPr>
        </p:nvSpPr>
        <p:spPr/>
        <p:txBody>
          <a:bodyPr/>
          <a:lstStyle/>
          <a:p>
            <a:r>
              <a:rPr lang="es-ES" dirty="0" smtClean="0"/>
              <a:t>Fundamentos Tecnológicos</a:t>
            </a:r>
            <a:endParaRPr lang="es-ES" dirty="0"/>
          </a:p>
        </p:txBody>
      </p:sp>
    </p:spTree>
    <p:extLst>
      <p:ext uri="{BB962C8B-B14F-4D97-AF65-F5344CB8AC3E}">
        <p14:creationId xmlns:p14="http://schemas.microsoft.com/office/powerpoint/2010/main" val="4043146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de variables.</a:t>
            </a:r>
            <a:endParaRPr lang="es-ES" dirty="0"/>
          </a:p>
        </p:txBody>
      </p:sp>
      <p:pic>
        <p:nvPicPr>
          <p:cNvPr id="4" name="Imagen 3"/>
          <p:cNvPicPr>
            <a:picLocks noChangeAspect="1"/>
          </p:cNvPicPr>
          <p:nvPr/>
        </p:nvPicPr>
        <p:blipFill>
          <a:blip r:embed="rId2"/>
          <a:stretch>
            <a:fillRect/>
          </a:stretch>
        </p:blipFill>
        <p:spPr>
          <a:xfrm>
            <a:off x="2377373" y="1359863"/>
            <a:ext cx="8929531" cy="3867618"/>
          </a:xfrm>
          <a:prstGeom prst="rect">
            <a:avLst/>
          </a:prstGeom>
        </p:spPr>
      </p:pic>
      <p:pic>
        <p:nvPicPr>
          <p:cNvPr id="5" name="Imagen 4"/>
          <p:cNvPicPr>
            <a:picLocks noChangeAspect="1"/>
          </p:cNvPicPr>
          <p:nvPr/>
        </p:nvPicPr>
        <p:blipFill>
          <a:blip r:embed="rId3"/>
          <a:stretch>
            <a:fillRect/>
          </a:stretch>
        </p:blipFill>
        <p:spPr>
          <a:xfrm>
            <a:off x="3393988" y="5456081"/>
            <a:ext cx="7120877" cy="291839"/>
          </a:xfrm>
          <a:prstGeom prst="rect">
            <a:avLst/>
          </a:prstGeom>
        </p:spPr>
      </p:pic>
    </p:spTree>
    <p:extLst>
      <p:ext uri="{BB962C8B-B14F-4D97-AF65-F5344CB8AC3E}">
        <p14:creationId xmlns:p14="http://schemas.microsoft.com/office/powerpoint/2010/main" val="1401511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Variables de la Shell</a:t>
            </a:r>
            <a:endParaRPr lang="es-ES" dirty="0"/>
          </a:p>
        </p:txBody>
      </p:sp>
      <p:sp>
        <p:nvSpPr>
          <p:cNvPr id="3" name="Marcador de contenido 2"/>
          <p:cNvSpPr>
            <a:spLocks noGrp="1"/>
          </p:cNvSpPr>
          <p:nvPr>
            <p:ph idx="1"/>
          </p:nvPr>
        </p:nvSpPr>
        <p:spPr/>
        <p:txBody>
          <a:bodyPr/>
          <a:lstStyle/>
          <a:p>
            <a:r>
              <a:rPr lang="es-ES" dirty="0"/>
              <a:t>Existe un conjunto de variables que afectan al funcionamiento del </a:t>
            </a:r>
            <a:r>
              <a:rPr lang="es-ES" dirty="0" err="1"/>
              <a:t>shell</a:t>
            </a:r>
            <a:r>
              <a:rPr lang="es-ES" dirty="0"/>
              <a:t>. Muchas ya han sido analizadas en temas anteriores, por ejemplo: HOME, PATH, LANG,... </a:t>
            </a:r>
            <a:endParaRPr lang="es-ES" dirty="0"/>
          </a:p>
        </p:txBody>
      </p:sp>
    </p:spTree>
    <p:extLst>
      <p:ext uri="{BB962C8B-B14F-4D97-AF65-F5344CB8AC3E}">
        <p14:creationId xmlns:p14="http://schemas.microsoft.com/office/powerpoint/2010/main" val="3339288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90357" y="1203969"/>
            <a:ext cx="3505199" cy="976312"/>
          </a:xfrm>
        </p:spPr>
        <p:txBody>
          <a:bodyPr/>
          <a:lstStyle/>
          <a:p>
            <a:r>
              <a:rPr lang="es-ES" dirty="0" smtClean="0"/>
              <a:t>Parámetros especiales</a:t>
            </a:r>
            <a:endParaRPr lang="es-ES" dirty="0"/>
          </a:p>
        </p:txBody>
      </p:sp>
      <p:sp>
        <p:nvSpPr>
          <p:cNvPr id="5" name="Marcador de texto 4"/>
          <p:cNvSpPr>
            <a:spLocks noGrp="1"/>
          </p:cNvSpPr>
          <p:nvPr>
            <p:ph type="body" sz="half" idx="2"/>
          </p:nvPr>
        </p:nvSpPr>
        <p:spPr>
          <a:xfrm>
            <a:off x="2490358" y="2537726"/>
            <a:ext cx="3505199" cy="1449388"/>
          </a:xfrm>
        </p:spPr>
        <p:txBody>
          <a:bodyPr/>
          <a:lstStyle/>
          <a:p>
            <a:r>
              <a:rPr lang="es-ES" dirty="0"/>
              <a:t>Son parámetros identificados por un carácter especial creados por el Shell y cuyo valor no puede ser modificado directamente.</a:t>
            </a:r>
          </a:p>
          <a:p>
            <a:endParaRPr lang="es-ES" dirty="0"/>
          </a:p>
        </p:txBody>
      </p:sp>
      <p:graphicFrame>
        <p:nvGraphicFramePr>
          <p:cNvPr id="4" name="Tabla 3"/>
          <p:cNvGraphicFramePr>
            <a:graphicFrameLocks noGrp="1"/>
          </p:cNvGraphicFramePr>
          <p:nvPr>
            <p:extLst>
              <p:ext uri="{D42A27DB-BD31-4B8C-83A1-F6EECF244321}">
                <p14:modId xmlns:p14="http://schemas.microsoft.com/office/powerpoint/2010/main" val="3817857088"/>
              </p:ext>
            </p:extLst>
          </p:nvPr>
        </p:nvGraphicFramePr>
        <p:xfrm>
          <a:off x="6108480" y="168813"/>
          <a:ext cx="5314994" cy="6569923"/>
        </p:xfrm>
        <a:graphic>
          <a:graphicData uri="http://schemas.openxmlformats.org/drawingml/2006/table">
            <a:tbl>
              <a:tblPr/>
              <a:tblGrid>
                <a:gridCol w="2659139"/>
                <a:gridCol w="2655855"/>
              </a:tblGrid>
              <a:tr h="2015249">
                <a:tc>
                  <a:txBody>
                    <a:bodyPr/>
                    <a:lstStyle/>
                    <a:p>
                      <a:pPr algn="ctr"/>
                      <a:r>
                        <a:rPr lang="es-ES" sz="1100" dirty="0">
                          <a:solidFill>
                            <a:srgbClr val="640032"/>
                          </a:solidFill>
                          <a:effectLst/>
                          <a:latin typeface="Consolas" panose="020B0609020204030204" pitchFamily="49" charset="0"/>
                        </a:rPr>
                        <a:t>$*</a:t>
                      </a:r>
                      <a:endParaRPr lang="es-ES" sz="1100" dirty="0">
                        <a:effectLst/>
                      </a:endParaRPr>
                    </a:p>
                  </a:txBody>
                  <a:tcPr marL="37951" marR="37951" marT="37951" marB="37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 sz="1100" dirty="0">
                          <a:effectLst/>
                        </a:rPr>
                        <a:t>Se expande a todos los parámetros posicionales desde el 1. Si se usa dentro de comillas dobles, se expande como una única palabra formada por los parámetros posicionales separados por el primer carácter de la variable </a:t>
                      </a:r>
                      <a:r>
                        <a:rPr lang="es-ES" sz="1100" dirty="0">
                          <a:solidFill>
                            <a:srgbClr val="640032"/>
                          </a:solidFill>
                          <a:effectLst/>
                          <a:latin typeface="Consolas" panose="020B0609020204030204" pitchFamily="49" charset="0"/>
                        </a:rPr>
                        <a:t>IFS</a:t>
                      </a:r>
                      <a:r>
                        <a:rPr lang="es-ES" sz="1100" dirty="0">
                          <a:effectLst/>
                        </a:rPr>
                        <a:t> (si la variable </a:t>
                      </a:r>
                      <a:r>
                        <a:rPr lang="es-ES" sz="1100" dirty="0">
                          <a:solidFill>
                            <a:srgbClr val="640032"/>
                          </a:solidFill>
                          <a:effectLst/>
                          <a:latin typeface="Consolas" panose="020B0609020204030204" pitchFamily="49" charset="0"/>
                        </a:rPr>
                        <a:t>IFS</a:t>
                      </a:r>
                      <a:r>
                        <a:rPr lang="es-ES" sz="1100" dirty="0">
                          <a:effectLst/>
                        </a:rPr>
                        <a:t> no está definida, se usa el espacio como separador y si está definida a la cadena nula, los campos se concatenan).</a:t>
                      </a:r>
                    </a:p>
                  </a:txBody>
                  <a:tcPr marL="37951" marR="37951" marT="37951" marB="37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8431">
                <a:tc>
                  <a:txBody>
                    <a:bodyPr/>
                    <a:lstStyle/>
                    <a:p>
                      <a:pPr algn="ctr"/>
                      <a:r>
                        <a:rPr lang="es-ES" sz="1100" dirty="0">
                          <a:solidFill>
                            <a:srgbClr val="640032"/>
                          </a:solidFill>
                          <a:effectLst/>
                          <a:latin typeface="Consolas" panose="020B0609020204030204" pitchFamily="49" charset="0"/>
                        </a:rPr>
                        <a:t>$@</a:t>
                      </a:r>
                      <a:endParaRPr lang="es-ES" sz="1100" dirty="0">
                        <a:effectLst/>
                      </a:endParaRPr>
                    </a:p>
                  </a:txBody>
                  <a:tcPr marL="37951" marR="37951" marT="37951" marB="37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 sz="1100" dirty="0">
                          <a:effectLst/>
                        </a:rPr>
                        <a:t>Se expande a todos los parámetros posicionales desde el 1, como campos separados, incluso aunque se use dentro de comillas dobles.</a:t>
                      </a:r>
                    </a:p>
                  </a:txBody>
                  <a:tcPr marL="37951" marR="37951" marT="37951" marB="37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666">
                <a:tc>
                  <a:txBody>
                    <a:bodyPr/>
                    <a:lstStyle/>
                    <a:p>
                      <a:pPr algn="ctr"/>
                      <a:r>
                        <a:rPr lang="es-ES" sz="1100" dirty="0">
                          <a:solidFill>
                            <a:srgbClr val="640032"/>
                          </a:solidFill>
                          <a:effectLst/>
                          <a:latin typeface="Consolas" panose="020B0609020204030204" pitchFamily="49" charset="0"/>
                        </a:rPr>
                        <a:t>$0</a:t>
                      </a:r>
                      <a:endParaRPr lang="es-ES" sz="1100" dirty="0">
                        <a:effectLst/>
                      </a:endParaRPr>
                    </a:p>
                  </a:txBody>
                  <a:tcPr marL="37951" marR="37951" marT="37951" marB="37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 sz="1100" dirty="0">
                          <a:effectLst/>
                        </a:rPr>
                        <a:t>Nombre del </a:t>
                      </a:r>
                      <a:r>
                        <a:rPr lang="es-ES" sz="1100" dirty="0" err="1">
                          <a:effectLst/>
                        </a:rPr>
                        <a:t>shell</a:t>
                      </a:r>
                      <a:r>
                        <a:rPr lang="es-ES" sz="1100" dirty="0">
                          <a:effectLst/>
                        </a:rPr>
                        <a:t> o </a:t>
                      </a:r>
                      <a:r>
                        <a:rPr lang="es-ES" sz="1100" dirty="0" err="1">
                          <a:effectLst/>
                        </a:rPr>
                        <a:t>shell</a:t>
                      </a:r>
                      <a:r>
                        <a:rPr lang="es-ES" sz="1100" dirty="0">
                          <a:effectLst/>
                        </a:rPr>
                        <a:t>-script que se está ejecutando.</a:t>
                      </a:r>
                    </a:p>
                  </a:txBody>
                  <a:tcPr marL="37951" marR="37951" marT="37951" marB="37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8431">
                <a:tc>
                  <a:txBody>
                    <a:bodyPr/>
                    <a:lstStyle/>
                    <a:p>
                      <a:pPr algn="ctr"/>
                      <a:r>
                        <a:rPr lang="es-ES" sz="1100" dirty="0">
                          <a:solidFill>
                            <a:srgbClr val="640032"/>
                          </a:solidFill>
                          <a:effectLst/>
                          <a:latin typeface="Consolas" panose="020B0609020204030204" pitchFamily="49" charset="0"/>
                        </a:rPr>
                        <a:t>$-</a:t>
                      </a:r>
                      <a:r>
                        <a:rPr lang="es-ES" sz="1100" dirty="0">
                          <a:effectLst/>
                        </a:rPr>
                        <a:t> (guion)</a:t>
                      </a:r>
                    </a:p>
                  </a:txBody>
                  <a:tcPr marL="37951" marR="37951" marT="37951" marB="37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 sz="1100" dirty="0">
                          <a:effectLst/>
                        </a:rPr>
                        <a:t>Opciones actuales del </a:t>
                      </a:r>
                      <a:r>
                        <a:rPr lang="es-ES" sz="1100" dirty="0" err="1">
                          <a:effectLst/>
                        </a:rPr>
                        <a:t>shell</a:t>
                      </a:r>
                      <a:r>
                        <a:rPr lang="es-ES" sz="1100" dirty="0">
                          <a:effectLst/>
                        </a:rPr>
                        <a:t> (modificables con el comando set). Consulte las opciones disponibles con el comando </a:t>
                      </a:r>
                      <a:r>
                        <a:rPr lang="es-ES" sz="1100" dirty="0" err="1">
                          <a:solidFill>
                            <a:srgbClr val="640032"/>
                          </a:solidFill>
                          <a:effectLst/>
                          <a:latin typeface="Consolas" panose="020B0609020204030204" pitchFamily="49" charset="0"/>
                        </a:rPr>
                        <a:t>man</a:t>
                      </a:r>
                      <a:r>
                        <a:rPr lang="es-ES" sz="1100" dirty="0">
                          <a:solidFill>
                            <a:srgbClr val="640032"/>
                          </a:solidFill>
                          <a:effectLst/>
                          <a:latin typeface="Consolas" panose="020B0609020204030204" pitchFamily="49" charset="0"/>
                        </a:rPr>
                        <a:t> </a:t>
                      </a:r>
                      <a:r>
                        <a:rPr lang="es-ES" sz="1100" dirty="0" err="1">
                          <a:solidFill>
                            <a:srgbClr val="640032"/>
                          </a:solidFill>
                          <a:effectLst/>
                          <a:latin typeface="Consolas" panose="020B0609020204030204" pitchFamily="49" charset="0"/>
                        </a:rPr>
                        <a:t>dash</a:t>
                      </a:r>
                      <a:r>
                        <a:rPr lang="es-ES" sz="1100" dirty="0">
                          <a:effectLst/>
                        </a:rPr>
                        <a:t> .</a:t>
                      </a:r>
                    </a:p>
                  </a:txBody>
                  <a:tcPr marL="37951" marR="37951" marT="37951" marB="37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666">
                <a:tc>
                  <a:txBody>
                    <a:bodyPr/>
                    <a:lstStyle/>
                    <a:p>
                      <a:pPr algn="ctr"/>
                      <a:r>
                        <a:rPr lang="es-ES" sz="1100">
                          <a:solidFill>
                            <a:srgbClr val="640032"/>
                          </a:solidFill>
                          <a:effectLst/>
                          <a:latin typeface="Consolas" panose="020B0609020204030204" pitchFamily="49" charset="0"/>
                        </a:rPr>
                        <a:t>$#</a:t>
                      </a:r>
                      <a:endParaRPr lang="es-ES" sz="1100">
                        <a:effectLst/>
                      </a:endParaRPr>
                    </a:p>
                  </a:txBody>
                  <a:tcPr marL="37951" marR="37951" marT="37951" marB="37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 sz="1100" dirty="0">
                          <a:effectLst/>
                        </a:rPr>
                        <a:t>Nº de argumentos pasados al script (no incluye el nombre del script).</a:t>
                      </a:r>
                    </a:p>
                  </a:txBody>
                  <a:tcPr marL="37951" marR="37951" marT="37951" marB="37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8579">
                <a:tc>
                  <a:txBody>
                    <a:bodyPr/>
                    <a:lstStyle/>
                    <a:p>
                      <a:pPr algn="ctr"/>
                      <a:r>
                        <a:rPr lang="es-ES" sz="1100">
                          <a:solidFill>
                            <a:srgbClr val="640032"/>
                          </a:solidFill>
                          <a:effectLst/>
                          <a:latin typeface="Consolas" panose="020B0609020204030204" pitchFamily="49" charset="0"/>
                        </a:rPr>
                        <a:t>$?</a:t>
                      </a:r>
                      <a:endParaRPr lang="es-ES" sz="1100">
                        <a:effectLst/>
                      </a:endParaRPr>
                    </a:p>
                  </a:txBody>
                  <a:tcPr marL="37951" marR="37951" marT="37951" marB="37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 sz="1100" dirty="0">
                          <a:effectLst/>
                        </a:rPr>
                        <a:t>Valor devuelto por el último comando, script, función o sentencia de control invocado. Recuerde que, en general, cualquier comando devuelve un valor. Usualmente, cuando un comando encuentra un error devuelve un valor distinto de cero.</a:t>
                      </a:r>
                    </a:p>
                  </a:txBody>
                  <a:tcPr marL="37951" marR="37951" marT="37951" marB="37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666">
                <a:tc>
                  <a:txBody>
                    <a:bodyPr/>
                    <a:lstStyle/>
                    <a:p>
                      <a:pPr algn="ctr"/>
                      <a:r>
                        <a:rPr lang="es-ES" sz="1100">
                          <a:solidFill>
                            <a:srgbClr val="640032"/>
                          </a:solidFill>
                          <a:effectLst/>
                          <a:latin typeface="Consolas" panose="020B0609020204030204" pitchFamily="49" charset="0"/>
                        </a:rPr>
                        <a:t>$$</a:t>
                      </a:r>
                      <a:endParaRPr lang="es-ES" sz="1100">
                        <a:effectLst/>
                      </a:endParaRPr>
                    </a:p>
                  </a:txBody>
                  <a:tcPr marL="37951" marR="37951" marT="37951" marB="37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 sz="1100" dirty="0">
                          <a:effectLst/>
                        </a:rPr>
                        <a:t>PID del proceso </a:t>
                      </a:r>
                      <a:r>
                        <a:rPr lang="es-ES" sz="1100" dirty="0" err="1">
                          <a:effectLst/>
                        </a:rPr>
                        <a:t>shell</a:t>
                      </a:r>
                      <a:r>
                        <a:rPr lang="es-ES" sz="1100" dirty="0">
                          <a:effectLst/>
                        </a:rPr>
                        <a:t> que está interpretando el script.</a:t>
                      </a:r>
                    </a:p>
                  </a:txBody>
                  <a:tcPr marL="37951" marR="37951" marT="37951" marB="37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666">
                <a:tc>
                  <a:txBody>
                    <a:bodyPr/>
                    <a:lstStyle/>
                    <a:p>
                      <a:pPr algn="ctr"/>
                      <a:r>
                        <a:rPr lang="es-ES" sz="1100" dirty="0">
                          <a:solidFill>
                            <a:srgbClr val="640032"/>
                          </a:solidFill>
                          <a:effectLst/>
                          <a:latin typeface="Consolas" panose="020B0609020204030204" pitchFamily="49" charset="0"/>
                        </a:rPr>
                        <a:t>$!</a:t>
                      </a:r>
                      <a:endParaRPr lang="es-ES" sz="1100" dirty="0">
                        <a:effectLst/>
                      </a:endParaRPr>
                    </a:p>
                  </a:txBody>
                  <a:tcPr marL="37951" marR="37951" marT="37951" marB="37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 sz="1100" dirty="0">
                          <a:effectLst/>
                        </a:rPr>
                        <a:t>PID del último proceso puesto en segundo plano.</a:t>
                      </a:r>
                    </a:p>
                  </a:txBody>
                  <a:tcPr marL="37951" marR="37951" marT="37951" marB="37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6108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smtClean="0"/>
              <a:t>Ejemplo de parámetros especiales</a:t>
            </a:r>
            <a:endParaRPr lang="es-ES" dirty="0"/>
          </a:p>
        </p:txBody>
      </p:sp>
      <p:pic>
        <p:nvPicPr>
          <p:cNvPr id="7" name="Marcador de contenido 6"/>
          <p:cNvPicPr>
            <a:picLocks noGrp="1" noChangeAspect="1"/>
          </p:cNvPicPr>
          <p:nvPr>
            <p:ph idx="1"/>
          </p:nvPr>
        </p:nvPicPr>
        <p:blipFill>
          <a:blip r:embed="rId2"/>
          <a:stretch>
            <a:fillRect/>
          </a:stretch>
        </p:blipFill>
        <p:spPr>
          <a:xfrm>
            <a:off x="3587203" y="1264555"/>
            <a:ext cx="5782598" cy="3778250"/>
          </a:xfrm>
          <a:prstGeom prst="rect">
            <a:avLst/>
          </a:prstGeom>
        </p:spPr>
      </p:pic>
      <p:pic>
        <p:nvPicPr>
          <p:cNvPr id="9" name="Imagen 8"/>
          <p:cNvPicPr>
            <a:picLocks noChangeAspect="1"/>
          </p:cNvPicPr>
          <p:nvPr/>
        </p:nvPicPr>
        <p:blipFill>
          <a:blip r:embed="rId3"/>
          <a:stretch>
            <a:fillRect/>
          </a:stretch>
        </p:blipFill>
        <p:spPr>
          <a:xfrm>
            <a:off x="3038881" y="5170848"/>
            <a:ext cx="7200751" cy="654614"/>
          </a:xfrm>
          <a:prstGeom prst="rect">
            <a:avLst/>
          </a:prstGeom>
        </p:spPr>
      </p:pic>
    </p:spTree>
    <p:extLst>
      <p:ext uri="{BB962C8B-B14F-4D97-AF65-F5344CB8AC3E}">
        <p14:creationId xmlns:p14="http://schemas.microsoft.com/office/powerpoint/2010/main" val="127762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smtClean="0"/>
              <a:t>Exportación de variables</a:t>
            </a:r>
            <a:endParaRPr lang="es-ES" dirty="0"/>
          </a:p>
        </p:txBody>
      </p:sp>
      <p:sp>
        <p:nvSpPr>
          <p:cNvPr id="6" name="Marcador de contenido 5"/>
          <p:cNvSpPr>
            <a:spLocks noGrp="1"/>
          </p:cNvSpPr>
          <p:nvPr>
            <p:ph idx="1"/>
          </p:nvPr>
        </p:nvSpPr>
        <p:spPr>
          <a:xfrm>
            <a:off x="2496065" y="1400432"/>
            <a:ext cx="9008547" cy="4510790"/>
          </a:xfrm>
        </p:spPr>
        <p:txBody>
          <a:bodyPr/>
          <a:lstStyle/>
          <a:p>
            <a:r>
              <a:rPr lang="es-ES" dirty="0"/>
              <a:t>Cuando un proceso (proceso padre, como por ejemplo el </a:t>
            </a:r>
            <a:r>
              <a:rPr lang="es-ES" dirty="0" err="1"/>
              <a:t>shell</a:t>
            </a:r>
            <a:r>
              <a:rPr lang="es-ES" dirty="0"/>
              <a:t>) ejecuta otro proceso (proceso hijo, otro programa o script), el proceso padre, además de los parámetros habituales ( </a:t>
            </a:r>
            <a:r>
              <a:rPr lang="es-ES" dirty="0" err="1"/>
              <a:t>argc</a:t>
            </a:r>
            <a:r>
              <a:rPr lang="es-ES" dirty="0"/>
              <a:t> y </a:t>
            </a:r>
            <a:r>
              <a:rPr lang="es-ES" dirty="0" err="1"/>
              <a:t>argv</a:t>
            </a:r>
            <a:r>
              <a:rPr lang="es-ES" dirty="0"/>
              <a:t> en C), le pasa un conjunto de variables de entorno al proceso hijo (cada lenguaje de programación tiene su método propio para obtenerlas y modificarlas). Las variables de entorno pasadas pueden ser utilizadas por el proceso hijo para modificar su </a:t>
            </a:r>
            <a:r>
              <a:rPr lang="es-ES" dirty="0" smtClean="0"/>
              <a:t>comportamiento</a:t>
            </a:r>
          </a:p>
          <a:p>
            <a:r>
              <a:rPr lang="es-ES" dirty="0"/>
              <a:t>El comando interno del </a:t>
            </a:r>
            <a:r>
              <a:rPr lang="es-ES" dirty="0" err="1"/>
              <a:t>shell</a:t>
            </a:r>
            <a:r>
              <a:rPr lang="es-ES" dirty="0"/>
              <a:t> </a:t>
            </a:r>
            <a:r>
              <a:rPr lang="es-ES" b="1" dirty="0" err="1"/>
              <a:t>export</a:t>
            </a:r>
            <a:r>
              <a:rPr lang="es-ES" dirty="0"/>
              <a:t> permite que una variable (previamente definida o no) sea configurada para que su valor sea copiado a los procesos hijos que sean creados desde el </a:t>
            </a:r>
            <a:r>
              <a:rPr lang="es-ES" dirty="0" err="1"/>
              <a:t>shell</a:t>
            </a:r>
            <a:r>
              <a:rPr lang="es-ES" dirty="0"/>
              <a:t> actual</a:t>
            </a:r>
            <a:endParaRPr lang="es-ES" dirty="0"/>
          </a:p>
        </p:txBody>
      </p:sp>
      <p:pic>
        <p:nvPicPr>
          <p:cNvPr id="7" name="Imagen 6"/>
          <p:cNvPicPr>
            <a:picLocks noChangeAspect="1"/>
          </p:cNvPicPr>
          <p:nvPr/>
        </p:nvPicPr>
        <p:blipFill>
          <a:blip r:embed="rId2"/>
          <a:stretch>
            <a:fillRect/>
          </a:stretch>
        </p:blipFill>
        <p:spPr>
          <a:xfrm>
            <a:off x="3270642" y="4474088"/>
            <a:ext cx="2372056" cy="1047896"/>
          </a:xfrm>
          <a:prstGeom prst="rect">
            <a:avLst/>
          </a:prstGeom>
        </p:spPr>
      </p:pic>
      <p:sp>
        <p:nvSpPr>
          <p:cNvPr id="8" name="CuadroTexto 7"/>
          <p:cNvSpPr txBox="1"/>
          <p:nvPr/>
        </p:nvSpPr>
        <p:spPr>
          <a:xfrm>
            <a:off x="6384324" y="4474088"/>
            <a:ext cx="4621427" cy="1384995"/>
          </a:xfrm>
          <a:prstGeom prst="rect">
            <a:avLst/>
          </a:prstGeom>
          <a:noFill/>
        </p:spPr>
        <p:txBody>
          <a:bodyPr wrap="square" rtlCol="0">
            <a:spAutoFit/>
          </a:bodyPr>
          <a:lstStyle/>
          <a:p>
            <a:r>
              <a:rPr lang="es-ES" sz="1200" dirty="0"/>
              <a:t>E</a:t>
            </a:r>
            <a:r>
              <a:rPr lang="es-ES" sz="1200" dirty="0" smtClean="0"/>
              <a:t>xportación</a:t>
            </a:r>
            <a:r>
              <a:rPr lang="es-ES" sz="1200" dirty="0"/>
              <a:t>" significa "paso de parámetros por valor", esto es, </a:t>
            </a:r>
            <a:r>
              <a:rPr lang="es-ES" sz="1200" b="1" dirty="0"/>
              <a:t>en el proceso hijo se creará una variable de igual nombre que en el </a:t>
            </a:r>
            <a:r>
              <a:rPr lang="es-ES" sz="1200" b="1" dirty="0" err="1"/>
              <a:t>shell</a:t>
            </a:r>
            <a:r>
              <a:rPr lang="es-ES" sz="1200" b="1" dirty="0"/>
              <a:t> padre, y con igual valor</a:t>
            </a:r>
            <a:r>
              <a:rPr lang="es-ES" sz="1200" dirty="0"/>
              <a:t>, pero serán variables independientes (esto es, la modificación de valor de la variable en el proceso hijo no afectará al valor de la variable en el </a:t>
            </a:r>
            <a:r>
              <a:rPr lang="es-ES" sz="1200" dirty="0" err="1"/>
              <a:t>shell</a:t>
            </a:r>
            <a:r>
              <a:rPr lang="es-ES" sz="1200" dirty="0"/>
              <a:t> padre). </a:t>
            </a:r>
            <a:r>
              <a:rPr lang="es-ES" sz="1200" b="1" dirty="0"/>
              <a:t>El proceso hijo no puede crear ni modificar variables del proceso padre</a:t>
            </a:r>
            <a:r>
              <a:rPr lang="es-ES" sz="1200" dirty="0"/>
              <a:t>.</a:t>
            </a:r>
            <a:endParaRPr lang="es-ES" sz="1200" dirty="0"/>
          </a:p>
        </p:txBody>
      </p:sp>
    </p:spTree>
    <p:extLst>
      <p:ext uri="{BB962C8B-B14F-4D97-AF65-F5344CB8AC3E}">
        <p14:creationId xmlns:p14="http://schemas.microsoft.com/office/powerpoint/2010/main" val="2656790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smtClean="0"/>
              <a:t>Ejemplo exportación variables</a:t>
            </a:r>
            <a:endParaRPr lang="es-ES" dirty="0"/>
          </a:p>
        </p:txBody>
      </p:sp>
      <p:pic>
        <p:nvPicPr>
          <p:cNvPr id="7" name="Imagen 6"/>
          <p:cNvPicPr>
            <a:picLocks noChangeAspect="1"/>
          </p:cNvPicPr>
          <p:nvPr/>
        </p:nvPicPr>
        <p:blipFill>
          <a:blip r:embed="rId2"/>
          <a:stretch>
            <a:fillRect/>
          </a:stretch>
        </p:blipFill>
        <p:spPr>
          <a:xfrm>
            <a:off x="3558745" y="1550971"/>
            <a:ext cx="5907791" cy="4267092"/>
          </a:xfrm>
          <a:prstGeom prst="rect">
            <a:avLst/>
          </a:prstGeom>
        </p:spPr>
      </p:pic>
    </p:spTree>
    <p:extLst>
      <p:ext uri="{BB962C8B-B14F-4D97-AF65-F5344CB8AC3E}">
        <p14:creationId xmlns:p14="http://schemas.microsoft.com/office/powerpoint/2010/main" val="736744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Exportación de variables</a:t>
            </a:r>
            <a:endParaRPr lang="es-ES" dirty="0"/>
          </a:p>
        </p:txBody>
      </p:sp>
      <p:pic>
        <p:nvPicPr>
          <p:cNvPr id="5" name="Marcador de contenido 4"/>
          <p:cNvPicPr>
            <a:picLocks noGrp="1" noChangeAspect="1"/>
          </p:cNvPicPr>
          <p:nvPr>
            <p:ph idx="1"/>
          </p:nvPr>
        </p:nvPicPr>
        <p:blipFill>
          <a:blip r:embed="rId2"/>
          <a:stretch>
            <a:fillRect/>
          </a:stretch>
        </p:blipFill>
        <p:spPr>
          <a:xfrm>
            <a:off x="3242303" y="2603253"/>
            <a:ext cx="7639356" cy="3778250"/>
          </a:xfrm>
          <a:prstGeom prst="rect">
            <a:avLst/>
          </a:prstGeom>
        </p:spPr>
      </p:pic>
      <p:sp>
        <p:nvSpPr>
          <p:cNvPr id="4" name="Marcador de texto 3"/>
          <p:cNvSpPr>
            <a:spLocks noGrp="1"/>
          </p:cNvSpPr>
          <p:nvPr>
            <p:ph type="body" sz="half" idx="4294967295"/>
          </p:nvPr>
        </p:nvSpPr>
        <p:spPr>
          <a:xfrm>
            <a:off x="2293034" y="1322363"/>
            <a:ext cx="9537895" cy="4204629"/>
          </a:xfrm>
        </p:spPr>
        <p:txBody>
          <a:bodyPr/>
          <a:lstStyle/>
          <a:p>
            <a:r>
              <a:rPr lang="es-ES" dirty="0"/>
              <a:t>No debe confundirse la exportación con la invocación de </a:t>
            </a:r>
            <a:r>
              <a:rPr lang="es-ES" dirty="0" err="1"/>
              <a:t>shell</a:t>
            </a:r>
            <a:r>
              <a:rPr lang="es-ES" dirty="0"/>
              <a:t>-scripts mediante el mecanismo implícito basado en .. En este caso no hay ninguna copia de variables por valor, simplemente el script invocado es interpretado por el mismo </a:t>
            </a:r>
            <a:r>
              <a:rPr lang="es-ES" dirty="0" err="1"/>
              <a:t>shell</a:t>
            </a:r>
            <a:r>
              <a:rPr lang="es-ES" dirty="0"/>
              <a:t>.</a:t>
            </a:r>
          </a:p>
          <a:p>
            <a:endParaRPr lang="es-ES" dirty="0"/>
          </a:p>
        </p:txBody>
      </p:sp>
    </p:spTree>
    <p:extLst>
      <p:ext uri="{BB962C8B-B14F-4D97-AF65-F5344CB8AC3E}">
        <p14:creationId xmlns:p14="http://schemas.microsoft.com/office/powerpoint/2010/main" val="4016214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smtClean="0"/>
              <a:t>Llamadas a scripts</a:t>
            </a:r>
            <a:endParaRPr lang="es-ES" dirty="0"/>
          </a:p>
        </p:txBody>
      </p:sp>
      <p:sp>
        <p:nvSpPr>
          <p:cNvPr id="6" name="Marcador de contenido 5"/>
          <p:cNvSpPr>
            <a:spLocks noGrp="1"/>
          </p:cNvSpPr>
          <p:nvPr>
            <p:ph idx="1"/>
          </p:nvPr>
        </p:nvSpPr>
        <p:spPr/>
        <p:txBody>
          <a:bodyPr/>
          <a:lstStyle/>
          <a:p>
            <a:r>
              <a:rPr lang="es-ES" dirty="0"/>
              <a:t>En los </a:t>
            </a:r>
            <a:r>
              <a:rPr lang="es-ES" dirty="0" err="1"/>
              <a:t>S.O.'s</a:t>
            </a:r>
            <a:r>
              <a:rPr lang="es-ES" dirty="0"/>
              <a:t> Linux suele ser habitual encontrar scripts que se dedican exclusivamente a contener la inicialización de un conjunto de variables, o la definición de un conjunto de funciones. Otros scripts del sistema hacen uso del mecanismo de invocación implícito basado en ., para cargar o importar las variables o funciones definidas en dichos scripts.</a:t>
            </a:r>
            <a:endParaRPr lang="es-ES" dirty="0"/>
          </a:p>
        </p:txBody>
      </p:sp>
      <p:pic>
        <p:nvPicPr>
          <p:cNvPr id="7" name="Imagen 6"/>
          <p:cNvPicPr>
            <a:picLocks noChangeAspect="1"/>
          </p:cNvPicPr>
          <p:nvPr/>
        </p:nvPicPr>
        <p:blipFill>
          <a:blip r:embed="rId2"/>
          <a:stretch>
            <a:fillRect/>
          </a:stretch>
        </p:blipFill>
        <p:spPr>
          <a:xfrm>
            <a:off x="3810455" y="3729762"/>
            <a:ext cx="5869005" cy="2410060"/>
          </a:xfrm>
          <a:prstGeom prst="rect">
            <a:avLst/>
          </a:prstGeom>
        </p:spPr>
      </p:pic>
    </p:spTree>
    <p:extLst>
      <p:ext uri="{BB962C8B-B14F-4D97-AF65-F5344CB8AC3E}">
        <p14:creationId xmlns:p14="http://schemas.microsoft.com/office/powerpoint/2010/main" val="1062132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Sustituciones de comando</a:t>
            </a:r>
            <a:endParaRPr lang="es-ES" dirty="0"/>
          </a:p>
        </p:txBody>
      </p:sp>
      <p:sp>
        <p:nvSpPr>
          <p:cNvPr id="3" name="Marcador de contenido 2"/>
          <p:cNvSpPr>
            <a:spLocks noGrp="1"/>
          </p:cNvSpPr>
          <p:nvPr>
            <p:ph idx="1"/>
          </p:nvPr>
        </p:nvSpPr>
        <p:spPr/>
        <p:txBody>
          <a:bodyPr>
            <a:normAutofit fontScale="77500" lnSpcReduction="20000"/>
          </a:bodyPr>
          <a:lstStyle/>
          <a:p>
            <a:r>
              <a:rPr lang="es-ES" dirty="0"/>
              <a:t>Permite que la salida estándar de un programa se utilice como parte de la línea que se va a interpretar.</a:t>
            </a:r>
          </a:p>
          <a:p>
            <a:r>
              <a:rPr lang="es-ES" dirty="0"/>
              <a:t>Existen dos opciones, con el mismo funcionamiento:</a:t>
            </a:r>
          </a:p>
          <a:p>
            <a:pPr marL="1714500" lvl="4" indent="0">
              <a:buNone/>
            </a:pPr>
            <a:r>
              <a:rPr lang="es-ES" b="1" dirty="0"/>
              <a:t>$(comando)</a:t>
            </a:r>
          </a:p>
          <a:p>
            <a:pPr marL="1714500" lvl="4" indent="0">
              <a:buNone/>
            </a:pPr>
            <a:r>
              <a:rPr lang="es-ES" b="1" dirty="0"/>
              <a:t>`comando`</a:t>
            </a:r>
          </a:p>
          <a:p>
            <a:r>
              <a:rPr lang="es-ES" dirty="0"/>
              <a:t>En el segundo caso se está utilizando la tilde francesa o acento grave, que no debe confundirse con las comillas simples. Para escribirla, hay que pulsar la tecla correspondiente a ` y pulsar espacio.</a:t>
            </a:r>
          </a:p>
          <a:p>
            <a:r>
              <a:rPr lang="es-ES" dirty="0"/>
              <a:t>El </a:t>
            </a:r>
            <a:r>
              <a:rPr lang="es-ES" dirty="0" err="1"/>
              <a:t>shell</a:t>
            </a:r>
            <a:r>
              <a:rPr lang="es-ES" dirty="0"/>
              <a:t> ejecutará comando, capturará su salida estándar y sustituirá $(comando) por la salida capturada.</a:t>
            </a:r>
          </a:p>
          <a:p>
            <a:r>
              <a:rPr lang="es-ES" dirty="0"/>
              <a:t>Por ejemplo, para almacenar en una variable el nombre de todos los ficheros con extensión .</a:t>
            </a:r>
            <a:r>
              <a:rPr lang="es-ES" dirty="0" err="1"/>
              <a:t>sh</a:t>
            </a:r>
            <a:r>
              <a:rPr lang="es-ES" dirty="0"/>
              <a:t> del directorio actual, podría escribir:</a:t>
            </a:r>
          </a:p>
          <a:p>
            <a:pPr marL="0" indent="0">
              <a:buNone/>
            </a:pPr>
            <a:r>
              <a:rPr lang="es-ES" dirty="0" smtClean="0"/>
              <a:t>					</a:t>
            </a:r>
            <a:r>
              <a:rPr lang="es-ES" b="1" dirty="0" smtClean="0"/>
              <a:t>VAR</a:t>
            </a:r>
            <a:r>
              <a:rPr lang="es-ES" b="1" dirty="0"/>
              <a:t>=`</a:t>
            </a:r>
            <a:r>
              <a:rPr lang="es-ES" b="1" dirty="0" err="1"/>
              <a:t>ls</a:t>
            </a:r>
            <a:r>
              <a:rPr lang="es-ES" b="1" dirty="0"/>
              <a:t> *.</a:t>
            </a:r>
            <a:r>
              <a:rPr lang="es-ES" b="1" dirty="0" err="1"/>
              <a:t>sh</a:t>
            </a:r>
            <a:r>
              <a:rPr lang="es-ES" b="1" dirty="0"/>
              <a:t>`</a:t>
            </a:r>
          </a:p>
          <a:p>
            <a:r>
              <a:rPr lang="es-ES" dirty="0"/>
              <a:t>O, por ejemplo, para matar el proceso con nombre </a:t>
            </a:r>
            <a:r>
              <a:rPr lang="es-ES" dirty="0" err="1"/>
              <a:t>firefox-bin</a:t>
            </a:r>
            <a:r>
              <a:rPr lang="es-ES" dirty="0"/>
              <a:t>, podría usar:</a:t>
            </a:r>
          </a:p>
          <a:p>
            <a:pPr marL="0" indent="0">
              <a:buNone/>
            </a:pPr>
            <a:r>
              <a:rPr lang="es-ES" dirty="0" smtClean="0"/>
              <a:t>				</a:t>
            </a:r>
            <a:r>
              <a:rPr lang="es-ES" b="1" dirty="0" err="1" smtClean="0"/>
              <a:t>kill</a:t>
            </a:r>
            <a:r>
              <a:rPr lang="es-ES" b="1" dirty="0" smtClean="0"/>
              <a:t> </a:t>
            </a:r>
            <a:r>
              <a:rPr lang="es-ES" b="1" dirty="0"/>
              <a:t>-9 $(</a:t>
            </a:r>
            <a:r>
              <a:rPr lang="es-ES" b="1" dirty="0" err="1"/>
              <a:t>pidof</a:t>
            </a:r>
            <a:r>
              <a:rPr lang="es-ES" b="1" dirty="0"/>
              <a:t> </a:t>
            </a:r>
            <a:r>
              <a:rPr lang="es-ES" b="1" dirty="0" err="1"/>
              <a:t>firefox-bin</a:t>
            </a:r>
            <a:r>
              <a:rPr lang="es-ES" b="1" dirty="0"/>
              <a:t>)</a:t>
            </a:r>
          </a:p>
          <a:p>
            <a:pPr marL="0" indent="0">
              <a:buNone/>
            </a:pPr>
            <a:endParaRPr lang="es-ES" dirty="0"/>
          </a:p>
        </p:txBody>
      </p:sp>
    </p:spTree>
    <p:extLst>
      <p:ext uri="{BB962C8B-B14F-4D97-AF65-F5344CB8AC3E}">
        <p14:creationId xmlns:p14="http://schemas.microsoft.com/office/powerpoint/2010/main" val="3871141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Formato aritmético</a:t>
            </a:r>
            <a:endParaRPr lang="es-ES" dirty="0"/>
          </a:p>
        </p:txBody>
      </p:sp>
      <p:sp>
        <p:nvSpPr>
          <p:cNvPr id="3" name="Marcador de contenido 2"/>
          <p:cNvSpPr>
            <a:spLocks noGrp="1"/>
          </p:cNvSpPr>
          <p:nvPr>
            <p:ph idx="1"/>
          </p:nvPr>
        </p:nvSpPr>
        <p:spPr/>
        <p:txBody>
          <a:bodyPr/>
          <a:lstStyle/>
          <a:p>
            <a:r>
              <a:rPr lang="es-ES" dirty="0" smtClean="0"/>
              <a:t>Para Linux todo son cadenas. </a:t>
            </a:r>
          </a:p>
          <a:p>
            <a:r>
              <a:rPr lang="es-ES" dirty="0" smtClean="0"/>
              <a:t>El </a:t>
            </a:r>
            <a:r>
              <a:rPr lang="es-ES" dirty="0"/>
              <a:t>formato para realizar una expansión aritmética es el siguiente:</a:t>
            </a:r>
          </a:p>
          <a:p>
            <a:pPr marL="0" indent="0">
              <a:buNone/>
            </a:pPr>
            <a:r>
              <a:rPr lang="es-ES" dirty="0" smtClean="0"/>
              <a:t>				$((</a:t>
            </a:r>
            <a:r>
              <a:rPr lang="es-ES" dirty="0"/>
              <a:t>expresión))</a:t>
            </a:r>
          </a:p>
          <a:p>
            <a:endParaRPr lang="es-ES" dirty="0"/>
          </a:p>
        </p:txBody>
      </p:sp>
      <p:pic>
        <p:nvPicPr>
          <p:cNvPr id="4" name="Imagen 3"/>
          <p:cNvPicPr>
            <a:picLocks noChangeAspect="1"/>
          </p:cNvPicPr>
          <p:nvPr/>
        </p:nvPicPr>
        <p:blipFill>
          <a:blip r:embed="rId2"/>
          <a:stretch>
            <a:fillRect/>
          </a:stretch>
        </p:blipFill>
        <p:spPr>
          <a:xfrm>
            <a:off x="3039763" y="3369548"/>
            <a:ext cx="6095666" cy="3251410"/>
          </a:xfrm>
          <a:prstGeom prst="rect">
            <a:avLst/>
          </a:prstGeom>
        </p:spPr>
      </p:pic>
    </p:spTree>
    <p:extLst>
      <p:ext uri="{BB962C8B-B14F-4D97-AF65-F5344CB8AC3E}">
        <p14:creationId xmlns:p14="http://schemas.microsoft.com/office/powerpoint/2010/main" val="305122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ES" dirty="0" smtClean="0"/>
              <a:t>¿Qué es la Shell?</a:t>
            </a:r>
            <a:endParaRPr lang="es-ES" dirty="0"/>
          </a:p>
        </p:txBody>
      </p:sp>
      <p:sp>
        <p:nvSpPr>
          <p:cNvPr id="7" name="Marcador de contenido 6"/>
          <p:cNvSpPr>
            <a:spLocks noGrp="1"/>
          </p:cNvSpPr>
          <p:nvPr>
            <p:ph idx="1"/>
          </p:nvPr>
        </p:nvSpPr>
        <p:spPr/>
        <p:txBody>
          <a:bodyPr>
            <a:normAutofit/>
          </a:bodyPr>
          <a:lstStyle/>
          <a:p>
            <a:r>
              <a:rPr lang="es-ES" dirty="0" smtClean="0"/>
              <a:t>Shell o intérprete </a:t>
            </a:r>
            <a:r>
              <a:rPr lang="es-ES" dirty="0"/>
              <a:t>de comandos </a:t>
            </a:r>
            <a:r>
              <a:rPr lang="es-ES" dirty="0" smtClean="0"/>
              <a:t>es </a:t>
            </a:r>
            <a:r>
              <a:rPr lang="es-ES" dirty="0"/>
              <a:t>un programa que permite a los usuarios interactuar con el sistema, procesando las órdenes que se le indican</a:t>
            </a:r>
            <a:r>
              <a:rPr lang="es-ES" dirty="0" smtClean="0"/>
              <a:t>.</a:t>
            </a:r>
          </a:p>
          <a:p>
            <a:r>
              <a:rPr lang="es-ES" dirty="0"/>
              <a:t>Los comandos </a:t>
            </a:r>
            <a:r>
              <a:rPr lang="es-ES" dirty="0" err="1"/>
              <a:t>invocables</a:t>
            </a:r>
            <a:r>
              <a:rPr lang="es-ES" dirty="0"/>
              <a:t> desde el </a:t>
            </a:r>
            <a:r>
              <a:rPr lang="es-ES" dirty="0" err="1"/>
              <a:t>shell</a:t>
            </a:r>
            <a:r>
              <a:rPr lang="es-ES" dirty="0"/>
              <a:t> pueden </a:t>
            </a:r>
            <a:r>
              <a:rPr lang="es-ES" dirty="0" smtClean="0"/>
              <a:t>clasificarse:</a:t>
            </a:r>
          </a:p>
          <a:p>
            <a:pPr lvl="1"/>
            <a:r>
              <a:rPr lang="es-ES" dirty="0" smtClean="0"/>
              <a:t>Internos: </a:t>
            </a:r>
            <a:r>
              <a:rPr lang="es-ES" dirty="0"/>
              <a:t>corresponden a </a:t>
            </a:r>
            <a:r>
              <a:rPr lang="es-ES" dirty="0" smtClean="0"/>
              <a:t>órdenes </a:t>
            </a:r>
            <a:r>
              <a:rPr lang="es-ES" dirty="0"/>
              <a:t>interpretadas por el propio </a:t>
            </a:r>
            <a:r>
              <a:rPr lang="es-ES" dirty="0" err="1"/>
              <a:t>shell</a:t>
            </a:r>
            <a:endParaRPr lang="es-ES" dirty="0" smtClean="0"/>
          </a:p>
          <a:p>
            <a:pPr lvl="1"/>
            <a:r>
              <a:rPr lang="es-ES" dirty="0" smtClean="0"/>
              <a:t>Externos: </a:t>
            </a:r>
            <a:r>
              <a:rPr lang="es-ES" dirty="0"/>
              <a:t>corresponden a ficheros ejecutables externos al </a:t>
            </a:r>
            <a:r>
              <a:rPr lang="es-ES" dirty="0" smtClean="0"/>
              <a:t>Shell</a:t>
            </a:r>
            <a:endParaRPr lang="es-ES" dirty="0"/>
          </a:p>
          <a:p>
            <a:pPr marL="457200" lvl="1" indent="0">
              <a:buNone/>
            </a:pPr>
            <a:endParaRPr lang="es-ES" sz="1800" dirty="0" smtClean="0"/>
          </a:p>
          <a:p>
            <a:pPr marL="457200" lvl="1" indent="0">
              <a:buNone/>
            </a:pPr>
            <a:r>
              <a:rPr lang="es-ES" sz="1800" dirty="0" smtClean="0"/>
              <a:t>Los </a:t>
            </a:r>
            <a:r>
              <a:rPr lang="es-ES" sz="1800" dirty="0" err="1"/>
              <a:t>shells</a:t>
            </a:r>
            <a:r>
              <a:rPr lang="es-ES" sz="1800" dirty="0"/>
              <a:t> ofrecen otros elementos para mejorar su funcionalidad:  variables, funciones o estructuras de control. </a:t>
            </a:r>
          </a:p>
          <a:p>
            <a:pPr marL="457200" lvl="1" indent="0">
              <a:buNone/>
            </a:pPr>
            <a:endParaRPr lang="es-ES" sz="1800" dirty="0"/>
          </a:p>
        </p:txBody>
      </p:sp>
    </p:spTree>
    <p:extLst>
      <p:ext uri="{BB962C8B-B14F-4D97-AF65-F5344CB8AC3E}">
        <p14:creationId xmlns:p14="http://schemas.microsoft.com/office/powerpoint/2010/main" val="2041673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Comandos de Shell</a:t>
            </a:r>
            <a:endParaRPr lang="es-ES" dirty="0"/>
          </a:p>
        </p:txBody>
      </p:sp>
      <p:sp>
        <p:nvSpPr>
          <p:cNvPr id="3" name="Marcador de contenido 2"/>
          <p:cNvSpPr>
            <a:spLocks noGrp="1"/>
          </p:cNvSpPr>
          <p:nvPr>
            <p:ph idx="1"/>
          </p:nvPr>
        </p:nvSpPr>
        <p:spPr/>
        <p:txBody>
          <a:bodyPr/>
          <a:lstStyle/>
          <a:p>
            <a:r>
              <a:rPr lang="es-ES" dirty="0"/>
              <a:t>Un comando puede ser clasificado en las siguientes tipos de comandos (de menor a mayor nivel):</a:t>
            </a:r>
          </a:p>
          <a:p>
            <a:pPr marL="800100" lvl="1" indent="-342900">
              <a:buFont typeface="+mj-lt"/>
              <a:buAutoNum type="alphaLcParenR"/>
            </a:pPr>
            <a:r>
              <a:rPr lang="es-ES" dirty="0"/>
              <a:t>Comandos simples</a:t>
            </a:r>
          </a:p>
          <a:p>
            <a:pPr marL="800100" lvl="1" indent="-342900">
              <a:buFont typeface="+mj-lt"/>
              <a:buAutoNum type="alphaLcParenR"/>
            </a:pPr>
            <a:r>
              <a:rPr lang="es-ES" dirty="0"/>
              <a:t>Tuberías</a:t>
            </a:r>
          </a:p>
          <a:p>
            <a:pPr marL="800100" lvl="1" indent="-342900">
              <a:buFont typeface="+mj-lt"/>
              <a:buAutoNum type="alphaLcParenR"/>
            </a:pPr>
            <a:r>
              <a:rPr lang="es-ES" dirty="0"/>
              <a:t>Listas AND-OR</a:t>
            </a:r>
          </a:p>
          <a:p>
            <a:pPr marL="800100" lvl="1" indent="-342900">
              <a:buFont typeface="+mj-lt"/>
              <a:buAutoNum type="alphaLcParenR"/>
            </a:pPr>
            <a:r>
              <a:rPr lang="es-ES" dirty="0"/>
              <a:t>Listas</a:t>
            </a:r>
          </a:p>
          <a:p>
            <a:pPr marL="800100" lvl="1" indent="-342900">
              <a:buFont typeface="+mj-lt"/>
              <a:buAutoNum type="alphaLcParenR"/>
            </a:pPr>
            <a:r>
              <a:rPr lang="es-ES" dirty="0"/>
              <a:t>Listas compuestas</a:t>
            </a:r>
          </a:p>
          <a:p>
            <a:pPr marL="800100" lvl="1" indent="-342900">
              <a:buFont typeface="+mj-lt"/>
              <a:buAutoNum type="alphaLcParenR"/>
            </a:pPr>
            <a:r>
              <a:rPr lang="es-ES" dirty="0"/>
              <a:t>Comandos compuestos (o estructuras de control)</a:t>
            </a:r>
          </a:p>
          <a:p>
            <a:pPr marL="800100" lvl="1" indent="-342900">
              <a:buFont typeface="+mj-lt"/>
              <a:buAutoNum type="alphaLcParenR"/>
            </a:pPr>
            <a:r>
              <a:rPr lang="es-ES" dirty="0"/>
              <a:t>Definiciones de función</a:t>
            </a:r>
          </a:p>
          <a:p>
            <a:endParaRPr lang="es-ES" dirty="0"/>
          </a:p>
        </p:txBody>
      </p:sp>
    </p:spTree>
    <p:extLst>
      <p:ext uri="{BB962C8B-B14F-4D97-AF65-F5344CB8AC3E}">
        <p14:creationId xmlns:p14="http://schemas.microsoft.com/office/powerpoint/2010/main" val="1924136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Comandos de </a:t>
            </a:r>
            <a:r>
              <a:rPr lang="es-ES" dirty="0" err="1" smtClean="0"/>
              <a:t>shell</a:t>
            </a:r>
            <a:endParaRPr lang="es-ES" dirty="0"/>
          </a:p>
        </p:txBody>
      </p:sp>
      <p:sp>
        <p:nvSpPr>
          <p:cNvPr id="3" name="Marcador de contenido 2"/>
          <p:cNvSpPr>
            <a:spLocks noGrp="1"/>
          </p:cNvSpPr>
          <p:nvPr>
            <p:ph idx="1"/>
          </p:nvPr>
        </p:nvSpPr>
        <p:spPr/>
        <p:txBody>
          <a:bodyPr>
            <a:normAutofit/>
          </a:bodyPr>
          <a:lstStyle/>
          <a:p>
            <a:r>
              <a:rPr lang="es-ES" b="1" dirty="0" smtClean="0"/>
              <a:t>Comandos Simples: </a:t>
            </a:r>
          </a:p>
          <a:p>
            <a:pPr lvl="1"/>
            <a:r>
              <a:rPr lang="es-ES" dirty="0" smtClean="0"/>
              <a:t>Un </a:t>
            </a:r>
            <a:r>
              <a:rPr lang="es-ES" dirty="0"/>
              <a:t>comando simple está formado por (todos los elementos son opcionales) una secuencia de asignación de variables y redirecciones (en cualquier orden) seguida de palabras (elemento ejecutable y sus argumentos) y </a:t>
            </a:r>
            <a:r>
              <a:rPr lang="es-ES" dirty="0" smtClean="0"/>
              <a:t>redirecciones</a:t>
            </a:r>
          </a:p>
          <a:p>
            <a:endParaRPr lang="es-ES" dirty="0"/>
          </a:p>
          <a:p>
            <a:r>
              <a:rPr lang="es-ES" b="1" dirty="0" smtClean="0"/>
              <a:t>Tuberías:</a:t>
            </a:r>
            <a:r>
              <a:rPr lang="es-ES" dirty="0" smtClean="0"/>
              <a:t> </a:t>
            </a:r>
          </a:p>
          <a:p>
            <a:pPr lvl="1"/>
            <a:r>
              <a:rPr lang="es-ES" dirty="0" smtClean="0"/>
              <a:t>Una </a:t>
            </a:r>
            <a:r>
              <a:rPr lang="es-ES" dirty="0"/>
              <a:t>tubería es una secuencia de uno o más comandos (simples o compuestos, pero no ningún tipo de lista) separados por el operador |. La salida estándar de un comando se conecta a la entrada estándar del siguiente comando (cada comando se ejecuta en otro </a:t>
            </a:r>
            <a:r>
              <a:rPr lang="es-ES" dirty="0" err="1"/>
              <a:t>subshell</a:t>
            </a:r>
            <a:r>
              <a:rPr lang="es-ES" dirty="0"/>
              <a:t> simultáneamente). Esta conexión se hace previamente a cualquier redirección. El formato es:</a:t>
            </a:r>
          </a:p>
          <a:p>
            <a:pPr marL="0" indent="0">
              <a:buNone/>
            </a:pPr>
            <a:r>
              <a:rPr lang="es-ES" b="1" dirty="0" smtClean="0"/>
              <a:t>			[</a:t>
            </a:r>
            <a:r>
              <a:rPr lang="es-ES" dirty="0" smtClean="0"/>
              <a:t> </a:t>
            </a:r>
            <a:r>
              <a:rPr lang="es-ES" dirty="0"/>
              <a:t>! </a:t>
            </a:r>
            <a:r>
              <a:rPr lang="es-ES" b="1" dirty="0"/>
              <a:t>]</a:t>
            </a:r>
            <a:r>
              <a:rPr lang="es-ES" dirty="0"/>
              <a:t> comando1 </a:t>
            </a:r>
            <a:r>
              <a:rPr lang="es-ES" b="1" dirty="0"/>
              <a:t>[</a:t>
            </a:r>
            <a:r>
              <a:rPr lang="es-ES" dirty="0"/>
              <a:t> | comando2 … </a:t>
            </a:r>
            <a:r>
              <a:rPr lang="es-ES" b="1" dirty="0"/>
              <a:t>]</a:t>
            </a:r>
            <a:endParaRPr lang="es-ES" dirty="0"/>
          </a:p>
          <a:p>
            <a:endParaRPr lang="es-ES" dirty="0"/>
          </a:p>
        </p:txBody>
      </p:sp>
      <p:pic>
        <p:nvPicPr>
          <p:cNvPr id="4" name="Imagen 3"/>
          <p:cNvPicPr>
            <a:picLocks noChangeAspect="1"/>
          </p:cNvPicPr>
          <p:nvPr/>
        </p:nvPicPr>
        <p:blipFill>
          <a:blip r:embed="rId2"/>
          <a:stretch>
            <a:fillRect/>
          </a:stretch>
        </p:blipFill>
        <p:spPr>
          <a:xfrm>
            <a:off x="4209535" y="3322257"/>
            <a:ext cx="5269654" cy="304326"/>
          </a:xfrm>
          <a:prstGeom prst="rect">
            <a:avLst/>
          </a:prstGeom>
        </p:spPr>
      </p:pic>
    </p:spTree>
    <p:extLst>
      <p:ext uri="{BB962C8B-B14F-4D97-AF65-F5344CB8AC3E}">
        <p14:creationId xmlns:p14="http://schemas.microsoft.com/office/powerpoint/2010/main" val="1912110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Comandos Shell</a:t>
            </a:r>
            <a:endParaRPr lang="es-ES" dirty="0"/>
          </a:p>
        </p:txBody>
      </p:sp>
      <p:sp>
        <p:nvSpPr>
          <p:cNvPr id="3" name="Marcador de contenido 2"/>
          <p:cNvSpPr>
            <a:spLocks noGrp="1"/>
          </p:cNvSpPr>
          <p:nvPr>
            <p:ph idx="1"/>
          </p:nvPr>
        </p:nvSpPr>
        <p:spPr/>
        <p:txBody>
          <a:bodyPr/>
          <a:lstStyle/>
          <a:p>
            <a:r>
              <a:rPr lang="es-ES" dirty="0" smtClean="0"/>
              <a:t>Listas AND –OR: </a:t>
            </a:r>
          </a:p>
          <a:p>
            <a:pPr lvl="1"/>
            <a:r>
              <a:rPr lang="es-ES" dirty="0" smtClean="0"/>
              <a:t>Una </a:t>
            </a:r>
            <a:r>
              <a:rPr lang="es-ES" dirty="0"/>
              <a:t>lista AND-OR es el resultado de combinar listas AND y/o OR en una misma línea. Los operadores </a:t>
            </a:r>
            <a:r>
              <a:rPr lang="es-ES" b="1" dirty="0"/>
              <a:t>&amp;&amp;</a:t>
            </a:r>
            <a:r>
              <a:rPr lang="es-ES" dirty="0"/>
              <a:t> y </a:t>
            </a:r>
            <a:r>
              <a:rPr lang="es-ES" b="1" dirty="0"/>
              <a:t>||</a:t>
            </a:r>
            <a:r>
              <a:rPr lang="es-ES" dirty="0"/>
              <a:t> se evalúan con la misma prioridad de izquierda a derecha. </a:t>
            </a:r>
            <a:endParaRPr lang="es-ES" dirty="0" smtClean="0"/>
          </a:p>
          <a:p>
            <a:pPr marL="0" indent="0">
              <a:buNone/>
            </a:pPr>
            <a:r>
              <a:rPr lang="es-ES" dirty="0" smtClean="0"/>
              <a:t>				tuberia1 </a:t>
            </a:r>
            <a:r>
              <a:rPr lang="es-ES" dirty="0"/>
              <a:t>|| tuberia2 &amp;&amp; tuberia3</a:t>
            </a:r>
          </a:p>
          <a:p>
            <a:r>
              <a:rPr lang="es-ES" dirty="0" smtClean="0"/>
              <a:t>Listas: </a:t>
            </a:r>
          </a:p>
          <a:p>
            <a:pPr lvl="1"/>
            <a:r>
              <a:rPr lang="es-ES" dirty="0" smtClean="0"/>
              <a:t>Las </a:t>
            </a:r>
            <a:r>
              <a:rPr lang="es-ES" dirty="0"/>
              <a:t>listas son secuencias de una o más listas AND-OR separadas por los operadores ; o &amp;. Los operadores ; y &amp; no pueden aparecer seguidos (por ejemplo, daría error prog1 &amp; ; prog2)</a:t>
            </a:r>
            <a:endParaRPr lang="es-ES" dirty="0"/>
          </a:p>
        </p:txBody>
      </p:sp>
    </p:spTree>
    <p:extLst>
      <p:ext uri="{BB962C8B-B14F-4D97-AF65-F5344CB8AC3E}">
        <p14:creationId xmlns:p14="http://schemas.microsoft.com/office/powerpoint/2010/main" val="2548742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a:t>
            </a:r>
            <a:endParaRPr lang="es-ES" dirty="0"/>
          </a:p>
        </p:txBody>
      </p:sp>
      <p:pic>
        <p:nvPicPr>
          <p:cNvPr id="4" name="Imagen 3"/>
          <p:cNvPicPr>
            <a:picLocks noChangeAspect="1"/>
          </p:cNvPicPr>
          <p:nvPr/>
        </p:nvPicPr>
        <p:blipFill>
          <a:blip r:embed="rId2"/>
          <a:stretch>
            <a:fillRect/>
          </a:stretch>
        </p:blipFill>
        <p:spPr>
          <a:xfrm>
            <a:off x="2592925" y="1995374"/>
            <a:ext cx="8670637" cy="2271826"/>
          </a:xfrm>
          <a:prstGeom prst="rect">
            <a:avLst/>
          </a:prstGeom>
        </p:spPr>
      </p:pic>
    </p:spTree>
    <p:extLst>
      <p:ext uri="{BB962C8B-B14F-4D97-AF65-F5344CB8AC3E}">
        <p14:creationId xmlns:p14="http://schemas.microsoft.com/office/powerpoint/2010/main" val="2079218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Estructuras de control : </a:t>
            </a:r>
            <a:r>
              <a:rPr lang="es-ES" b="1" dirty="0" err="1"/>
              <a:t>if-elif-else</a:t>
            </a:r>
            <a:r>
              <a:rPr lang="es-ES" b="1" dirty="0"/>
              <a:t/>
            </a:r>
            <a:br>
              <a:rPr lang="es-ES" b="1" dirty="0"/>
            </a:br>
            <a:endParaRPr lang="es-ES" dirty="0"/>
          </a:p>
        </p:txBody>
      </p:sp>
      <p:sp>
        <p:nvSpPr>
          <p:cNvPr id="3" name="Marcador de contenido 2"/>
          <p:cNvSpPr>
            <a:spLocks noGrp="1"/>
          </p:cNvSpPr>
          <p:nvPr>
            <p:ph idx="1"/>
          </p:nvPr>
        </p:nvSpPr>
        <p:spPr>
          <a:xfrm>
            <a:off x="2592925" y="2125362"/>
            <a:ext cx="8915400" cy="3777622"/>
          </a:xfrm>
        </p:spPr>
        <p:txBody>
          <a:bodyPr/>
          <a:lstStyle/>
          <a:p>
            <a:r>
              <a:rPr lang="es-ES" dirty="0" smtClean="0"/>
              <a:t>Condicional:</a:t>
            </a:r>
            <a:r>
              <a:rPr lang="es-ES" b="1" dirty="0" smtClean="0"/>
              <a:t>	</a:t>
            </a:r>
            <a:endParaRPr lang="es-ES" b="1" dirty="0"/>
          </a:p>
        </p:txBody>
      </p:sp>
      <p:pic>
        <p:nvPicPr>
          <p:cNvPr id="4" name="Imagen 3"/>
          <p:cNvPicPr>
            <a:picLocks noChangeAspect="1"/>
          </p:cNvPicPr>
          <p:nvPr/>
        </p:nvPicPr>
        <p:blipFill>
          <a:blip r:embed="rId2"/>
          <a:stretch>
            <a:fillRect/>
          </a:stretch>
        </p:blipFill>
        <p:spPr>
          <a:xfrm>
            <a:off x="5096551" y="1727217"/>
            <a:ext cx="2326684" cy="1452731"/>
          </a:xfrm>
          <a:prstGeom prst="rect">
            <a:avLst/>
          </a:prstGeom>
        </p:spPr>
      </p:pic>
      <p:pic>
        <p:nvPicPr>
          <p:cNvPr id="5" name="Imagen 4"/>
          <p:cNvPicPr>
            <a:picLocks noChangeAspect="1"/>
          </p:cNvPicPr>
          <p:nvPr/>
        </p:nvPicPr>
        <p:blipFill>
          <a:blip r:embed="rId3"/>
          <a:stretch>
            <a:fillRect/>
          </a:stretch>
        </p:blipFill>
        <p:spPr>
          <a:xfrm>
            <a:off x="2798144" y="3290129"/>
            <a:ext cx="8258028" cy="3161085"/>
          </a:xfrm>
          <a:prstGeom prst="rect">
            <a:avLst/>
          </a:prstGeom>
        </p:spPr>
      </p:pic>
    </p:spTree>
    <p:extLst>
      <p:ext uri="{BB962C8B-B14F-4D97-AF65-F5344CB8AC3E}">
        <p14:creationId xmlns:p14="http://schemas.microsoft.com/office/powerpoint/2010/main" val="2039280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Estructuras de control</a:t>
            </a:r>
            <a:endParaRPr lang="es-ES" dirty="0"/>
          </a:p>
        </p:txBody>
      </p:sp>
      <p:sp>
        <p:nvSpPr>
          <p:cNvPr id="6" name="Marcador de texto 5"/>
          <p:cNvSpPr>
            <a:spLocks noGrp="1"/>
          </p:cNvSpPr>
          <p:nvPr>
            <p:ph type="body" sz="half" idx="4294967295"/>
          </p:nvPr>
        </p:nvSpPr>
        <p:spPr>
          <a:xfrm>
            <a:off x="2592924" y="1326764"/>
            <a:ext cx="8701152" cy="4262437"/>
          </a:xfrm>
        </p:spPr>
        <p:txBody>
          <a:bodyPr/>
          <a:lstStyle/>
          <a:p>
            <a:r>
              <a:rPr lang="es-ES" dirty="0"/>
              <a:t>Como expresiones más habituales pueden usarse las siguientes</a:t>
            </a:r>
            <a:r>
              <a:rPr lang="es-ES" dirty="0" smtClean="0"/>
              <a:t>:</a:t>
            </a:r>
          </a:p>
          <a:p>
            <a:pPr lvl="1"/>
            <a:r>
              <a:rPr lang="es-ES" b="1" dirty="0" smtClean="0"/>
              <a:t>Enteros: </a:t>
            </a:r>
            <a:endParaRPr lang="es-ES" b="1" dirty="0"/>
          </a:p>
          <a:p>
            <a:endParaRPr lang="es-ES" dirty="0"/>
          </a:p>
        </p:txBody>
      </p:sp>
      <p:pic>
        <p:nvPicPr>
          <p:cNvPr id="7" name="Marcador de contenido 6"/>
          <p:cNvPicPr>
            <a:picLocks noGrp="1" noChangeAspect="1"/>
          </p:cNvPicPr>
          <p:nvPr>
            <p:ph idx="4294967295"/>
          </p:nvPr>
        </p:nvPicPr>
        <p:blipFill>
          <a:blip r:embed="rId2"/>
          <a:stretch>
            <a:fillRect/>
          </a:stretch>
        </p:blipFill>
        <p:spPr>
          <a:xfrm>
            <a:off x="3241246" y="2162776"/>
            <a:ext cx="7023100" cy="2952750"/>
          </a:xfrm>
          <a:prstGeom prst="rect">
            <a:avLst/>
          </a:prstGeom>
        </p:spPr>
      </p:pic>
    </p:spTree>
    <p:extLst>
      <p:ext uri="{BB962C8B-B14F-4D97-AF65-F5344CB8AC3E}">
        <p14:creationId xmlns:p14="http://schemas.microsoft.com/office/powerpoint/2010/main" val="3748621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Estructuras de control</a:t>
            </a:r>
            <a:endParaRPr lang="es-ES" dirty="0"/>
          </a:p>
        </p:txBody>
      </p:sp>
      <p:sp>
        <p:nvSpPr>
          <p:cNvPr id="6" name="Marcador de texto 5"/>
          <p:cNvSpPr>
            <a:spLocks noGrp="1"/>
          </p:cNvSpPr>
          <p:nvPr>
            <p:ph type="body" sz="half" idx="4294967295"/>
          </p:nvPr>
        </p:nvSpPr>
        <p:spPr>
          <a:xfrm>
            <a:off x="2592924" y="1326764"/>
            <a:ext cx="8701152" cy="4262437"/>
          </a:xfrm>
        </p:spPr>
        <p:txBody>
          <a:bodyPr/>
          <a:lstStyle/>
          <a:p>
            <a:r>
              <a:rPr lang="es-ES" dirty="0"/>
              <a:t>Como expresiones más habituales pueden usarse las siguientes</a:t>
            </a:r>
            <a:r>
              <a:rPr lang="es-ES" dirty="0" smtClean="0"/>
              <a:t>:</a:t>
            </a:r>
          </a:p>
          <a:p>
            <a:pPr lvl="1"/>
            <a:r>
              <a:rPr lang="es-ES" b="1" dirty="0" smtClean="0"/>
              <a:t>Cadenas: </a:t>
            </a:r>
          </a:p>
          <a:p>
            <a:pPr lvl="1"/>
            <a:endParaRPr lang="es-ES" b="1" dirty="0"/>
          </a:p>
          <a:p>
            <a:endParaRPr lang="es-ES" dirty="0"/>
          </a:p>
        </p:txBody>
      </p:sp>
      <p:pic>
        <p:nvPicPr>
          <p:cNvPr id="3" name="Imagen 2"/>
          <p:cNvPicPr>
            <a:picLocks noChangeAspect="1"/>
          </p:cNvPicPr>
          <p:nvPr/>
        </p:nvPicPr>
        <p:blipFill>
          <a:blip r:embed="rId2"/>
          <a:stretch>
            <a:fillRect/>
          </a:stretch>
        </p:blipFill>
        <p:spPr>
          <a:xfrm>
            <a:off x="2484730" y="2384446"/>
            <a:ext cx="8270566" cy="2541781"/>
          </a:xfrm>
          <a:prstGeom prst="rect">
            <a:avLst/>
          </a:prstGeom>
        </p:spPr>
      </p:pic>
    </p:spTree>
    <p:extLst>
      <p:ext uri="{BB962C8B-B14F-4D97-AF65-F5344CB8AC3E}">
        <p14:creationId xmlns:p14="http://schemas.microsoft.com/office/powerpoint/2010/main" val="1363907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Estructuras de control</a:t>
            </a:r>
            <a:endParaRPr lang="es-ES" dirty="0"/>
          </a:p>
        </p:txBody>
      </p:sp>
      <p:sp>
        <p:nvSpPr>
          <p:cNvPr id="6" name="Marcador de texto 5"/>
          <p:cNvSpPr>
            <a:spLocks noGrp="1"/>
          </p:cNvSpPr>
          <p:nvPr>
            <p:ph type="body" sz="half" idx="4294967295"/>
          </p:nvPr>
        </p:nvSpPr>
        <p:spPr>
          <a:xfrm>
            <a:off x="2592924" y="1326764"/>
            <a:ext cx="8701152" cy="4262437"/>
          </a:xfrm>
        </p:spPr>
        <p:txBody>
          <a:bodyPr/>
          <a:lstStyle/>
          <a:p>
            <a:r>
              <a:rPr lang="es-ES" dirty="0"/>
              <a:t>Como expresiones más habituales pueden usarse las siguientes</a:t>
            </a:r>
            <a:r>
              <a:rPr lang="es-ES" dirty="0" smtClean="0"/>
              <a:t>:</a:t>
            </a:r>
          </a:p>
          <a:p>
            <a:pPr lvl="1"/>
            <a:r>
              <a:rPr lang="es-ES" b="1" dirty="0" smtClean="0"/>
              <a:t>Ficheros: </a:t>
            </a:r>
          </a:p>
          <a:p>
            <a:pPr lvl="1"/>
            <a:endParaRPr lang="es-ES" b="1" dirty="0"/>
          </a:p>
          <a:p>
            <a:endParaRPr lang="es-ES" dirty="0"/>
          </a:p>
        </p:txBody>
      </p:sp>
      <p:pic>
        <p:nvPicPr>
          <p:cNvPr id="4" name="Imagen 3"/>
          <p:cNvPicPr>
            <a:picLocks noChangeAspect="1"/>
          </p:cNvPicPr>
          <p:nvPr/>
        </p:nvPicPr>
        <p:blipFill>
          <a:blip r:embed="rId2"/>
          <a:stretch>
            <a:fillRect/>
          </a:stretch>
        </p:blipFill>
        <p:spPr>
          <a:xfrm>
            <a:off x="4555524" y="1863585"/>
            <a:ext cx="6628825" cy="3451858"/>
          </a:xfrm>
          <a:prstGeom prst="rect">
            <a:avLst/>
          </a:prstGeom>
        </p:spPr>
      </p:pic>
      <p:pic>
        <p:nvPicPr>
          <p:cNvPr id="5" name="Imagen 4"/>
          <p:cNvPicPr>
            <a:picLocks noChangeAspect="1"/>
          </p:cNvPicPr>
          <p:nvPr/>
        </p:nvPicPr>
        <p:blipFill>
          <a:blip r:embed="rId3"/>
          <a:stretch>
            <a:fillRect/>
          </a:stretch>
        </p:blipFill>
        <p:spPr>
          <a:xfrm>
            <a:off x="4536413" y="5307205"/>
            <a:ext cx="6664412" cy="1272800"/>
          </a:xfrm>
          <a:prstGeom prst="rect">
            <a:avLst/>
          </a:prstGeom>
        </p:spPr>
      </p:pic>
    </p:spTree>
    <p:extLst>
      <p:ext uri="{BB962C8B-B14F-4D97-AF65-F5344CB8AC3E}">
        <p14:creationId xmlns:p14="http://schemas.microsoft.com/office/powerpoint/2010/main" val="3387526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Estructuras de control</a:t>
            </a:r>
            <a:endParaRPr lang="es-ES" dirty="0"/>
          </a:p>
        </p:txBody>
      </p:sp>
      <p:sp>
        <p:nvSpPr>
          <p:cNvPr id="6" name="Marcador de texto 5"/>
          <p:cNvSpPr>
            <a:spLocks noGrp="1"/>
          </p:cNvSpPr>
          <p:nvPr>
            <p:ph type="body" sz="half" idx="4294967295"/>
          </p:nvPr>
        </p:nvSpPr>
        <p:spPr>
          <a:xfrm>
            <a:off x="2592924" y="1326764"/>
            <a:ext cx="8701152" cy="4262437"/>
          </a:xfrm>
        </p:spPr>
        <p:txBody>
          <a:bodyPr/>
          <a:lstStyle/>
          <a:p>
            <a:pPr marL="457200" lvl="1" indent="0">
              <a:buNone/>
            </a:pPr>
            <a:endParaRPr lang="es-ES" b="1" dirty="0"/>
          </a:p>
          <a:p>
            <a:pPr defTabSz="914400" eaLnBrk="0" fontAlgn="base" hangingPunct="0">
              <a:spcBef>
                <a:spcPct val="0"/>
              </a:spcBef>
              <a:spcAft>
                <a:spcPct val="0"/>
              </a:spcAft>
              <a:buClrTx/>
            </a:pPr>
            <a:r>
              <a:rPr lang="es-ES" dirty="0" smtClean="0"/>
              <a:t>Cualquiera </a:t>
            </a:r>
            <a:r>
              <a:rPr lang="es-ES" dirty="0"/>
              <a:t>de las condiciones anteriores puede ser precedida por el operador negación </a:t>
            </a:r>
            <a:r>
              <a:rPr lang="es-ES" b="1" dirty="0"/>
              <a:t>!</a:t>
            </a:r>
            <a:r>
              <a:rPr lang="es-ES" dirty="0"/>
              <a:t>, en cuyo caso la condición será cierta si no se satisface la comparación indicada. </a:t>
            </a:r>
            <a:endParaRPr lang="es-ES" dirty="0" smtClean="0"/>
          </a:p>
          <a:p>
            <a:pPr lvl="2" defTabSz="914400" eaLnBrk="0" fontAlgn="base" hangingPunct="0">
              <a:spcBef>
                <a:spcPct val="0"/>
              </a:spcBef>
              <a:spcAft>
                <a:spcPct val="0"/>
              </a:spcAft>
              <a:buClrTx/>
            </a:pPr>
            <a:r>
              <a:rPr lang="es-ES" dirty="0" smtClean="0"/>
              <a:t>Por </a:t>
            </a:r>
            <a:r>
              <a:rPr lang="es-ES" dirty="0"/>
              <a:t>ejemplo,</a:t>
            </a:r>
            <a:r>
              <a:rPr lang="es-ES" b="1" dirty="0"/>
              <a:t> ! -d $DIR </a:t>
            </a:r>
            <a:r>
              <a:rPr lang="es-ES" dirty="0"/>
              <a:t>se cumplirá si $DIR NO es un directorio.</a:t>
            </a:r>
          </a:p>
          <a:p>
            <a:pPr marL="0" lvl="0" indent="0" defTabSz="914400" eaLnBrk="0" fontAlgn="base" hangingPunct="0">
              <a:spcBef>
                <a:spcPct val="0"/>
              </a:spcBef>
              <a:spcAft>
                <a:spcPct val="0"/>
              </a:spcAft>
              <a:buClrTx/>
              <a:buNone/>
            </a:pPr>
            <a:r>
              <a:rPr lang="es-ES" dirty="0"/>
              <a:t>Asimismo, se permite crear condiciones múltiples mediante los operadores:</a:t>
            </a:r>
          </a:p>
          <a:p>
            <a:endParaRPr lang="es-ES" dirty="0"/>
          </a:p>
        </p:txBody>
      </p:sp>
      <p:graphicFrame>
        <p:nvGraphicFramePr>
          <p:cNvPr id="3" name="Tabla 2"/>
          <p:cNvGraphicFramePr>
            <a:graphicFrameLocks noGrp="1"/>
          </p:cNvGraphicFramePr>
          <p:nvPr>
            <p:extLst>
              <p:ext uri="{D42A27DB-BD31-4B8C-83A1-F6EECF244321}">
                <p14:modId xmlns:p14="http://schemas.microsoft.com/office/powerpoint/2010/main" val="1431920466"/>
              </p:ext>
            </p:extLst>
          </p:nvPr>
        </p:nvGraphicFramePr>
        <p:xfrm>
          <a:off x="2197442" y="3365635"/>
          <a:ext cx="8915400" cy="515816"/>
        </p:xfrm>
        <a:graphic>
          <a:graphicData uri="http://schemas.openxmlformats.org/drawingml/2006/table">
            <a:tbl>
              <a:tblPr/>
              <a:tblGrid>
                <a:gridCol w="4457700"/>
                <a:gridCol w="4457700"/>
              </a:tblGrid>
              <a:tr h="257439">
                <a:tc>
                  <a:txBody>
                    <a:bodyPr/>
                    <a:lstStyle/>
                    <a:p>
                      <a:pPr algn="ctr" latinLnBrk="1"/>
                      <a:r>
                        <a:rPr lang="es-ES" sz="1000">
                          <a:solidFill>
                            <a:srgbClr val="640032"/>
                          </a:solidFill>
                          <a:effectLst/>
                          <a:latin typeface="Consolas" panose="020B0609020204030204" pitchFamily="49" charset="0"/>
                        </a:rPr>
                        <a:t>condicion1  -a condicion2 </a:t>
                      </a:r>
                    </a:p>
                  </a:txBody>
                  <a:tcPr marL="52754" marR="52754" marT="52754" marB="52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 sz="1000">
                          <a:effectLst/>
                        </a:rPr>
                        <a:t>AND: Verdadero si ambas condiciones son verdaderas</a:t>
                      </a:r>
                    </a:p>
                  </a:txBody>
                  <a:tcPr marL="52754" marR="52754" marT="52754" marB="52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439">
                <a:tc>
                  <a:txBody>
                    <a:bodyPr/>
                    <a:lstStyle/>
                    <a:p>
                      <a:pPr algn="ctr" latinLnBrk="1"/>
                      <a:r>
                        <a:rPr lang="es-ES" sz="1000">
                          <a:solidFill>
                            <a:srgbClr val="640032"/>
                          </a:solidFill>
                          <a:effectLst/>
                          <a:latin typeface="Consolas" panose="020B0609020204030204" pitchFamily="49" charset="0"/>
                        </a:rPr>
                        <a:t>condicion1  -o condicion2 </a:t>
                      </a:r>
                    </a:p>
                  </a:txBody>
                  <a:tcPr marL="52754" marR="52754" marT="52754" marB="52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 sz="1000" dirty="0">
                          <a:effectLst/>
                        </a:rPr>
                        <a:t>OR: Verdadero si se cumple alguna de las dos condiciones</a:t>
                      </a:r>
                    </a:p>
                  </a:txBody>
                  <a:tcPr marL="52754" marR="52754" marT="52754" marB="52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1"/>
          <p:cNvSpPr>
            <a:spLocks noChangeArrowheads="1"/>
          </p:cNvSpPr>
          <p:nvPr/>
        </p:nvSpPr>
        <p:spPr bwMode="auto">
          <a:xfrm>
            <a:off x="2592923" y="2605502"/>
            <a:ext cx="85199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Arial" panose="020B0604020202020204" pitchFamily="34" charset="0"/>
              </a:rPr>
              <a:t/>
            </a:r>
            <a:br>
              <a:rPr kumimoji="0" lang="es-ES" sz="1800" b="0" i="0" u="none" strike="noStrike" cap="none" normalizeH="0" baseline="0" dirty="0" smtClean="0">
                <a:ln>
                  <a:noFill/>
                </a:ln>
                <a:solidFill>
                  <a:schemeClr val="tx1"/>
                </a:solidFill>
                <a:effectLst/>
                <a:latin typeface="Arial" panose="020B0604020202020204" pitchFamily="34" charset="0"/>
              </a:rPr>
            </a:b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2754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a:t>
            </a:r>
            <a:endParaRPr lang="es-ES" dirty="0"/>
          </a:p>
        </p:txBody>
      </p:sp>
      <p:pic>
        <p:nvPicPr>
          <p:cNvPr id="3" name="Imagen 2"/>
          <p:cNvPicPr>
            <a:picLocks noChangeAspect="1"/>
          </p:cNvPicPr>
          <p:nvPr/>
        </p:nvPicPr>
        <p:blipFill>
          <a:blip r:embed="rId2"/>
          <a:stretch>
            <a:fillRect/>
          </a:stretch>
        </p:blipFill>
        <p:spPr>
          <a:xfrm>
            <a:off x="2528565" y="1469184"/>
            <a:ext cx="9415493" cy="4379681"/>
          </a:xfrm>
          <a:prstGeom prst="rect">
            <a:avLst/>
          </a:prstGeom>
        </p:spPr>
      </p:pic>
    </p:spTree>
    <p:extLst>
      <p:ext uri="{BB962C8B-B14F-4D97-AF65-F5344CB8AC3E}">
        <p14:creationId xmlns:p14="http://schemas.microsoft.com/office/powerpoint/2010/main" val="1607009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err="1" smtClean="0"/>
              <a:t>Bash</a:t>
            </a:r>
            <a:endParaRPr lang="es-ES" dirty="0"/>
          </a:p>
        </p:txBody>
      </p:sp>
      <p:sp>
        <p:nvSpPr>
          <p:cNvPr id="5" name="Marcador de contenido 4"/>
          <p:cNvSpPr>
            <a:spLocks noGrp="1"/>
          </p:cNvSpPr>
          <p:nvPr>
            <p:ph idx="1"/>
          </p:nvPr>
        </p:nvSpPr>
        <p:spPr/>
        <p:txBody>
          <a:bodyPr>
            <a:normAutofit/>
          </a:bodyPr>
          <a:lstStyle/>
          <a:p>
            <a:r>
              <a:rPr lang="es-ES" dirty="0"/>
              <a:t>En Linux se han creado diversos </a:t>
            </a:r>
            <a:r>
              <a:rPr lang="es-ES" dirty="0" err="1"/>
              <a:t>shell</a:t>
            </a:r>
            <a:r>
              <a:rPr lang="es-ES" dirty="0"/>
              <a:t>. </a:t>
            </a:r>
            <a:endParaRPr lang="es-ES" dirty="0" smtClean="0"/>
          </a:p>
          <a:p>
            <a:r>
              <a:rPr lang="es-ES" dirty="0" smtClean="0"/>
              <a:t>El </a:t>
            </a:r>
            <a:r>
              <a:rPr lang="es-ES" dirty="0"/>
              <a:t>más usado es el “</a:t>
            </a:r>
            <a:r>
              <a:rPr lang="es-ES" dirty="0" err="1"/>
              <a:t>Bourne-Again</a:t>
            </a:r>
            <a:r>
              <a:rPr lang="es-ES" dirty="0"/>
              <a:t> Shell” creado por la organización GNU. – Se basa en un interfaz de línea de ordenes </a:t>
            </a:r>
          </a:p>
          <a:p>
            <a:r>
              <a:rPr lang="es-ES" dirty="0" smtClean="0"/>
              <a:t>Se </a:t>
            </a:r>
            <a:r>
              <a:rPr lang="es-ES" dirty="0"/>
              <a:t>le suele llamar simplemente “</a:t>
            </a:r>
            <a:r>
              <a:rPr lang="es-ES" dirty="0" err="1"/>
              <a:t>Bash</a:t>
            </a:r>
            <a:r>
              <a:rPr lang="es-ES" dirty="0"/>
              <a:t>” </a:t>
            </a:r>
            <a:endParaRPr lang="es-ES" dirty="0" smtClean="0"/>
          </a:p>
          <a:p>
            <a:r>
              <a:rPr lang="es-ES" dirty="0" smtClean="0"/>
              <a:t> </a:t>
            </a:r>
            <a:r>
              <a:rPr lang="es-ES" dirty="0"/>
              <a:t>Existen otros como: </a:t>
            </a:r>
            <a:endParaRPr lang="es-ES" dirty="0" smtClean="0"/>
          </a:p>
          <a:p>
            <a:pPr lvl="1"/>
            <a:r>
              <a:rPr lang="es-ES" dirty="0" smtClean="0"/>
              <a:t>• </a:t>
            </a:r>
            <a:r>
              <a:rPr lang="es-ES" dirty="0"/>
              <a:t>Korn Shell </a:t>
            </a:r>
            <a:endParaRPr lang="es-ES" dirty="0" smtClean="0"/>
          </a:p>
          <a:p>
            <a:pPr lvl="1"/>
            <a:r>
              <a:rPr lang="es-ES" dirty="0" smtClean="0"/>
              <a:t>• </a:t>
            </a:r>
            <a:r>
              <a:rPr lang="es-ES" dirty="0"/>
              <a:t>C Shell </a:t>
            </a:r>
            <a:endParaRPr lang="es-ES" dirty="0" smtClean="0"/>
          </a:p>
          <a:p>
            <a:pPr lvl="1"/>
            <a:r>
              <a:rPr lang="es-ES" dirty="0" smtClean="0"/>
              <a:t>• </a:t>
            </a:r>
            <a:r>
              <a:rPr lang="es-ES" dirty="0" err="1"/>
              <a:t>Sh</a:t>
            </a:r>
            <a:endParaRPr lang="es-ES" dirty="0"/>
          </a:p>
        </p:txBody>
      </p:sp>
    </p:spTree>
    <p:extLst>
      <p:ext uri="{BB962C8B-B14F-4D97-AF65-F5344CB8AC3E}">
        <p14:creationId xmlns:p14="http://schemas.microsoft.com/office/powerpoint/2010/main" val="3115658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Estructuras de control : case</a:t>
            </a:r>
            <a:endParaRPr lang="es-ES" dirty="0"/>
          </a:p>
        </p:txBody>
      </p:sp>
      <p:sp>
        <p:nvSpPr>
          <p:cNvPr id="3" name="Marcador de contenido 2"/>
          <p:cNvSpPr>
            <a:spLocks noGrp="1"/>
          </p:cNvSpPr>
          <p:nvPr>
            <p:ph idx="1"/>
          </p:nvPr>
        </p:nvSpPr>
        <p:spPr/>
        <p:txBody>
          <a:bodyPr/>
          <a:lstStyle/>
          <a:p>
            <a:endParaRPr lang="es-ES" dirty="0" smtClean="0"/>
          </a:p>
          <a:p>
            <a:endParaRPr lang="es-ES" dirty="0"/>
          </a:p>
          <a:p>
            <a:endParaRPr lang="es-ES" dirty="0" smtClean="0"/>
          </a:p>
          <a:p>
            <a:endParaRPr lang="es-ES" dirty="0"/>
          </a:p>
          <a:p>
            <a:r>
              <a:rPr lang="es-ES" dirty="0"/>
              <a:t>El doble punto y coma ;; permite determinar el final de los elementos a interpretar cuando se cumpla su patrón asociado.</a:t>
            </a:r>
            <a:endParaRPr lang="es-ES" dirty="0" smtClean="0"/>
          </a:p>
        </p:txBody>
      </p:sp>
      <p:pic>
        <p:nvPicPr>
          <p:cNvPr id="4" name="Imagen 3"/>
          <p:cNvPicPr>
            <a:picLocks noChangeAspect="1"/>
          </p:cNvPicPr>
          <p:nvPr/>
        </p:nvPicPr>
        <p:blipFill>
          <a:blip r:embed="rId2"/>
          <a:stretch>
            <a:fillRect/>
          </a:stretch>
        </p:blipFill>
        <p:spPr>
          <a:xfrm>
            <a:off x="4101121" y="2133600"/>
            <a:ext cx="4676614" cy="1275440"/>
          </a:xfrm>
          <a:prstGeom prst="rect">
            <a:avLst/>
          </a:prstGeom>
        </p:spPr>
      </p:pic>
      <p:pic>
        <p:nvPicPr>
          <p:cNvPr id="5" name="Imagen 4"/>
          <p:cNvPicPr>
            <a:picLocks noChangeAspect="1"/>
          </p:cNvPicPr>
          <p:nvPr/>
        </p:nvPicPr>
        <p:blipFill>
          <a:blip r:embed="rId3"/>
          <a:stretch>
            <a:fillRect/>
          </a:stretch>
        </p:blipFill>
        <p:spPr>
          <a:xfrm>
            <a:off x="2145779" y="4448001"/>
            <a:ext cx="9358833" cy="1786037"/>
          </a:xfrm>
          <a:prstGeom prst="rect">
            <a:avLst/>
          </a:prstGeom>
        </p:spPr>
      </p:pic>
    </p:spTree>
    <p:extLst>
      <p:ext uri="{BB962C8B-B14F-4D97-AF65-F5344CB8AC3E}">
        <p14:creationId xmlns:p14="http://schemas.microsoft.com/office/powerpoint/2010/main" val="4030644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 Case</a:t>
            </a:r>
            <a:endParaRPr lang="es-ES" dirty="0"/>
          </a:p>
        </p:txBody>
      </p:sp>
      <p:pic>
        <p:nvPicPr>
          <p:cNvPr id="4" name="Marcador de contenido 3"/>
          <p:cNvPicPr>
            <a:picLocks noGrp="1" noChangeAspect="1"/>
          </p:cNvPicPr>
          <p:nvPr>
            <p:ph idx="1"/>
          </p:nvPr>
        </p:nvPicPr>
        <p:blipFill>
          <a:blip r:embed="rId2"/>
          <a:stretch>
            <a:fillRect/>
          </a:stretch>
        </p:blipFill>
        <p:spPr>
          <a:xfrm>
            <a:off x="2779657" y="1655805"/>
            <a:ext cx="7509402" cy="4241501"/>
          </a:xfrm>
          <a:prstGeom prst="rect">
            <a:avLst/>
          </a:prstGeom>
        </p:spPr>
      </p:pic>
    </p:spTree>
    <p:extLst>
      <p:ext uri="{BB962C8B-B14F-4D97-AF65-F5344CB8AC3E}">
        <p14:creationId xmlns:p14="http://schemas.microsoft.com/office/powerpoint/2010/main" val="3395569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Estructuras de control: Bucles </a:t>
            </a:r>
            <a:r>
              <a:rPr lang="es-ES" dirty="0" err="1" smtClean="0"/>
              <a:t>for</a:t>
            </a:r>
            <a:endParaRPr lang="es-ES" dirty="0"/>
          </a:p>
        </p:txBody>
      </p:sp>
      <p:pic>
        <p:nvPicPr>
          <p:cNvPr id="5" name="Marcador de contenido 4"/>
          <p:cNvPicPr>
            <a:picLocks noGrp="1" noChangeAspect="1"/>
          </p:cNvPicPr>
          <p:nvPr>
            <p:ph idx="1"/>
          </p:nvPr>
        </p:nvPicPr>
        <p:blipFill>
          <a:blip r:embed="rId2"/>
          <a:stretch>
            <a:fillRect/>
          </a:stretch>
        </p:blipFill>
        <p:spPr>
          <a:xfrm>
            <a:off x="4016886" y="1905000"/>
            <a:ext cx="4363059" cy="1200318"/>
          </a:xfrm>
          <a:prstGeom prst="rect">
            <a:avLst/>
          </a:prstGeom>
        </p:spPr>
      </p:pic>
      <p:sp>
        <p:nvSpPr>
          <p:cNvPr id="6" name="CuadroTexto 5"/>
          <p:cNvSpPr txBox="1"/>
          <p:nvPr/>
        </p:nvSpPr>
        <p:spPr>
          <a:xfrm>
            <a:off x="2592925" y="3105318"/>
            <a:ext cx="7693839" cy="1754326"/>
          </a:xfrm>
          <a:prstGeom prst="rect">
            <a:avLst/>
          </a:prstGeom>
          <a:noFill/>
        </p:spPr>
        <p:txBody>
          <a:bodyPr wrap="square" rtlCol="0">
            <a:spAutoFit/>
          </a:bodyPr>
          <a:lstStyle/>
          <a:p>
            <a:pPr marL="285750" indent="-285750">
              <a:buFont typeface="Arial" panose="020B0604020202020204" pitchFamily="34" charset="0"/>
              <a:buChar char="•"/>
            </a:pPr>
            <a:r>
              <a:rPr lang="es-ES" dirty="0"/>
              <a:t>El nombre de la variable </a:t>
            </a:r>
            <a:r>
              <a:rPr lang="es-ES" b="1" dirty="0"/>
              <a:t>VAR</a:t>
            </a:r>
            <a:r>
              <a:rPr lang="es-ES" dirty="0"/>
              <a:t> debe aparecer obligatoriamente junto con la palabra reservada </a:t>
            </a:r>
            <a:r>
              <a:rPr lang="es-ES" dirty="0" err="1"/>
              <a:t>for</a:t>
            </a:r>
            <a:r>
              <a:rPr lang="es-ES" dirty="0"/>
              <a:t> en la misma línea</a:t>
            </a:r>
            <a:r>
              <a:rPr lang="es-ES" dirty="0" smtClean="0"/>
              <a:t>.</a:t>
            </a:r>
          </a:p>
          <a:p>
            <a:pPr marL="285750" indent="-285750">
              <a:buFont typeface="Arial" panose="020B0604020202020204" pitchFamily="34" charset="0"/>
              <a:buChar char="•"/>
            </a:pPr>
            <a:r>
              <a:rPr lang="es-ES" b="1" dirty="0" err="1"/>
              <a:t>lista_valores</a:t>
            </a:r>
            <a:r>
              <a:rPr lang="es-ES" dirty="0"/>
              <a:t> debe estar obligatoriamente en la misma línea que la palabra reservada </a:t>
            </a:r>
            <a:r>
              <a:rPr lang="es-ES" b="1" dirty="0"/>
              <a:t>in</a:t>
            </a:r>
            <a:r>
              <a:rPr lang="es-ES" dirty="0"/>
              <a:t>. </a:t>
            </a:r>
            <a:endParaRPr lang="es-ES" dirty="0" smtClean="0"/>
          </a:p>
          <a:p>
            <a:pPr marL="285750" indent="-285750">
              <a:buFont typeface="Arial" panose="020B0604020202020204" pitchFamily="34" charset="0"/>
              <a:buChar char="•"/>
            </a:pPr>
            <a:r>
              <a:rPr lang="es-ES" dirty="0" smtClean="0"/>
              <a:t>El </a:t>
            </a:r>
            <a:r>
              <a:rPr lang="es-ES" dirty="0"/>
              <a:t>punto y coma ; puede sustituirse por un salto de línea, y viceversa.</a:t>
            </a:r>
            <a:endParaRPr lang="es-ES" dirty="0"/>
          </a:p>
        </p:txBody>
      </p:sp>
      <p:pic>
        <p:nvPicPr>
          <p:cNvPr id="7" name="Imagen 6"/>
          <p:cNvPicPr>
            <a:picLocks noChangeAspect="1"/>
          </p:cNvPicPr>
          <p:nvPr/>
        </p:nvPicPr>
        <p:blipFill>
          <a:blip r:embed="rId3"/>
          <a:stretch>
            <a:fillRect/>
          </a:stretch>
        </p:blipFill>
        <p:spPr>
          <a:xfrm>
            <a:off x="2418345" y="4956004"/>
            <a:ext cx="9086267" cy="1296514"/>
          </a:xfrm>
          <a:prstGeom prst="rect">
            <a:avLst/>
          </a:prstGeom>
        </p:spPr>
      </p:pic>
    </p:spTree>
    <p:extLst>
      <p:ext uri="{BB962C8B-B14F-4D97-AF65-F5344CB8AC3E}">
        <p14:creationId xmlns:p14="http://schemas.microsoft.com/office/powerpoint/2010/main" val="1262161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 </a:t>
            </a:r>
            <a:r>
              <a:rPr lang="es-ES" dirty="0" err="1" smtClean="0"/>
              <a:t>for</a:t>
            </a:r>
            <a:endParaRPr lang="es-ES" dirty="0"/>
          </a:p>
        </p:txBody>
      </p:sp>
      <p:pic>
        <p:nvPicPr>
          <p:cNvPr id="4" name="Marcador de contenido 3"/>
          <p:cNvPicPr>
            <a:picLocks noGrp="1" noChangeAspect="1"/>
          </p:cNvPicPr>
          <p:nvPr>
            <p:ph idx="1"/>
          </p:nvPr>
        </p:nvPicPr>
        <p:blipFill>
          <a:blip r:embed="rId2"/>
          <a:stretch>
            <a:fillRect/>
          </a:stretch>
        </p:blipFill>
        <p:spPr>
          <a:xfrm>
            <a:off x="2154878" y="1511143"/>
            <a:ext cx="9349734" cy="3332706"/>
          </a:xfrm>
          <a:prstGeom prst="rect">
            <a:avLst/>
          </a:prstGeom>
        </p:spPr>
      </p:pic>
    </p:spTree>
    <p:extLst>
      <p:ext uri="{BB962C8B-B14F-4D97-AF65-F5344CB8AC3E}">
        <p14:creationId xmlns:p14="http://schemas.microsoft.com/office/powerpoint/2010/main" val="177750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 </a:t>
            </a:r>
            <a:r>
              <a:rPr lang="es-ES" dirty="0" err="1" smtClean="0"/>
              <a:t>for</a:t>
            </a:r>
            <a:r>
              <a:rPr lang="es-ES" dirty="0" smtClean="0"/>
              <a:t> II</a:t>
            </a:r>
            <a:endParaRPr lang="es-ES" dirty="0"/>
          </a:p>
        </p:txBody>
      </p:sp>
      <p:sp>
        <p:nvSpPr>
          <p:cNvPr id="3" name="Marcador de contenido 2"/>
          <p:cNvSpPr>
            <a:spLocks noGrp="1"/>
          </p:cNvSpPr>
          <p:nvPr>
            <p:ph idx="1"/>
          </p:nvPr>
        </p:nvSpPr>
        <p:spPr>
          <a:xfrm>
            <a:off x="2669058" y="1425146"/>
            <a:ext cx="8835553" cy="4486076"/>
          </a:xfrm>
        </p:spPr>
        <p:txBody>
          <a:bodyPr/>
          <a:lstStyle/>
          <a:p>
            <a:r>
              <a:rPr lang="es-ES" dirty="0"/>
              <a:t>Suele ser habitual el uso del comando externo </a:t>
            </a:r>
            <a:r>
              <a:rPr lang="es-ES" b="1" dirty="0" err="1"/>
              <a:t>seq</a:t>
            </a:r>
            <a:r>
              <a:rPr lang="es-ES" dirty="0"/>
              <a:t> para generar una lista de valores. </a:t>
            </a:r>
            <a:r>
              <a:rPr lang="es-ES" dirty="0" smtClean="0"/>
              <a:t>Es </a:t>
            </a:r>
            <a:r>
              <a:rPr lang="es-ES" dirty="0"/>
              <a:t>habitual su presencia en la mayoría de los sistemas UNIX. El comando </a:t>
            </a:r>
            <a:r>
              <a:rPr lang="es-ES" dirty="0" err="1"/>
              <a:t>seq</a:t>
            </a:r>
            <a:r>
              <a:rPr lang="es-ES" dirty="0"/>
              <a:t> presenta la sintaxis:</a:t>
            </a:r>
          </a:p>
          <a:p>
            <a:pPr marL="0" indent="0">
              <a:buNone/>
            </a:pPr>
            <a:r>
              <a:rPr lang="es-ES" dirty="0" smtClean="0"/>
              <a:t>				</a:t>
            </a:r>
            <a:r>
              <a:rPr lang="es-ES" dirty="0" err="1" smtClean="0"/>
              <a:t>seq</a:t>
            </a:r>
            <a:r>
              <a:rPr lang="es-ES" dirty="0" smtClean="0"/>
              <a:t> </a:t>
            </a:r>
            <a:r>
              <a:rPr lang="es-ES" dirty="0"/>
              <a:t>  </a:t>
            </a:r>
            <a:r>
              <a:rPr lang="es-ES" dirty="0" err="1"/>
              <a:t>valor_inicial</a:t>
            </a:r>
            <a:r>
              <a:rPr lang="es-ES" dirty="0"/>
              <a:t>   </a:t>
            </a:r>
            <a:r>
              <a:rPr lang="es-ES" dirty="0" err="1"/>
              <a:t>valor_final</a:t>
            </a:r>
            <a:endParaRPr lang="es-ES" dirty="0"/>
          </a:p>
          <a:p>
            <a:endParaRPr lang="es-ES" dirty="0"/>
          </a:p>
        </p:txBody>
      </p:sp>
      <p:pic>
        <p:nvPicPr>
          <p:cNvPr id="4" name="Imagen 3"/>
          <p:cNvPicPr>
            <a:picLocks noChangeAspect="1"/>
          </p:cNvPicPr>
          <p:nvPr/>
        </p:nvPicPr>
        <p:blipFill>
          <a:blip r:embed="rId2"/>
          <a:stretch>
            <a:fillRect/>
          </a:stretch>
        </p:blipFill>
        <p:spPr>
          <a:xfrm>
            <a:off x="3104441" y="2843195"/>
            <a:ext cx="8196199" cy="2840914"/>
          </a:xfrm>
          <a:prstGeom prst="rect">
            <a:avLst/>
          </a:prstGeom>
        </p:spPr>
      </p:pic>
    </p:spTree>
    <p:extLst>
      <p:ext uri="{BB962C8B-B14F-4D97-AF65-F5344CB8AC3E}">
        <p14:creationId xmlns:p14="http://schemas.microsoft.com/office/powerpoint/2010/main" val="69786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Estructuras de control: </a:t>
            </a:r>
            <a:r>
              <a:rPr lang="es-ES" dirty="0" err="1" smtClean="0"/>
              <a:t>While</a:t>
            </a:r>
            <a:r>
              <a:rPr lang="es-ES" dirty="0" smtClean="0"/>
              <a:t> y </a:t>
            </a:r>
            <a:r>
              <a:rPr lang="es-ES" dirty="0" err="1" smtClean="0"/>
              <a:t>Until</a:t>
            </a:r>
            <a:endParaRPr lang="es-ES" dirty="0"/>
          </a:p>
        </p:txBody>
      </p:sp>
      <p:sp>
        <p:nvSpPr>
          <p:cNvPr id="3" name="Marcador de contenido 2"/>
          <p:cNvSpPr>
            <a:spLocks noGrp="1"/>
          </p:cNvSpPr>
          <p:nvPr>
            <p:ph idx="1"/>
          </p:nvPr>
        </p:nvSpPr>
        <p:spPr/>
        <p:txBody>
          <a:bodyPr/>
          <a:lstStyle/>
          <a:p>
            <a:pPr marL="0" indent="0">
              <a:buNone/>
            </a:pPr>
            <a:endParaRPr lang="es-ES" dirty="0" smtClean="0"/>
          </a:p>
          <a:p>
            <a:r>
              <a:rPr lang="es-ES" dirty="0"/>
              <a:t>La lista-</a:t>
            </a:r>
            <a:r>
              <a:rPr lang="es-ES" dirty="0" err="1"/>
              <a:t>comp</a:t>
            </a:r>
            <a:r>
              <a:rPr lang="es-ES" dirty="0"/>
              <a:t>-</a:t>
            </a:r>
            <a:r>
              <a:rPr lang="es-ES" dirty="0" err="1"/>
              <a:t>condicion</a:t>
            </a:r>
            <a:r>
              <a:rPr lang="es-ES" dirty="0"/>
              <a:t> es una lista compuesta que se rige por las mismas directrices indicadas en la estructura </a:t>
            </a:r>
            <a:r>
              <a:rPr lang="es-ES" dirty="0" err="1"/>
              <a:t>if</a:t>
            </a:r>
            <a:r>
              <a:rPr lang="es-ES" dirty="0"/>
              <a:t>. La estructura:</a:t>
            </a:r>
          </a:p>
          <a:p>
            <a:r>
              <a:rPr lang="es-ES" b="1" dirty="0" err="1"/>
              <a:t>while</a:t>
            </a:r>
            <a:r>
              <a:rPr lang="es-ES" dirty="0"/>
              <a:t> va iterando (interpreta la lista-compuesta) mientras se cumpla la condición indicada (lista-</a:t>
            </a:r>
            <a:r>
              <a:rPr lang="es-ES" dirty="0" err="1"/>
              <a:t>comp</a:t>
            </a:r>
            <a:r>
              <a:rPr lang="es-ES" dirty="0"/>
              <a:t>-</a:t>
            </a:r>
            <a:r>
              <a:rPr lang="es-ES" dirty="0" err="1"/>
              <a:t>condicion</a:t>
            </a:r>
            <a:r>
              <a:rPr lang="es-ES" dirty="0"/>
              <a:t> devuelve el valor 0)</a:t>
            </a:r>
          </a:p>
          <a:p>
            <a:r>
              <a:rPr lang="es-ES" b="1" dirty="0" err="1"/>
              <a:t>until</a:t>
            </a:r>
            <a:r>
              <a:rPr lang="es-ES" dirty="0"/>
              <a:t> va iterando (interpreta la lista-compuesta) mientras NO se cumpla la condición indicada (lista-</a:t>
            </a:r>
            <a:r>
              <a:rPr lang="es-ES" dirty="0" err="1"/>
              <a:t>comp</a:t>
            </a:r>
            <a:r>
              <a:rPr lang="es-ES" dirty="0"/>
              <a:t>-</a:t>
            </a:r>
            <a:r>
              <a:rPr lang="es-ES" dirty="0" err="1"/>
              <a:t>condicion</a:t>
            </a:r>
            <a:r>
              <a:rPr lang="es-ES" dirty="0"/>
              <a:t> devuelve un valor distinto de 0).</a:t>
            </a:r>
          </a:p>
          <a:p>
            <a:endParaRPr lang="es-ES" dirty="0"/>
          </a:p>
        </p:txBody>
      </p:sp>
      <p:pic>
        <p:nvPicPr>
          <p:cNvPr id="4" name="Imagen 3"/>
          <p:cNvPicPr>
            <a:picLocks noChangeAspect="1"/>
          </p:cNvPicPr>
          <p:nvPr/>
        </p:nvPicPr>
        <p:blipFill>
          <a:blip r:embed="rId2"/>
          <a:stretch>
            <a:fillRect/>
          </a:stretch>
        </p:blipFill>
        <p:spPr>
          <a:xfrm>
            <a:off x="2799924" y="1384526"/>
            <a:ext cx="3221048" cy="901065"/>
          </a:xfrm>
          <a:prstGeom prst="rect">
            <a:avLst/>
          </a:prstGeom>
        </p:spPr>
      </p:pic>
      <p:pic>
        <p:nvPicPr>
          <p:cNvPr id="5" name="Imagen 4"/>
          <p:cNvPicPr>
            <a:picLocks noChangeAspect="1"/>
          </p:cNvPicPr>
          <p:nvPr/>
        </p:nvPicPr>
        <p:blipFill>
          <a:blip r:embed="rId3"/>
          <a:stretch>
            <a:fillRect/>
          </a:stretch>
        </p:blipFill>
        <p:spPr>
          <a:xfrm>
            <a:off x="6544147" y="1384526"/>
            <a:ext cx="3223763" cy="1021049"/>
          </a:xfrm>
          <a:prstGeom prst="rect">
            <a:avLst/>
          </a:prstGeom>
        </p:spPr>
      </p:pic>
      <p:pic>
        <p:nvPicPr>
          <p:cNvPr id="6" name="Imagen 5"/>
          <p:cNvPicPr>
            <a:picLocks noChangeAspect="1"/>
          </p:cNvPicPr>
          <p:nvPr/>
        </p:nvPicPr>
        <p:blipFill>
          <a:blip r:embed="rId4"/>
          <a:stretch>
            <a:fillRect/>
          </a:stretch>
        </p:blipFill>
        <p:spPr>
          <a:xfrm>
            <a:off x="1692163" y="4552513"/>
            <a:ext cx="10355120" cy="2057687"/>
          </a:xfrm>
          <a:prstGeom prst="rect">
            <a:avLst/>
          </a:prstGeom>
        </p:spPr>
      </p:pic>
    </p:spTree>
    <p:extLst>
      <p:ext uri="{BB962C8B-B14F-4D97-AF65-F5344CB8AC3E}">
        <p14:creationId xmlns:p14="http://schemas.microsoft.com/office/powerpoint/2010/main" val="1458136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 </a:t>
            </a:r>
            <a:r>
              <a:rPr lang="es-ES" dirty="0" err="1" smtClean="0"/>
              <a:t>While-until</a:t>
            </a:r>
            <a:endParaRPr lang="es-ES" dirty="0"/>
          </a:p>
        </p:txBody>
      </p:sp>
      <p:pic>
        <p:nvPicPr>
          <p:cNvPr id="4" name="Marcador de contenido 3"/>
          <p:cNvPicPr>
            <a:picLocks noGrp="1" noChangeAspect="1"/>
          </p:cNvPicPr>
          <p:nvPr>
            <p:ph idx="1"/>
          </p:nvPr>
        </p:nvPicPr>
        <p:blipFill>
          <a:blip r:embed="rId2"/>
          <a:stretch>
            <a:fillRect/>
          </a:stretch>
        </p:blipFill>
        <p:spPr>
          <a:xfrm>
            <a:off x="2592925" y="1561288"/>
            <a:ext cx="7127850" cy="4236044"/>
          </a:xfrm>
          <a:prstGeom prst="rect">
            <a:avLst/>
          </a:prstGeom>
        </p:spPr>
      </p:pic>
    </p:spTree>
    <p:extLst>
      <p:ext uri="{BB962C8B-B14F-4D97-AF65-F5344CB8AC3E}">
        <p14:creationId xmlns:p14="http://schemas.microsoft.com/office/powerpoint/2010/main" val="1874509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Rupturas Secuencias de control</a:t>
            </a:r>
            <a:endParaRPr lang="es-ES" dirty="0"/>
          </a:p>
        </p:txBody>
      </p:sp>
      <p:sp>
        <p:nvSpPr>
          <p:cNvPr id="3" name="Marcador de contenido 2"/>
          <p:cNvSpPr>
            <a:spLocks noGrp="1"/>
          </p:cNvSpPr>
          <p:nvPr>
            <p:ph idx="1"/>
          </p:nvPr>
        </p:nvSpPr>
        <p:spPr>
          <a:xfrm>
            <a:off x="2592925" y="1584960"/>
            <a:ext cx="8915400" cy="4562622"/>
          </a:xfrm>
        </p:spPr>
        <p:txBody>
          <a:bodyPr>
            <a:normAutofit lnSpcReduction="10000"/>
          </a:bodyPr>
          <a:lstStyle/>
          <a:p>
            <a:r>
              <a:rPr lang="es-ES" dirty="0"/>
              <a:t>En </a:t>
            </a:r>
            <a:r>
              <a:rPr lang="es-ES" dirty="0" err="1"/>
              <a:t>shell</a:t>
            </a:r>
            <a:r>
              <a:rPr lang="es-ES" dirty="0"/>
              <a:t> script esto se realiza con dos comandos internos: </a:t>
            </a:r>
            <a:r>
              <a:rPr lang="es-ES" dirty="0" err="1"/>
              <a:t>continue</a:t>
            </a:r>
            <a:r>
              <a:rPr lang="es-ES" dirty="0"/>
              <a:t> y </a:t>
            </a:r>
            <a:r>
              <a:rPr lang="es-ES" dirty="0" smtClean="0"/>
              <a:t>break</a:t>
            </a:r>
          </a:p>
          <a:p>
            <a:r>
              <a:rPr lang="es-ES" dirty="0"/>
              <a:t> </a:t>
            </a:r>
            <a:r>
              <a:rPr lang="es-ES" dirty="0" smtClean="0"/>
              <a:t>Sintaxis y </a:t>
            </a:r>
            <a:r>
              <a:rPr lang="es-ES" dirty="0"/>
              <a:t>funcionalidad</a:t>
            </a:r>
            <a:r>
              <a:rPr lang="es-ES" dirty="0" smtClean="0"/>
              <a:t>::</a:t>
            </a:r>
            <a:endParaRPr lang="es-ES" dirty="0"/>
          </a:p>
          <a:p>
            <a:pPr lvl="1"/>
            <a:r>
              <a:rPr lang="es-ES" b="1" dirty="0" err="1" smtClean="0"/>
              <a:t>continue</a:t>
            </a:r>
            <a:r>
              <a:rPr lang="es-ES" dirty="0"/>
              <a:t>: utilizado en estructuras de control repetitivas para detener la iteración actual y continuar con la siguiente. Su sintaxis </a:t>
            </a:r>
            <a:r>
              <a:rPr lang="es-ES" dirty="0" smtClean="0"/>
              <a:t>es:  </a:t>
            </a:r>
            <a:r>
              <a:rPr lang="es-ES" b="1" dirty="0" err="1" smtClean="0"/>
              <a:t>continue</a:t>
            </a:r>
            <a:r>
              <a:rPr lang="es-ES" b="1" dirty="0"/>
              <a:t>  [n]</a:t>
            </a:r>
          </a:p>
          <a:p>
            <a:pPr lvl="1"/>
            <a:r>
              <a:rPr lang="es-ES" dirty="0"/>
              <a:t>El parámetro opcional </a:t>
            </a:r>
            <a:r>
              <a:rPr lang="es-ES" b="1" dirty="0"/>
              <a:t>n</a:t>
            </a:r>
            <a:r>
              <a:rPr lang="es-ES" dirty="0"/>
              <a:t> es un número entero positivo que permite especificar la estructura de control en la que se desea detener la iteración. Si se tienen varias estructuras de control anidadas, la estructura actual en la que se encuentra el </a:t>
            </a:r>
            <a:r>
              <a:rPr lang="es-ES" dirty="0" err="1"/>
              <a:t>continue</a:t>
            </a:r>
            <a:r>
              <a:rPr lang="es-ES" dirty="0"/>
              <a:t> corresponde a la estructura 1; la estructura superior que engloba a ésta sería la estructura 2, y así sucesivamente. Así, el valor de n referencia a la estructura de control en la que deseamos detener la iteración actual y continuar con la siguiente (por omisión, "n=1").</a:t>
            </a:r>
          </a:p>
          <a:p>
            <a:pPr lvl="1"/>
            <a:r>
              <a:rPr lang="es-ES" b="1" dirty="0"/>
              <a:t>break</a:t>
            </a:r>
            <a:r>
              <a:rPr lang="es-ES" dirty="0"/>
              <a:t>: utilizado en estructuras de control repetitivas para detener todas las iteraciones restantes de la estructura de control actual. Su sintaxis es</a:t>
            </a:r>
            <a:r>
              <a:rPr lang="es-ES" dirty="0" smtClean="0"/>
              <a:t>: </a:t>
            </a:r>
            <a:r>
              <a:rPr lang="es-ES" b="1" dirty="0" smtClean="0"/>
              <a:t>break</a:t>
            </a:r>
            <a:r>
              <a:rPr lang="es-ES" b="1" dirty="0"/>
              <a:t>  [n</a:t>
            </a:r>
            <a:r>
              <a:rPr lang="es-ES" b="1" dirty="0" smtClean="0"/>
              <a:t>]</a:t>
            </a:r>
          </a:p>
          <a:p>
            <a:pPr lvl="1"/>
            <a:r>
              <a:rPr lang="es-ES" dirty="0"/>
              <a:t>El parámetro opcional n es un número entero positivo que permite indicar si se desean cancelar varias estructuras de control anidadas (por omisión, "n=1", que referencia a la estructura actual en la que se encuentra el break).</a:t>
            </a:r>
            <a:endParaRPr lang="es-ES" b="1" dirty="0"/>
          </a:p>
          <a:p>
            <a:endParaRPr lang="es-ES" dirty="0"/>
          </a:p>
        </p:txBody>
      </p:sp>
    </p:spTree>
    <p:extLst>
      <p:ext uri="{BB962C8B-B14F-4D97-AF65-F5344CB8AC3E}">
        <p14:creationId xmlns:p14="http://schemas.microsoft.com/office/powerpoint/2010/main" val="1573329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Funciones</a:t>
            </a:r>
            <a:endParaRPr lang="es-ES" dirty="0"/>
          </a:p>
        </p:txBody>
      </p:sp>
      <p:sp>
        <p:nvSpPr>
          <p:cNvPr id="3" name="Marcador de contenido 2"/>
          <p:cNvSpPr>
            <a:spLocks noGrp="1"/>
          </p:cNvSpPr>
          <p:nvPr>
            <p:ph idx="1"/>
          </p:nvPr>
        </p:nvSpPr>
        <p:spPr/>
        <p:txBody>
          <a:bodyPr/>
          <a:lstStyle/>
          <a:p>
            <a:endParaRPr lang="es-ES" dirty="0" smtClean="0"/>
          </a:p>
          <a:p>
            <a:endParaRPr lang="es-ES" dirty="0"/>
          </a:p>
          <a:p>
            <a:endParaRPr lang="es-ES" dirty="0" smtClean="0"/>
          </a:p>
          <a:p>
            <a:pPr marL="0" indent="0">
              <a:buNone/>
            </a:pPr>
            <a:endParaRPr lang="es-ES" dirty="0"/>
          </a:p>
        </p:txBody>
      </p:sp>
      <p:pic>
        <p:nvPicPr>
          <p:cNvPr id="4" name="Imagen 3"/>
          <p:cNvPicPr>
            <a:picLocks noChangeAspect="1"/>
          </p:cNvPicPr>
          <p:nvPr/>
        </p:nvPicPr>
        <p:blipFill>
          <a:blip r:embed="rId2"/>
          <a:stretch>
            <a:fillRect/>
          </a:stretch>
        </p:blipFill>
        <p:spPr>
          <a:xfrm>
            <a:off x="2477666" y="1658257"/>
            <a:ext cx="8732091" cy="1742008"/>
          </a:xfrm>
          <a:prstGeom prst="rect">
            <a:avLst/>
          </a:prstGeom>
        </p:spPr>
      </p:pic>
      <p:graphicFrame>
        <p:nvGraphicFramePr>
          <p:cNvPr id="5" name="Tabla 4"/>
          <p:cNvGraphicFramePr>
            <a:graphicFrameLocks noGrp="1"/>
          </p:cNvGraphicFramePr>
          <p:nvPr>
            <p:extLst>
              <p:ext uri="{D42A27DB-BD31-4B8C-83A1-F6EECF244321}">
                <p14:modId xmlns:p14="http://schemas.microsoft.com/office/powerpoint/2010/main" val="317218664"/>
              </p:ext>
            </p:extLst>
          </p:nvPr>
        </p:nvGraphicFramePr>
        <p:xfrm>
          <a:off x="2274465" y="5189514"/>
          <a:ext cx="9138491" cy="721708"/>
        </p:xfrm>
        <a:graphic>
          <a:graphicData uri="http://schemas.openxmlformats.org/drawingml/2006/table">
            <a:tbl>
              <a:tblPr/>
              <a:tblGrid>
                <a:gridCol w="4571968"/>
                <a:gridCol w="4566523"/>
              </a:tblGrid>
              <a:tr h="333828">
                <a:tc>
                  <a:txBody>
                    <a:bodyPr/>
                    <a:lstStyle/>
                    <a:p>
                      <a:pPr marL="0" algn="l" defTabSz="457200" rtl="0" eaLnBrk="1" latinLnBrk="0" hangingPunct="1"/>
                      <a:r>
                        <a:rPr lang="es-ES" sz="1000" kern="1200" dirty="0" err="1">
                          <a:solidFill>
                            <a:schemeClr val="tx1"/>
                          </a:solidFill>
                          <a:effectLst/>
                          <a:latin typeface="+mn-lt"/>
                          <a:ea typeface="+mn-ea"/>
                          <a:cs typeface="+mn-cs"/>
                        </a:rPr>
                        <a:t>fnombre</a:t>
                      </a:r>
                      <a:r>
                        <a:rPr lang="es-ES" sz="1000" kern="1200" dirty="0">
                          <a:solidFill>
                            <a:schemeClr val="tx1"/>
                          </a:solidFill>
                          <a:effectLst/>
                          <a:latin typeface="+mn-lt"/>
                          <a:ea typeface="+mn-ea"/>
                          <a:cs typeface="+mn-cs"/>
                        </a:rPr>
                        <a:t>(){   comando1   comando2 } </a:t>
                      </a:r>
                    </a:p>
                  </a:txBody>
                  <a:tcPr marL="34819" marR="34819" marT="34819" marB="3481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457200" rtl="0" eaLnBrk="1" latinLnBrk="0" hangingPunct="1"/>
                      <a:r>
                        <a:rPr lang="es-ES" sz="1000" kern="1200" dirty="0" err="1">
                          <a:solidFill>
                            <a:schemeClr val="tx1"/>
                          </a:solidFill>
                          <a:effectLst/>
                          <a:latin typeface="+mn-lt"/>
                          <a:ea typeface="+mn-ea"/>
                          <a:cs typeface="+mn-cs"/>
                        </a:rPr>
                        <a:t>fnombre</a:t>
                      </a:r>
                      <a:r>
                        <a:rPr lang="es-ES" sz="1000" kern="1200" dirty="0">
                          <a:solidFill>
                            <a:schemeClr val="tx1"/>
                          </a:solidFill>
                          <a:effectLst/>
                          <a:latin typeface="+mn-lt"/>
                          <a:ea typeface="+mn-ea"/>
                          <a:cs typeface="+mn-cs"/>
                        </a:rPr>
                        <a:t>(){   comando1;   comando2; } </a:t>
                      </a:r>
                    </a:p>
                  </a:txBody>
                  <a:tcPr marL="34819" marR="34819" marT="34819" marB="3481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880">
                <a:tc gridSpan="2">
                  <a:txBody>
                    <a:bodyPr/>
                    <a:lstStyle/>
                    <a:p>
                      <a:pPr marL="0" algn="l" defTabSz="457200" rtl="0" eaLnBrk="1" latinLnBrk="0" hangingPunct="1"/>
                      <a:r>
                        <a:rPr lang="es-ES" sz="1000" kern="1200" dirty="0" err="1">
                          <a:solidFill>
                            <a:schemeClr val="tx1"/>
                          </a:solidFill>
                          <a:effectLst/>
                          <a:latin typeface="+mn-lt"/>
                          <a:ea typeface="+mn-ea"/>
                          <a:cs typeface="+mn-cs"/>
                        </a:rPr>
                        <a:t>fnombre</a:t>
                      </a:r>
                      <a:r>
                        <a:rPr lang="es-ES" sz="1000" kern="1200" dirty="0">
                          <a:solidFill>
                            <a:schemeClr val="tx1"/>
                          </a:solidFill>
                          <a:effectLst/>
                          <a:latin typeface="+mn-lt"/>
                          <a:ea typeface="+mn-ea"/>
                          <a:cs typeface="+mn-cs"/>
                        </a:rPr>
                        <a:t>() { comando1; comando2; } </a:t>
                      </a:r>
                    </a:p>
                  </a:txBody>
                  <a:tcPr marL="34819" marR="34819" marT="34819" marB="3481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r>
            </a:tbl>
          </a:graphicData>
        </a:graphic>
      </p:graphicFrame>
      <p:sp>
        <p:nvSpPr>
          <p:cNvPr id="6" name="Rectangle 1"/>
          <p:cNvSpPr>
            <a:spLocks noChangeArrowheads="1"/>
          </p:cNvSpPr>
          <p:nvPr/>
        </p:nvSpPr>
        <p:spPr bwMode="auto">
          <a:xfrm>
            <a:off x="2477666" y="3672702"/>
            <a:ext cx="8915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800" b="0" i="0" u="none" strike="noStrike" cap="none" normalizeH="0" baseline="0" dirty="0" smtClean="0">
                <a:ln>
                  <a:noFill/>
                </a:ln>
                <a:solidFill>
                  <a:srgbClr val="000000"/>
                </a:solidFill>
                <a:effectLst/>
                <a:latin typeface="Verdana" panose="020B0604030504040204" pitchFamily="34" charset="0"/>
              </a:rPr>
              <a:t>El paréntesis siempre debe estar vacío (sólo indica que se está definiendo una función). Pueden insertarse espacios antes, entre y después del paréntesis.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800" b="0" i="0" u="none" strike="noStrike" cap="none" normalizeH="0" baseline="0" dirty="0" smtClean="0">
                <a:ln>
                  <a:noFill/>
                </a:ln>
                <a:solidFill>
                  <a:srgbClr val="000000"/>
                </a:solidFill>
                <a:effectLst/>
                <a:latin typeface="Verdana" panose="020B0604030504040204" pitchFamily="34" charset="0"/>
              </a:rPr>
              <a:t>A continuación se muestran ejemplos básicos de definición de funciones:</a:t>
            </a:r>
            <a:endParaRPr kumimoji="0" lang="es-E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944490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Funciones</a:t>
            </a:r>
            <a:endParaRPr lang="es-ES" dirty="0"/>
          </a:p>
        </p:txBody>
      </p:sp>
      <p:sp>
        <p:nvSpPr>
          <p:cNvPr id="4" name="Marcador de contenido 3"/>
          <p:cNvSpPr>
            <a:spLocks noGrp="1"/>
          </p:cNvSpPr>
          <p:nvPr>
            <p:ph idx="1"/>
          </p:nvPr>
        </p:nvSpPr>
        <p:spPr>
          <a:xfrm>
            <a:off x="2592924" y="1349829"/>
            <a:ext cx="8911687" cy="4561393"/>
          </a:xfrm>
        </p:spPr>
        <p:txBody>
          <a:bodyPr>
            <a:normAutofit fontScale="85000" lnSpcReduction="10000"/>
          </a:bodyPr>
          <a:lstStyle/>
          <a:p>
            <a:pPr defTabSz="914400" eaLnBrk="0" fontAlgn="base" hangingPunct="0">
              <a:spcBef>
                <a:spcPct val="0"/>
              </a:spcBef>
              <a:spcAft>
                <a:spcPct val="0"/>
              </a:spcAft>
              <a:buClrTx/>
            </a:pPr>
            <a:r>
              <a:rPr lang="es-ES" dirty="0">
                <a:solidFill>
                  <a:srgbClr val="000000"/>
                </a:solidFill>
                <a:latin typeface="Verdana" panose="020B0604030504040204" pitchFamily="34" charset="0"/>
              </a:rPr>
              <a:t>El estándar permite que dentro de una función se invoque a otra. Los argumentos pasados a la función en su invocación son accesibles desde el cuerpo de la función mediante los parámetros posicionales $1, $2,..., $9, ${10},... Por tanto, dentro de la función, los parámetros posicionales no corresponden a los argumentos usados en la invocación del script.</a:t>
            </a:r>
          </a:p>
          <a:p>
            <a:pPr marL="0" lvl="0" indent="0" defTabSz="914400" eaLnBrk="0" fontAlgn="base" hangingPunct="0">
              <a:spcBef>
                <a:spcPct val="0"/>
              </a:spcBef>
              <a:spcAft>
                <a:spcPct val="0"/>
              </a:spcAft>
              <a:buClrTx/>
              <a:buNone/>
            </a:pPr>
            <a:endParaRPr lang="es-ES" dirty="0" smtClean="0">
              <a:solidFill>
                <a:srgbClr val="000000"/>
              </a:solidFill>
              <a:latin typeface="Verdana" panose="020B0604030504040204" pitchFamily="34" charset="0"/>
            </a:endParaRPr>
          </a:p>
          <a:p>
            <a:pPr marL="0" lvl="0" indent="0" defTabSz="914400" eaLnBrk="0" fontAlgn="base" hangingPunct="0">
              <a:spcBef>
                <a:spcPct val="0"/>
              </a:spcBef>
              <a:spcAft>
                <a:spcPct val="0"/>
              </a:spcAft>
              <a:buClrTx/>
              <a:buNone/>
            </a:pPr>
            <a:r>
              <a:rPr lang="es-ES" dirty="0" smtClean="0">
                <a:solidFill>
                  <a:srgbClr val="000000"/>
                </a:solidFill>
                <a:latin typeface="Verdana" panose="020B0604030504040204" pitchFamily="34" charset="0"/>
              </a:rPr>
              <a:t>Al </a:t>
            </a:r>
            <a:r>
              <a:rPr lang="es-ES" dirty="0">
                <a:solidFill>
                  <a:srgbClr val="000000"/>
                </a:solidFill>
                <a:latin typeface="Verdana" panose="020B0604030504040204" pitchFamily="34" charset="0"/>
              </a:rPr>
              <a:t>igual que las variables, las funciones son:</a:t>
            </a:r>
          </a:p>
          <a:p>
            <a:pPr marL="0" lvl="0" indent="0" defTabSz="914400" eaLnBrk="0" fontAlgn="base" hangingPunct="0">
              <a:spcBef>
                <a:spcPct val="0"/>
              </a:spcBef>
              <a:spcAft>
                <a:spcPct val="0"/>
              </a:spcAft>
              <a:buClrTx/>
              <a:buFontTx/>
              <a:buChar char="•"/>
            </a:pPr>
            <a:r>
              <a:rPr lang="es-ES" b="1" dirty="0">
                <a:solidFill>
                  <a:srgbClr val="000000"/>
                </a:solidFill>
                <a:latin typeface="Verdana" panose="020B0604030504040204" pitchFamily="34" charset="0"/>
              </a:rPr>
              <a:t>Locales</a:t>
            </a:r>
            <a:r>
              <a:rPr lang="es-ES" dirty="0">
                <a:solidFill>
                  <a:srgbClr val="000000"/>
                </a:solidFill>
                <a:latin typeface="Verdana" panose="020B0604030504040204" pitchFamily="34" charset="0"/>
              </a:rPr>
              <a:t>: sólo existen en el proceso </a:t>
            </a:r>
            <a:r>
              <a:rPr lang="es-ES" dirty="0" err="1">
                <a:solidFill>
                  <a:srgbClr val="000000"/>
                </a:solidFill>
                <a:latin typeface="Verdana" panose="020B0604030504040204" pitchFamily="34" charset="0"/>
              </a:rPr>
              <a:t>shell</a:t>
            </a:r>
            <a:r>
              <a:rPr lang="es-ES" dirty="0">
                <a:solidFill>
                  <a:srgbClr val="000000"/>
                </a:solidFill>
                <a:latin typeface="Verdana" panose="020B0604030504040204" pitchFamily="34" charset="0"/>
              </a:rPr>
              <a:t> en que son definidas.</a:t>
            </a:r>
          </a:p>
          <a:p>
            <a:pPr marL="0" lvl="0" indent="0" defTabSz="914400" eaLnBrk="0" fontAlgn="base" hangingPunct="0">
              <a:spcBef>
                <a:spcPct val="0"/>
              </a:spcBef>
              <a:spcAft>
                <a:spcPct val="0"/>
              </a:spcAft>
              <a:buClrTx/>
              <a:buFontTx/>
              <a:buChar char="•"/>
            </a:pPr>
            <a:r>
              <a:rPr lang="es-ES" b="1" dirty="0">
                <a:solidFill>
                  <a:srgbClr val="000000"/>
                </a:solidFill>
                <a:latin typeface="Verdana" panose="020B0604030504040204" pitchFamily="34" charset="0"/>
              </a:rPr>
              <a:t>Sólo son accesibles </a:t>
            </a:r>
            <a:r>
              <a:rPr lang="es-ES" dirty="0">
                <a:solidFill>
                  <a:srgbClr val="000000"/>
                </a:solidFill>
                <a:latin typeface="Verdana" panose="020B0604030504040204" pitchFamily="34" charset="0"/>
              </a:rPr>
              <a:t>desde el momento de su definición hacia abajo del script, esto es, siempre deben definirse primero e invocarse después (no puede invocarse a una función que es definida más adelante).</a:t>
            </a:r>
          </a:p>
          <a:p>
            <a:pPr marL="0" lvl="0" indent="0" defTabSz="914400" eaLnBrk="0" fontAlgn="base" hangingPunct="0">
              <a:spcBef>
                <a:spcPct val="0"/>
              </a:spcBef>
              <a:spcAft>
                <a:spcPct val="0"/>
              </a:spcAft>
              <a:buClrTx/>
              <a:buFontTx/>
              <a:buChar char="•"/>
            </a:pPr>
            <a:r>
              <a:rPr lang="es-ES" dirty="0">
                <a:solidFill>
                  <a:srgbClr val="000000"/>
                </a:solidFill>
                <a:latin typeface="Verdana" panose="020B0604030504040204" pitchFamily="34" charset="0"/>
              </a:rPr>
              <a:t>Dentro de la función </a:t>
            </a:r>
            <a:r>
              <a:rPr lang="es-ES" b="1" dirty="0">
                <a:solidFill>
                  <a:srgbClr val="000000"/>
                </a:solidFill>
                <a:latin typeface="Verdana" panose="020B0604030504040204" pitchFamily="34" charset="0"/>
              </a:rPr>
              <a:t>son visibles todas las variables y funciones definidas antes de su invocación</a:t>
            </a:r>
            <a:r>
              <a:rPr lang="es-ES" dirty="0">
                <a:solidFill>
                  <a:srgbClr val="000000"/>
                </a:solidFill>
                <a:latin typeface="Verdana" panose="020B0604030504040204" pitchFamily="34" charset="0"/>
              </a:rPr>
              <a:t>. Y las variables definidas dentro de la función son visibles fuera tras la invocación de la función</a:t>
            </a:r>
            <a:r>
              <a:rPr lang="es-ES" dirty="0" smtClean="0">
                <a:solidFill>
                  <a:srgbClr val="000000"/>
                </a:solidFill>
                <a:latin typeface="Verdana" panose="020B0604030504040204" pitchFamily="34" charset="0"/>
              </a:rPr>
              <a:t>.</a:t>
            </a:r>
          </a:p>
          <a:p>
            <a:pPr marL="0" lvl="0" indent="0" defTabSz="914400" eaLnBrk="0" fontAlgn="base" hangingPunct="0">
              <a:spcBef>
                <a:spcPct val="0"/>
              </a:spcBef>
              <a:spcAft>
                <a:spcPct val="0"/>
              </a:spcAft>
              <a:buClrTx/>
              <a:buFontTx/>
              <a:buChar char="•"/>
            </a:pPr>
            <a:endParaRPr lang="es-ES" dirty="0" smtClean="0">
              <a:solidFill>
                <a:srgbClr val="000000"/>
              </a:solidFill>
              <a:latin typeface="Verdana" panose="020B0604030504040204" pitchFamily="34" charset="0"/>
            </a:endParaRPr>
          </a:p>
          <a:p>
            <a:pPr marL="0" lvl="0" indent="0" defTabSz="914400" eaLnBrk="0" fontAlgn="base" hangingPunct="0">
              <a:spcBef>
                <a:spcPct val="0"/>
              </a:spcBef>
              <a:spcAft>
                <a:spcPct val="0"/>
              </a:spcAft>
              <a:buClrTx/>
              <a:buFontTx/>
              <a:buChar char="•"/>
            </a:pPr>
            <a:r>
              <a:rPr lang="es-ES" dirty="0" smtClean="0">
                <a:solidFill>
                  <a:srgbClr val="000000"/>
                </a:solidFill>
                <a:latin typeface="Verdana" panose="020B0604030504040204" pitchFamily="34" charset="0"/>
              </a:rPr>
              <a:t>comando</a:t>
            </a:r>
            <a:r>
              <a:rPr lang="es-ES" dirty="0">
                <a:solidFill>
                  <a:srgbClr val="000000"/>
                </a:solidFill>
                <a:latin typeface="Verdana" panose="020B0604030504040204" pitchFamily="34" charset="0"/>
              </a:rPr>
              <a:t> </a:t>
            </a:r>
            <a:r>
              <a:rPr lang="es-ES" b="1" dirty="0" err="1">
                <a:solidFill>
                  <a:srgbClr val="000000"/>
                </a:solidFill>
                <a:latin typeface="Verdana" panose="020B0604030504040204" pitchFamily="34" charset="0"/>
              </a:rPr>
              <a:t>return</a:t>
            </a:r>
            <a:r>
              <a:rPr lang="es-ES" dirty="0">
                <a:solidFill>
                  <a:srgbClr val="000000"/>
                </a:solidFill>
                <a:latin typeface="Verdana" panose="020B0604030504040204" pitchFamily="34" charset="0"/>
              </a:rPr>
              <a:t>, el cual provoca la salida inmediata de la función con el valor de retorno (número) indicado</a:t>
            </a:r>
            <a:r>
              <a:rPr lang="es-ES" dirty="0" smtClean="0">
                <a:solidFill>
                  <a:srgbClr val="000000"/>
                </a:solidFill>
                <a:latin typeface="Verdana" panose="020B0604030504040204" pitchFamily="34" charset="0"/>
              </a:rPr>
              <a:t>:   </a:t>
            </a:r>
            <a:r>
              <a:rPr lang="es-ES" b="1" dirty="0" err="1" smtClean="0">
                <a:solidFill>
                  <a:srgbClr val="000000"/>
                </a:solidFill>
                <a:latin typeface="Verdana" panose="020B0604030504040204" pitchFamily="34" charset="0"/>
              </a:rPr>
              <a:t>return</a:t>
            </a:r>
            <a:r>
              <a:rPr lang="es-ES" b="1" dirty="0">
                <a:solidFill>
                  <a:srgbClr val="000000"/>
                </a:solidFill>
                <a:latin typeface="Verdana" panose="020B0604030504040204" pitchFamily="34" charset="0"/>
              </a:rPr>
              <a:t>  [n</a:t>
            </a:r>
            <a:r>
              <a:rPr lang="es-ES" b="1" dirty="0" smtClean="0">
                <a:solidFill>
                  <a:srgbClr val="000000"/>
                </a:solidFill>
                <a:latin typeface="Verdana" panose="020B0604030504040204" pitchFamily="34" charset="0"/>
              </a:rPr>
              <a:t>]</a:t>
            </a:r>
          </a:p>
          <a:p>
            <a:pPr marL="0" lvl="0" indent="0" defTabSz="914400" eaLnBrk="0" fontAlgn="base" hangingPunct="0">
              <a:spcBef>
                <a:spcPct val="0"/>
              </a:spcBef>
              <a:spcAft>
                <a:spcPct val="0"/>
              </a:spcAft>
              <a:buClrTx/>
              <a:buNone/>
            </a:pPr>
            <a:endParaRPr lang="es-ES" dirty="0" smtClean="0">
              <a:solidFill>
                <a:srgbClr val="000000"/>
              </a:solidFill>
              <a:latin typeface="Verdana" panose="020B0604030504040204" pitchFamily="34" charset="0"/>
            </a:endParaRPr>
          </a:p>
          <a:p>
            <a:pPr defTabSz="914400" eaLnBrk="0" fontAlgn="base" hangingPunct="0">
              <a:spcBef>
                <a:spcPct val="0"/>
              </a:spcBef>
              <a:spcAft>
                <a:spcPct val="0"/>
              </a:spcAft>
              <a:buClrTx/>
            </a:pPr>
            <a:r>
              <a:rPr lang="es-ES" dirty="0" smtClean="0">
                <a:solidFill>
                  <a:srgbClr val="000000"/>
                </a:solidFill>
                <a:latin typeface="Verdana" panose="020B0604030504040204" pitchFamily="34" charset="0"/>
              </a:rPr>
              <a:t>Si </a:t>
            </a:r>
            <a:r>
              <a:rPr lang="es-ES" dirty="0">
                <a:solidFill>
                  <a:srgbClr val="000000"/>
                </a:solidFill>
                <a:latin typeface="Verdana" panose="020B0604030504040204" pitchFamily="34" charset="0"/>
              </a:rPr>
              <a:t>no se indica ningún valor de retorno, la función devuelve el valor del último comando ejecutado. Como siempre, el valor devuelto por la función puede obtenerse con la variable </a:t>
            </a:r>
            <a:r>
              <a:rPr lang="es-ES" b="1" dirty="0">
                <a:solidFill>
                  <a:srgbClr val="000000"/>
                </a:solidFill>
                <a:latin typeface="Verdana" panose="020B0604030504040204" pitchFamily="34" charset="0"/>
              </a:rPr>
              <a:t>$?</a:t>
            </a:r>
            <a:r>
              <a:rPr lang="es-ES" dirty="0">
                <a:solidFill>
                  <a:srgbClr val="000000"/>
                </a:solidFill>
                <a:latin typeface="Verdana" panose="020B0604030504040204" pitchFamily="34" charset="0"/>
              </a:rPr>
              <a:t>. </a:t>
            </a:r>
            <a:endParaRPr lang="es-ES" dirty="0"/>
          </a:p>
        </p:txBody>
      </p:sp>
    </p:spTree>
    <p:extLst>
      <p:ext uri="{BB962C8B-B14F-4D97-AF65-F5344CB8AC3E}">
        <p14:creationId xmlns:p14="http://schemas.microsoft.com/office/powerpoint/2010/main" val="2634211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Estructura básica de Shell scripts.</a:t>
            </a:r>
            <a:r>
              <a:rPr lang="es-ES" dirty="0"/>
              <a:t/>
            </a:r>
            <a:br>
              <a:rPr lang="es-ES" dirty="0"/>
            </a:br>
            <a:r>
              <a:rPr lang="es-ES" dirty="0" smtClean="0"/>
              <a:t>Invocación</a:t>
            </a:r>
            <a:endParaRPr lang="es-ES" dirty="0"/>
          </a:p>
        </p:txBody>
      </p:sp>
      <p:sp>
        <p:nvSpPr>
          <p:cNvPr id="3" name="Marcador de contenido 2"/>
          <p:cNvSpPr>
            <a:spLocks noGrp="1"/>
          </p:cNvSpPr>
          <p:nvPr>
            <p:ph idx="1"/>
          </p:nvPr>
        </p:nvSpPr>
        <p:spPr>
          <a:xfrm>
            <a:off x="2589212" y="2133599"/>
            <a:ext cx="8915400" cy="4309403"/>
          </a:xfrm>
        </p:spPr>
        <p:txBody>
          <a:bodyPr>
            <a:normAutofit/>
          </a:bodyPr>
          <a:lstStyle/>
          <a:p>
            <a:r>
              <a:rPr lang="es-ES" dirty="0"/>
              <a:t>U</a:t>
            </a:r>
            <a:r>
              <a:rPr lang="es-ES" dirty="0" smtClean="0"/>
              <a:t>n </a:t>
            </a:r>
            <a:r>
              <a:rPr lang="es-ES" dirty="0" err="1"/>
              <a:t>shell</a:t>
            </a:r>
            <a:r>
              <a:rPr lang="es-ES" dirty="0"/>
              <a:t>-script puede ser un simple fichero de texto que contenga uno o varios </a:t>
            </a:r>
            <a:r>
              <a:rPr lang="es-ES" dirty="0" smtClean="0"/>
              <a:t>comandos.</a:t>
            </a:r>
          </a:p>
          <a:p>
            <a:r>
              <a:rPr lang="es-ES" dirty="0" smtClean="0"/>
              <a:t>Los </a:t>
            </a:r>
            <a:r>
              <a:rPr lang="es-ES" dirty="0" err="1"/>
              <a:t>shell</a:t>
            </a:r>
            <a:r>
              <a:rPr lang="es-ES" dirty="0"/>
              <a:t> scripts tengan la extensión </a:t>
            </a:r>
            <a:r>
              <a:rPr lang="es-ES" b="1" dirty="0"/>
              <a:t>".</a:t>
            </a:r>
            <a:r>
              <a:rPr lang="es-ES" b="1" dirty="0" err="1" smtClean="0"/>
              <a:t>sh</a:t>
            </a:r>
            <a:r>
              <a:rPr lang="es-ES" b="1" dirty="0" smtClean="0"/>
              <a:t>“</a:t>
            </a:r>
          </a:p>
          <a:p>
            <a:r>
              <a:rPr lang="es-ES" dirty="0"/>
              <a:t>Por ejemplo, el siguiente fichero sería un </a:t>
            </a:r>
            <a:r>
              <a:rPr lang="es-ES" dirty="0" err="1"/>
              <a:t>shell</a:t>
            </a:r>
            <a:r>
              <a:rPr lang="es-ES" dirty="0"/>
              <a:t>-script:</a:t>
            </a:r>
            <a:endParaRPr lang="es-ES" b="1" dirty="0" smtClean="0"/>
          </a:p>
          <a:p>
            <a:endParaRPr lang="es-ES" b="1" dirty="0" smtClean="0"/>
          </a:p>
          <a:p>
            <a:endParaRPr lang="es-ES" b="1" dirty="0"/>
          </a:p>
          <a:p>
            <a:r>
              <a:rPr lang="es-ES" dirty="0" smtClean="0"/>
              <a:t>Un Shell script se invoca cd ./shellScript.sh</a:t>
            </a:r>
          </a:p>
          <a:p>
            <a:r>
              <a:rPr lang="es-ES" dirty="0" smtClean="0"/>
              <a:t>Ejercicios:</a:t>
            </a:r>
          </a:p>
          <a:p>
            <a:pPr>
              <a:buFont typeface="+mj-lt"/>
              <a:buAutoNum type="arabicPeriod"/>
            </a:pPr>
            <a:r>
              <a:rPr lang="es-ES" sz="1600" dirty="0"/>
              <a:t>Compruebe que el fichero "script.sh" tiene permisos de ejecución generales (si no los tuviese, para asignárselos bastaría ejecutar "</a:t>
            </a:r>
            <a:r>
              <a:rPr lang="es-ES" sz="1600" dirty="0" err="1"/>
              <a:t>chmod</a:t>
            </a:r>
            <a:r>
              <a:rPr lang="es-ES" sz="1600" dirty="0"/>
              <a:t> +x script.sh").</a:t>
            </a:r>
          </a:p>
          <a:p>
            <a:pPr>
              <a:buFont typeface="+mj-lt"/>
              <a:buAutoNum type="arabicPeriod"/>
            </a:pPr>
            <a:r>
              <a:rPr lang="es-ES" sz="1600" dirty="0"/>
              <a:t>Invoque el script para que sea interpretado, usando por ejemplo el comando:</a:t>
            </a:r>
          </a:p>
          <a:p>
            <a:endParaRPr lang="es-ES" dirty="0"/>
          </a:p>
        </p:txBody>
      </p:sp>
      <p:pic>
        <p:nvPicPr>
          <p:cNvPr id="4" name="Imagen 3"/>
          <p:cNvPicPr>
            <a:picLocks noChangeAspect="1"/>
          </p:cNvPicPr>
          <p:nvPr/>
        </p:nvPicPr>
        <p:blipFill>
          <a:blip r:embed="rId2"/>
          <a:stretch>
            <a:fillRect/>
          </a:stretch>
        </p:blipFill>
        <p:spPr>
          <a:xfrm>
            <a:off x="2333758" y="3497156"/>
            <a:ext cx="9536614" cy="909834"/>
          </a:xfrm>
          <a:prstGeom prst="rect">
            <a:avLst/>
          </a:prstGeom>
        </p:spPr>
      </p:pic>
    </p:spTree>
    <p:extLst>
      <p:ext uri="{BB962C8B-B14F-4D97-AF65-F5344CB8AC3E}">
        <p14:creationId xmlns:p14="http://schemas.microsoft.com/office/powerpoint/2010/main" val="23642860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 Funciones</a:t>
            </a:r>
            <a:endParaRPr lang="es-ES" dirty="0"/>
          </a:p>
        </p:txBody>
      </p:sp>
      <p:pic>
        <p:nvPicPr>
          <p:cNvPr id="4" name="Marcador de contenido 3"/>
          <p:cNvPicPr>
            <a:picLocks noGrp="1" noChangeAspect="1"/>
          </p:cNvPicPr>
          <p:nvPr>
            <p:ph idx="1"/>
          </p:nvPr>
        </p:nvPicPr>
        <p:blipFill>
          <a:blip r:embed="rId2"/>
          <a:stretch>
            <a:fillRect/>
          </a:stretch>
        </p:blipFill>
        <p:spPr>
          <a:xfrm>
            <a:off x="970672" y="1539240"/>
            <a:ext cx="11012244" cy="4113579"/>
          </a:xfrm>
          <a:prstGeom prst="rect">
            <a:avLst/>
          </a:prstGeom>
        </p:spPr>
      </p:pic>
    </p:spTree>
    <p:extLst>
      <p:ext uri="{BB962C8B-B14F-4D97-AF65-F5344CB8AC3E}">
        <p14:creationId xmlns:p14="http://schemas.microsoft.com/office/powerpoint/2010/main" val="4382935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Salida del proceso Shell actual: </a:t>
            </a:r>
            <a:r>
              <a:rPr lang="es-ES" dirty="0" err="1" smtClean="0"/>
              <a:t>Exit</a:t>
            </a:r>
            <a:endParaRPr lang="es-ES" dirty="0"/>
          </a:p>
        </p:txBody>
      </p:sp>
      <p:sp>
        <p:nvSpPr>
          <p:cNvPr id="3" name="Marcador de contenido 2"/>
          <p:cNvSpPr>
            <a:spLocks noGrp="1"/>
          </p:cNvSpPr>
          <p:nvPr>
            <p:ph idx="1"/>
          </p:nvPr>
        </p:nvSpPr>
        <p:spPr/>
        <p:txBody>
          <a:bodyPr/>
          <a:lstStyle/>
          <a:p>
            <a:r>
              <a:rPr lang="es-ES" dirty="0"/>
              <a:t>La sintaxis de este comando es:</a:t>
            </a:r>
          </a:p>
          <a:p>
            <a:pPr marL="0" indent="0">
              <a:buNone/>
            </a:pPr>
            <a:r>
              <a:rPr lang="es-ES" dirty="0" smtClean="0"/>
              <a:t>		</a:t>
            </a:r>
            <a:r>
              <a:rPr lang="es-ES" b="1" dirty="0" smtClean="0"/>
              <a:t>	</a:t>
            </a:r>
            <a:r>
              <a:rPr lang="es-ES" b="1" dirty="0" err="1" smtClean="0"/>
              <a:t>exit</a:t>
            </a:r>
            <a:r>
              <a:rPr lang="es-ES" b="1" dirty="0" smtClean="0"/>
              <a:t> </a:t>
            </a:r>
            <a:r>
              <a:rPr lang="es-ES" b="1" dirty="0"/>
              <a:t>[n]</a:t>
            </a:r>
          </a:p>
          <a:p>
            <a:r>
              <a:rPr lang="es-ES" b="1" dirty="0" err="1"/>
              <a:t>exit</a:t>
            </a:r>
            <a:r>
              <a:rPr lang="es-ES" dirty="0"/>
              <a:t> provoca la eliminación inmediata del proceso correspondiente al </a:t>
            </a:r>
            <a:r>
              <a:rPr lang="es-ES" dirty="0" err="1"/>
              <a:t>shell</a:t>
            </a:r>
            <a:r>
              <a:rPr lang="es-ES" dirty="0"/>
              <a:t> que está leyendo el script. El parámetro opcional es un número entero que corresponde al valor devuelto por el script. Si no se indica ningún parámetro, el valor devuelto por el script será el del último comando ejecutado.</a:t>
            </a:r>
          </a:p>
        </p:txBody>
      </p:sp>
    </p:spTree>
    <p:extLst>
      <p:ext uri="{BB962C8B-B14F-4D97-AF65-F5344CB8AC3E}">
        <p14:creationId xmlns:p14="http://schemas.microsoft.com/office/powerpoint/2010/main" val="10505135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a:t>
            </a:r>
            <a:endParaRPr lang="es-ES" dirty="0"/>
          </a:p>
        </p:txBody>
      </p:sp>
      <p:pic>
        <p:nvPicPr>
          <p:cNvPr id="7" name="Marcador de contenido 6"/>
          <p:cNvPicPr>
            <a:picLocks noGrp="1" noChangeAspect="1"/>
          </p:cNvPicPr>
          <p:nvPr>
            <p:ph idx="1"/>
          </p:nvPr>
        </p:nvPicPr>
        <p:blipFill>
          <a:blip r:embed="rId2"/>
          <a:stretch>
            <a:fillRect/>
          </a:stretch>
        </p:blipFill>
        <p:spPr>
          <a:xfrm>
            <a:off x="2025942" y="1400433"/>
            <a:ext cx="9828280" cy="4256045"/>
          </a:xfrm>
          <a:prstGeom prst="rect">
            <a:avLst/>
          </a:prstGeom>
        </p:spPr>
      </p:pic>
    </p:spTree>
    <p:extLst>
      <p:ext uri="{BB962C8B-B14F-4D97-AF65-F5344CB8AC3E}">
        <p14:creationId xmlns:p14="http://schemas.microsoft.com/office/powerpoint/2010/main" val="2492466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Entrada estándar a un Shell-script : </a:t>
            </a:r>
            <a:r>
              <a:rPr lang="es-ES" dirty="0" err="1" smtClean="0"/>
              <a:t>Read</a:t>
            </a:r>
            <a:endParaRPr lang="es-ES" dirty="0"/>
          </a:p>
        </p:txBody>
      </p:sp>
      <p:sp>
        <p:nvSpPr>
          <p:cNvPr id="3" name="Marcador de contenido 2"/>
          <p:cNvSpPr>
            <a:spLocks noGrp="1"/>
          </p:cNvSpPr>
          <p:nvPr>
            <p:ph idx="1"/>
          </p:nvPr>
        </p:nvSpPr>
        <p:spPr/>
        <p:txBody>
          <a:bodyPr>
            <a:normAutofit fontScale="92500" lnSpcReduction="10000"/>
          </a:bodyPr>
          <a:lstStyle/>
          <a:p>
            <a:r>
              <a:rPr lang="es-ES" dirty="0"/>
              <a:t>El comando </a:t>
            </a:r>
            <a:r>
              <a:rPr lang="es-ES" dirty="0" err="1"/>
              <a:t>readread</a:t>
            </a:r>
            <a:r>
              <a:rPr lang="es-ES" dirty="0"/>
              <a:t> lee una línea de la entrada estándar (teclado) y la guarda en variables. Solo funciona en </a:t>
            </a:r>
            <a:r>
              <a:rPr lang="es-ES" dirty="0" err="1"/>
              <a:t>shell</a:t>
            </a:r>
            <a:r>
              <a:rPr lang="es-ES" dirty="0"/>
              <a:t> interactivos (leyendo la entrada del teclado), de lo contrario no hace nada. En su forma más básica, presenta la siguiente sintaxis:</a:t>
            </a:r>
          </a:p>
          <a:p>
            <a:pPr marL="0" indent="0">
              <a:buNone/>
            </a:pPr>
            <a:r>
              <a:rPr lang="es-ES" dirty="0" smtClean="0"/>
              <a:t>				</a:t>
            </a:r>
            <a:r>
              <a:rPr lang="es-ES" b="1" dirty="0" err="1" smtClean="0"/>
              <a:t>read</a:t>
            </a:r>
            <a:r>
              <a:rPr lang="es-ES" b="1" dirty="0" smtClean="0"/>
              <a:t> </a:t>
            </a:r>
            <a:r>
              <a:rPr lang="es-ES" b="1" dirty="0"/>
              <a:t>VAR1 [VAR2 </a:t>
            </a:r>
            <a:r>
              <a:rPr lang="es-ES" b="1" dirty="0" smtClean="0"/>
              <a:t>…]</a:t>
            </a:r>
          </a:p>
          <a:p>
            <a:r>
              <a:rPr lang="es-ES" dirty="0"/>
              <a:t>Este comando espera a que el usuario introduzca una línea de texto incluyendo espacios (la entrada termina cuando el usuario pulsa la tecla "</a:t>
            </a:r>
            <a:r>
              <a:rPr lang="es-ES" dirty="0" err="1"/>
              <a:t>Intro</a:t>
            </a:r>
            <a:r>
              <a:rPr lang="es-ES" dirty="0"/>
              <a:t>"; la pulsación "</a:t>
            </a:r>
            <a:r>
              <a:rPr lang="es-ES" dirty="0" err="1"/>
              <a:t>Intro</a:t>
            </a:r>
            <a:r>
              <a:rPr lang="es-ES" dirty="0"/>
              <a:t>" no forma parte del valor asignado a la cadena). Esta línea se divide en </a:t>
            </a:r>
            <a:r>
              <a:rPr lang="es-ES" dirty="0" smtClean="0"/>
              <a:t>campos.</a:t>
            </a:r>
          </a:p>
          <a:p>
            <a:r>
              <a:rPr lang="es-ES" dirty="0"/>
              <a:t>Tras ello, el comando define las variables dadas como argumentos, inicializándolas con los campos obtenidos en la división. Si hay más campos que variables, los campos restantes se asignan a la última variable. Si hay más variables que campos, las variables sobrantes reciben como valor la cadena vacía "".</a:t>
            </a:r>
            <a:endParaRPr lang="es-ES" dirty="0"/>
          </a:p>
        </p:txBody>
      </p:sp>
    </p:spTree>
    <p:extLst>
      <p:ext uri="{BB962C8B-B14F-4D97-AF65-F5344CB8AC3E}">
        <p14:creationId xmlns:p14="http://schemas.microsoft.com/office/powerpoint/2010/main" val="1882107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a:t>
            </a:r>
            <a:endParaRPr lang="es-ES" dirty="0"/>
          </a:p>
        </p:txBody>
      </p:sp>
      <p:pic>
        <p:nvPicPr>
          <p:cNvPr id="4" name="Imagen 3"/>
          <p:cNvPicPr>
            <a:picLocks noChangeAspect="1"/>
          </p:cNvPicPr>
          <p:nvPr/>
        </p:nvPicPr>
        <p:blipFill>
          <a:blip r:embed="rId2"/>
          <a:stretch>
            <a:fillRect/>
          </a:stretch>
        </p:blipFill>
        <p:spPr>
          <a:xfrm>
            <a:off x="2592925" y="1430816"/>
            <a:ext cx="7497221" cy="1886213"/>
          </a:xfrm>
          <a:prstGeom prst="rect">
            <a:avLst/>
          </a:prstGeom>
        </p:spPr>
      </p:pic>
      <p:pic>
        <p:nvPicPr>
          <p:cNvPr id="5" name="Imagen 4"/>
          <p:cNvPicPr>
            <a:picLocks noChangeAspect="1"/>
          </p:cNvPicPr>
          <p:nvPr/>
        </p:nvPicPr>
        <p:blipFill>
          <a:blip r:embed="rId3"/>
          <a:stretch>
            <a:fillRect/>
          </a:stretch>
        </p:blipFill>
        <p:spPr>
          <a:xfrm>
            <a:off x="3269293" y="4409290"/>
            <a:ext cx="6144482" cy="1781424"/>
          </a:xfrm>
          <a:prstGeom prst="rect">
            <a:avLst/>
          </a:prstGeom>
        </p:spPr>
      </p:pic>
      <p:sp>
        <p:nvSpPr>
          <p:cNvPr id="6" name="CuadroTexto 5"/>
          <p:cNvSpPr txBox="1"/>
          <p:nvPr/>
        </p:nvSpPr>
        <p:spPr>
          <a:xfrm>
            <a:off x="2592924" y="3662070"/>
            <a:ext cx="7497221" cy="584775"/>
          </a:xfrm>
          <a:prstGeom prst="rect">
            <a:avLst/>
          </a:prstGeom>
          <a:noFill/>
        </p:spPr>
        <p:txBody>
          <a:bodyPr wrap="square" rtlCol="0">
            <a:spAutoFit/>
          </a:bodyPr>
          <a:lstStyle/>
          <a:p>
            <a:r>
              <a:rPr lang="es-ES" sz="1600" dirty="0"/>
              <a:t>El comando </a:t>
            </a:r>
            <a:r>
              <a:rPr lang="es-ES" sz="1600" dirty="0" err="1"/>
              <a:t>read</a:t>
            </a:r>
            <a:r>
              <a:rPr lang="es-ES" sz="1600" dirty="0"/>
              <a:t> también puede ser útil, por ejemplo, para detener la interpretación del script hasta que el usuario pulse una tecla:</a:t>
            </a:r>
            <a:endParaRPr lang="es-ES" sz="1600" dirty="0"/>
          </a:p>
        </p:txBody>
      </p:sp>
    </p:spTree>
    <p:extLst>
      <p:ext uri="{BB962C8B-B14F-4D97-AF65-F5344CB8AC3E}">
        <p14:creationId xmlns:p14="http://schemas.microsoft.com/office/powerpoint/2010/main" val="36171467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a:t>
            </a:r>
            <a:endParaRPr lang="es-ES" dirty="0"/>
          </a:p>
        </p:txBody>
      </p:sp>
      <p:sp>
        <p:nvSpPr>
          <p:cNvPr id="3" name="Marcador de contenido 2"/>
          <p:cNvSpPr>
            <a:spLocks noGrp="1"/>
          </p:cNvSpPr>
          <p:nvPr>
            <p:ph idx="1"/>
          </p:nvPr>
        </p:nvSpPr>
        <p:spPr>
          <a:xfrm>
            <a:off x="2592925" y="1640114"/>
            <a:ext cx="8915400" cy="3777622"/>
          </a:xfrm>
        </p:spPr>
        <p:txBody>
          <a:bodyPr/>
          <a:lstStyle/>
          <a:p>
            <a:r>
              <a:rPr lang="es-ES" dirty="0"/>
              <a:t>Resulta habitual el uso de estructuras </a:t>
            </a:r>
            <a:r>
              <a:rPr lang="es-ES" dirty="0" err="1"/>
              <a:t>while</a:t>
            </a:r>
            <a:r>
              <a:rPr lang="es-ES" dirty="0"/>
              <a:t>, combinadas con case y </a:t>
            </a:r>
            <a:r>
              <a:rPr lang="es-ES" dirty="0" err="1"/>
              <a:t>read</a:t>
            </a:r>
            <a:r>
              <a:rPr lang="es-ES" dirty="0"/>
              <a:t>, para crear menús interactivos, permitiendo mantenerse dentro del menú.</a:t>
            </a:r>
            <a:endParaRPr lang="es-ES" dirty="0"/>
          </a:p>
        </p:txBody>
      </p:sp>
      <p:pic>
        <p:nvPicPr>
          <p:cNvPr id="5" name="Imagen 4"/>
          <p:cNvPicPr>
            <a:picLocks noChangeAspect="1"/>
          </p:cNvPicPr>
          <p:nvPr/>
        </p:nvPicPr>
        <p:blipFill>
          <a:blip r:embed="rId2"/>
          <a:stretch>
            <a:fillRect/>
          </a:stretch>
        </p:blipFill>
        <p:spPr>
          <a:xfrm>
            <a:off x="2364109" y="2442678"/>
            <a:ext cx="5636426" cy="3991062"/>
          </a:xfrm>
          <a:prstGeom prst="rect">
            <a:avLst/>
          </a:prstGeom>
        </p:spPr>
      </p:pic>
      <p:pic>
        <p:nvPicPr>
          <p:cNvPr id="6" name="Imagen 5"/>
          <p:cNvPicPr>
            <a:picLocks noChangeAspect="1"/>
          </p:cNvPicPr>
          <p:nvPr/>
        </p:nvPicPr>
        <p:blipFill>
          <a:blip r:embed="rId3"/>
          <a:stretch>
            <a:fillRect/>
          </a:stretch>
        </p:blipFill>
        <p:spPr>
          <a:xfrm>
            <a:off x="7492794" y="4438209"/>
            <a:ext cx="4244347" cy="569767"/>
          </a:xfrm>
          <a:prstGeom prst="rect">
            <a:avLst/>
          </a:prstGeom>
        </p:spPr>
      </p:pic>
    </p:spTree>
    <p:extLst>
      <p:ext uri="{BB962C8B-B14F-4D97-AF65-F5344CB8AC3E}">
        <p14:creationId xmlns:p14="http://schemas.microsoft.com/office/powerpoint/2010/main" val="3761689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Estructura básica</a:t>
            </a:r>
            <a:endParaRPr lang="es-ES" dirty="0"/>
          </a:p>
        </p:txBody>
      </p:sp>
      <p:sp>
        <p:nvSpPr>
          <p:cNvPr id="3" name="Marcador de contenido 2"/>
          <p:cNvSpPr>
            <a:spLocks noGrp="1"/>
          </p:cNvSpPr>
          <p:nvPr>
            <p:ph idx="1"/>
          </p:nvPr>
        </p:nvSpPr>
        <p:spPr>
          <a:xfrm>
            <a:off x="2543560" y="3505602"/>
            <a:ext cx="8938954" cy="3380937"/>
          </a:xfrm>
        </p:spPr>
        <p:txBody>
          <a:bodyPr>
            <a:normAutofit/>
          </a:bodyPr>
          <a:lstStyle/>
          <a:p>
            <a:r>
              <a:rPr lang="es-ES" dirty="0"/>
              <a:t>El "</a:t>
            </a:r>
            <a:r>
              <a:rPr lang="es-ES" dirty="0" err="1"/>
              <a:t>shebang</a:t>
            </a:r>
            <a:r>
              <a:rPr lang="es-ES" dirty="0"/>
              <a:t>" permite especificar el intérprete de comandos con el que deseamos que sea interpretado el resto del script cuando se usa invocación </a:t>
            </a:r>
            <a:r>
              <a:rPr lang="es-ES" dirty="0" smtClean="0"/>
              <a:t>implícita. </a:t>
            </a:r>
            <a:r>
              <a:rPr lang="es-ES" dirty="0"/>
              <a:t>La sintaxis de esta línea es la secuencia </a:t>
            </a:r>
            <a:r>
              <a:rPr lang="es-ES" b="1" dirty="0"/>
              <a:t>#!</a:t>
            </a:r>
            <a:r>
              <a:rPr lang="es-ES" dirty="0"/>
              <a:t> seguida del ejecutable del </a:t>
            </a:r>
            <a:r>
              <a:rPr lang="es-ES" dirty="0" err="1"/>
              <a:t>shell</a:t>
            </a:r>
            <a:r>
              <a:rPr lang="es-ES" dirty="0"/>
              <a:t> deseado, sobre lo que deben realizarse la siguientes advertencias:</a:t>
            </a:r>
          </a:p>
          <a:p>
            <a:r>
              <a:rPr lang="es-ES" b="1" dirty="0"/>
              <a:t>Es imprescindible que sea la primera línea del script</a:t>
            </a:r>
            <a:r>
              <a:rPr lang="es-ES" dirty="0"/>
              <a:t>, ya que, en caso contrario, sería interpretado como un comentario (comienza con el carácter #).</a:t>
            </a:r>
          </a:p>
          <a:p>
            <a:r>
              <a:rPr lang="es-ES" dirty="0"/>
              <a:t>Puede haber espacios entre #! y el ejecutable del "</a:t>
            </a:r>
            <a:r>
              <a:rPr lang="es-ES" dirty="0" err="1"/>
              <a:t>shell</a:t>
            </a:r>
            <a:r>
              <a:rPr lang="es-ES" dirty="0"/>
              <a:t>".</a:t>
            </a:r>
          </a:p>
          <a:p>
            <a:endParaRPr lang="es-ES" dirty="0"/>
          </a:p>
        </p:txBody>
      </p:sp>
      <p:pic>
        <p:nvPicPr>
          <p:cNvPr id="5" name="Imagen 4"/>
          <p:cNvPicPr>
            <a:picLocks noChangeAspect="1"/>
          </p:cNvPicPr>
          <p:nvPr/>
        </p:nvPicPr>
        <p:blipFill>
          <a:blip r:embed="rId2"/>
          <a:stretch>
            <a:fillRect/>
          </a:stretch>
        </p:blipFill>
        <p:spPr>
          <a:xfrm>
            <a:off x="2889914" y="1264555"/>
            <a:ext cx="7109954" cy="2157046"/>
          </a:xfrm>
          <a:prstGeom prst="rect">
            <a:avLst/>
          </a:prstGeom>
        </p:spPr>
      </p:pic>
      <p:cxnSp>
        <p:nvCxnSpPr>
          <p:cNvPr id="7" name="Conector recto de flecha 6"/>
          <p:cNvCxnSpPr/>
          <p:nvPr/>
        </p:nvCxnSpPr>
        <p:spPr>
          <a:xfrm flipH="1">
            <a:off x="4389121" y="1822074"/>
            <a:ext cx="2036422" cy="7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p:cNvCxnSpPr/>
          <p:nvPr/>
        </p:nvCxnSpPr>
        <p:spPr>
          <a:xfrm flipH="1" flipV="1">
            <a:off x="5542991" y="2178455"/>
            <a:ext cx="2318588" cy="7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errar corchete 12"/>
          <p:cNvSpPr/>
          <p:nvPr/>
        </p:nvSpPr>
        <p:spPr>
          <a:xfrm>
            <a:off x="6071776" y="2283507"/>
            <a:ext cx="292029" cy="759655"/>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4" name="CuadroTexto 13"/>
          <p:cNvSpPr txBox="1"/>
          <p:nvPr/>
        </p:nvSpPr>
        <p:spPr>
          <a:xfrm>
            <a:off x="6425543" y="1605478"/>
            <a:ext cx="1223382" cy="369332"/>
          </a:xfrm>
          <a:prstGeom prst="rect">
            <a:avLst/>
          </a:prstGeom>
          <a:noFill/>
          <a:ln>
            <a:solidFill>
              <a:srgbClr val="C00000"/>
            </a:solidFill>
          </a:ln>
        </p:spPr>
        <p:txBody>
          <a:bodyPr wrap="square" rtlCol="0">
            <a:spAutoFit/>
          </a:bodyPr>
          <a:lstStyle/>
          <a:p>
            <a:r>
              <a:rPr lang="es-ES" dirty="0" err="1" smtClean="0"/>
              <a:t>shebang</a:t>
            </a:r>
            <a:endParaRPr lang="es-ES" dirty="0"/>
          </a:p>
        </p:txBody>
      </p:sp>
      <p:sp>
        <p:nvSpPr>
          <p:cNvPr id="15" name="CuadroTexto 14"/>
          <p:cNvSpPr txBox="1"/>
          <p:nvPr/>
        </p:nvSpPr>
        <p:spPr>
          <a:xfrm>
            <a:off x="7861579" y="1888170"/>
            <a:ext cx="2138289" cy="646331"/>
          </a:xfrm>
          <a:prstGeom prst="rect">
            <a:avLst/>
          </a:prstGeom>
          <a:noFill/>
          <a:ln>
            <a:solidFill>
              <a:srgbClr val="C00000"/>
            </a:solidFill>
          </a:ln>
        </p:spPr>
        <p:txBody>
          <a:bodyPr wrap="square" rtlCol="0">
            <a:spAutoFit/>
          </a:bodyPr>
          <a:lstStyle/>
          <a:p>
            <a:r>
              <a:rPr lang="es-ES" dirty="0" smtClean="0"/>
              <a:t>Comentarios no interpretados #</a:t>
            </a:r>
            <a:endParaRPr lang="es-ES" dirty="0"/>
          </a:p>
        </p:txBody>
      </p:sp>
      <p:sp>
        <p:nvSpPr>
          <p:cNvPr id="16" name="CuadroTexto 15"/>
          <p:cNvSpPr txBox="1"/>
          <p:nvPr/>
        </p:nvSpPr>
        <p:spPr>
          <a:xfrm>
            <a:off x="6579780" y="2694373"/>
            <a:ext cx="2138289" cy="369332"/>
          </a:xfrm>
          <a:prstGeom prst="rect">
            <a:avLst/>
          </a:prstGeom>
          <a:noFill/>
          <a:ln>
            <a:solidFill>
              <a:srgbClr val="C00000"/>
            </a:solidFill>
          </a:ln>
        </p:spPr>
        <p:txBody>
          <a:bodyPr wrap="square" rtlCol="0">
            <a:spAutoFit/>
          </a:bodyPr>
          <a:lstStyle/>
          <a:p>
            <a:r>
              <a:rPr lang="es-ES" dirty="0" smtClean="0"/>
              <a:t>Cuerpo del script</a:t>
            </a:r>
            <a:endParaRPr lang="es-ES" dirty="0"/>
          </a:p>
        </p:txBody>
      </p:sp>
      <p:sp>
        <p:nvSpPr>
          <p:cNvPr id="17"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rgbClr val="000000"/>
                </a:solidFill>
                <a:effectLst/>
                <a:latin typeface="Consolas" panose="020B0609020204030204" pitchFamily="49" charset="0"/>
              </a:rPr>
              <a:t>Shebang</a:t>
            </a:r>
            <a:r>
              <a:rPr kumimoji="0" lang="es-ES" sz="800" b="0" i="0" u="none" strike="noStrike" cap="none" normalizeH="0" baseline="0" smtClean="0">
                <a:ln>
                  <a:noFill/>
                </a:ln>
                <a:solidFill>
                  <a:schemeClr val="tx1"/>
                </a:solidFill>
                <a:effectLst/>
              </a:rPr>
              <a:t> </a:t>
            </a:r>
            <a:endParaRPr kumimoji="0" lang="es-E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4185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Entrecomillado  y carácter escape</a:t>
            </a:r>
            <a:endParaRPr lang="es-ES" dirty="0"/>
          </a:p>
        </p:txBody>
      </p:sp>
      <p:sp>
        <p:nvSpPr>
          <p:cNvPr id="3" name="Marcador de contenido 2"/>
          <p:cNvSpPr>
            <a:spLocks noGrp="1"/>
          </p:cNvSpPr>
          <p:nvPr>
            <p:ph idx="1"/>
          </p:nvPr>
        </p:nvSpPr>
        <p:spPr/>
        <p:txBody>
          <a:bodyPr>
            <a:normAutofit lnSpcReduction="10000"/>
          </a:bodyPr>
          <a:lstStyle/>
          <a:p>
            <a:r>
              <a:rPr lang="es-ES" b="1" dirty="0"/>
              <a:t>El carácter de escape \ </a:t>
            </a:r>
            <a:r>
              <a:rPr lang="es-ES" dirty="0"/>
              <a:t>: indica que el siguiente carácter debe preservar su valor literal. El carácter de escape se elimina de la línea una vez procesado. Si aparece al final de una línea, significa "continuación de línea" e indica que el comando continúa en la siguiente línea (puede ser utilizado para dividir líneas muy largas).</a:t>
            </a:r>
          </a:p>
          <a:p>
            <a:r>
              <a:rPr lang="es-ES" b="1" dirty="0"/>
              <a:t>Comillas simples ' '</a:t>
            </a:r>
            <a:r>
              <a:rPr lang="es-ES" dirty="0"/>
              <a:t> : todo texto ‘entrecomillado’ con comillas simples mantendrá su valor literal, no se producirá ninguna expansión ni sustitución y será considerado como una única palabra.</a:t>
            </a:r>
          </a:p>
          <a:p>
            <a:r>
              <a:rPr lang="es-ES" b="1" dirty="0"/>
              <a:t>Comillas dobles ": </a:t>
            </a:r>
            <a:r>
              <a:rPr lang="es-ES" dirty="0"/>
              <a:t>es equivalente a usar comillas simples, salvo que en este caso sí se hacen expansiones y sustituciones (todas menos las expansiones de tilde y ruta y la sustitución de alias que veremos más adelante).</a:t>
            </a:r>
          </a:p>
          <a:p>
            <a:pPr marL="0" indent="0">
              <a:buNone/>
            </a:pPr>
            <a:r>
              <a:rPr lang="es-ES" dirty="0"/>
              <a:t>El entrecomillado de una cadena vacía ( '' o ") genera una palabra vacía (palabra que no tiene ningún carácter).</a:t>
            </a:r>
          </a:p>
          <a:p>
            <a:endParaRPr lang="es-ES" dirty="0"/>
          </a:p>
        </p:txBody>
      </p:sp>
    </p:spTree>
    <p:extLst>
      <p:ext uri="{BB962C8B-B14F-4D97-AF65-F5344CB8AC3E}">
        <p14:creationId xmlns:p14="http://schemas.microsoft.com/office/powerpoint/2010/main" val="2298206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837159" y="1576899"/>
            <a:ext cx="9726484" cy="3936910"/>
          </a:xfrm>
          <a:prstGeom prst="rect">
            <a:avLst/>
          </a:prstGeom>
        </p:spPr>
      </p:pic>
      <p:sp>
        <p:nvSpPr>
          <p:cNvPr id="5" name="CuadroTexto 4"/>
          <p:cNvSpPr txBox="1"/>
          <p:nvPr/>
        </p:nvSpPr>
        <p:spPr>
          <a:xfrm>
            <a:off x="3446585" y="450166"/>
            <a:ext cx="6246055" cy="830997"/>
          </a:xfrm>
          <a:prstGeom prst="rect">
            <a:avLst/>
          </a:prstGeom>
          <a:noFill/>
        </p:spPr>
        <p:txBody>
          <a:bodyPr wrap="square" rtlCol="0">
            <a:spAutoFit/>
          </a:bodyPr>
          <a:lstStyle/>
          <a:p>
            <a:pPr algn="ctr"/>
            <a:r>
              <a:rPr lang="es-ES" sz="4800" b="1" dirty="0" smtClean="0"/>
              <a:t>PROBEMOS</a:t>
            </a:r>
            <a:endParaRPr lang="es-ES" sz="4800" b="1" dirty="0"/>
          </a:p>
        </p:txBody>
      </p:sp>
    </p:spTree>
    <p:extLst>
      <p:ext uri="{BB962C8B-B14F-4D97-AF65-F5344CB8AC3E}">
        <p14:creationId xmlns:p14="http://schemas.microsoft.com/office/powerpoint/2010/main" val="3505719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smtClean="0"/>
              <a:t>Parámetros y variables</a:t>
            </a:r>
            <a:endParaRPr lang="es-ES" dirty="0"/>
          </a:p>
        </p:txBody>
      </p:sp>
      <p:sp>
        <p:nvSpPr>
          <p:cNvPr id="4" name="Marcador de contenido 3"/>
          <p:cNvSpPr>
            <a:spLocks noGrp="1"/>
          </p:cNvSpPr>
          <p:nvPr>
            <p:ph idx="1"/>
          </p:nvPr>
        </p:nvSpPr>
        <p:spPr>
          <a:xfrm>
            <a:off x="2592925" y="1444283"/>
            <a:ext cx="8915400" cy="3777622"/>
          </a:xfrm>
        </p:spPr>
        <p:txBody>
          <a:bodyPr/>
          <a:lstStyle/>
          <a:p>
            <a:r>
              <a:rPr lang="es-ES" dirty="0"/>
              <a:t>Como en cualquier lenguaje de programación, en el lenguaje </a:t>
            </a:r>
            <a:r>
              <a:rPr lang="es-ES" dirty="0" err="1"/>
              <a:t>shell</a:t>
            </a:r>
            <a:r>
              <a:rPr lang="es-ES" dirty="0"/>
              <a:t> se pueden crear y utilizar variables, que aquí se llaman parámetros. Existen varios tipos de parámetros:</a:t>
            </a:r>
          </a:p>
          <a:p>
            <a:pPr lvl="1"/>
            <a:r>
              <a:rPr lang="es-ES" dirty="0"/>
              <a:t>Si el nombre es un número se denominan parámetros posicionales.</a:t>
            </a:r>
          </a:p>
          <a:p>
            <a:pPr lvl="1"/>
            <a:r>
              <a:rPr lang="es-ES" dirty="0" smtClean="0"/>
              <a:t>Si </a:t>
            </a:r>
            <a:r>
              <a:rPr lang="es-ES" dirty="0"/>
              <a:t>el nombre es un carácter especial se denominan parámetros especiales.</a:t>
            </a:r>
          </a:p>
          <a:p>
            <a:pPr lvl="1"/>
            <a:r>
              <a:rPr lang="es-ES" dirty="0"/>
              <a:t>El resto se denominan simplemente variables.</a:t>
            </a:r>
          </a:p>
          <a:p>
            <a:pPr marL="0" indent="0">
              <a:buNone/>
            </a:pPr>
            <a:endParaRPr lang="es-ES" dirty="0"/>
          </a:p>
        </p:txBody>
      </p:sp>
      <p:pic>
        <p:nvPicPr>
          <p:cNvPr id="5" name="Imagen 4"/>
          <p:cNvPicPr>
            <a:picLocks noChangeAspect="1"/>
          </p:cNvPicPr>
          <p:nvPr/>
        </p:nvPicPr>
        <p:blipFill>
          <a:blip r:embed="rId2"/>
          <a:stretch>
            <a:fillRect/>
          </a:stretch>
        </p:blipFill>
        <p:spPr>
          <a:xfrm>
            <a:off x="2356892" y="3629889"/>
            <a:ext cx="9502173" cy="3184032"/>
          </a:xfrm>
          <a:prstGeom prst="rect">
            <a:avLst/>
          </a:prstGeom>
        </p:spPr>
      </p:pic>
    </p:spTree>
    <p:extLst>
      <p:ext uri="{BB962C8B-B14F-4D97-AF65-F5344CB8AC3E}">
        <p14:creationId xmlns:p14="http://schemas.microsoft.com/office/powerpoint/2010/main" val="1664545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Variables</a:t>
            </a:r>
            <a:endParaRPr lang="es-ES" dirty="0"/>
          </a:p>
        </p:txBody>
      </p:sp>
      <p:sp>
        <p:nvSpPr>
          <p:cNvPr id="3" name="Marcador de contenido 2"/>
          <p:cNvSpPr>
            <a:spLocks noGrp="1"/>
          </p:cNvSpPr>
          <p:nvPr>
            <p:ph idx="1"/>
          </p:nvPr>
        </p:nvSpPr>
        <p:spPr>
          <a:xfrm>
            <a:off x="2589212" y="1375719"/>
            <a:ext cx="8915400" cy="4535503"/>
          </a:xfrm>
        </p:spPr>
        <p:txBody>
          <a:bodyPr>
            <a:normAutofit fontScale="92500" lnSpcReduction="20000"/>
          </a:bodyPr>
          <a:lstStyle/>
          <a:p>
            <a:pPr>
              <a:buFont typeface="+mj-lt"/>
              <a:buAutoNum type="arabicPeriod"/>
            </a:pPr>
            <a:r>
              <a:rPr lang="es-ES" dirty="0"/>
              <a:t>Definición y uso:</a:t>
            </a:r>
            <a:endParaRPr lang="es-ES" dirty="0" smtClean="0"/>
          </a:p>
          <a:p>
            <a:pPr lvl="1"/>
            <a:r>
              <a:rPr lang="es-ES" dirty="0" smtClean="0"/>
              <a:t>Las </a:t>
            </a:r>
            <a:r>
              <a:rPr lang="es-ES" dirty="0"/>
              <a:t>variables sólo existen en el proceso </a:t>
            </a:r>
            <a:r>
              <a:rPr lang="es-ES" dirty="0" err="1"/>
              <a:t>shell</a:t>
            </a:r>
            <a:r>
              <a:rPr lang="es-ES" dirty="0"/>
              <a:t> en que son definidas (locales al proceso</a:t>
            </a:r>
            <a:r>
              <a:rPr lang="es-ES" dirty="0" smtClean="0"/>
              <a:t>).</a:t>
            </a:r>
          </a:p>
          <a:p>
            <a:pPr lvl="1"/>
            <a:r>
              <a:rPr lang="es-ES" dirty="0"/>
              <a:t>Las variables sólo son accesibles desde el momento de su definición hacia abajo del script, esto es, siempre deben definirse primero e invocarse después (no puede usarse una variable que es definida más adelante</a:t>
            </a:r>
            <a:r>
              <a:rPr lang="es-ES" dirty="0" smtClean="0"/>
              <a:t>)</a:t>
            </a:r>
          </a:p>
          <a:p>
            <a:pPr marL="342900" lvl="1" indent="-342900">
              <a:buFont typeface="+mj-lt"/>
              <a:buAutoNum type="arabicPeriod" startAt="2"/>
            </a:pPr>
            <a:r>
              <a:rPr lang="es-ES" sz="1800" dirty="0" smtClean="0"/>
              <a:t>Nombrado: Linux </a:t>
            </a:r>
            <a:r>
              <a:rPr lang="es-ES" sz="1800" dirty="0"/>
              <a:t>es "case </a:t>
            </a:r>
            <a:r>
              <a:rPr lang="es-ES" sz="1800" dirty="0" err="1"/>
              <a:t>sensitive</a:t>
            </a:r>
            <a:r>
              <a:rPr lang="es-ES" sz="1800" dirty="0"/>
              <a:t>" (sensible a mayúsculas y minúsculas) </a:t>
            </a:r>
            <a:endParaRPr lang="es-ES" sz="1800" dirty="0" smtClean="0"/>
          </a:p>
          <a:p>
            <a:pPr lvl="1"/>
            <a:r>
              <a:rPr lang="es-ES" dirty="0"/>
              <a:t>1er carácter: una letra o el carácter de subrayado _.</a:t>
            </a:r>
          </a:p>
          <a:p>
            <a:pPr lvl="1"/>
            <a:r>
              <a:rPr lang="es-ES" dirty="0"/>
              <a:t>2º y posteriores caracteres: una letra, dígito o el carácter de subrayado.</a:t>
            </a:r>
          </a:p>
          <a:p>
            <a:pPr marL="342900" lvl="1" indent="-342900">
              <a:buFont typeface="+mj-lt"/>
              <a:buAutoNum type="arabicPeriod" startAt="2"/>
            </a:pPr>
            <a:r>
              <a:rPr lang="es-ES" sz="1800" dirty="0" smtClean="0"/>
              <a:t>Inicialización/Modificación:</a:t>
            </a:r>
          </a:p>
          <a:p>
            <a:pPr lvl="1"/>
            <a:r>
              <a:rPr lang="es-ES" dirty="0"/>
              <a:t>Es importante no incluir ningún espacio ni antes ni después del signo =. Si se hace, el </a:t>
            </a:r>
            <a:r>
              <a:rPr lang="es-ES" dirty="0" err="1"/>
              <a:t>shell</a:t>
            </a:r>
            <a:r>
              <a:rPr lang="es-ES" dirty="0"/>
              <a:t> intentará interpretar el nombre de la variable como un comando (recuerde que la sintaxis del </a:t>
            </a:r>
            <a:r>
              <a:rPr lang="es-ES" dirty="0" err="1"/>
              <a:t>shell</a:t>
            </a:r>
            <a:r>
              <a:rPr lang="es-ES" dirty="0"/>
              <a:t> es especialmente estricta en lo que a espacios se refiere).</a:t>
            </a:r>
          </a:p>
          <a:p>
            <a:pPr lvl="1"/>
            <a:r>
              <a:rPr lang="es-ES" dirty="0"/>
              <a:t>El valor de una variable siempre es tomado por el </a:t>
            </a:r>
            <a:r>
              <a:rPr lang="es-ES" dirty="0" err="1"/>
              <a:t>shell</a:t>
            </a:r>
            <a:r>
              <a:rPr lang="es-ES" dirty="0"/>
              <a:t> como una cadena de caracteres.</a:t>
            </a:r>
          </a:p>
          <a:p>
            <a:pPr lvl="1"/>
            <a:r>
              <a:rPr lang="es-ES" dirty="0"/>
              <a:t>Si el valor de una variable contiene caracteres especiales, espacios, u otros elementos que puedan ser malinterpretados por el </a:t>
            </a:r>
            <a:r>
              <a:rPr lang="es-ES" dirty="0" err="1"/>
              <a:t>shell</a:t>
            </a:r>
            <a:r>
              <a:rPr lang="es-ES" dirty="0"/>
              <a:t>, tendrá que ir entrecomillado o deberá incluir el carácter de escape donde sea necesario.</a:t>
            </a:r>
          </a:p>
          <a:p>
            <a:pPr marL="342900" lvl="1" indent="-342900">
              <a:buFont typeface="+mj-lt"/>
              <a:buAutoNum type="arabicPeriod" startAt="2"/>
            </a:pPr>
            <a:endParaRPr lang="es-ES" sz="1800" dirty="0"/>
          </a:p>
        </p:txBody>
      </p:sp>
    </p:spTree>
    <p:extLst>
      <p:ext uri="{BB962C8B-B14F-4D97-AF65-F5344CB8AC3E}">
        <p14:creationId xmlns:p14="http://schemas.microsoft.com/office/powerpoint/2010/main" val="2087585624"/>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2610</TotalTime>
  <Words>1331</Words>
  <Application>Microsoft Office PowerPoint</Application>
  <PresentationFormat>Panorámica</PresentationFormat>
  <Paragraphs>210</Paragraphs>
  <Slides>45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45</vt:i4>
      </vt:variant>
    </vt:vector>
  </HeadingPairs>
  <TitlesOfParts>
    <vt:vector size="51" baseType="lpstr">
      <vt:lpstr>Arial</vt:lpstr>
      <vt:lpstr>Century Gothic</vt:lpstr>
      <vt:lpstr>Consolas</vt:lpstr>
      <vt:lpstr>Verdana</vt:lpstr>
      <vt:lpstr>Wingdings 3</vt:lpstr>
      <vt:lpstr>Espiral</vt:lpstr>
      <vt:lpstr>SHELL SCRIPT</vt:lpstr>
      <vt:lpstr>¿Qué es la Shell?</vt:lpstr>
      <vt:lpstr>Bash</vt:lpstr>
      <vt:lpstr>Estructura básica de Shell scripts. Invocación</vt:lpstr>
      <vt:lpstr>Estructura básica</vt:lpstr>
      <vt:lpstr>Entrecomillado  y carácter escape</vt:lpstr>
      <vt:lpstr>Presentación de PowerPoint</vt:lpstr>
      <vt:lpstr>Parámetros y variables</vt:lpstr>
      <vt:lpstr>Variables</vt:lpstr>
      <vt:lpstr>Ejemplo de variables.</vt:lpstr>
      <vt:lpstr>Variables de la Shell</vt:lpstr>
      <vt:lpstr>Parámetros especiales</vt:lpstr>
      <vt:lpstr>Ejemplo de parámetros especiales</vt:lpstr>
      <vt:lpstr>Exportación de variables</vt:lpstr>
      <vt:lpstr>Ejemplo exportación variables</vt:lpstr>
      <vt:lpstr>Exportación de variables</vt:lpstr>
      <vt:lpstr>Llamadas a scripts</vt:lpstr>
      <vt:lpstr>Sustituciones de comando</vt:lpstr>
      <vt:lpstr>Formato aritmético</vt:lpstr>
      <vt:lpstr>Comandos de Shell</vt:lpstr>
      <vt:lpstr>Comandos de shell</vt:lpstr>
      <vt:lpstr>Comandos Shell</vt:lpstr>
      <vt:lpstr>Ejemplo</vt:lpstr>
      <vt:lpstr>Estructuras de control : if-elif-else </vt:lpstr>
      <vt:lpstr>Estructuras de control</vt:lpstr>
      <vt:lpstr>Estructuras de control</vt:lpstr>
      <vt:lpstr>Estructuras de control</vt:lpstr>
      <vt:lpstr>Estructuras de control</vt:lpstr>
      <vt:lpstr>Ejercicios</vt:lpstr>
      <vt:lpstr>Estructuras de control : case</vt:lpstr>
      <vt:lpstr>Ejercicio Case</vt:lpstr>
      <vt:lpstr>Estructuras de control: Bucles for</vt:lpstr>
      <vt:lpstr>Ejercicios for</vt:lpstr>
      <vt:lpstr>Ejercicios for II</vt:lpstr>
      <vt:lpstr>Estructuras de control: While y Until</vt:lpstr>
      <vt:lpstr>Ejercicio While-until</vt:lpstr>
      <vt:lpstr>Rupturas Secuencias de control</vt:lpstr>
      <vt:lpstr>Funciones</vt:lpstr>
      <vt:lpstr>Funciones</vt:lpstr>
      <vt:lpstr>Ejercicios Funciones</vt:lpstr>
      <vt:lpstr>Salida del proceso Shell actual: Exit</vt:lpstr>
      <vt:lpstr>Ejercicios</vt:lpstr>
      <vt:lpstr>Entrada estándar a un Shell-script : Read</vt:lpstr>
      <vt:lpstr>Ejercicios</vt:lpstr>
      <vt:lpstr>Ejercicios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SHELL SCRIPT</dc:title>
  <dc:creator>Natalia del Monte</dc:creator>
  <cp:lastModifiedBy>Natalia del Monte</cp:lastModifiedBy>
  <cp:revision>44</cp:revision>
  <dcterms:created xsi:type="dcterms:W3CDTF">2019-09-25T15:00:20Z</dcterms:created>
  <dcterms:modified xsi:type="dcterms:W3CDTF">2019-09-27T10:31:15Z</dcterms:modified>
</cp:coreProperties>
</file>