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6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78" r:id="rId7"/>
    <p:sldId id="279" r:id="rId8"/>
    <p:sldId id="265" r:id="rId9"/>
    <p:sldId id="266" r:id="rId10"/>
    <p:sldId id="263" r:id="rId11"/>
    <p:sldId id="264" r:id="rId12"/>
    <p:sldId id="270" r:id="rId13"/>
    <p:sldId id="267" r:id="rId14"/>
    <p:sldId id="268" r:id="rId15"/>
    <p:sldId id="273" r:id="rId16"/>
    <p:sldId id="272" r:id="rId17"/>
    <p:sldId id="271" r:id="rId18"/>
    <p:sldId id="274" r:id="rId19"/>
    <p:sldId id="281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4CAFA7-81FF-4B0B-9DFB-124E3ADA0DB9}">
          <p14:sldIdLst>
            <p14:sldId id="256"/>
          </p14:sldIdLst>
        </p14:section>
        <p14:section name="Untitled Section" id="{F414150E-AED1-4487-ADD8-FF9B38FFC40A}">
          <p14:sldIdLst>
            <p14:sldId id="257"/>
            <p14:sldId id="258"/>
            <p14:sldId id="259"/>
            <p14:sldId id="261"/>
            <p14:sldId id="278"/>
            <p14:sldId id="279"/>
            <p14:sldId id="265"/>
            <p14:sldId id="266"/>
            <p14:sldId id="263"/>
            <p14:sldId id="264"/>
            <p14:sldId id="270"/>
            <p14:sldId id="267"/>
            <p14:sldId id="268"/>
            <p14:sldId id="273"/>
            <p14:sldId id="272"/>
            <p14:sldId id="271"/>
            <p14:sldId id="274"/>
            <p14:sldId id="281"/>
            <p14:sldId id="28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ilar Cascante, Luis" initials="ACL" lastIdx="21" clrIdx="0">
    <p:extLst>
      <p:ext uri="{19B8F6BF-5375-455C-9EA6-DF929625EA0E}">
        <p15:presenceInfo xmlns:p15="http://schemas.microsoft.com/office/powerpoint/2012/main" userId="S-1-5-21-725345543-602162358-527237240-3417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0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22.914" idx="1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7:46.035" idx="20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8.617" idx="16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16.150" idx="10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2.874" idx="18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6:08.163" idx="19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4.920" idx="14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30.662" idx="13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26.191" idx="1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47.497" idx="9">
    <p:pos x="10" y="10"/>
    <p:text>Adrian Gianca 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33.431" idx="2">
    <p:pos x="10" y="10"/>
    <p:text>Adrian</p:text>
    <p:extLst>
      <p:ext uri="{C676402C-5697-4E1C-873F-D02D1690AC5C}">
        <p15:threadingInfo xmlns:p15="http://schemas.microsoft.com/office/powerpoint/2012/main" timeZoneBias="360"/>
      </p:ext>
    </p:extLst>
  </p:cm>
  <p:cm authorId="1" dt="2017-03-03T12:36:37.822" idx="21">
    <p:pos x="106" y="106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47.103" idx="3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7:53.251" idx="4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07.750" idx="6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7:48:24.327" idx="8">
    <p:pos x="10" y="10"/>
    <p:text>Gianca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43.272" idx="15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2T18:05:58.204" idx="17">
    <p:pos x="10" y="10"/>
    <p:text>Robin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63FDB-F4B6-46A6-9490-F600F012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119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81B75-7110-4CFE-A72A-AF253F4D7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5052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Aho Corasick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2A60-9D09-4FC2-963E-6E50436053E8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661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B9CE-1DED-422A-90D0-B5ABE9399CB9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EF248-0EE1-4687-A006-BF6BFECBBB9B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B713-10B5-46C3-8B85-3DFA579FC44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495B-3E54-4C8E-BB8D-2C2EB03FC664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12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DAF8-0582-4C08-8751-7B6BE403B03A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16ED-F640-4E0B-9AF1-C7031CB8CC5A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8DF9-6B93-46C9-8741-F4E65A3FDF44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75EE-F486-4400-AE10-4EA93375EC5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D432-21A3-41B2-AEE6-4FEC795B2D42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6BFE-5764-41E8-8758-E2462044C816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7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6E1B883-C985-4F40-B7D3-4F9A855BDE97}" type="datetime1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880" y="1372509"/>
            <a:ext cx="10058400" cy="3300645"/>
          </a:xfrm>
        </p:spPr>
        <p:txBody>
          <a:bodyPr>
            <a:normAutofit/>
          </a:bodyPr>
          <a:lstStyle/>
          <a:p>
            <a:r>
              <a:rPr lang="es-CR" sz="4800" dirty="0" smtClean="0"/>
              <a:t>Análisis</a:t>
            </a:r>
            <a:r>
              <a:rPr lang="es-CR" sz="4800" dirty="0"/>
              <a:t> e Implementación del Algoritmo </a:t>
            </a:r>
            <a:r>
              <a:rPr lang="es-CR" sz="4800" dirty="0" err="1" smtClean="0"/>
              <a:t>Aho-Corasick</a:t>
            </a:r>
            <a:r>
              <a:rPr lang="es-CR" sz="4800" dirty="0"/>
              <a:t> </a:t>
            </a:r>
            <a:r>
              <a:rPr lang="es-ES" sz="4800" dirty="0" smtClean="0"/>
              <a:t>para </a:t>
            </a:r>
            <a:r>
              <a:rPr lang="es-ES" sz="4800" dirty="0"/>
              <a:t>la </a:t>
            </a:r>
            <a:r>
              <a:rPr lang="es-ES" sz="4800" dirty="0" smtClean="0"/>
              <a:t>búsqueda </a:t>
            </a:r>
            <a:r>
              <a:rPr lang="es-ES" sz="4800" dirty="0"/>
              <a:t>de patrones en cadenas de ADN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0134" y="5166360"/>
            <a:ext cx="7860792" cy="169164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INTEGRANTES</a:t>
            </a:r>
            <a:r>
              <a:rPr lang="es-CR" sz="1600" cap="all" dirty="0"/>
              <a:t>:   </a:t>
            </a:r>
            <a:endParaRPr lang="es-CR" sz="1600" cap="all" dirty="0" smtClean="0"/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	</a:t>
            </a:r>
            <a:r>
              <a:rPr lang="es-CR" sz="1600" cap="all" dirty="0" smtClean="0"/>
              <a:t>	</a:t>
            </a:r>
            <a:r>
              <a:rPr lang="es-CR" sz="1600" cap="all" dirty="0"/>
              <a:t> LUIS AGUILAR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/>
              <a:t>        </a:t>
            </a:r>
            <a:r>
              <a:rPr lang="es-CR" sz="1600" cap="all" dirty="0" smtClean="0"/>
              <a:t>			ROBIN </a:t>
            </a:r>
            <a:r>
              <a:rPr lang="es-CR" sz="1600" cap="all" dirty="0"/>
              <a:t>GONZÁLEZ</a:t>
            </a:r>
            <a:r>
              <a:rPr lang="en-US" sz="1600" dirty="0"/>
              <a:t>​</a:t>
            </a:r>
          </a:p>
          <a:p>
            <a:pPr fontAlgn="base">
              <a:lnSpc>
                <a:spcPct val="100000"/>
              </a:lnSpc>
            </a:pPr>
            <a:r>
              <a:rPr lang="es-CR" sz="1600" cap="all" dirty="0" smtClean="0"/>
              <a:t>				GIANCARLO </a:t>
            </a:r>
            <a:r>
              <a:rPr lang="es-CR" sz="1600" cap="all" dirty="0"/>
              <a:t>MARÍN</a:t>
            </a:r>
            <a:r>
              <a:rPr lang="en-US" sz="1600" dirty="0"/>
              <a:t>​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68866" y="321733"/>
            <a:ext cx="47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CR" dirty="0"/>
              <a:t>Estructuras Abstractas de datos y algoritmos para ingeniería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Profesor: Ricardo Román</a:t>
            </a:r>
            <a:r>
              <a:rPr lang="en-US" dirty="0"/>
              <a:t>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4176" y="293791"/>
            <a:ext cx="177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s-CR" dirty="0"/>
              <a:t>UCR, San José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EIE</a:t>
            </a:r>
            <a:r>
              <a:rPr lang="en-US" dirty="0"/>
              <a:t>​</a:t>
            </a:r>
          </a:p>
          <a:p>
            <a:pPr fontAlgn="base"/>
            <a:r>
              <a:rPr lang="es-CR" dirty="0"/>
              <a:t>III Ciclo 2016</a:t>
            </a:r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obtenidos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y </a:t>
            </a:r>
            <a:r>
              <a:rPr lang="en-US" dirty="0" err="1" smtClean="0"/>
              <a:t>Complejidad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138" y="1979132"/>
            <a:ext cx="8595360" cy="4319538"/>
          </a:xfrm>
        </p:spPr>
        <p:txBody>
          <a:bodyPr/>
          <a:lstStyle/>
          <a:p>
            <a:r>
              <a:rPr lang="es-ES" dirty="0" smtClean="0"/>
              <a:t>El tiempo de ejecución es el intervalo </a:t>
            </a:r>
            <a:r>
              <a:rPr lang="es-ES" dirty="0"/>
              <a:t>de tiempo en el que un programa de computadora se ejecuta en un sistema </a:t>
            </a:r>
            <a:r>
              <a:rPr lang="es-ES" dirty="0" smtClean="0"/>
              <a:t>operativo</a:t>
            </a:r>
          </a:p>
          <a:p>
            <a:endParaRPr lang="es-ES" dirty="0"/>
          </a:p>
          <a:p>
            <a:r>
              <a:rPr lang="es-ES" dirty="0"/>
              <a:t>La complejidad no es un </a:t>
            </a:r>
            <a:r>
              <a:rPr lang="es-ES" dirty="0" smtClean="0"/>
              <a:t>número, </a:t>
            </a:r>
            <a:r>
              <a:rPr lang="es-ES" dirty="0"/>
              <a:t>es una función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07" y="4588933"/>
            <a:ext cx="8595360" cy="761470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ejecucion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proporcional</a:t>
            </a:r>
            <a:r>
              <a:rPr lang="en-US" dirty="0"/>
              <a:t> a la </a:t>
            </a:r>
            <a:r>
              <a:rPr lang="en-US" dirty="0" err="1"/>
              <a:t>suma</a:t>
            </a:r>
            <a:r>
              <a:rPr lang="en-US" dirty="0"/>
              <a:t> de las longitudes de </a:t>
            </a:r>
            <a:r>
              <a:rPr lang="en-US" dirty="0" err="1"/>
              <a:t>cada</a:t>
            </a:r>
            <a:r>
              <a:rPr lang="en-US" dirty="0"/>
              <a:t> palabra </a:t>
            </a:r>
            <a:r>
              <a:rPr lang="en-US" dirty="0" err="1"/>
              <a:t>buscada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64" y="1658030"/>
            <a:ext cx="6758646" cy="213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2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604" y="6003395"/>
            <a:ext cx="5325195" cy="4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 smtClean="0"/>
              <a:t>Figura</a:t>
            </a:r>
            <a:r>
              <a:rPr lang="en-US" sz="1200" dirty="0" smtClean="0"/>
              <a:t> 2. “</a:t>
            </a:r>
            <a:r>
              <a:rPr lang="en-US" sz="1200" dirty="0" err="1" smtClean="0"/>
              <a:t>Complejidades</a:t>
            </a:r>
            <a:r>
              <a:rPr lang="en-US" sz="1200" dirty="0" smtClean="0"/>
              <a:t> </a:t>
            </a:r>
            <a:r>
              <a:rPr lang="en-US" sz="1200" dirty="0" err="1" smtClean="0"/>
              <a:t>típicas</a:t>
            </a:r>
            <a:r>
              <a:rPr lang="en-US" sz="1200" dirty="0" smtClean="0"/>
              <a:t> de un </a:t>
            </a:r>
            <a:r>
              <a:rPr lang="en-US" sz="1100" dirty="0" err="1" smtClean="0"/>
              <a:t>algoritmo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1685516"/>
            <a:ext cx="6053666" cy="43178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26" y="1345068"/>
            <a:ext cx="10438046" cy="2446941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Conclusiones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6070261" cy="1428929"/>
          </a:xfrm>
        </p:spPr>
        <p:txBody>
          <a:bodyPr/>
          <a:lstStyle/>
          <a:p>
            <a:r>
              <a:rPr lang="en-US" dirty="0" err="1" smtClean="0"/>
              <a:t>Reseña</a:t>
            </a:r>
            <a:r>
              <a:rPr lang="en-US" dirty="0" smtClean="0"/>
              <a:t> del </a:t>
            </a:r>
            <a:r>
              <a:rPr lang="en-US" dirty="0" err="1" smtClean="0"/>
              <a:t>Algoritmo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94" y="1977482"/>
            <a:ext cx="2963332" cy="3700479"/>
          </a:xfrm>
        </p:spPr>
      </p:pic>
      <p:sp>
        <p:nvSpPr>
          <p:cNvPr id="6" name="TextBox 5"/>
          <p:cNvSpPr txBox="1"/>
          <p:nvPr/>
        </p:nvSpPr>
        <p:spPr>
          <a:xfrm>
            <a:off x="5148494" y="5783155"/>
            <a:ext cx="6244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Figura</a:t>
            </a:r>
            <a:r>
              <a:rPr lang="en-US" sz="1100" dirty="0" smtClean="0"/>
              <a:t> 1. Alfred V. </a:t>
            </a:r>
            <a:r>
              <a:rPr lang="en-US" sz="1100" dirty="0" err="1" smtClean="0"/>
              <a:t>Aho</a:t>
            </a:r>
            <a:r>
              <a:rPr lang="en-US" sz="1100" dirty="0" smtClean="0"/>
              <a:t>. </a:t>
            </a:r>
            <a:endParaRPr lang="en-US" sz="11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[1] Gil </a:t>
            </a:r>
            <a:r>
              <a:rPr lang="en-US" sz="1400" dirty="0">
                <a:solidFill>
                  <a:srgbClr val="0070C0"/>
                </a:solidFill>
              </a:rPr>
              <a:t>Gala, Francisco. </a:t>
            </a:r>
            <a:r>
              <a:rPr lang="en-US" sz="1400" dirty="0" smtClean="0">
                <a:solidFill>
                  <a:srgbClr val="0070C0"/>
                </a:solidFill>
              </a:rPr>
              <a:t>“</a:t>
            </a:r>
            <a:r>
              <a:rPr lang="en-US" sz="1400" dirty="0" err="1" smtClean="0">
                <a:solidFill>
                  <a:srgbClr val="0070C0"/>
                </a:solidFill>
              </a:rPr>
              <a:t>Complejidad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de </a:t>
            </a:r>
            <a:r>
              <a:rPr lang="en-US" sz="1400" dirty="0" err="1">
                <a:solidFill>
                  <a:srgbClr val="0070C0"/>
                </a:solidFill>
              </a:rPr>
              <a:t>los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algoritmos</a:t>
            </a:r>
            <a:r>
              <a:rPr lang="en-US" sz="1400" dirty="0" smtClean="0">
                <a:solidFill>
                  <a:srgbClr val="0070C0"/>
                </a:solidFill>
              </a:rPr>
              <a:t>” </a:t>
            </a:r>
            <a:r>
              <a:rPr lang="en-US" sz="1400" dirty="0" err="1" smtClean="0">
                <a:solidFill>
                  <a:srgbClr val="0070C0"/>
                </a:solidFill>
              </a:rPr>
              <a:t>En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linea</a:t>
            </a:r>
            <a:r>
              <a:rPr lang="en-US" sz="1400" dirty="0">
                <a:solidFill>
                  <a:srgbClr val="0070C0"/>
                </a:solidFill>
              </a:rPr>
              <a:t>: </a:t>
            </a:r>
            <a:r>
              <a:rPr lang="en-US" sz="1400" i="1" dirty="0" smtClean="0">
                <a:solidFill>
                  <a:srgbClr val="0070C0"/>
                </a:solidFill>
              </a:rPr>
              <a:t>https://rootear.com/desarrollo/complejidades-algoritmos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[2] </a:t>
            </a:r>
            <a:r>
              <a:rPr lang="en-US" sz="1400" dirty="0" err="1">
                <a:solidFill>
                  <a:srgbClr val="0070C0"/>
                </a:solidFill>
              </a:rPr>
              <a:t>Corasick</a:t>
            </a:r>
            <a:r>
              <a:rPr lang="en-US" sz="1400" dirty="0">
                <a:solidFill>
                  <a:srgbClr val="0070C0"/>
                </a:solidFill>
              </a:rPr>
              <a:t>, Margaret J. (</a:t>
            </a:r>
            <a:r>
              <a:rPr lang="en-US" sz="1400" dirty="0" err="1">
                <a:solidFill>
                  <a:srgbClr val="0070C0"/>
                </a:solidFill>
              </a:rPr>
              <a:t>Junio</a:t>
            </a:r>
            <a:r>
              <a:rPr lang="en-US" sz="1400" dirty="0">
                <a:solidFill>
                  <a:srgbClr val="0070C0"/>
                </a:solidFill>
              </a:rPr>
              <a:t> 1975). "Efficient string matching: An aid to </a:t>
            </a:r>
            <a:r>
              <a:rPr lang="en-US" sz="1400" dirty="0" smtClean="0">
                <a:solidFill>
                  <a:srgbClr val="0070C0"/>
                </a:solidFill>
              </a:rPr>
              <a:t>bibliographic search</a:t>
            </a:r>
            <a:r>
              <a:rPr lang="en-US" sz="1400" dirty="0">
                <a:solidFill>
                  <a:srgbClr val="0070C0"/>
                </a:solidFill>
              </a:rPr>
              <a:t>". Communications of the ACM. 18 (6): 333–340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[3] </a:t>
            </a:r>
            <a:r>
              <a:rPr lang="en-US" sz="1400" spc="0" dirty="0" smtClean="0">
                <a:solidFill>
                  <a:srgbClr val="0070C0"/>
                </a:solidFill>
              </a:rPr>
              <a:t>Wikipedia</a:t>
            </a:r>
            <a:r>
              <a:rPr lang="en-US" sz="1400" spc="0" dirty="0">
                <a:solidFill>
                  <a:srgbClr val="0070C0"/>
                </a:solidFill>
              </a:rPr>
              <a:t>. (</a:t>
            </a:r>
            <a:r>
              <a:rPr lang="en-US" sz="1400" spc="0" dirty="0" smtClean="0">
                <a:solidFill>
                  <a:srgbClr val="0070C0"/>
                </a:solidFill>
              </a:rPr>
              <a:t>2017). “Alfred </a:t>
            </a:r>
            <a:r>
              <a:rPr lang="en-US" sz="1400" spc="0" dirty="0" err="1" smtClean="0">
                <a:solidFill>
                  <a:srgbClr val="0070C0"/>
                </a:solidFill>
              </a:rPr>
              <a:t>Aho</a:t>
            </a:r>
            <a:r>
              <a:rPr lang="en-US" sz="1400" spc="0" dirty="0" smtClean="0">
                <a:solidFill>
                  <a:srgbClr val="0070C0"/>
                </a:solidFill>
              </a:rPr>
              <a:t>” </a:t>
            </a:r>
            <a:r>
              <a:rPr lang="en-US" sz="1400" spc="0" dirty="0" err="1" smtClean="0">
                <a:solidFill>
                  <a:srgbClr val="0070C0"/>
                </a:solidFill>
              </a:rPr>
              <a:t>En</a:t>
            </a:r>
            <a:r>
              <a:rPr lang="en-US" sz="1400" spc="0" dirty="0" smtClean="0">
                <a:solidFill>
                  <a:srgbClr val="0070C0"/>
                </a:solidFill>
              </a:rPr>
              <a:t> </a:t>
            </a:r>
            <a:r>
              <a:rPr lang="en-US" sz="1400" spc="0" dirty="0" err="1">
                <a:solidFill>
                  <a:srgbClr val="0070C0"/>
                </a:solidFill>
              </a:rPr>
              <a:t>línea</a:t>
            </a:r>
            <a:r>
              <a:rPr lang="en-US" sz="1400" spc="0" dirty="0">
                <a:solidFill>
                  <a:srgbClr val="0070C0"/>
                </a:solidFill>
              </a:rPr>
              <a:t>: </a:t>
            </a:r>
            <a:r>
              <a:rPr lang="en-US" sz="1400" i="1" spc="0" dirty="0">
                <a:solidFill>
                  <a:srgbClr val="0070C0"/>
                </a:solidFill>
              </a:rPr>
              <a:t>https://en.wikipedia.org/wiki/Alfred_Aho#/media/File:AlfredAhoPortrait.jpg</a:t>
            </a:r>
          </a:p>
          <a:p>
            <a:endParaRPr lang="en-US" sz="1400" i="1" spc="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84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271" y="2319792"/>
            <a:ext cx="9692640" cy="1428929"/>
          </a:xfrm>
        </p:spPr>
        <p:txBody>
          <a:bodyPr/>
          <a:lstStyle/>
          <a:p>
            <a:r>
              <a:rPr lang="en-US" dirty="0" smtClean="0"/>
              <a:t>MUCHAS GRACIAS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Funcionamiento del algoritmo</a:t>
            </a:r>
            <a:r>
              <a:rPr lang="es-CR" dirty="0"/>
              <a:t>​</a:t>
            </a:r>
            <a:br>
              <a:rPr lang="es-CR" dirty="0"/>
            </a:br>
            <a:r>
              <a:rPr lang="es-CR" b="1" dirty="0" err="1"/>
              <a:t>Aho-Corasik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92840" y="6180667"/>
            <a:ext cx="914400" cy="593725"/>
          </a:xfrm>
        </p:spPr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7301" y="6033700"/>
            <a:ext cx="52916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/>
              <a:t>Figura 2. </a:t>
            </a:r>
            <a:r>
              <a:rPr lang="es-ES" sz="1100" dirty="0"/>
              <a:t>“</a:t>
            </a:r>
            <a:r>
              <a:rPr lang="es-ES" sz="1100" dirty="0" err="1"/>
              <a:t>Públicación</a:t>
            </a:r>
            <a:r>
              <a:rPr lang="es-ES" sz="1100" dirty="0"/>
              <a:t> del </a:t>
            </a:r>
            <a:r>
              <a:rPr lang="es-ES" sz="1100" dirty="0" err="1"/>
              <a:t>algotimo</a:t>
            </a:r>
            <a:r>
              <a:rPr lang="es-ES" sz="1100" dirty="0"/>
              <a:t> </a:t>
            </a:r>
            <a:r>
              <a:rPr lang="es-ES" sz="1100" dirty="0" err="1"/>
              <a:t>aho-corasick</a:t>
            </a:r>
            <a:r>
              <a:rPr lang="es-ES" sz="1100" dirty="0"/>
              <a:t>”. ACM (1975) </a:t>
            </a:r>
            <a:endParaRPr lang="es-E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909" y="1527125"/>
            <a:ext cx="3361492" cy="4345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83" y="1691322"/>
            <a:ext cx="7765453" cy="39703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5066" y="5987534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61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9" y="3720611"/>
            <a:ext cx="6779411" cy="214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9934" y="6097601"/>
            <a:ext cx="337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4. “</a:t>
            </a:r>
            <a:r>
              <a:rPr lang="en-US" sz="1200" dirty="0" err="1" smtClean="0"/>
              <a:t>Matriz</a:t>
            </a:r>
            <a:r>
              <a:rPr lang="en-US" sz="1200" dirty="0" smtClean="0"/>
              <a:t> de </a:t>
            </a:r>
            <a:r>
              <a:rPr lang="en-US" sz="1200" dirty="0" err="1" smtClean="0"/>
              <a:t>transicion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46906" y="3618270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2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519373"/>
            <a:ext cx="6060992" cy="309889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" y="3718029"/>
            <a:ext cx="6787580" cy="215116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934" y="6097601"/>
            <a:ext cx="337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4. “</a:t>
            </a:r>
            <a:r>
              <a:rPr lang="en-US" sz="1200" dirty="0" err="1" smtClean="0"/>
              <a:t>Matriz</a:t>
            </a:r>
            <a:r>
              <a:rPr lang="en-US" sz="1200" dirty="0" smtClean="0"/>
              <a:t> de </a:t>
            </a:r>
            <a:r>
              <a:rPr lang="en-US" sz="1200" dirty="0" err="1" smtClean="0"/>
              <a:t>transicion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46906" y="3618270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13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5" y="494022"/>
            <a:ext cx="6060992" cy="314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3" y="3723897"/>
            <a:ext cx="6758646" cy="213942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934" y="6097601"/>
            <a:ext cx="337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4. “</a:t>
            </a:r>
            <a:r>
              <a:rPr lang="en-US" sz="1200" dirty="0" err="1" smtClean="0"/>
              <a:t>Matriz</a:t>
            </a:r>
            <a:r>
              <a:rPr lang="en-US" sz="1200" dirty="0" smtClean="0"/>
              <a:t> de </a:t>
            </a:r>
            <a:r>
              <a:rPr lang="en-US" sz="1200" dirty="0" err="1" smtClean="0"/>
              <a:t>transicion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846906" y="3618270"/>
            <a:ext cx="2988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Figura</a:t>
            </a:r>
            <a:r>
              <a:rPr lang="en-US" sz="1200" dirty="0" smtClean="0"/>
              <a:t> 3. “</a:t>
            </a:r>
            <a:r>
              <a:rPr lang="en-US" sz="1200" dirty="0" err="1" smtClean="0"/>
              <a:t>Trie</a:t>
            </a:r>
            <a:r>
              <a:rPr lang="en-US" sz="1200" dirty="0" smtClean="0"/>
              <a:t> de </a:t>
            </a:r>
            <a:r>
              <a:rPr lang="en-US" sz="1200" dirty="0" err="1" smtClean="0"/>
              <a:t>Estados</a:t>
            </a:r>
            <a:r>
              <a:rPr lang="en-US" sz="1200" dirty="0" smtClean="0"/>
              <a:t>”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71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Experimentos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9401" y="93116"/>
            <a:ext cx="247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AHO-CORASICK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357</TotalTime>
  <Words>297</Words>
  <Application>Microsoft Office PowerPoint</Application>
  <PresentationFormat>Widescreen</PresentationFormat>
  <Paragraphs>89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Schoolbook</vt:lpstr>
      <vt:lpstr>Wingdings 2</vt:lpstr>
      <vt:lpstr>View</vt:lpstr>
      <vt:lpstr>Análisis e Implementación del Algoritmo Aho-Corasick para la búsqueda de patrones en cadenas de ADN</vt:lpstr>
      <vt:lpstr>Reseña del Algoritmo</vt:lpstr>
      <vt:lpstr>Funcionamiento del algoritmo​ Aho-Corasik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Experimentos Realizados</vt:lpstr>
      <vt:lpstr>PowerPoint Presentation</vt:lpstr>
      <vt:lpstr>PowerPoint Presentation</vt:lpstr>
      <vt:lpstr>Resultados obtenidos</vt:lpstr>
      <vt:lpstr>PowerPoint Presentation</vt:lpstr>
      <vt:lpstr>PowerPoint Presentation</vt:lpstr>
      <vt:lpstr>Tiempos de ejecución y Complejidad</vt:lpstr>
      <vt:lpstr>PowerPoint Presentation</vt:lpstr>
      <vt:lpstr>PowerPoint Presentation</vt:lpstr>
      <vt:lpstr>Conclusiones</vt:lpstr>
      <vt:lpstr>Conclusiones</vt:lpstr>
      <vt:lpstr>Bibliografía</vt:lpstr>
      <vt:lpstr>MUCHAS GRACIAS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 e Implementación del Algoritmo Aho-Corasick</dc:title>
  <dc:creator>Aguilar Cascante, Luis</dc:creator>
  <cp:lastModifiedBy>Aguilar Cascante, Luis</cp:lastModifiedBy>
  <cp:revision>54</cp:revision>
  <dcterms:created xsi:type="dcterms:W3CDTF">2017-03-02T20:15:59Z</dcterms:created>
  <dcterms:modified xsi:type="dcterms:W3CDTF">2017-03-03T19:26:39Z</dcterms:modified>
</cp:coreProperties>
</file>