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26"/>
  </p:notesMasterIdLst>
  <p:sldIdLst>
    <p:sldId id="256" r:id="rId5"/>
    <p:sldId id="271" r:id="rId6"/>
    <p:sldId id="272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73" r:id="rId17"/>
    <p:sldId id="274" r:id="rId18"/>
    <p:sldId id="266" r:id="rId19"/>
    <p:sldId id="275" r:id="rId20"/>
    <p:sldId id="267" r:id="rId21"/>
    <p:sldId id="276" r:id="rId22"/>
    <p:sldId id="268" r:id="rId23"/>
    <p:sldId id="269" r:id="rId24"/>
    <p:sldId id="270" r:id="rId2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E41B41-95E0-4948-A357-80C222088E6D}" v="54" dt="2024-08-16T19:12:11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993" autoAdjust="0"/>
  </p:normalViewPr>
  <p:slideViewPr>
    <p:cSldViewPr snapToGrid="0">
      <p:cViewPr varScale="1">
        <p:scale>
          <a:sx n="38" d="100"/>
          <a:sy n="38" d="100"/>
        </p:scale>
        <p:origin x="136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563B7-BAA2-4E9C-8ED1-33C3EF56CDB8}" type="datetimeFigureOut">
              <a:rPr lang="es-MX" smtClean="0"/>
              <a:t>20/08/2024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6B314-B6DC-415E-A114-0EA7AB0E9F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038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bismart.com/que-es-un-algoritmo-problemas-empresariale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"¿Qué tan diferente sería nuestro mundo si no pudiéramos clasificar o agrupar la información que recibimos cada día? ¿Cómo manejaríamos la inmensa cantidad de datos que nos rodea sin poder organizarlos de manera efectiva?“</a:t>
            </a:r>
          </a:p>
          <a:p>
            <a:endParaRPr lang="es-MX" dirty="0"/>
          </a:p>
          <a:p>
            <a:r>
              <a:rPr lang="es-MX" dirty="0"/>
              <a:t>"¿Alguna vez has notado cómo las aplicaciones de música como Spotify te recomiendan canciones que parecen estar perfectamente alineadas con tus gustos, o cómo tu bandeja de entrada de correo electrónico filtra automáticamente los correos de spam? ¿Te has preguntado cómo es que logran hacer eso?“</a:t>
            </a:r>
          </a:p>
          <a:p>
            <a:endParaRPr lang="es-MX" dirty="0"/>
          </a:p>
          <a:p>
            <a:r>
              <a:rPr lang="es-MX" dirty="0"/>
              <a:t>Podemos pensar que cuando agrupamos objetos similares en categorías (como organizar frutas en una tienda) estamos haciendo clasificación, cuando en realidad eso se parece más a una </a:t>
            </a:r>
            <a:r>
              <a:rPr lang="es-MX" dirty="0" err="1"/>
              <a:t>clusterización</a:t>
            </a:r>
            <a:r>
              <a:rPr lang="es-MX" dirty="0"/>
              <a:t>. La clasificación, en cambio, implica tener categorías predefinidas (como frutas frescas versus frutas enlatadas) y asignar los objetos a estas categorías específicas.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6B314-B6DC-415E-A114-0EA7AB0E9FBD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1955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s-MX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Especificar el número de </a:t>
            </a:r>
            <a:r>
              <a:rPr lang="es-MX" b="1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clústers</a:t>
            </a:r>
            <a:r>
              <a:rPr lang="es-MX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 deseados (k)</a:t>
            </a:r>
            <a:r>
              <a:rPr lang="es-MX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: El primer paso es especificar cuántos clúster queremos dividir el conjunto de datos. Este número se denomina k.</a:t>
            </a:r>
          </a:p>
          <a:p>
            <a:pPr algn="l">
              <a:buFont typeface="+mj-lt"/>
              <a:buAutoNum type="arabicPeriod"/>
            </a:pPr>
            <a:r>
              <a:rPr lang="es-MX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Seleccionar k puntos al azar del conjunto de datos como los centroides iniciales de cada clúster</a:t>
            </a:r>
            <a:r>
              <a:rPr lang="es-MX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: Luego, se eligen k puntos al azar del conjunto de datos para servir como los centroides iniciales de cada clúster. Estos centroides son el punto central o el promedio de cada clúster.</a:t>
            </a:r>
          </a:p>
          <a:p>
            <a:pPr algn="l">
              <a:buFont typeface="+mj-lt"/>
              <a:buAutoNum type="arabicPeriod"/>
            </a:pPr>
            <a:r>
              <a:rPr lang="es-MX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Asignar cada punto del conjunto de datos al </a:t>
            </a:r>
            <a:r>
              <a:rPr lang="es-MX" b="1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cluster</a:t>
            </a:r>
            <a:r>
              <a:rPr lang="es-MX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 cuyo centroide esté más cerca</a:t>
            </a:r>
            <a:r>
              <a:rPr lang="es-MX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: A continuación, el algoritmo asigna cada punto del conjunto de datos al </a:t>
            </a:r>
            <a:r>
              <a:rPr lang="es-MX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cluster</a:t>
            </a:r>
            <a:r>
              <a:rPr lang="es-MX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 cuyo centroide esté más cerca. Para hacer esto, se calcula la distancia entre cada punto y cada centroide y se asigna el punto al </a:t>
            </a:r>
            <a:r>
              <a:rPr lang="es-MX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cluster</a:t>
            </a:r>
            <a:r>
              <a:rPr lang="es-MX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 cuyo centroide tenga la menor distancia.</a:t>
            </a:r>
          </a:p>
          <a:p>
            <a:pPr algn="l">
              <a:buFont typeface="+mj-lt"/>
              <a:buAutoNum type="arabicPeriod"/>
            </a:pPr>
            <a:r>
              <a:rPr lang="es-MX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Recalcular los centroides de cada </a:t>
            </a:r>
            <a:r>
              <a:rPr lang="es-MX" b="1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cluster</a:t>
            </a:r>
            <a:r>
              <a:rPr lang="es-MX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 como la media de todos los puntos del </a:t>
            </a:r>
            <a:r>
              <a:rPr lang="es-MX" b="1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cluster</a:t>
            </a:r>
            <a:r>
              <a:rPr lang="es-MX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: Una vez que todos los puntos han sido asignados a un </a:t>
            </a:r>
            <a:r>
              <a:rPr lang="es-MX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cluster</a:t>
            </a:r>
            <a:r>
              <a:rPr lang="es-MX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, se recalculan los centroides de cada </a:t>
            </a:r>
            <a:r>
              <a:rPr lang="es-MX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cluster</a:t>
            </a:r>
            <a:r>
              <a:rPr lang="es-MX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 como la media de todos los puntos del </a:t>
            </a:r>
            <a:r>
              <a:rPr lang="es-MX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cluster</a:t>
            </a:r>
            <a:r>
              <a:rPr lang="es-MX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. Esto significa que se actualiza la posición del centroide para reflejar la nueva agrupación.</a:t>
            </a:r>
          </a:p>
          <a:p>
            <a:pPr algn="l">
              <a:buFont typeface="+mj-lt"/>
              <a:buAutoNum type="arabicPeriod"/>
            </a:pPr>
            <a:r>
              <a:rPr lang="es-MX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Repetir los pasos 3 y 4</a:t>
            </a:r>
            <a:r>
              <a:rPr lang="es-MX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 hasta que los centroides de los </a:t>
            </a:r>
            <a:r>
              <a:rPr lang="es-MX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clusters</a:t>
            </a:r>
            <a:r>
              <a:rPr lang="es-MX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 ya no cambien o hasta que se alcance el número máximo de iteraciones.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6B314-B6DC-415E-A114-0EA7AB0E9FBD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3822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MX" b="0" i="0" dirty="0">
                <a:solidFill>
                  <a:srgbClr val="0F161A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¿Cómo saber qué valor asignar a k?</a:t>
            </a:r>
          </a:p>
          <a:p>
            <a:pPr algn="l"/>
            <a:r>
              <a:rPr lang="es-MX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Cuando defines «k», le estás diciendo al algoritmo cuántos centroides desea, pero ¿cómo sabe cuántos grupos producir?</a:t>
            </a:r>
          </a:p>
          <a:p>
            <a:pPr algn="l"/>
            <a:r>
              <a:rPr lang="es-MX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Hay varias formas de encontrar el valor óptimo de k en el algoritmo k-</a:t>
            </a:r>
            <a:r>
              <a:rPr lang="es-MX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means</a:t>
            </a:r>
            <a:r>
              <a:rPr lang="es-MX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Usar el </a:t>
            </a:r>
            <a:r>
              <a:rPr lang="es-MX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método del codo</a:t>
            </a:r>
            <a:r>
              <a:rPr lang="es-MX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: Una forma común de encontrar el valor óptimo de k es utilizar el método del codo. Para hacerlo, se grafican los valores de k junto con la suma de los errores cuadrados (SSE) para cada valor de k. El SSE es la suma de la distancia de cada punto al centroide de su </a:t>
            </a:r>
            <a:r>
              <a:rPr lang="es-MX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cluster</a:t>
            </a:r>
            <a:r>
              <a:rPr lang="es-MX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. A medida que aumenta k, el SSE disminuye, pero a un ritmo cada vez menor. El punto en el que el SSE disminuye más lentamente se conoce como el codo y es el punto óptimo para elegir k.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Utilizar </a:t>
            </a:r>
            <a:r>
              <a:rPr lang="es-MX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técnicas de validación cruzada</a:t>
            </a:r>
            <a:r>
              <a:rPr lang="es-MX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: Otra forma de encontrar el valor óptimo de k es utilizar técnicas de validación cruzada, como la validación cruzada de k-</a:t>
            </a:r>
            <a:r>
              <a:rPr lang="es-MX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fold</a:t>
            </a:r>
            <a:r>
              <a:rPr lang="es-MX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. Esto implica dividir el conjunto de datos en k subconjuntos y entrenar el algoritmo k-</a:t>
            </a:r>
            <a:r>
              <a:rPr lang="es-MX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means</a:t>
            </a:r>
            <a:r>
              <a:rPr lang="es-MX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 k veces, cada vez utilizando un subconjunto diferente.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6B314-B6DC-415E-A114-0EA7AB0E9FBD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9665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Para cada observación miramos el número de puntos a una distancia máxima ε de ella. Esta zona se denomina </a:t>
            </a:r>
            <a:r>
              <a:rPr lang="es-MX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ε-vecindad de la observación</a:t>
            </a:r>
            <a:r>
              <a:rPr lang="es-MX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Si una observación tiene al menos un cierto número de vecinos, incluida ella misma, se considera una </a:t>
            </a:r>
            <a:r>
              <a:rPr lang="es-MX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observación central</a:t>
            </a:r>
            <a:r>
              <a:rPr lang="es-MX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. En este caso, se ha detectado una </a:t>
            </a:r>
            <a:r>
              <a:rPr lang="es-MX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observación de alta densidad</a:t>
            </a:r>
            <a:r>
              <a:rPr lang="es-MX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Todas las observaciones en la vecindad de una observación central pertenecen al mismo clúster. Puede haber observaciones centrales cercanas entre sí. </a:t>
            </a:r>
            <a:r>
              <a:rPr lang="es-MX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Por lo tanto, de un paso a otro, se obtiene una larga secuencia de observaciones centrales que constituyen un único clúster.</a:t>
            </a:r>
            <a:endParaRPr lang="es-MX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Rubik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Cualquier observación que no sea una observación central y que no tenga ninguna observación central en su vecindad se considera una </a:t>
            </a:r>
            <a:r>
              <a:rPr lang="es-MX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anomalía</a:t>
            </a:r>
            <a:r>
              <a:rPr lang="es-MX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.</a:t>
            </a:r>
          </a:p>
          <a:p>
            <a:endParaRPr lang="es-MX" dirty="0"/>
          </a:p>
          <a:p>
            <a:r>
              <a:rPr lang="es-MX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¿Qué distancia </a:t>
            </a:r>
            <a:r>
              <a:rPr lang="es-MX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ε</a:t>
            </a:r>
            <a:r>
              <a:rPr lang="es-MX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 hay que determinar para cada observación la </a:t>
            </a:r>
            <a:r>
              <a:rPr lang="es-MX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ε-</a:t>
            </a:r>
            <a:r>
              <a:rPr lang="es-MX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vecindad? ¿Cuál es el </a:t>
            </a:r>
            <a:r>
              <a:rPr lang="es-MX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número mínimo de vecinos necesario</a:t>
            </a:r>
            <a:r>
              <a:rPr lang="es-MX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 para considerar una observación como una </a:t>
            </a:r>
            <a:r>
              <a:rPr lang="es-MX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observación central</a:t>
            </a:r>
            <a:r>
              <a:rPr lang="es-MX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?</a:t>
            </a:r>
          </a:p>
          <a:p>
            <a:endParaRPr lang="es-MX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Rubik"/>
            </a:endParaRPr>
          </a:p>
          <a:p>
            <a:r>
              <a:rPr lang="es-MX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Estos dos datos son facilitados libremente por el usuario. A diferencia del algoritmo k-</a:t>
            </a:r>
            <a:r>
              <a:rPr lang="es-MX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means</a:t>
            </a:r>
            <a:r>
              <a:rPr lang="es-MX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 o de la clasificación jerárquica ascendente, </a:t>
            </a:r>
            <a:r>
              <a:rPr lang="es-MX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no es necesario definir de antemano el número de clústeres</a:t>
            </a:r>
            <a:r>
              <a:rPr lang="es-MX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, lo que hace que el algoritmo sea menos rígido.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6B314-B6DC-415E-A114-0EA7AB0E9FBD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7213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 err="1">
                <a:effectLst/>
                <a:highlight>
                  <a:srgbClr val="FFFFFF"/>
                </a:highlight>
                <a:latin typeface="-apple-system"/>
              </a:rPr>
              <a:t>Aglomerativo</a:t>
            </a:r>
            <a:r>
              <a:rPr lang="es-MX" b="0" i="0" dirty="0">
                <a:effectLst/>
                <a:highlight>
                  <a:srgbClr val="FFFFFF"/>
                </a:highlight>
                <a:latin typeface="-apple-system"/>
              </a:rPr>
              <a:t>: Los puntos de datos se agrupan utilizando un enfoque ascendente que comienza con puntos de datos individuales.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effectLst/>
                <a:highlight>
                  <a:srgbClr val="FFFFFF"/>
                </a:highlight>
                <a:latin typeface="-apple-system"/>
              </a:rPr>
              <a:t>Divisivo</a:t>
            </a:r>
            <a:r>
              <a:rPr lang="es-MX" b="0" i="0" dirty="0">
                <a:effectLst/>
                <a:highlight>
                  <a:srgbClr val="FFFFFF"/>
                </a:highlight>
                <a:latin typeface="-apple-system"/>
              </a:rPr>
              <a:t>: Se sigue un enfoque descendente en el que todos los puntos de datos se tratan como un gran </a:t>
            </a:r>
            <a:r>
              <a:rPr lang="es-MX" b="0" i="0" dirty="0" err="1">
                <a:effectLst/>
                <a:highlight>
                  <a:srgbClr val="FFFFFF"/>
                </a:highlight>
                <a:latin typeface="-apple-system"/>
              </a:rPr>
              <a:t>cluster</a:t>
            </a:r>
            <a:r>
              <a:rPr lang="es-MX" b="0" i="0" dirty="0">
                <a:effectLst/>
                <a:highlight>
                  <a:srgbClr val="FFFFFF"/>
                </a:highlight>
                <a:latin typeface="-apple-system"/>
              </a:rPr>
              <a:t> y el proceso de agrupación implica la división del gran </a:t>
            </a:r>
            <a:r>
              <a:rPr lang="es-MX" b="0" i="0" dirty="0" err="1">
                <a:effectLst/>
                <a:highlight>
                  <a:srgbClr val="FFFFFF"/>
                </a:highlight>
                <a:latin typeface="-apple-system"/>
              </a:rPr>
              <a:t>cluster</a:t>
            </a:r>
            <a:r>
              <a:rPr lang="es-MX" b="0" i="0" dirty="0">
                <a:effectLst/>
                <a:highlight>
                  <a:srgbClr val="FFFFFF"/>
                </a:highlight>
                <a:latin typeface="-apple-system"/>
              </a:rPr>
              <a:t> en varios </a:t>
            </a:r>
            <a:r>
              <a:rPr lang="es-MX" b="0" i="0" dirty="0" err="1">
                <a:effectLst/>
                <a:highlight>
                  <a:srgbClr val="FFFFFF"/>
                </a:highlight>
                <a:latin typeface="-apple-system"/>
              </a:rPr>
              <a:t>clusters</a:t>
            </a:r>
            <a:r>
              <a:rPr lang="es-MX" b="0" i="0" dirty="0">
                <a:effectLst/>
                <a:highlight>
                  <a:srgbClr val="FFFFFF"/>
                </a:highlight>
                <a:latin typeface="-apple-system"/>
              </a:rPr>
              <a:t> pequeños.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6B314-B6DC-415E-A114-0EA7AB0E9FBD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2942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1" dirty="0"/>
              <a:t>Clasificación:</a:t>
            </a:r>
            <a:r>
              <a:rPr lang="es-MX" dirty="0"/>
              <a:t> Se enfoca en predecir etiquetas o clases a partir de características, utilizando algoritmos supervisados como </a:t>
            </a:r>
            <a:r>
              <a:rPr lang="es-MX" dirty="0" err="1"/>
              <a:t>Random</a:t>
            </a:r>
            <a:r>
              <a:rPr lang="es-MX" dirty="0"/>
              <a:t> </a:t>
            </a:r>
            <a:r>
              <a:rPr lang="es-MX" dirty="0" err="1"/>
              <a:t>Forest.</a:t>
            </a:r>
            <a:r>
              <a:rPr lang="es-MX" b="1" dirty="0" err="1"/>
              <a:t>Clusterización</a:t>
            </a:r>
            <a:r>
              <a:rPr lang="es-MX" b="1" dirty="0"/>
              <a:t>:</a:t>
            </a:r>
            <a:r>
              <a:rPr lang="es-MX" dirty="0"/>
              <a:t> Se enfoca en agrupar datos sin etiquetas en grupos (</a:t>
            </a:r>
            <a:r>
              <a:rPr lang="es-MX" dirty="0" err="1"/>
              <a:t>clusters</a:t>
            </a:r>
            <a:r>
              <a:rPr lang="es-MX" dirty="0"/>
              <a:t>) que comparten similitudes, utilizando algoritmos no supervisados como </a:t>
            </a:r>
            <a:r>
              <a:rPr lang="es-MX" dirty="0" err="1"/>
              <a:t>KMeans</a:t>
            </a:r>
            <a:r>
              <a:rPr lang="es-MX" dirty="0"/>
              <a:t>..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6B314-B6DC-415E-A114-0EA7AB0E9FBD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7102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1" dirty="0"/>
              <a:t>Clasificación:</a:t>
            </a:r>
            <a:r>
              <a:rPr lang="es-MX" dirty="0"/>
              <a:t> Se enfoca en predecir etiquetas o clases a partir de características, utilizando algoritmos supervisados como </a:t>
            </a:r>
            <a:r>
              <a:rPr lang="es-MX" dirty="0" err="1"/>
              <a:t>Random</a:t>
            </a:r>
            <a:r>
              <a:rPr lang="es-MX" dirty="0"/>
              <a:t> </a:t>
            </a:r>
            <a:r>
              <a:rPr lang="es-MX" dirty="0" err="1"/>
              <a:t>Forest.</a:t>
            </a:r>
            <a:r>
              <a:rPr lang="es-MX" b="1" dirty="0" err="1"/>
              <a:t>Clusterización</a:t>
            </a:r>
            <a:r>
              <a:rPr lang="es-MX" b="1" dirty="0"/>
              <a:t>:</a:t>
            </a:r>
            <a:r>
              <a:rPr lang="es-MX" dirty="0"/>
              <a:t> Se enfoca en agrupar datos sin etiquetas en grupos (</a:t>
            </a:r>
            <a:r>
              <a:rPr lang="es-MX" dirty="0" err="1"/>
              <a:t>clusters</a:t>
            </a:r>
            <a:r>
              <a:rPr lang="es-MX" dirty="0"/>
              <a:t>) que comparten similitudes, utilizando algoritmos no supervisados como </a:t>
            </a:r>
            <a:r>
              <a:rPr lang="es-MX" dirty="0" err="1"/>
              <a:t>KMeans</a:t>
            </a:r>
            <a:r>
              <a:rPr lang="es-MX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6B314-B6DC-415E-A114-0EA7AB0E9FBD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2162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Crees que estás clasificando las fotos en categorías como "playa", "montaña", y "</a:t>
            </a:r>
            <a:r>
              <a:rPr lang="es-MX" dirty="0" err="1"/>
              <a:t>ciudad".</a:t>
            </a:r>
            <a:r>
              <a:rPr lang="es-MX" b="1" dirty="0" err="1"/>
              <a:t>Lo</a:t>
            </a:r>
            <a:r>
              <a:rPr lang="es-MX" b="1" dirty="0"/>
              <a:t> que realmente haces:</a:t>
            </a:r>
            <a:r>
              <a:rPr lang="es-MX" dirty="0"/>
              <a:t> Sin darte cuenta, agrupar las fotos por similitudes visuales (colores dominantes, tipos de paisaje) sin tener categorías predefinidas. Este proceso es en realidad </a:t>
            </a:r>
            <a:r>
              <a:rPr lang="es-MX" dirty="0" err="1"/>
              <a:t>clusterización</a:t>
            </a:r>
            <a:r>
              <a:rPr lang="es-MX" dirty="0"/>
              <a:t>, ya que estás descubriendo grupos de fotos basados en patrones no definidos de antemano, en lugar de asignarlas a categorías conocidas.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6B314-B6DC-415E-A114-0EA7AB0E9FBD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5548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Crees que estás </a:t>
            </a:r>
            <a:r>
              <a:rPr lang="es-MX" dirty="0" err="1"/>
              <a:t>clusterizando</a:t>
            </a:r>
            <a:r>
              <a:rPr lang="es-MX" dirty="0"/>
              <a:t> porque estás creando grupos de clientes que comparten ciertas características como edad, ubicación y hábitos de compra.</a:t>
            </a:r>
          </a:p>
          <a:p>
            <a:endParaRPr lang="es-MX" dirty="0"/>
          </a:p>
          <a:p>
            <a:r>
              <a:rPr lang="es-MX" dirty="0"/>
              <a:t>En realidad, estás asignando a cada cliente a un segmento predefinido basado en criterios específicos (como "</a:t>
            </a:r>
            <a:r>
              <a:rPr lang="es-MX" dirty="0" err="1"/>
              <a:t>Millennials</a:t>
            </a:r>
            <a:r>
              <a:rPr lang="es-MX" dirty="0"/>
              <a:t>", "Clientes VIP", "Compradores frecuentes"). Esto es clasificación, ya que los grupos (segmentos) ya estaban definidos antes de realizar el análisis.</a:t>
            </a:r>
          </a:p>
          <a:p>
            <a:endParaRPr lang="es-MX" dirty="0"/>
          </a:p>
          <a:p>
            <a:r>
              <a:rPr lang="es-MX" dirty="0"/>
              <a:t>Estos ejemplos muestran cómo es fácil confundir los dos procesos dependiendo de cómo abordes la tarea y si tienes o no categorías predefinidas en mente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6B314-B6DC-415E-A114-0EA7AB0E9FB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8719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la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clusterización</a:t>
            </a:r>
            <a:r>
              <a:rPr lang="es-MX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se enmarca en el </a:t>
            </a:r>
            <a:r>
              <a:rPr lang="es-MX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aprendizaje no supervisado</a:t>
            </a:r>
            <a:r>
              <a:rPr lang="es-MX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; es decir, para este tipo de </a:t>
            </a:r>
            <a:r>
              <a:rPr lang="es-MX" b="0" i="0" u="none" strike="noStrike" dirty="0">
                <a:effectLst/>
                <a:latin typeface="Montserrat" panose="00000500000000000000" pitchFamily="2" charset="0"/>
                <a:hlinkClick r:id="rId3"/>
              </a:rPr>
              <a:t>algoritmos</a:t>
            </a:r>
            <a:r>
              <a:rPr lang="es-MX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 solo disponemos de un conjunto de datos de entrada (no etiquetados), sobre los que debemos obtener información, sin conocer previamente cuál será la salida.</a:t>
            </a:r>
          </a:p>
          <a:p>
            <a:endParaRPr lang="es-MX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r>
              <a:rPr lang="es-MX" dirty="0"/>
              <a:t>Clasificar imágenes como "gatos" o "perros".</a:t>
            </a:r>
            <a:endParaRPr lang="es-MX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r>
              <a:rPr lang="es-MX" dirty="0"/>
              <a:t>Agrupar clientes con comportamientos de compra similares en marketing.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6B314-B6DC-415E-A114-0EA7AB0E9FBD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8046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6B314-B6DC-415E-A114-0EA7AB0E9FBD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5849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1" dirty="0"/>
              <a:t>Ejemplo simple:</a:t>
            </a:r>
            <a:r>
              <a:rPr lang="es-MX" dirty="0"/>
              <a:t> Un modelo de clasificación podría aprender a distinguir entre correos electrónicos que son "spam" y "no spam" basándose en patrones observados en correos etiquetados previamente.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6B314-B6DC-415E-A114-0EA7AB0E9FBD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5048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1" dirty="0"/>
              <a:t>Árboles de Decisión (</a:t>
            </a:r>
            <a:r>
              <a:rPr lang="es-MX" b="1" dirty="0" err="1"/>
              <a:t>Decision</a:t>
            </a:r>
            <a:r>
              <a:rPr lang="es-MX" b="1" dirty="0"/>
              <a:t> </a:t>
            </a:r>
            <a:r>
              <a:rPr lang="es-MX" b="1" dirty="0" err="1"/>
              <a:t>Trees</a:t>
            </a:r>
            <a:r>
              <a:rPr lang="es-MX" b="1" dirty="0"/>
              <a:t>):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Un método que utiliza una estructura similar a un árbol para dividir los datos en subconjuntos basados en reglas de decisión. Es fácil de interpretar pero puede ser propenso a sobreajuste.</a:t>
            </a:r>
          </a:p>
          <a:p>
            <a:r>
              <a:rPr lang="es-MX" b="1" dirty="0"/>
              <a:t>Máquinas de Vectores de Soporte (SVM):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Un algoritmo que encuentra un hiperplano óptimo que separa las clases en un espacio de alta dimensión. Es efectivo en problemas de alta dimensionalidad.</a:t>
            </a:r>
          </a:p>
          <a:p>
            <a:r>
              <a:rPr lang="es-MX" b="1" dirty="0"/>
              <a:t>Redes Neuronales: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Modelos inspirados en el cerebro humano que pueden capturar relaciones complejas entre las características de entrada y las clases. Son poderosos pero requieren una gran cantidad de datos y poder de cómputo.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6B314-B6DC-415E-A114-0EA7AB0E9FBD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037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6B314-B6DC-415E-A114-0EA7AB0E9FBD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3996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1" dirty="0"/>
              <a:t>Ejemplo simple:</a:t>
            </a:r>
            <a:r>
              <a:rPr lang="es-MX" dirty="0"/>
              <a:t> Agrupar clientes de un supermercado en función de sus patrones de compra para identificar diferentes segmentos de mercado.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6B314-B6DC-415E-A114-0EA7AB0E9FBD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528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2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0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0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9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7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9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4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2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8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4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Freeform: Shape 1030">
            <a:extLst>
              <a:ext uri="{FF2B5EF4-FFF2-40B4-BE49-F238E27FC236}">
                <a16:creationId xmlns:a16="http://schemas.microsoft.com/office/drawing/2014/main" id="{1BCA3EB1-5C8D-493D-87FC-33CB30025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8611246" y="-99172"/>
            <a:ext cx="5461" cy="192871"/>
          </a:xfrm>
          <a:custGeom>
            <a:avLst/>
            <a:gdLst>
              <a:gd name="connsiteX0" fmla="*/ 5461 w 5461"/>
              <a:gd name="connsiteY0" fmla="*/ 0 h 192871"/>
              <a:gd name="connsiteX1" fmla="*/ 0 w 5461"/>
              <a:gd name="connsiteY1" fmla="*/ 0 h 192871"/>
              <a:gd name="connsiteX2" fmla="*/ 0 w 5461"/>
              <a:gd name="connsiteY2" fmla="*/ 192871 h 192871"/>
              <a:gd name="connsiteX3" fmla="*/ 999 w 5461"/>
              <a:gd name="connsiteY3" fmla="*/ 179506 h 192871"/>
              <a:gd name="connsiteX4" fmla="*/ 5461 w 5461"/>
              <a:gd name="connsiteY4" fmla="*/ 0 h 192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1" h="192871">
                <a:moveTo>
                  <a:pt x="5461" y="0"/>
                </a:moveTo>
                <a:lnTo>
                  <a:pt x="0" y="0"/>
                </a:lnTo>
                <a:lnTo>
                  <a:pt x="0" y="192871"/>
                </a:lnTo>
                <a:lnTo>
                  <a:pt x="999" y="179506"/>
                </a:lnTo>
                <a:cubicBezTo>
                  <a:pt x="3961" y="120052"/>
                  <a:pt x="5461" y="60204"/>
                  <a:pt x="5461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46" name="Rectangle 1032">
            <a:extLst>
              <a:ext uri="{FF2B5EF4-FFF2-40B4-BE49-F238E27FC236}">
                <a16:creationId xmlns:a16="http://schemas.microsoft.com/office/drawing/2014/main" id="{CE20D556-7E4E-41CC-BFE3-88D8C16D3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E978B5-B293-B520-7CFD-1B4A3F43E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066800"/>
            <a:ext cx="3352011" cy="3425116"/>
          </a:xfrm>
        </p:spPr>
        <p:txBody>
          <a:bodyPr anchor="t">
            <a:normAutofit/>
          </a:bodyPr>
          <a:lstStyle/>
          <a:p>
            <a:r>
              <a:rPr lang="es-MX" b="1" i="0">
                <a:effectLst/>
                <a:latin typeface="Montserrat" panose="00000500000000000000" pitchFamily="2" charset="0"/>
              </a:rPr>
              <a:t>Clasificación vs. clusterización</a:t>
            </a:r>
            <a:br>
              <a:rPr lang="es-MX" b="1" i="0">
                <a:effectLst/>
                <a:latin typeface="Montserrat" panose="00000500000000000000" pitchFamily="2" charset="0"/>
              </a:rPr>
            </a:b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493DE6-1B46-B580-9FC3-433A414BE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5152375"/>
            <a:ext cx="3352011" cy="962012"/>
          </a:xfrm>
        </p:spPr>
        <p:txBody>
          <a:bodyPr anchor="t">
            <a:normAutofit/>
          </a:bodyPr>
          <a:lstStyle/>
          <a:p>
            <a:r>
              <a:rPr lang="es-MX" dirty="0"/>
              <a:t>Luis Raúl Figueroa Martínez</a:t>
            </a:r>
          </a:p>
          <a:p>
            <a:endParaRPr lang="es-MX" dirty="0"/>
          </a:p>
        </p:txBody>
      </p:sp>
      <p:sp>
        <p:nvSpPr>
          <p:cNvPr id="1047" name="Rectangle 1034">
            <a:extLst>
              <a:ext uri="{FF2B5EF4-FFF2-40B4-BE49-F238E27FC236}">
                <a16:creationId xmlns:a16="http://schemas.microsoft.com/office/drawing/2014/main" id="{295842B8-E896-4BA9-9F94-081F56EDA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222126" y="754"/>
            <a:ext cx="6964901" cy="34289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Freeform: Shape 1036">
            <a:extLst>
              <a:ext uri="{FF2B5EF4-FFF2-40B4-BE49-F238E27FC236}">
                <a16:creationId xmlns:a16="http://schemas.microsoft.com/office/drawing/2014/main" id="{51060EF5-ACF3-4F91-9F96-6E441E2F2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5253712" y="-31589"/>
            <a:ext cx="3425117" cy="3488283"/>
          </a:xfrm>
          <a:custGeom>
            <a:avLst/>
            <a:gdLst>
              <a:gd name="connsiteX0" fmla="*/ 3425117 w 3425117"/>
              <a:gd name="connsiteY0" fmla="*/ 3488283 h 3488283"/>
              <a:gd name="connsiteX1" fmla="*/ 3425117 w 3425117"/>
              <a:gd name="connsiteY1" fmla="*/ 192871 h 3488283"/>
              <a:gd name="connsiteX2" fmla="*/ 3412874 w 3425117"/>
              <a:gd name="connsiteY2" fmla="*/ 356656 h 3488283"/>
              <a:gd name="connsiteX3" fmla="*/ 1579 w 3425117"/>
              <a:gd name="connsiteY3" fmla="*/ 3488282 h 3488283"/>
              <a:gd name="connsiteX4" fmla="*/ 1578 w 3425117"/>
              <a:gd name="connsiteY4" fmla="*/ 0 h 3488283"/>
              <a:gd name="connsiteX5" fmla="*/ 0 w 3425117"/>
              <a:gd name="connsiteY5" fmla="*/ 0 h 3488283"/>
              <a:gd name="connsiteX6" fmla="*/ 1 w 3425117"/>
              <a:gd name="connsiteY6" fmla="*/ 3488283 h 3488283"/>
              <a:gd name="connsiteX7" fmla="*/ 3425117 w 3425117"/>
              <a:gd name="connsiteY7" fmla="*/ 3488283 h 348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5117" h="3488283">
                <a:moveTo>
                  <a:pt x="3425117" y="3488283"/>
                </a:moveTo>
                <a:lnTo>
                  <a:pt x="3425117" y="192871"/>
                </a:lnTo>
                <a:lnTo>
                  <a:pt x="3412874" y="356656"/>
                </a:lnTo>
                <a:cubicBezTo>
                  <a:pt x="3237275" y="2115643"/>
                  <a:pt x="1777000" y="3488282"/>
                  <a:pt x="1579" y="3488282"/>
                </a:cubicBezTo>
                <a:lnTo>
                  <a:pt x="1578" y="0"/>
                </a:lnTo>
                <a:lnTo>
                  <a:pt x="0" y="0"/>
                </a:lnTo>
                <a:lnTo>
                  <a:pt x="1" y="3488283"/>
                </a:lnTo>
                <a:lnTo>
                  <a:pt x="3425117" y="348828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Clasificación vs. clusterización: una explicación práctica">
            <a:extLst>
              <a:ext uri="{FF2B5EF4-FFF2-40B4-BE49-F238E27FC236}">
                <a16:creationId xmlns:a16="http://schemas.microsoft.com/office/drawing/2014/main" id="{29482DEA-296A-AC52-099B-3BBD61D51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8396" y="416343"/>
            <a:ext cx="5025082" cy="300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Rectangle 1038">
            <a:extLst>
              <a:ext uri="{FF2B5EF4-FFF2-40B4-BE49-F238E27FC236}">
                <a16:creationId xmlns:a16="http://schemas.microsoft.com/office/drawing/2014/main" id="{50322D4C-51DD-4EED-8CC9-4BF4C328B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222128" y="3429318"/>
            <a:ext cx="3488283" cy="3428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Oval 1040">
            <a:extLst>
              <a:ext uri="{FF2B5EF4-FFF2-40B4-BE49-F238E27FC236}">
                <a16:creationId xmlns:a16="http://schemas.microsoft.com/office/drawing/2014/main" id="{57BDC155-5A21-474B-9AB8-6D8CCFFA8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2607" y="3648555"/>
            <a:ext cx="3070455" cy="307045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38740-B529-6411-84DF-96D34AB729C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3798"/>
          <a:stretch/>
        </p:blipFill>
        <p:spPr>
          <a:xfrm>
            <a:off x="6033179" y="4275608"/>
            <a:ext cx="1922750" cy="1892421"/>
          </a:xfrm>
          <a:prstGeom prst="rect">
            <a:avLst/>
          </a:prstGeom>
        </p:spPr>
      </p:pic>
      <p:sp>
        <p:nvSpPr>
          <p:cNvPr id="1043" name="Rectangle 1042">
            <a:extLst>
              <a:ext uri="{FF2B5EF4-FFF2-40B4-BE49-F238E27FC236}">
                <a16:creationId xmlns:a16="http://schemas.microsoft.com/office/drawing/2014/main" id="{54A99E2A-98DD-4F29-818D-A392C35C3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10412" y="3429318"/>
            <a:ext cx="3481587" cy="34289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Rectangle 34">
            <a:extLst>
              <a:ext uri="{FF2B5EF4-FFF2-40B4-BE49-F238E27FC236}">
                <a16:creationId xmlns:a16="http://schemas.microsoft.com/office/drawing/2014/main" id="{B0A41132-F07C-4F70-9EA0-2546A8B5C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32909" y="3406822"/>
            <a:ext cx="3428681" cy="3473674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35BC5AF-DAA9-4E3E-1F80-55DD0842AB4D}"/>
              </a:ext>
            </a:extLst>
          </p:cNvPr>
          <p:cNvSpPr txBox="1"/>
          <p:nvPr/>
        </p:nvSpPr>
        <p:spPr>
          <a:xfrm>
            <a:off x="934243" y="5700536"/>
            <a:ext cx="373075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TEMAS SELECTOS DE ESTADÍSTICA I APRENDIZAJE AUTOMÁTICO Y APRENDIZAJE GEOMÉTRICO PROFUNDO</a:t>
            </a:r>
          </a:p>
        </p:txBody>
      </p:sp>
    </p:spTree>
    <p:extLst>
      <p:ext uri="{BB962C8B-B14F-4D97-AF65-F5344CB8AC3E}">
        <p14:creationId xmlns:p14="http://schemas.microsoft.com/office/powerpoint/2010/main" val="4277916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4A37CD6-C27A-9934-A97C-A653F8FED082}"/>
              </a:ext>
            </a:extLst>
          </p:cNvPr>
          <p:cNvSpPr txBox="1"/>
          <p:nvPr/>
        </p:nvSpPr>
        <p:spPr>
          <a:xfrm>
            <a:off x="477520" y="3893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Ventajas y Desventajas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0BA5242-4710-6990-5E9D-A535540C9DEF}"/>
              </a:ext>
            </a:extLst>
          </p:cNvPr>
          <p:cNvSpPr txBox="1"/>
          <p:nvPr/>
        </p:nvSpPr>
        <p:spPr>
          <a:xfrm>
            <a:off x="477520" y="1265258"/>
            <a:ext cx="4368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Ventajas:</a:t>
            </a:r>
          </a:p>
          <a:p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Precisión:</a:t>
            </a:r>
            <a:r>
              <a:rPr lang="es-MX" dirty="0"/>
              <a:t> Puede alcanzar alta precisión con modelos bien entrenados.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Interpretable:</a:t>
            </a:r>
            <a:r>
              <a:rPr lang="es-MX" dirty="0"/>
              <a:t> Algunos algoritmos, como los árboles de decisión, son fáciles de interpretar y entender.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Aplicabilidad:</a:t>
            </a:r>
            <a:r>
              <a:rPr lang="es-MX" dirty="0"/>
              <a:t> Es ampliamente aplicable en numerosos dominios, desde medicina hasta marketing.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3301527-38CE-A7A8-387D-634AFF7DBDD2}"/>
              </a:ext>
            </a:extLst>
          </p:cNvPr>
          <p:cNvSpPr txBox="1"/>
          <p:nvPr/>
        </p:nvSpPr>
        <p:spPr>
          <a:xfrm>
            <a:off x="5902960" y="826532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MX" dirty="0"/>
          </a:p>
          <a:p>
            <a:r>
              <a:rPr lang="es-MX" b="1" dirty="0"/>
              <a:t>Desventajas:</a:t>
            </a:r>
          </a:p>
          <a:p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Sobreajuste:</a:t>
            </a:r>
            <a:r>
              <a:rPr lang="es-MX" dirty="0"/>
              <a:t> Los modelos pueden ajustarse demasiado a los datos de entrenamiento, lo que reduce su capacidad para generalizar a nuevos datos.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Requiere Datos Etiquetados:</a:t>
            </a:r>
            <a:r>
              <a:rPr lang="es-MX" dirty="0"/>
              <a:t> La clasificación supervisada requiere un gran número de ejemplos etiquetados para ser efectiva, lo que puede ser costoso o difícil de obtener.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Limitaciones en Complejidad:</a:t>
            </a:r>
            <a:r>
              <a:rPr lang="es-MX" dirty="0"/>
              <a:t> Algunos algoritmos (como las redes neuronales) pueden ser complejos de entrenar y ajustar, y requieren mucho tiempo y recursos computacionales.</a:t>
            </a:r>
          </a:p>
        </p:txBody>
      </p:sp>
    </p:spTree>
    <p:extLst>
      <p:ext uri="{BB962C8B-B14F-4D97-AF65-F5344CB8AC3E}">
        <p14:creationId xmlns:p14="http://schemas.microsoft.com/office/powerpoint/2010/main" val="204711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F8F6398-7BD4-DA75-A3EB-4B762028FFC1}"/>
              </a:ext>
            </a:extLst>
          </p:cNvPr>
          <p:cNvSpPr txBox="1"/>
          <p:nvPr/>
        </p:nvSpPr>
        <p:spPr>
          <a:xfrm>
            <a:off x="558800" y="439619"/>
            <a:ext cx="475691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1" dirty="0"/>
              <a:t>Definición: Qué es la </a:t>
            </a:r>
            <a:r>
              <a:rPr lang="es-MX" b="1" dirty="0" err="1"/>
              <a:t>clusterización</a:t>
            </a:r>
            <a:r>
              <a:rPr lang="es-MX" b="1" dirty="0"/>
              <a:t> en Machine </a:t>
            </a:r>
            <a:r>
              <a:rPr lang="es-MX" b="1" dirty="0" err="1"/>
              <a:t>Learning</a:t>
            </a:r>
            <a:endParaRPr lang="es-MX" b="1" dirty="0"/>
          </a:p>
          <a:p>
            <a:pPr algn="just"/>
            <a:endParaRPr lang="es-MX" b="1" dirty="0"/>
          </a:p>
          <a:p>
            <a:pPr algn="just"/>
            <a:endParaRPr lang="es-MX" b="1" dirty="0"/>
          </a:p>
          <a:p>
            <a:pPr algn="just"/>
            <a:r>
              <a:rPr lang="es-MX" dirty="0"/>
              <a:t>La </a:t>
            </a:r>
            <a:r>
              <a:rPr lang="es-MX" b="1" dirty="0" err="1"/>
              <a:t>clusterización</a:t>
            </a:r>
            <a:r>
              <a:rPr lang="es-MX" dirty="0"/>
              <a:t> es una técnica de aprendizaje automático no supervisado que agrupa un conjunto de datos en subconjuntos llamados "</a:t>
            </a:r>
            <a:r>
              <a:rPr lang="es-MX" dirty="0" err="1"/>
              <a:t>clusters</a:t>
            </a:r>
            <a:r>
              <a:rPr lang="es-MX" dirty="0"/>
              <a:t>" o "agrupamientos". Los datos dentro de un mismo </a:t>
            </a:r>
            <a:r>
              <a:rPr lang="es-MX" dirty="0" err="1"/>
              <a:t>cluster</a:t>
            </a:r>
            <a:r>
              <a:rPr lang="es-MX" dirty="0"/>
              <a:t> son más similares entre sí en comparación con los de otros </a:t>
            </a:r>
            <a:r>
              <a:rPr lang="es-MX" dirty="0" err="1"/>
              <a:t>clusters</a:t>
            </a:r>
            <a:endParaRPr lang="es-MX" dirty="0"/>
          </a:p>
        </p:txBody>
      </p:sp>
      <p:pic>
        <p:nvPicPr>
          <p:cNvPr id="9220" name="Picture 4" descr="Cómo clusterizar combinando patrones de afinidad y navegación | Rebold">
            <a:extLst>
              <a:ext uri="{FF2B5EF4-FFF2-40B4-BE49-F238E27FC236}">
                <a16:creationId xmlns:a16="http://schemas.microsoft.com/office/drawing/2014/main" id="{81267035-D702-CAE7-91A7-7ADB34B2F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11" y="1899285"/>
            <a:ext cx="4589145" cy="305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ECF755A-83AF-C11D-1F5D-29578C794318}"/>
              </a:ext>
            </a:extLst>
          </p:cNvPr>
          <p:cNvSpPr txBox="1"/>
          <p:nvPr/>
        </p:nvSpPr>
        <p:spPr>
          <a:xfrm>
            <a:off x="558800" y="3933551"/>
            <a:ext cx="39034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/>
              <a:t>El objetivo principal de la </a:t>
            </a:r>
            <a:r>
              <a:rPr lang="es-MX" dirty="0" err="1"/>
              <a:t>clusterización</a:t>
            </a:r>
            <a:r>
              <a:rPr lang="es-MX" dirty="0"/>
              <a:t> es descubrir la estructura oculta o los patrones subyacentes en los datos sin tener etiquetas predefinidas.</a:t>
            </a:r>
          </a:p>
        </p:txBody>
      </p:sp>
    </p:spTree>
    <p:extLst>
      <p:ext uri="{BB962C8B-B14F-4D97-AF65-F5344CB8AC3E}">
        <p14:creationId xmlns:p14="http://schemas.microsoft.com/office/powerpoint/2010/main" val="2710017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35466CA-4A36-009C-9C28-9E24E2C07DC2}"/>
              </a:ext>
            </a:extLst>
          </p:cNvPr>
          <p:cNvSpPr txBox="1"/>
          <p:nvPr/>
        </p:nvSpPr>
        <p:spPr>
          <a:xfrm>
            <a:off x="558800" y="224641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Métodos Comunes</a:t>
            </a:r>
          </a:p>
          <a:p>
            <a:endParaRPr lang="es-MX" b="1" dirty="0"/>
          </a:p>
          <a:p>
            <a:pPr>
              <a:buFont typeface="+mj-lt"/>
              <a:buAutoNum type="arabicPeriod"/>
            </a:pPr>
            <a:r>
              <a:rPr lang="es-MX" b="1" dirty="0"/>
              <a:t>K-</a:t>
            </a:r>
            <a:r>
              <a:rPr lang="es-MX" b="1" dirty="0" err="1"/>
              <a:t>means</a:t>
            </a:r>
            <a:r>
              <a:rPr lang="es-MX" b="1" dirty="0"/>
              <a:t>:</a:t>
            </a:r>
          </a:p>
          <a:p>
            <a:pPr>
              <a:buFont typeface="+mj-lt"/>
              <a:buAutoNum type="arabicPeriod"/>
            </a:pPr>
            <a:endParaRPr lang="es-MX" dirty="0"/>
          </a:p>
          <a:p>
            <a:pPr marL="742950" lvl="1" indent="-285750">
              <a:buFont typeface="+mj-lt"/>
              <a:buAutoNum type="arabicPeriod"/>
            </a:pPr>
            <a:r>
              <a:rPr lang="es-MX" b="1" dirty="0"/>
              <a:t>Descripción:</a:t>
            </a:r>
            <a:r>
              <a:rPr lang="es-MX" dirty="0"/>
              <a:t> K-</a:t>
            </a:r>
            <a:r>
              <a:rPr lang="es-MX" dirty="0" err="1"/>
              <a:t>means</a:t>
            </a:r>
            <a:r>
              <a:rPr lang="es-MX" dirty="0"/>
              <a:t> es un algoritmo de </a:t>
            </a:r>
            <a:r>
              <a:rPr lang="es-MX" dirty="0" err="1"/>
              <a:t>clusterización</a:t>
            </a:r>
            <a:r>
              <a:rPr lang="es-MX" dirty="0"/>
              <a:t> que agrupa datos en K </a:t>
            </a:r>
            <a:r>
              <a:rPr lang="es-MX" dirty="0" err="1"/>
              <a:t>clusters</a:t>
            </a:r>
            <a:r>
              <a:rPr lang="es-MX" dirty="0"/>
              <a:t>, donde K es un número predefinido. El algoritmo asigna cada punto de datos al </a:t>
            </a:r>
            <a:r>
              <a:rPr lang="es-MX" dirty="0" err="1"/>
              <a:t>cluster</a:t>
            </a:r>
            <a:r>
              <a:rPr lang="es-MX" dirty="0"/>
              <a:t> con el centroide más cercano, y luego recalcula los centroides iterativamente hasta que la asignación de puntos a los </a:t>
            </a:r>
            <a:r>
              <a:rPr lang="es-MX" dirty="0" err="1"/>
              <a:t>clusters</a:t>
            </a:r>
            <a:r>
              <a:rPr lang="es-MX" dirty="0"/>
              <a:t> ya no cambia significativamente.</a:t>
            </a:r>
          </a:p>
          <a:p>
            <a:pPr marL="742950" lvl="1" indent="-285750">
              <a:buFont typeface="+mj-lt"/>
              <a:buAutoNum type="arabicPeriod"/>
            </a:pPr>
            <a:endParaRPr lang="es-MX" dirty="0"/>
          </a:p>
          <a:p>
            <a:pPr marL="742950" lvl="1" indent="-285750">
              <a:buFont typeface="+mj-lt"/>
              <a:buAutoNum type="arabicPeriod"/>
            </a:pPr>
            <a:r>
              <a:rPr lang="es-MX" b="1" dirty="0"/>
              <a:t>Ventajas:</a:t>
            </a:r>
            <a:r>
              <a:rPr lang="es-MX" dirty="0"/>
              <a:t> Es rápido y fácil de implementar.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b="1" dirty="0"/>
              <a:t>Desventajas:</a:t>
            </a:r>
            <a:r>
              <a:rPr lang="es-MX" dirty="0"/>
              <a:t> Requiere especificar el número de </a:t>
            </a:r>
            <a:r>
              <a:rPr lang="es-MX" dirty="0" err="1"/>
              <a:t>clusters</a:t>
            </a:r>
            <a:r>
              <a:rPr lang="es-MX" dirty="0"/>
              <a:t> (K) de antemano y puede quedar atrapado en óptimos locales.</a:t>
            </a:r>
          </a:p>
        </p:txBody>
      </p:sp>
    </p:spTree>
    <p:extLst>
      <p:ext uri="{BB962C8B-B14F-4D97-AF65-F5344CB8AC3E}">
        <p14:creationId xmlns:p14="http://schemas.microsoft.com/office/powerpoint/2010/main" val="3127405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5977BD-6BF0-1EDC-E8FB-80E259A33A0A}"/>
              </a:ext>
            </a:extLst>
          </p:cNvPr>
          <p:cNvSpPr txBox="1"/>
          <p:nvPr/>
        </p:nvSpPr>
        <p:spPr>
          <a:xfrm>
            <a:off x="109728" y="1141625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s-MX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Especificar el número de </a:t>
            </a:r>
            <a:r>
              <a:rPr lang="es-MX" b="1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clústers</a:t>
            </a:r>
            <a:r>
              <a:rPr lang="es-MX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 deseados (k)</a:t>
            </a:r>
            <a:r>
              <a:rPr lang="es-MX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:</a:t>
            </a:r>
          </a:p>
          <a:p>
            <a:pPr algn="l"/>
            <a:r>
              <a:rPr lang="es-MX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 </a:t>
            </a:r>
          </a:p>
          <a:p>
            <a:pPr algn="l">
              <a:buFont typeface="+mj-lt"/>
              <a:buAutoNum type="arabicPeriod"/>
            </a:pPr>
            <a:r>
              <a:rPr lang="es-MX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Seleccionar k puntos al azar del conjunto de datos como los centroides iniciales de cada clúster</a:t>
            </a:r>
            <a:r>
              <a:rPr lang="es-MX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:</a:t>
            </a:r>
          </a:p>
          <a:p>
            <a:pPr algn="l"/>
            <a:endParaRPr lang="es-MX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Montserrat" panose="000005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 </a:t>
            </a:r>
            <a:r>
              <a:rPr lang="es-MX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Asignar cada punto del conjunto de datos al </a:t>
            </a:r>
            <a:r>
              <a:rPr lang="es-MX" b="1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cluster</a:t>
            </a:r>
            <a:r>
              <a:rPr lang="es-MX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 cuyo centroide esté más cerca</a:t>
            </a:r>
            <a:r>
              <a:rPr lang="es-MX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:</a:t>
            </a:r>
          </a:p>
          <a:p>
            <a:pPr algn="l"/>
            <a:endParaRPr lang="es-MX" dirty="0">
              <a:solidFill>
                <a:srgbClr val="212529"/>
              </a:solidFill>
              <a:highlight>
                <a:srgbClr val="FFFFFF"/>
              </a:highlight>
              <a:latin typeface="Montserrat" panose="00000500000000000000" pitchFamily="2" charset="0"/>
            </a:endParaRPr>
          </a:p>
          <a:p>
            <a:pPr algn="l"/>
            <a:r>
              <a:rPr lang="es-MX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 </a:t>
            </a:r>
            <a:r>
              <a:rPr lang="es-MX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Recalcular los centroides de cada </a:t>
            </a:r>
            <a:r>
              <a:rPr lang="es-MX" b="1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cluster</a:t>
            </a:r>
            <a:r>
              <a:rPr lang="es-MX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 como la media de todos los puntos del </a:t>
            </a:r>
            <a:r>
              <a:rPr lang="es-MX" b="1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cluster</a:t>
            </a:r>
            <a:r>
              <a:rPr lang="es-MX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: </a:t>
            </a:r>
          </a:p>
          <a:p>
            <a:pPr algn="l"/>
            <a:endParaRPr lang="es-MX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Montserrat" panose="000005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s-MX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Repetir los pasos 3 y 4</a:t>
            </a:r>
            <a:r>
              <a:rPr lang="es-MX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.</a:t>
            </a:r>
          </a:p>
        </p:txBody>
      </p:sp>
      <p:pic>
        <p:nvPicPr>
          <p:cNvPr id="4" name="k-means-algorithm">
            <a:hlinkClick r:id="" action="ppaction://media"/>
            <a:extLst>
              <a:ext uri="{FF2B5EF4-FFF2-40B4-BE49-F238E27FC236}">
                <a16:creationId xmlns:a16="http://schemas.microsoft.com/office/drawing/2014/main" id="{3FB61CE1-A995-8263-2D28-32760322591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643688" y="928688"/>
            <a:ext cx="4389437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8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F7CA26-0466-D9C2-66A9-C5BCE1E4FC69}"/>
              </a:ext>
            </a:extLst>
          </p:cNvPr>
          <p:cNvSpPr txBox="1"/>
          <p:nvPr/>
        </p:nvSpPr>
        <p:spPr>
          <a:xfrm>
            <a:off x="1109472" y="1443841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Algunas </a:t>
            </a:r>
            <a:r>
              <a:rPr lang="es-MX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aplicaciones del algoritmo k-</a:t>
            </a:r>
            <a:r>
              <a:rPr lang="es-MX" b="1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means</a:t>
            </a:r>
            <a:r>
              <a:rPr lang="es-MX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 incluyen:</a:t>
            </a:r>
          </a:p>
          <a:p>
            <a:pPr algn="l"/>
            <a:endParaRPr lang="es-MX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Segmentación de clientes:</a:t>
            </a:r>
            <a:r>
              <a:rPr lang="es-MX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 Puede utilizarse para dividir a los clientes en diferentes grupos en función de sus características o comportamientos. Esto puede ser útil para enviar campañas de marketing más personalizadas o para tomar decisiones de negocio.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Clasificación de texto: </a:t>
            </a:r>
            <a:r>
              <a:rPr lang="es-MX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Puede utilizarse para clasificar documentos o artículos en diferentes categorías en función de su contenido.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Detección de anomalías:</a:t>
            </a:r>
            <a:r>
              <a:rPr lang="es-MX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 Puede utilizarse para detectar patrones anormales en un conjunto de datos y señalar posibles problemas o errores.</a:t>
            </a:r>
          </a:p>
        </p:txBody>
      </p:sp>
    </p:spTree>
    <p:extLst>
      <p:ext uri="{BB962C8B-B14F-4D97-AF65-F5344CB8AC3E}">
        <p14:creationId xmlns:p14="http://schemas.microsoft.com/office/powerpoint/2010/main" val="4027026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55DFD18-201D-6A85-57C0-1380DE56BCA9}"/>
              </a:ext>
            </a:extLst>
          </p:cNvPr>
          <p:cNvSpPr txBox="1"/>
          <p:nvPr/>
        </p:nvSpPr>
        <p:spPr>
          <a:xfrm>
            <a:off x="426720" y="426456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DBSCAN (</a:t>
            </a:r>
            <a:r>
              <a:rPr lang="es-MX" b="1" dirty="0" err="1"/>
              <a:t>Density-Based</a:t>
            </a:r>
            <a:r>
              <a:rPr lang="es-MX" b="1" dirty="0"/>
              <a:t> </a:t>
            </a:r>
            <a:r>
              <a:rPr lang="es-MX" b="1" dirty="0" err="1"/>
              <a:t>Spatial</a:t>
            </a:r>
            <a:r>
              <a:rPr lang="es-MX" b="1" dirty="0"/>
              <a:t> </a:t>
            </a:r>
            <a:r>
              <a:rPr lang="es-MX" b="1" dirty="0" err="1"/>
              <a:t>Clustering</a:t>
            </a:r>
            <a:r>
              <a:rPr lang="es-MX" b="1" dirty="0"/>
              <a:t> </a:t>
            </a:r>
            <a:r>
              <a:rPr lang="es-MX" b="1" dirty="0" err="1"/>
              <a:t>of</a:t>
            </a:r>
            <a:r>
              <a:rPr lang="es-MX" b="1" dirty="0"/>
              <a:t> </a:t>
            </a:r>
            <a:r>
              <a:rPr lang="es-MX" b="1" dirty="0" err="1"/>
              <a:t>Applications</a:t>
            </a:r>
            <a:r>
              <a:rPr lang="es-MX" b="1" dirty="0"/>
              <a:t> </a:t>
            </a:r>
            <a:r>
              <a:rPr lang="es-MX" b="1" dirty="0" err="1"/>
              <a:t>with</a:t>
            </a:r>
            <a:r>
              <a:rPr lang="es-MX" b="1" dirty="0"/>
              <a:t> </a:t>
            </a:r>
            <a:r>
              <a:rPr lang="es-MX" b="1" dirty="0" err="1"/>
              <a:t>Noise</a:t>
            </a:r>
            <a:r>
              <a:rPr lang="es-MX" b="1" dirty="0"/>
              <a:t>):</a:t>
            </a:r>
          </a:p>
          <a:p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Descripción:</a:t>
            </a:r>
            <a:r>
              <a:rPr lang="es-MX" dirty="0"/>
              <a:t> DBSCAN agrupa puntos densamente conectados y puede encontrar </a:t>
            </a:r>
            <a:r>
              <a:rPr lang="es-MX" dirty="0" err="1"/>
              <a:t>clusters</a:t>
            </a:r>
            <a:r>
              <a:rPr lang="es-MX" dirty="0"/>
              <a:t> de forma arbitraria, mientras que identifica puntos que no pertenecen a ningún </a:t>
            </a:r>
            <a:r>
              <a:rPr lang="es-MX" dirty="0" err="1"/>
              <a:t>cluster</a:t>
            </a:r>
            <a:r>
              <a:rPr lang="es-MX" dirty="0"/>
              <a:t> como ruido. Es útil para detectar </a:t>
            </a:r>
            <a:r>
              <a:rPr lang="es-MX" dirty="0" err="1"/>
              <a:t>clusters</a:t>
            </a:r>
            <a:r>
              <a:rPr lang="es-MX" dirty="0"/>
              <a:t> de diferentes formas y tamaños.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D257C0-0A57-CE53-D4E3-82705D3DE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082480"/>
            <a:ext cx="7315200" cy="32289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D0BFEBB-12BB-512E-74BD-9676E2E45B67}"/>
              </a:ext>
            </a:extLst>
          </p:cNvPr>
          <p:cNvSpPr txBox="1"/>
          <p:nvPr/>
        </p:nvSpPr>
        <p:spPr>
          <a:xfrm>
            <a:off x="6412992" y="1257452"/>
            <a:ext cx="56692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Ventajas:</a:t>
            </a:r>
            <a:r>
              <a:rPr lang="es-MX" dirty="0"/>
              <a:t> No requiere especificar el número de </a:t>
            </a:r>
            <a:r>
              <a:rPr lang="es-MX" dirty="0" err="1"/>
              <a:t>clusters</a:t>
            </a:r>
            <a:r>
              <a:rPr lang="es-MX" dirty="0"/>
              <a:t> y es robusto al ruido.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Desventajas:</a:t>
            </a:r>
            <a:r>
              <a:rPr lang="es-MX" dirty="0"/>
              <a:t> Su rendimiento puede degradarse en datos de alta dimensión y su eficacia depende de la elección de los parámetros.</a:t>
            </a:r>
          </a:p>
        </p:txBody>
      </p:sp>
    </p:spTree>
    <p:extLst>
      <p:ext uri="{BB962C8B-B14F-4D97-AF65-F5344CB8AC3E}">
        <p14:creationId xmlns:p14="http://schemas.microsoft.com/office/powerpoint/2010/main" val="2172789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203CE2F9-2B31-66BB-AE98-0DA5DA421F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9B5C2BA-3627-D00A-44B0-F081C6BEB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368" y="2094928"/>
            <a:ext cx="73152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53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Freeform: Shape 5126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1B76466-A093-ED25-6ECC-7695F922FBBB}"/>
              </a:ext>
            </a:extLst>
          </p:cNvPr>
          <p:cNvSpPr txBox="1"/>
          <p:nvPr/>
        </p:nvSpPr>
        <p:spPr>
          <a:xfrm>
            <a:off x="243666" y="976468"/>
            <a:ext cx="4950125" cy="47171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b="1" dirty="0"/>
              <a:t>Clustering </a:t>
            </a:r>
            <a:r>
              <a:rPr lang="en-US" b="1" dirty="0" err="1"/>
              <a:t>Jerárquico</a:t>
            </a:r>
            <a:r>
              <a:rPr lang="en-US" b="1" dirty="0"/>
              <a:t>: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Descripción</a:t>
            </a:r>
            <a:r>
              <a:rPr lang="en-US" b="1" dirty="0"/>
              <a:t>:</a:t>
            </a:r>
            <a:r>
              <a:rPr lang="en-US" dirty="0"/>
              <a:t> El clustering </a:t>
            </a:r>
            <a:r>
              <a:rPr lang="en-US" dirty="0" err="1"/>
              <a:t>jerárquico</a:t>
            </a:r>
            <a:r>
              <a:rPr lang="en-US" dirty="0"/>
              <a:t>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jerarquía</a:t>
            </a:r>
            <a:r>
              <a:rPr lang="en-US" dirty="0"/>
              <a:t> de clusters </a:t>
            </a:r>
            <a:r>
              <a:rPr lang="en-US" dirty="0" err="1"/>
              <a:t>mediante</a:t>
            </a:r>
            <a:r>
              <a:rPr lang="en-US" dirty="0"/>
              <a:t> un </a:t>
            </a:r>
            <a:r>
              <a:rPr lang="en-US" dirty="0" err="1"/>
              <a:t>enfoque</a:t>
            </a:r>
            <a:r>
              <a:rPr lang="en-US" dirty="0"/>
              <a:t> </a:t>
            </a:r>
            <a:r>
              <a:rPr lang="en-US" dirty="0" err="1"/>
              <a:t>aglomerativo</a:t>
            </a:r>
            <a:r>
              <a:rPr lang="en-US" dirty="0"/>
              <a:t> (de </a:t>
            </a:r>
            <a:r>
              <a:rPr lang="en-US" dirty="0" err="1"/>
              <a:t>abajo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</a:t>
            </a:r>
            <a:r>
              <a:rPr lang="en-US" dirty="0" err="1"/>
              <a:t>arriba</a:t>
            </a:r>
            <a:r>
              <a:rPr lang="en-US" dirty="0"/>
              <a:t>) o </a:t>
            </a:r>
            <a:r>
              <a:rPr lang="en-US" dirty="0" err="1"/>
              <a:t>divisivo</a:t>
            </a:r>
            <a:r>
              <a:rPr lang="en-US" dirty="0"/>
              <a:t> (de </a:t>
            </a:r>
            <a:r>
              <a:rPr lang="en-US" dirty="0" err="1"/>
              <a:t>arriba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</a:t>
            </a:r>
            <a:r>
              <a:rPr lang="en-US" dirty="0" err="1"/>
              <a:t>abajo</a:t>
            </a:r>
            <a:r>
              <a:rPr lang="en-US" dirty="0"/>
              <a:t>). Los clusters se </a:t>
            </a:r>
            <a:r>
              <a:rPr lang="en-US" dirty="0" err="1"/>
              <a:t>representan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dendrograma</a:t>
            </a:r>
            <a:r>
              <a:rPr lang="en-US" dirty="0"/>
              <a:t>, que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visualizar</a:t>
            </a:r>
            <a:r>
              <a:rPr lang="en-US" dirty="0"/>
              <a:t> 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/>
              <a:t>agrupan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niveles</a:t>
            </a:r>
            <a:r>
              <a:rPr lang="en-US" dirty="0"/>
              <a:t> de </a:t>
            </a:r>
            <a:r>
              <a:rPr lang="en-US" dirty="0" err="1"/>
              <a:t>granularidad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Ventajas</a:t>
            </a:r>
            <a:r>
              <a:rPr lang="en-US" b="1" dirty="0"/>
              <a:t>:</a:t>
            </a:r>
            <a:r>
              <a:rPr lang="en-US" dirty="0"/>
              <a:t> No es </a:t>
            </a:r>
            <a:r>
              <a:rPr lang="en-US" dirty="0" err="1"/>
              <a:t>necesario</a:t>
            </a:r>
            <a:r>
              <a:rPr lang="en-US" dirty="0"/>
              <a:t> </a:t>
            </a:r>
            <a:r>
              <a:rPr lang="en-US" dirty="0" err="1"/>
              <a:t>especificar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clusters de </a:t>
            </a:r>
            <a:r>
              <a:rPr lang="en-US" dirty="0" err="1"/>
              <a:t>antemano</a:t>
            </a:r>
            <a:r>
              <a:rPr lang="en-US" dirty="0"/>
              <a:t> y </a:t>
            </a:r>
            <a:r>
              <a:rPr lang="en-US" dirty="0" err="1"/>
              <a:t>proporciona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representación</a:t>
            </a:r>
            <a:r>
              <a:rPr lang="en-US" dirty="0"/>
              <a:t> visual </a:t>
            </a:r>
            <a:r>
              <a:rPr lang="en-US" dirty="0" err="1"/>
              <a:t>útil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Desventajas</a:t>
            </a:r>
            <a:r>
              <a:rPr lang="en-US" b="1" dirty="0"/>
              <a:t>:</a:t>
            </a:r>
            <a:r>
              <a:rPr lang="en-US" dirty="0"/>
              <a:t> Es </a:t>
            </a:r>
            <a:r>
              <a:rPr lang="en-US" dirty="0" err="1"/>
              <a:t>computacionalmente</a:t>
            </a:r>
            <a:r>
              <a:rPr lang="en-US" dirty="0"/>
              <a:t> </a:t>
            </a:r>
            <a:r>
              <a:rPr lang="en-US" dirty="0" err="1"/>
              <a:t>costoso</a:t>
            </a:r>
            <a:r>
              <a:rPr lang="en-US" dirty="0"/>
              <a:t> y </a:t>
            </a:r>
            <a:r>
              <a:rPr lang="en-US" dirty="0" err="1"/>
              <a:t>puede</a:t>
            </a:r>
            <a:r>
              <a:rPr lang="en-US" dirty="0"/>
              <a:t> ser </a:t>
            </a:r>
            <a:r>
              <a:rPr lang="en-US" dirty="0" err="1"/>
              <a:t>difícil</a:t>
            </a:r>
            <a:r>
              <a:rPr lang="en-US" dirty="0"/>
              <a:t> de </a:t>
            </a:r>
            <a:r>
              <a:rPr lang="en-US" dirty="0" err="1"/>
              <a:t>interpretar</a:t>
            </a:r>
            <a:r>
              <a:rPr lang="en-US" dirty="0"/>
              <a:t> con </a:t>
            </a:r>
            <a:r>
              <a:rPr lang="en-US" dirty="0" err="1"/>
              <a:t>grandes</a:t>
            </a:r>
            <a:r>
              <a:rPr lang="en-US" dirty="0"/>
              <a:t> conjuntos de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</p:txBody>
      </p:sp>
      <p:sp>
        <p:nvSpPr>
          <p:cNvPr id="5131" name="Freeform: Shape 5130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33" name="Freeform: Shape 5132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Hierarchical-Clustering-Analysis">
            <a:extLst>
              <a:ext uri="{FF2B5EF4-FFF2-40B4-BE49-F238E27FC236}">
                <a16:creationId xmlns:a16="http://schemas.microsoft.com/office/drawing/2014/main" id="{8A600899-E223-F19F-FFB8-8745F7F4A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7457" y="1982096"/>
            <a:ext cx="6366286" cy="32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051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3319244-030A-FF43-9FA2-DA4A15FFC761}"/>
              </a:ext>
            </a:extLst>
          </p:cNvPr>
          <p:cNvSpPr txBox="1"/>
          <p:nvPr/>
        </p:nvSpPr>
        <p:spPr>
          <a:xfrm>
            <a:off x="597408" y="877283"/>
            <a:ext cx="737616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0" i="0" dirty="0">
                <a:effectLst/>
                <a:highlight>
                  <a:srgbClr val="FFFFFF"/>
                </a:highlight>
                <a:latin typeface="-apple-system"/>
              </a:rPr>
              <a:t>Los siguientes son los pasos para realizar el </a:t>
            </a:r>
            <a:r>
              <a:rPr lang="es-MX" b="1" i="0" dirty="0" err="1">
                <a:effectLst/>
                <a:highlight>
                  <a:srgbClr val="FFFFFF"/>
                </a:highlight>
                <a:latin typeface="-apple-system"/>
              </a:rPr>
              <a:t>clustering</a:t>
            </a:r>
            <a:r>
              <a:rPr lang="es-MX" b="1" i="0" dirty="0">
                <a:effectLst/>
                <a:highlight>
                  <a:srgbClr val="FFFFFF"/>
                </a:highlight>
                <a:latin typeface="-apple-system"/>
              </a:rPr>
              <a:t> jerárquico</a:t>
            </a:r>
            <a:r>
              <a:rPr lang="es-MX" b="0" i="0" dirty="0">
                <a:effectLst/>
                <a:highlight>
                  <a:srgbClr val="FFFFFF"/>
                </a:highlight>
                <a:latin typeface="-apple-system"/>
              </a:rPr>
              <a:t>:</a:t>
            </a:r>
          </a:p>
          <a:p>
            <a:pPr algn="l"/>
            <a:endParaRPr lang="es-MX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highlight>
                  <a:srgbClr val="FFFFFF"/>
                </a:highlight>
                <a:latin typeface="-apple-system"/>
              </a:rPr>
              <a:t>Al principio, tratar cada punto de datos como un </a:t>
            </a:r>
            <a:r>
              <a:rPr lang="es-MX" b="0" i="0" dirty="0" err="1">
                <a:effectLst/>
                <a:highlight>
                  <a:srgbClr val="FFFFFF"/>
                </a:highlight>
                <a:latin typeface="-apple-system"/>
              </a:rPr>
              <a:t>cluster</a:t>
            </a:r>
            <a:r>
              <a:rPr lang="es-MX" b="0" i="0" dirty="0">
                <a:effectLst/>
                <a:highlight>
                  <a:srgbClr val="FFFFFF"/>
                </a:highlight>
                <a:latin typeface="-apple-system"/>
              </a:rPr>
              <a:t>. Por lo tanto, el número de </a:t>
            </a:r>
            <a:r>
              <a:rPr lang="es-MX" b="0" i="0" dirty="0" err="1">
                <a:effectLst/>
                <a:highlight>
                  <a:srgbClr val="FFFFFF"/>
                </a:highlight>
                <a:latin typeface="-apple-system"/>
              </a:rPr>
              <a:t>clusters</a:t>
            </a:r>
            <a:r>
              <a:rPr lang="es-MX" b="0" i="0" dirty="0">
                <a:effectLst/>
                <a:highlight>
                  <a:srgbClr val="FFFFFF"/>
                </a:highlight>
                <a:latin typeface="-apple-system"/>
              </a:rPr>
              <a:t> al principio será K, mientras que K es un número entero que representa el número de puntos de datos.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highlight>
                  <a:srgbClr val="FFFFFF"/>
                </a:highlight>
                <a:latin typeface="-apple-system"/>
              </a:rPr>
              <a:t>Se forma un </a:t>
            </a:r>
            <a:r>
              <a:rPr lang="es-MX" b="0" i="0" dirty="0" err="1">
                <a:effectLst/>
                <a:highlight>
                  <a:srgbClr val="FFFFFF"/>
                </a:highlight>
                <a:latin typeface="-apple-system"/>
              </a:rPr>
              <a:t>cluster</a:t>
            </a:r>
            <a:r>
              <a:rPr lang="es-MX" b="0" i="0" dirty="0">
                <a:effectLst/>
                <a:highlight>
                  <a:srgbClr val="FFFFFF"/>
                </a:highlight>
                <a:latin typeface="-apple-system"/>
              </a:rPr>
              <a:t> uniendo los dos puntos de datos más cercanos, lo que da lugar a K-1 </a:t>
            </a:r>
            <a:r>
              <a:rPr lang="es-MX" b="0" i="0" dirty="0" err="1">
                <a:effectLst/>
                <a:highlight>
                  <a:srgbClr val="FFFFFF"/>
                </a:highlight>
                <a:latin typeface="-apple-system"/>
              </a:rPr>
              <a:t>clusters</a:t>
            </a:r>
            <a:r>
              <a:rPr lang="es-MX" b="0" i="0" dirty="0"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highlight>
                  <a:srgbClr val="FFFFFF"/>
                </a:highlight>
                <a:latin typeface="-apple-system"/>
              </a:rPr>
              <a:t>Formar más </a:t>
            </a:r>
            <a:r>
              <a:rPr lang="es-MX" b="0" i="0" dirty="0" err="1">
                <a:effectLst/>
                <a:highlight>
                  <a:srgbClr val="FFFFFF"/>
                </a:highlight>
                <a:latin typeface="-apple-system"/>
              </a:rPr>
              <a:t>clusters</a:t>
            </a:r>
            <a:r>
              <a:rPr lang="es-MX" b="0" i="0" dirty="0">
                <a:effectLst/>
                <a:highlight>
                  <a:srgbClr val="FFFFFF"/>
                </a:highlight>
                <a:latin typeface="-apple-system"/>
              </a:rPr>
              <a:t> uniendo los dos </a:t>
            </a:r>
            <a:r>
              <a:rPr lang="es-MX" b="0" i="0" dirty="0" err="1">
                <a:effectLst/>
                <a:highlight>
                  <a:srgbClr val="FFFFFF"/>
                </a:highlight>
                <a:latin typeface="-apple-system"/>
              </a:rPr>
              <a:t>clusters</a:t>
            </a:r>
            <a:r>
              <a:rPr lang="es-MX" b="0" i="0" dirty="0">
                <a:effectLst/>
                <a:highlight>
                  <a:srgbClr val="FFFFFF"/>
                </a:highlight>
                <a:latin typeface="-apple-system"/>
              </a:rPr>
              <a:t> más cercanos dando como resultado K-2 </a:t>
            </a:r>
            <a:r>
              <a:rPr lang="es-MX" b="0" i="0" dirty="0" err="1">
                <a:effectLst/>
                <a:highlight>
                  <a:srgbClr val="FFFFFF"/>
                </a:highlight>
                <a:latin typeface="-apple-system"/>
              </a:rPr>
              <a:t>clusters</a:t>
            </a:r>
            <a:r>
              <a:rPr lang="es-MX" b="0" i="0" dirty="0"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highlight>
                  <a:srgbClr val="FFFFFF"/>
                </a:highlight>
                <a:latin typeface="-apple-system"/>
              </a:rPr>
              <a:t>Repita los tres pasos anteriores hasta que se forme un solo </a:t>
            </a:r>
            <a:r>
              <a:rPr lang="es-MX" b="0" i="0" dirty="0" err="1">
                <a:effectLst/>
                <a:highlight>
                  <a:srgbClr val="FFFFFF"/>
                </a:highlight>
                <a:latin typeface="-apple-system"/>
              </a:rPr>
              <a:t>cluster</a:t>
            </a:r>
            <a:r>
              <a:rPr lang="es-MX" b="0" i="0" dirty="0">
                <a:effectLst/>
                <a:highlight>
                  <a:srgbClr val="FFFFFF"/>
                </a:highlight>
                <a:latin typeface="-apple-system"/>
              </a:rPr>
              <a:t> grande.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highlight>
                  <a:srgbClr val="FFFFFF"/>
                </a:highlight>
                <a:latin typeface="-apple-system"/>
              </a:rPr>
              <a:t>Una vez formado un solo </a:t>
            </a:r>
            <a:r>
              <a:rPr lang="es-MX" b="0" i="0" dirty="0" err="1">
                <a:effectLst/>
                <a:highlight>
                  <a:srgbClr val="FFFFFF"/>
                </a:highlight>
                <a:latin typeface="-apple-system"/>
              </a:rPr>
              <a:t>cluster</a:t>
            </a:r>
            <a:r>
              <a:rPr lang="es-MX" b="0" i="0" dirty="0">
                <a:effectLst/>
                <a:highlight>
                  <a:srgbClr val="FFFFFF"/>
                </a:highlight>
                <a:latin typeface="-apple-system"/>
              </a:rPr>
              <a:t>, se utilizan </a:t>
            </a:r>
            <a:r>
              <a:rPr lang="es-MX" b="0" i="0" dirty="0" err="1">
                <a:effectLst/>
                <a:highlight>
                  <a:srgbClr val="FFFFFF"/>
                </a:highlight>
                <a:latin typeface="-apple-system"/>
              </a:rPr>
              <a:t>dendrogramas</a:t>
            </a:r>
            <a:r>
              <a:rPr lang="es-MX" b="0" i="0" dirty="0">
                <a:effectLst/>
                <a:highlight>
                  <a:srgbClr val="FFFFFF"/>
                </a:highlight>
                <a:latin typeface="-apple-system"/>
              </a:rPr>
              <a:t> para dividir en múltiples </a:t>
            </a:r>
            <a:r>
              <a:rPr lang="es-MX" b="0" i="0" dirty="0" err="1">
                <a:effectLst/>
                <a:highlight>
                  <a:srgbClr val="FFFFFF"/>
                </a:highlight>
                <a:latin typeface="-apple-system"/>
              </a:rPr>
              <a:t>clusters</a:t>
            </a:r>
            <a:r>
              <a:rPr lang="es-MX" b="0" i="0" dirty="0">
                <a:effectLst/>
                <a:highlight>
                  <a:srgbClr val="FFFFFF"/>
                </a:highlight>
                <a:latin typeface="-apple-system"/>
              </a:rPr>
              <a:t> dependiendo del problema.</a:t>
            </a:r>
          </a:p>
        </p:txBody>
      </p:sp>
    </p:spTree>
    <p:extLst>
      <p:ext uri="{BB962C8B-B14F-4D97-AF65-F5344CB8AC3E}">
        <p14:creationId xmlns:p14="http://schemas.microsoft.com/office/powerpoint/2010/main" val="4148281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FE05747-C5DD-6E70-D496-98D946E365AF}"/>
              </a:ext>
            </a:extLst>
          </p:cNvPr>
          <p:cNvSpPr txBox="1"/>
          <p:nvPr/>
        </p:nvSpPr>
        <p:spPr>
          <a:xfrm>
            <a:off x="284480" y="289679"/>
            <a:ext cx="52730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Ventajas y Desventajas</a:t>
            </a:r>
          </a:p>
          <a:p>
            <a:endParaRPr lang="es-MX" b="1" dirty="0"/>
          </a:p>
          <a:p>
            <a:endParaRPr lang="es-MX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Ventajas:</a:t>
            </a:r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dirty="0"/>
              <a:t>Descubrimiento de patrones ocultos:</a:t>
            </a:r>
            <a:r>
              <a:rPr lang="es-MX" dirty="0"/>
              <a:t> Permite descubrir estructuras y patrones en los datos que no son evidentes.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dirty="0"/>
              <a:t>Flexibilidad:</a:t>
            </a:r>
            <a:r>
              <a:rPr lang="es-MX" dirty="0"/>
              <a:t> Se puede aplicar a diversos tipos de datos, desde texto hasta imágenes y datos numéricos.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dirty="0"/>
              <a:t>Aplicaciones prácticas:</a:t>
            </a:r>
            <a:r>
              <a:rPr lang="es-MX" dirty="0"/>
              <a:t> Es útil en muchas áreas, como marketing, biología, y procesamiento de imágenes.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9528D75-11E8-246A-EA40-0F588ACEF4A3}"/>
              </a:ext>
            </a:extLst>
          </p:cNvPr>
          <p:cNvSpPr txBox="1"/>
          <p:nvPr/>
        </p:nvSpPr>
        <p:spPr>
          <a:xfrm>
            <a:off x="6309360" y="1077020"/>
            <a:ext cx="4927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Desventajas: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Sensibilidad a la elección de parámetros:</a:t>
            </a:r>
            <a:r>
              <a:rPr lang="es-MX" dirty="0"/>
              <a:t> El rendimiento de los algoritmos de </a:t>
            </a:r>
            <a:r>
              <a:rPr lang="es-MX" dirty="0" err="1"/>
              <a:t>clusterización</a:t>
            </a:r>
            <a:r>
              <a:rPr lang="es-MX" dirty="0"/>
              <a:t> puede depender en gran medida de la elección de parámetros (como el número de </a:t>
            </a:r>
            <a:r>
              <a:rPr lang="es-MX" dirty="0" err="1"/>
              <a:t>clusters</a:t>
            </a:r>
            <a:r>
              <a:rPr lang="es-MX" dirty="0"/>
              <a:t> en K-</a:t>
            </a:r>
            <a:r>
              <a:rPr lang="es-MX" dirty="0" err="1"/>
              <a:t>means</a:t>
            </a:r>
            <a:r>
              <a:rPr lang="es-MX" dirty="0"/>
              <a:t> o el radio en DBSCAN).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Interpretación:</a:t>
            </a:r>
            <a:r>
              <a:rPr lang="es-MX" dirty="0"/>
              <a:t> Los resultados de la </a:t>
            </a:r>
            <a:r>
              <a:rPr lang="es-MX" dirty="0" err="1"/>
              <a:t>clusterización</a:t>
            </a:r>
            <a:r>
              <a:rPr lang="es-MX" dirty="0"/>
              <a:t> pueden ser difíciles de interpretar, especialmente en algoritmos como el </a:t>
            </a:r>
            <a:r>
              <a:rPr lang="es-MX" dirty="0" err="1"/>
              <a:t>clustering</a:t>
            </a:r>
            <a:r>
              <a:rPr lang="es-MX" dirty="0"/>
              <a:t> jerárquico.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Escalabilidad:</a:t>
            </a:r>
            <a:r>
              <a:rPr lang="es-MX" dirty="0"/>
              <a:t> Algunos métodos, como el </a:t>
            </a:r>
            <a:r>
              <a:rPr lang="es-MX" dirty="0" err="1"/>
              <a:t>clustering</a:t>
            </a:r>
            <a:r>
              <a:rPr lang="es-MX" dirty="0"/>
              <a:t> jerárquico, no escalan bien con grandes conjuntos de datos, lo que puede llevar a un alto costo computacional.</a:t>
            </a:r>
          </a:p>
        </p:txBody>
      </p:sp>
    </p:spTree>
    <p:extLst>
      <p:ext uri="{BB962C8B-B14F-4D97-AF65-F5344CB8AC3E}">
        <p14:creationId xmlns:p14="http://schemas.microsoft.com/office/powerpoint/2010/main" val="331643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ips para Organizar y Planear tus Vacaciones en México">
            <a:extLst>
              <a:ext uri="{FF2B5EF4-FFF2-40B4-BE49-F238E27FC236}">
                <a16:creationId xmlns:a16="http://schemas.microsoft.com/office/drawing/2014/main" id="{FCF0F1D2-10A3-947D-E01F-BD027C980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5" r="10846" b="1"/>
          <a:stretch/>
        </p:blipFill>
        <p:spPr bwMode="auto">
          <a:xfrm>
            <a:off x="3793813" y="744344"/>
            <a:ext cx="4627646" cy="4627648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ntaña vs playa. La mejor opción para tus vacaciones. | Manaslu Adventures">
            <a:extLst>
              <a:ext uri="{FF2B5EF4-FFF2-40B4-BE49-F238E27FC236}">
                <a16:creationId xmlns:a16="http://schemas.microsoft.com/office/drawing/2014/main" id="{B4614C69-BEE3-0B56-B477-9D1AC205E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6" r="2622" b="5"/>
          <a:stretch/>
        </p:blipFill>
        <p:spPr bwMode="auto">
          <a:xfrm>
            <a:off x="1319706" y="1757695"/>
            <a:ext cx="2590737" cy="2926956"/>
          </a:xfrm>
          <a:custGeom>
            <a:avLst/>
            <a:gdLst/>
            <a:ahLst/>
            <a:cxnLst/>
            <a:rect l="l" t="t" r="r" b="b"/>
            <a:pathLst>
              <a:path w="2590737" h="2926956">
                <a:moveTo>
                  <a:pt x="1463478" y="0"/>
                </a:moveTo>
                <a:cubicBezTo>
                  <a:pt x="1867606" y="0"/>
                  <a:pt x="2233476" y="163805"/>
                  <a:pt x="2498313" y="428643"/>
                </a:cubicBezTo>
                <a:lnTo>
                  <a:pt x="2501029" y="431631"/>
                </a:lnTo>
                <a:lnTo>
                  <a:pt x="2445696" y="582811"/>
                </a:lnTo>
                <a:cubicBezTo>
                  <a:pt x="2374039" y="813196"/>
                  <a:pt x="2335437" y="1058145"/>
                  <a:pt x="2335437" y="1312109"/>
                </a:cubicBezTo>
                <a:cubicBezTo>
                  <a:pt x="2335437" y="1650728"/>
                  <a:pt x="2404063" y="1973319"/>
                  <a:pt x="2528166" y="2266732"/>
                </a:cubicBezTo>
                <a:lnTo>
                  <a:pt x="2590737" y="2396622"/>
                </a:lnTo>
                <a:lnTo>
                  <a:pt x="2498313" y="2498313"/>
                </a:lnTo>
                <a:cubicBezTo>
                  <a:pt x="2233476" y="2763151"/>
                  <a:pt x="1867606" y="2926956"/>
                  <a:pt x="1463478" y="2926956"/>
                </a:cubicBezTo>
                <a:cubicBezTo>
                  <a:pt x="655221" y="2926956"/>
                  <a:pt x="0" y="2271735"/>
                  <a:pt x="0" y="1463478"/>
                </a:cubicBezTo>
                <a:cubicBezTo>
                  <a:pt x="0" y="655221"/>
                  <a:pt x="655221" y="0"/>
                  <a:pt x="146347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457.800+ Vacaciones De Sol Y Playa Fotografías de stock ...">
            <a:extLst>
              <a:ext uri="{FF2B5EF4-FFF2-40B4-BE49-F238E27FC236}">
                <a16:creationId xmlns:a16="http://schemas.microsoft.com/office/drawing/2014/main" id="{6FD8AB05-DE49-2AD0-2EDD-D4476575D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4" r="23826" b="-3"/>
          <a:stretch/>
        </p:blipFill>
        <p:spPr bwMode="auto">
          <a:xfrm>
            <a:off x="8297994" y="1757695"/>
            <a:ext cx="2577829" cy="2926956"/>
          </a:xfrm>
          <a:custGeom>
            <a:avLst/>
            <a:gdLst/>
            <a:ahLst/>
            <a:cxnLst/>
            <a:rect l="l" t="t" r="r" b="b"/>
            <a:pathLst>
              <a:path w="2577829" h="2926956">
                <a:moveTo>
                  <a:pt x="1114351" y="0"/>
                </a:moveTo>
                <a:cubicBezTo>
                  <a:pt x="1922608" y="0"/>
                  <a:pt x="2577829" y="655221"/>
                  <a:pt x="2577829" y="1463478"/>
                </a:cubicBezTo>
                <a:cubicBezTo>
                  <a:pt x="2577829" y="2271735"/>
                  <a:pt x="1922608" y="2926956"/>
                  <a:pt x="1114351" y="2926956"/>
                </a:cubicBezTo>
                <a:cubicBezTo>
                  <a:pt x="710223" y="2926956"/>
                  <a:pt x="344353" y="2763151"/>
                  <a:pt x="79516" y="2498313"/>
                </a:cubicBezTo>
                <a:lnTo>
                  <a:pt x="0" y="2410824"/>
                </a:lnTo>
                <a:lnTo>
                  <a:pt x="69413" y="2266732"/>
                </a:lnTo>
                <a:cubicBezTo>
                  <a:pt x="193516" y="1973319"/>
                  <a:pt x="262142" y="1650728"/>
                  <a:pt x="262142" y="1312109"/>
                </a:cubicBezTo>
                <a:cubicBezTo>
                  <a:pt x="262142" y="1058145"/>
                  <a:pt x="223540" y="813196"/>
                  <a:pt x="151883" y="582811"/>
                </a:cubicBezTo>
                <a:lnTo>
                  <a:pt x="91478" y="417771"/>
                </a:lnTo>
                <a:lnTo>
                  <a:pt x="183443" y="334187"/>
                </a:lnTo>
                <a:cubicBezTo>
                  <a:pt x="436418" y="125413"/>
                  <a:pt x="760739" y="0"/>
                  <a:pt x="111435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17F1C5C-C0A9-6E91-81D6-60B040F3D3E0}"/>
              </a:ext>
            </a:extLst>
          </p:cNvPr>
          <p:cNvSpPr txBox="1"/>
          <p:nvPr/>
        </p:nvSpPr>
        <p:spPr>
          <a:xfrm>
            <a:off x="504641" y="28152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Imagina que tienes una colección de fotos de vacaciones y decides organizarla.</a:t>
            </a:r>
          </a:p>
        </p:txBody>
      </p:sp>
    </p:spTree>
    <p:extLst>
      <p:ext uri="{BB962C8B-B14F-4D97-AF65-F5344CB8AC3E}">
        <p14:creationId xmlns:p14="http://schemas.microsoft.com/office/powerpoint/2010/main" val="4146423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FFC2EF6-BE67-F8F9-A6E6-505B0ED658E8}"/>
              </a:ext>
            </a:extLst>
          </p:cNvPr>
          <p:cNvSpPr txBox="1"/>
          <p:nvPr/>
        </p:nvSpPr>
        <p:spPr>
          <a:xfrm>
            <a:off x="609600" y="3700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1. Estructura Básica de Clasificación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5EF104A-830D-2FFE-82DC-B5AC7AF2A961}"/>
              </a:ext>
            </a:extLst>
          </p:cNvPr>
          <p:cNvSpPr txBox="1"/>
          <p:nvPr/>
        </p:nvSpPr>
        <p:spPr>
          <a:xfrm>
            <a:off x="1377696" y="1264980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Importar librerías:</a:t>
            </a:r>
            <a:r>
              <a:rPr lang="es-MX" dirty="0"/>
              <a:t> Se importan las librerías necesarias para el proceso de clasificación.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Cargar y preparar los datos:</a:t>
            </a:r>
            <a:r>
              <a:rPr lang="es-MX" dirty="0"/>
              <a:t> Se cargan los datos y se seleccionan las características (X) y las etiquetas (y).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División de datos:</a:t>
            </a:r>
            <a:r>
              <a:rPr lang="es-MX" dirty="0"/>
              <a:t> Se dividen los datos en conjuntos de entrenamiento y prueba.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Entrenamiento del modelo:</a:t>
            </a:r>
            <a:r>
              <a:rPr lang="es-MX" dirty="0"/>
              <a:t> Se entrena un modelo de clasificación, en este caso, un </a:t>
            </a:r>
            <a:r>
              <a:rPr lang="es-MX" dirty="0" err="1"/>
              <a:t>Random</a:t>
            </a:r>
            <a:r>
              <a:rPr lang="es-MX" dirty="0"/>
              <a:t> Forest.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Predicciones:</a:t>
            </a:r>
            <a:r>
              <a:rPr lang="es-MX" dirty="0"/>
              <a:t> Se hacen predicciones sobre el conjunto de prueba.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Evaluación:</a:t>
            </a:r>
            <a:r>
              <a:rPr lang="es-MX" dirty="0"/>
              <a:t> Se evalúa el modelo con una métrica como la precisión y se genera una matriz de confusión.</a:t>
            </a:r>
          </a:p>
        </p:txBody>
      </p:sp>
    </p:spTree>
    <p:extLst>
      <p:ext uri="{BB962C8B-B14F-4D97-AF65-F5344CB8AC3E}">
        <p14:creationId xmlns:p14="http://schemas.microsoft.com/office/powerpoint/2010/main" val="176753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11CC373-90E1-EEAE-87D7-2CA6E0330D8F}"/>
              </a:ext>
            </a:extLst>
          </p:cNvPr>
          <p:cNvSpPr txBox="1"/>
          <p:nvPr/>
        </p:nvSpPr>
        <p:spPr>
          <a:xfrm>
            <a:off x="524256" y="2969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2. Estructura Básica de </a:t>
            </a:r>
            <a:r>
              <a:rPr lang="es-MX" dirty="0" err="1"/>
              <a:t>Clusterización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5B473E-B787-A89B-A95F-6535F8441A2D}"/>
              </a:ext>
            </a:extLst>
          </p:cNvPr>
          <p:cNvSpPr txBox="1"/>
          <p:nvPr/>
        </p:nvSpPr>
        <p:spPr>
          <a:xfrm>
            <a:off x="1645920" y="1688283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Importar librerías:</a:t>
            </a:r>
            <a:r>
              <a:rPr lang="es-MX" dirty="0"/>
              <a:t> Se importan las librerías necesarias para la </a:t>
            </a:r>
            <a:r>
              <a:rPr lang="es-MX" dirty="0" err="1"/>
              <a:t>clusterización</a:t>
            </a:r>
            <a:r>
              <a:rPr lang="es-MX" dirty="0"/>
              <a:t>.</a:t>
            </a:r>
          </a:p>
          <a:p>
            <a:r>
              <a:rPr lang="es-MX" b="1" dirty="0"/>
              <a:t>Cargar y preparar los datos:</a:t>
            </a:r>
            <a:r>
              <a:rPr lang="es-MX" dirty="0"/>
              <a:t> Se cargan los datos y </a:t>
            </a:r>
            <a:r>
              <a:rPr lang="es-MX"/>
              <a:t>se selecciona	n </a:t>
            </a:r>
            <a:r>
              <a:rPr lang="es-MX" dirty="0"/>
              <a:t>las características a utilizar.</a:t>
            </a:r>
          </a:p>
          <a:p>
            <a:r>
              <a:rPr lang="es-MX" b="1" dirty="0"/>
              <a:t>Reducción de dimensionalidad (opcional):</a:t>
            </a:r>
            <a:r>
              <a:rPr lang="es-MX" dirty="0"/>
              <a:t> Se utiliza PCA para reducir la dimensionalidad de los datos, lo que facilita la visualización.</a:t>
            </a:r>
          </a:p>
          <a:p>
            <a:r>
              <a:rPr lang="es-MX" b="1" dirty="0"/>
              <a:t>Aplicar </a:t>
            </a:r>
            <a:r>
              <a:rPr lang="es-MX" b="1" dirty="0" err="1"/>
              <a:t>KMeans</a:t>
            </a:r>
            <a:r>
              <a:rPr lang="es-MX" b="1" dirty="0"/>
              <a:t>:</a:t>
            </a:r>
            <a:r>
              <a:rPr lang="es-MX" dirty="0"/>
              <a:t> Se aplica el algoritmo de </a:t>
            </a:r>
            <a:r>
              <a:rPr lang="es-MX" dirty="0" err="1"/>
              <a:t>KMeans</a:t>
            </a:r>
            <a:r>
              <a:rPr lang="es-MX" dirty="0"/>
              <a:t> para agrupar los datos en </a:t>
            </a:r>
            <a:r>
              <a:rPr lang="es-MX" dirty="0" err="1"/>
              <a:t>clusters</a:t>
            </a:r>
            <a:r>
              <a:rPr lang="es-MX" dirty="0"/>
              <a:t>.</a:t>
            </a:r>
          </a:p>
          <a:p>
            <a:r>
              <a:rPr lang="es-MX" b="1" dirty="0"/>
              <a:t>Visualización:</a:t>
            </a:r>
            <a:r>
              <a:rPr lang="es-MX" dirty="0"/>
              <a:t> Se visualizan los </a:t>
            </a:r>
            <a:r>
              <a:rPr lang="es-MX" dirty="0" err="1"/>
              <a:t>clusters</a:t>
            </a:r>
            <a:r>
              <a:rPr lang="es-MX" dirty="0"/>
              <a:t> utilizando un gráfico.</a:t>
            </a:r>
          </a:p>
        </p:txBody>
      </p:sp>
    </p:spTree>
    <p:extLst>
      <p:ext uri="{BB962C8B-B14F-4D97-AF65-F5344CB8AC3E}">
        <p14:creationId xmlns:p14="http://schemas.microsoft.com/office/powerpoint/2010/main" val="120859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1C1592B-F5F4-8821-5DE7-D7EA7EC9957B}"/>
              </a:ext>
            </a:extLst>
          </p:cNvPr>
          <p:cNvSpPr txBox="1"/>
          <p:nvPr/>
        </p:nvSpPr>
        <p:spPr>
          <a:xfrm>
            <a:off x="865632" y="61732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Supón que en tu trabajo tienes una lista de clientes y decides segmentarlos en grupos para campañas de marketing.</a:t>
            </a:r>
          </a:p>
        </p:txBody>
      </p:sp>
      <p:pic>
        <p:nvPicPr>
          <p:cNvPr id="2050" name="Picture 2" descr="Cómo gestionar de forma eficiente tu lista de clientes Excel - Ayuda Excel">
            <a:extLst>
              <a:ext uri="{FF2B5EF4-FFF2-40B4-BE49-F238E27FC236}">
                <a16:creationId xmlns:a16="http://schemas.microsoft.com/office/drawing/2014/main" id="{38C1C8D8-2CDD-ABF2-FE36-E15ECA135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985" y="2163509"/>
            <a:ext cx="61245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54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E8A91F7-1E4E-3129-118D-260F62E3A754}"/>
              </a:ext>
            </a:extLst>
          </p:cNvPr>
          <p:cNvSpPr txBox="1"/>
          <p:nvPr/>
        </p:nvSpPr>
        <p:spPr>
          <a:xfrm>
            <a:off x="275302" y="389503"/>
            <a:ext cx="44933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Definición básica de Clasificación:</a:t>
            </a:r>
          </a:p>
          <a:p>
            <a:endParaRPr lang="es-MX" b="1" dirty="0"/>
          </a:p>
          <a:p>
            <a:r>
              <a:rPr lang="es-MX" dirty="0"/>
              <a:t>La </a:t>
            </a:r>
            <a:r>
              <a:rPr lang="es-MX" b="1" dirty="0"/>
              <a:t>clasificación</a:t>
            </a:r>
            <a:r>
              <a:rPr lang="es-MX" dirty="0"/>
              <a:t> es una técnica en la cual un modelo aprende a asignar etiquetas o categorías predefinidas a nuevas observaciones o datos, basándose en ejemplos previos. En otras palabras, el modelo aprende a distinguir entre diferentes clases, como diferenciar entre spam y no spam en correos electrónicos.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8A06FD7-020B-2E79-5636-51ED4297C46B}"/>
              </a:ext>
            </a:extLst>
          </p:cNvPr>
          <p:cNvSpPr txBox="1"/>
          <p:nvPr/>
        </p:nvSpPr>
        <p:spPr>
          <a:xfrm>
            <a:off x="6626942" y="389503"/>
            <a:ext cx="48276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Definición básica de </a:t>
            </a:r>
            <a:r>
              <a:rPr lang="es-MX" b="1" dirty="0" err="1"/>
              <a:t>Clusterización</a:t>
            </a:r>
            <a:r>
              <a:rPr lang="es-MX" b="1" dirty="0"/>
              <a:t>:</a:t>
            </a:r>
          </a:p>
          <a:p>
            <a:endParaRPr lang="es-MX" b="1" dirty="0"/>
          </a:p>
          <a:p>
            <a:r>
              <a:rPr lang="es-MX" dirty="0"/>
              <a:t>La </a:t>
            </a:r>
            <a:r>
              <a:rPr lang="es-MX" b="1" dirty="0" err="1"/>
              <a:t>clusterización</a:t>
            </a:r>
            <a:r>
              <a:rPr lang="es-MX" dirty="0"/>
              <a:t> (o agrupamiento) es una técnica que agrupa datos en subconjuntos, llamados "</a:t>
            </a:r>
            <a:r>
              <a:rPr lang="es-MX" dirty="0" err="1"/>
              <a:t>clusters</a:t>
            </a:r>
            <a:r>
              <a:rPr lang="es-MX" dirty="0"/>
              <a:t>", de modo que los elementos dentro de un mismo </a:t>
            </a:r>
            <a:r>
              <a:rPr lang="es-MX" dirty="0" err="1"/>
              <a:t>cluster</a:t>
            </a:r>
            <a:r>
              <a:rPr lang="es-MX" dirty="0"/>
              <a:t> son más similares entre sí que a los de otros </a:t>
            </a:r>
            <a:r>
              <a:rPr lang="es-MX" dirty="0" err="1"/>
              <a:t>clusters</a:t>
            </a:r>
            <a:r>
              <a:rPr lang="es-MX" dirty="0"/>
              <a:t>. Aquí, no se utilizan etiquetas predefinidas, sino que el modelo descubre las estructuras ocultas en los datos.</a:t>
            </a:r>
          </a:p>
        </p:txBody>
      </p:sp>
      <p:pic>
        <p:nvPicPr>
          <p:cNvPr id="6" name="Picture 2" descr="Clasificación vs. clusterización: una explicación práctica">
            <a:extLst>
              <a:ext uri="{FF2B5EF4-FFF2-40B4-BE49-F238E27FC236}">
                <a16:creationId xmlns:a16="http://schemas.microsoft.com/office/drawing/2014/main" id="{B7AA8F1D-7BC7-265A-3CAD-24A465D01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9504" y="3236627"/>
            <a:ext cx="6048221" cy="362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29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70E6264-8867-EAE9-E14F-760BA33F3766}"/>
              </a:ext>
            </a:extLst>
          </p:cNvPr>
          <p:cNvSpPr txBox="1"/>
          <p:nvPr/>
        </p:nvSpPr>
        <p:spPr>
          <a:xfrm>
            <a:off x="530942" y="29711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Diferencias clave entre Clasificación y </a:t>
            </a:r>
            <a:r>
              <a:rPr lang="es-MX" dirty="0" err="1"/>
              <a:t>Clusterización</a:t>
            </a:r>
            <a:r>
              <a:rPr lang="es-MX" dirty="0"/>
              <a:t>: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DB3EE09-2D48-4966-73B7-EE71A6125C52}"/>
              </a:ext>
            </a:extLst>
          </p:cNvPr>
          <p:cNvSpPr txBox="1"/>
          <p:nvPr/>
        </p:nvSpPr>
        <p:spPr>
          <a:xfrm>
            <a:off x="599769" y="1220444"/>
            <a:ext cx="565354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Clasificación: Es un enfoque supervisado. Esto significa que el modelo es entrenado con datos etiquetados, donde las clases o categorías son conocidas de antemano.</a:t>
            </a:r>
          </a:p>
          <a:p>
            <a:endParaRPr lang="es-MX" dirty="0"/>
          </a:p>
          <a:p>
            <a:r>
              <a:rPr lang="es-MX" b="1" dirty="0"/>
              <a:t>Clasificación:</a:t>
            </a:r>
            <a:r>
              <a:rPr lang="es-MX" dirty="0"/>
              <a:t> Asignar nuevas observaciones a una clase existente y conocida.</a:t>
            </a:r>
          </a:p>
          <a:p>
            <a:endParaRPr lang="es-MX" dirty="0"/>
          </a:p>
          <a:p>
            <a:r>
              <a:rPr lang="es-MX" b="1" dirty="0"/>
              <a:t>Clasificación:</a:t>
            </a:r>
            <a:r>
              <a:rPr lang="es-MX" dirty="0"/>
              <a:t> La salida es una etiqueta de clase específica para cada nueva observación (por ejemplo, "spam" o "no spam").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DE187DD-C6E3-2708-3B25-622136FDA899}"/>
              </a:ext>
            </a:extLst>
          </p:cNvPr>
          <p:cNvSpPr txBox="1"/>
          <p:nvPr/>
        </p:nvSpPr>
        <p:spPr>
          <a:xfrm>
            <a:off x="6695769" y="1203418"/>
            <a:ext cx="44704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 err="1"/>
              <a:t>Clusterización</a:t>
            </a:r>
            <a:r>
              <a:rPr lang="es-MX" dirty="0"/>
              <a:t>: Es un enfoque no supervisado. No se utilizan etiquetas; el objetivo es descubrir agrupamientos o patrones intrínsecos en los datos.</a:t>
            </a:r>
          </a:p>
          <a:p>
            <a:endParaRPr lang="es-MX" dirty="0"/>
          </a:p>
          <a:p>
            <a:r>
              <a:rPr lang="es-MX" b="1" dirty="0" err="1"/>
              <a:t>Clusterización</a:t>
            </a:r>
            <a:r>
              <a:rPr lang="es-MX" b="1" dirty="0"/>
              <a:t>:</a:t>
            </a:r>
            <a:r>
              <a:rPr lang="es-MX" dirty="0"/>
              <a:t> Descubrir la estructura subyacente de los datos agrupando elementos similares, sin conocimiento previo de las categorías.</a:t>
            </a:r>
          </a:p>
          <a:p>
            <a:endParaRPr lang="es-MX" dirty="0"/>
          </a:p>
          <a:p>
            <a:r>
              <a:rPr lang="es-MX" b="1" dirty="0" err="1"/>
              <a:t>Clusterización</a:t>
            </a:r>
            <a:r>
              <a:rPr lang="es-MX" b="1" dirty="0"/>
              <a:t>:</a:t>
            </a:r>
            <a:r>
              <a:rPr lang="es-MX" dirty="0"/>
              <a:t> La salida son grupos o </a:t>
            </a:r>
            <a:r>
              <a:rPr lang="es-MX" dirty="0" err="1"/>
              <a:t>clusters</a:t>
            </a:r>
            <a:r>
              <a:rPr lang="es-MX" dirty="0"/>
              <a:t>, donde cada grupo contiene elementos que son similares entre sí.</a:t>
            </a:r>
          </a:p>
        </p:txBody>
      </p:sp>
    </p:spTree>
    <p:extLst>
      <p:ext uri="{BB962C8B-B14F-4D97-AF65-F5344CB8AC3E}">
        <p14:creationId xmlns:p14="http://schemas.microsoft.com/office/powerpoint/2010/main" val="122783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: Shape 4102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758398D-915C-5931-BD52-81298609E735}"/>
              </a:ext>
            </a:extLst>
          </p:cNvPr>
          <p:cNvSpPr txBox="1"/>
          <p:nvPr/>
        </p:nvSpPr>
        <p:spPr>
          <a:xfrm>
            <a:off x="933552" y="-192761"/>
            <a:ext cx="6918556" cy="15073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0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Definición</a:t>
            </a:r>
            <a:r>
              <a:rPr lang="en-US" sz="30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: ¿</a:t>
            </a:r>
            <a:r>
              <a:rPr lang="en-US" sz="30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Qué</a:t>
            </a:r>
            <a:r>
              <a:rPr lang="en-US" sz="30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es la </a:t>
            </a:r>
            <a:r>
              <a:rPr lang="en-US" sz="30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clasificación</a:t>
            </a:r>
            <a:r>
              <a:rPr lang="en-US" sz="30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0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en</a:t>
            </a:r>
            <a:r>
              <a:rPr lang="en-US" sz="30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Machine Learning?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5FFAC3-9164-9872-AD87-91DB76E27AC2}"/>
              </a:ext>
            </a:extLst>
          </p:cNvPr>
          <p:cNvSpPr txBox="1"/>
          <p:nvPr/>
        </p:nvSpPr>
        <p:spPr>
          <a:xfrm>
            <a:off x="1077364" y="2427316"/>
            <a:ext cx="4140096" cy="35135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sz="1700" dirty="0"/>
              <a:t>La </a:t>
            </a:r>
            <a:r>
              <a:rPr lang="en-US" sz="1700" b="1" dirty="0" err="1"/>
              <a:t>clasificación</a:t>
            </a:r>
            <a:r>
              <a:rPr lang="en-US" sz="1700" dirty="0"/>
              <a:t> es </a:t>
            </a:r>
            <a:r>
              <a:rPr lang="en-US" sz="1700" dirty="0" err="1"/>
              <a:t>una</a:t>
            </a:r>
            <a:r>
              <a:rPr lang="en-US" sz="1700" dirty="0"/>
              <a:t> </a:t>
            </a:r>
            <a:r>
              <a:rPr lang="en-US" sz="1700" dirty="0" err="1"/>
              <a:t>tarea</a:t>
            </a:r>
            <a:r>
              <a:rPr lang="en-US" sz="1700" dirty="0"/>
              <a:t> de </a:t>
            </a:r>
            <a:r>
              <a:rPr lang="en-US" sz="1700" dirty="0" err="1"/>
              <a:t>aprendizaje</a:t>
            </a:r>
            <a:r>
              <a:rPr lang="en-US" sz="1700" dirty="0"/>
              <a:t> </a:t>
            </a:r>
            <a:r>
              <a:rPr lang="en-US" sz="1700" dirty="0" err="1"/>
              <a:t>automático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la que un </a:t>
            </a:r>
            <a:r>
              <a:rPr lang="en-US" sz="1700" dirty="0" err="1"/>
              <a:t>modelo</a:t>
            </a:r>
            <a:r>
              <a:rPr lang="en-US" sz="1700" dirty="0"/>
              <a:t> se </a:t>
            </a:r>
            <a:r>
              <a:rPr lang="en-US" sz="1700" dirty="0" err="1"/>
              <a:t>entrena</a:t>
            </a:r>
            <a:r>
              <a:rPr lang="en-US" sz="1700" dirty="0"/>
              <a:t> para </a:t>
            </a:r>
            <a:r>
              <a:rPr lang="en-US" sz="1700" dirty="0" err="1"/>
              <a:t>asignar</a:t>
            </a:r>
            <a:r>
              <a:rPr lang="en-US" sz="1700" dirty="0"/>
              <a:t> </a:t>
            </a:r>
            <a:r>
              <a:rPr lang="en-US" sz="1700" dirty="0" err="1"/>
              <a:t>etiquetas</a:t>
            </a:r>
            <a:r>
              <a:rPr lang="en-US" sz="1700" dirty="0"/>
              <a:t> o </a:t>
            </a:r>
            <a:r>
              <a:rPr lang="en-US" sz="1700" dirty="0" err="1"/>
              <a:t>categorías</a:t>
            </a:r>
            <a:r>
              <a:rPr lang="en-US" sz="1700" dirty="0"/>
              <a:t> a </a:t>
            </a:r>
            <a:r>
              <a:rPr lang="en-US" sz="1700" dirty="0" err="1"/>
              <a:t>nuevas</a:t>
            </a:r>
            <a:r>
              <a:rPr lang="en-US" sz="1700" dirty="0"/>
              <a:t> </a:t>
            </a:r>
            <a:r>
              <a:rPr lang="en-US" sz="1700" dirty="0" err="1"/>
              <a:t>observaciones</a:t>
            </a:r>
            <a:r>
              <a:rPr lang="en-US" sz="1700" dirty="0"/>
              <a:t> </a:t>
            </a:r>
            <a:r>
              <a:rPr lang="en-US" sz="1700" dirty="0" err="1"/>
              <a:t>basadas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un conjunto de </a:t>
            </a:r>
            <a:r>
              <a:rPr lang="en-US" sz="1700" dirty="0" err="1"/>
              <a:t>datos</a:t>
            </a:r>
            <a:r>
              <a:rPr lang="en-US" sz="1700" dirty="0"/>
              <a:t> de </a:t>
            </a:r>
            <a:r>
              <a:rPr lang="en-US" sz="1700" dirty="0" err="1"/>
              <a:t>entrenamiento</a:t>
            </a:r>
            <a:r>
              <a:rPr lang="en-US" sz="1700" dirty="0"/>
              <a:t>.  </a:t>
            </a:r>
            <a:br>
              <a:rPr lang="en-US" sz="1700" dirty="0"/>
            </a:br>
            <a:br>
              <a:rPr lang="en-US" sz="1700" dirty="0"/>
            </a:br>
            <a:br>
              <a:rPr lang="en-US" sz="1700" dirty="0"/>
            </a:br>
            <a:r>
              <a:rPr lang="en-US" sz="1700" dirty="0"/>
              <a:t>El </a:t>
            </a:r>
            <a:r>
              <a:rPr lang="en-US" sz="1700" dirty="0" err="1"/>
              <a:t>objetivo</a:t>
            </a:r>
            <a:r>
              <a:rPr lang="en-US" sz="1700" dirty="0"/>
              <a:t> es que </a:t>
            </a:r>
            <a:r>
              <a:rPr lang="en-US" sz="1700" dirty="0" err="1"/>
              <a:t>el</a:t>
            </a:r>
            <a:r>
              <a:rPr lang="en-US" sz="1700" dirty="0"/>
              <a:t> </a:t>
            </a:r>
            <a:r>
              <a:rPr lang="en-US" sz="1700" dirty="0" err="1"/>
              <a:t>modelo</a:t>
            </a:r>
            <a:r>
              <a:rPr lang="en-US" sz="1700" dirty="0"/>
              <a:t> </a:t>
            </a:r>
            <a:r>
              <a:rPr lang="en-US" sz="1700" dirty="0" err="1"/>
              <a:t>aprenda</a:t>
            </a:r>
            <a:r>
              <a:rPr lang="en-US" sz="1700" dirty="0"/>
              <a:t> a </a:t>
            </a:r>
            <a:r>
              <a:rPr lang="en-US" sz="1700" dirty="0" err="1"/>
              <a:t>distinguir</a:t>
            </a:r>
            <a:r>
              <a:rPr lang="en-US" sz="1700" dirty="0"/>
              <a:t> entre </a:t>
            </a:r>
            <a:r>
              <a:rPr lang="en-US" sz="1700" dirty="0" err="1"/>
              <a:t>diferentes</a:t>
            </a:r>
            <a:r>
              <a:rPr lang="en-US" sz="1700" dirty="0"/>
              <a:t> </a:t>
            </a:r>
            <a:r>
              <a:rPr lang="en-US" sz="1700" dirty="0" err="1"/>
              <a:t>clases</a:t>
            </a:r>
            <a:r>
              <a:rPr lang="en-US" sz="1700" dirty="0"/>
              <a:t>, </a:t>
            </a:r>
            <a:r>
              <a:rPr lang="en-US" sz="1700" dirty="0" err="1"/>
              <a:t>utilizando</a:t>
            </a:r>
            <a:r>
              <a:rPr lang="en-US" sz="1700" dirty="0"/>
              <a:t> </a:t>
            </a:r>
            <a:r>
              <a:rPr lang="en-US" sz="1700" dirty="0" err="1"/>
              <a:t>características</a:t>
            </a:r>
            <a:r>
              <a:rPr lang="en-US" sz="1700" dirty="0"/>
              <a:t> o </a:t>
            </a:r>
            <a:r>
              <a:rPr lang="en-US" sz="1700" dirty="0" err="1"/>
              <a:t>atributos</a:t>
            </a:r>
            <a:r>
              <a:rPr lang="en-US" sz="1700" dirty="0"/>
              <a:t> de </a:t>
            </a:r>
            <a:r>
              <a:rPr lang="en-US" sz="1700" dirty="0" err="1"/>
              <a:t>los</a:t>
            </a:r>
            <a:r>
              <a:rPr lang="en-US" sz="1700" dirty="0"/>
              <a:t> </a:t>
            </a:r>
            <a:r>
              <a:rPr lang="en-US" sz="1700" dirty="0" err="1"/>
              <a:t>datos</a:t>
            </a:r>
            <a:r>
              <a:rPr lang="en-US" sz="1700" dirty="0"/>
              <a:t> de entrada. Una </a:t>
            </a:r>
            <a:r>
              <a:rPr lang="en-US" sz="1700" dirty="0" err="1"/>
              <a:t>vez</a:t>
            </a:r>
            <a:r>
              <a:rPr lang="en-US" sz="1700" dirty="0"/>
              <a:t> </a:t>
            </a:r>
            <a:r>
              <a:rPr lang="en-US" sz="1700" dirty="0" err="1"/>
              <a:t>entrenado</a:t>
            </a:r>
            <a:r>
              <a:rPr lang="en-US" sz="1700" dirty="0"/>
              <a:t>, </a:t>
            </a:r>
            <a:r>
              <a:rPr lang="en-US" sz="1700" dirty="0" err="1"/>
              <a:t>el</a:t>
            </a:r>
            <a:r>
              <a:rPr lang="en-US" sz="1700" dirty="0"/>
              <a:t> </a:t>
            </a:r>
            <a:r>
              <a:rPr lang="en-US" sz="1700" dirty="0" err="1"/>
              <a:t>modelo</a:t>
            </a:r>
            <a:r>
              <a:rPr lang="en-US" sz="1700" dirty="0"/>
              <a:t> </a:t>
            </a:r>
            <a:r>
              <a:rPr lang="en-US" sz="1700" dirty="0" err="1"/>
              <a:t>puede</a:t>
            </a:r>
            <a:r>
              <a:rPr lang="en-US" sz="1700" dirty="0"/>
              <a:t> </a:t>
            </a:r>
            <a:r>
              <a:rPr lang="en-US" sz="1700" dirty="0" err="1"/>
              <a:t>predecir</a:t>
            </a:r>
            <a:r>
              <a:rPr lang="en-US" sz="1700" dirty="0"/>
              <a:t> la </a:t>
            </a:r>
            <a:r>
              <a:rPr lang="en-US" sz="1700" dirty="0" err="1"/>
              <a:t>clase</a:t>
            </a:r>
            <a:r>
              <a:rPr lang="en-US" sz="1700" dirty="0"/>
              <a:t> de </a:t>
            </a:r>
            <a:r>
              <a:rPr lang="en-US" sz="1700" dirty="0" err="1"/>
              <a:t>nuevas</a:t>
            </a:r>
            <a:r>
              <a:rPr lang="en-US" sz="1700" dirty="0"/>
              <a:t> </a:t>
            </a:r>
            <a:r>
              <a:rPr lang="en-US" sz="1700" dirty="0" err="1"/>
              <a:t>instancias</a:t>
            </a:r>
            <a:r>
              <a:rPr lang="en-US" sz="1700" dirty="0"/>
              <a:t> no vistas.</a:t>
            </a:r>
          </a:p>
        </p:txBody>
      </p:sp>
      <p:sp>
        <p:nvSpPr>
          <p:cNvPr id="4107" name="Freeform: Shape 4106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09" name="Freeform: Shape 4108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Cómo la inteligencia artificial está ayudando a combatir el spam de correo  electrónico">
            <a:extLst>
              <a:ext uri="{FF2B5EF4-FFF2-40B4-BE49-F238E27FC236}">
                <a16:creationId xmlns:a16="http://schemas.microsoft.com/office/drawing/2014/main" id="{6EAFC177-6F28-D7DA-EFFA-76DE1874D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6464" y="2231784"/>
            <a:ext cx="4788861" cy="239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07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Freeform: Shape 5126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C5585EE-519B-A45E-CC7D-B96859F2348D}"/>
              </a:ext>
            </a:extLst>
          </p:cNvPr>
          <p:cNvSpPr txBox="1"/>
          <p:nvPr/>
        </p:nvSpPr>
        <p:spPr>
          <a:xfrm>
            <a:off x="1077364" y="720435"/>
            <a:ext cx="4140096" cy="15073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Clasificación Supervisada: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DA517B4-9E55-153E-21AF-1FC8C4C461F3}"/>
              </a:ext>
            </a:extLst>
          </p:cNvPr>
          <p:cNvSpPr txBox="1"/>
          <p:nvPr/>
        </p:nvSpPr>
        <p:spPr>
          <a:xfrm>
            <a:off x="1077364" y="2427316"/>
            <a:ext cx="4140096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b="1"/>
              <a:t>Definición:</a:t>
            </a:r>
            <a:r>
              <a:rPr lang="en-US"/>
              <a:t> En la clasificación supervisada, el modelo se entrena con un conjunto de datos etiquetado, donde las categorías o clases de cada instancia son conocidas. El objetivo es que el modelo aprenda la relación entre los atributos de entrada y las etiquetas de clase.</a:t>
            </a:r>
          </a:p>
        </p:txBody>
      </p:sp>
      <p:sp>
        <p:nvSpPr>
          <p:cNvPr id="5131" name="Freeform: Shape 5130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33" name="Freeform: Shape 5132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cls">
            <a:extLst>
              <a:ext uri="{FF2B5EF4-FFF2-40B4-BE49-F238E27FC236}">
                <a16:creationId xmlns:a16="http://schemas.microsoft.com/office/drawing/2014/main" id="{8E39D872-24C7-0F4A-FC88-CC3566D95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6464" y="2106077"/>
            <a:ext cx="4788861" cy="264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64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A704752-CFDE-17EE-3BD5-6C8FCAF23EE0}"/>
              </a:ext>
            </a:extLst>
          </p:cNvPr>
          <p:cNvSpPr txBox="1"/>
          <p:nvPr/>
        </p:nvSpPr>
        <p:spPr>
          <a:xfrm>
            <a:off x="518160" y="43906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 latinLnBrk="1"/>
            <a:r>
              <a:rPr lang="es-MX" dirty="0">
                <a:effectLst/>
              </a:rPr>
              <a:t>La clasificación es de dos tipos:  </a:t>
            </a: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 algn="just" fontAlgn="auto" latinLnBrk="1"/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br>
              <a:rPr lang="es-MX" dirty="0">
                <a:effectLst/>
              </a:rPr>
            </a:b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D82C2DA-0F74-1139-753E-0222BC2D9FF7}"/>
              </a:ext>
            </a:extLst>
          </p:cNvPr>
          <p:cNvSpPr txBox="1"/>
          <p:nvPr/>
        </p:nvSpPr>
        <p:spPr>
          <a:xfrm>
            <a:off x="650240" y="1524060"/>
            <a:ext cx="58318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 latinLnBrk="1"/>
            <a:r>
              <a:rPr lang="es-MX" b="1" dirty="0">
                <a:effectLst/>
              </a:rPr>
              <a:t>Clasificación binaria:</a:t>
            </a:r>
            <a:r>
              <a:rPr lang="es-MX" dirty="0">
                <a:effectLst/>
              </a:rPr>
              <a:t> cuando tenemos que categorizar datos dados en 2 clases distintas. Ejemplo: sobre la base de las condiciones de salud dadas de una persona, tenemos que </a:t>
            </a:r>
            <a:r>
              <a:rPr lang="es-MX" b="1" dirty="0">
                <a:effectLst/>
              </a:rPr>
              <a:t>determinar </a:t>
            </a:r>
            <a:r>
              <a:rPr lang="es-MX" dirty="0">
                <a:effectLst/>
              </a:rPr>
              <a:t>si la persona </a:t>
            </a:r>
            <a:r>
              <a:rPr lang="es-MX" b="1" dirty="0">
                <a:effectLst/>
              </a:rPr>
              <a:t>tiene una determinada enfermedad o no.</a:t>
            </a:r>
            <a:endParaRPr lang="es-MX" dirty="0">
              <a:effectLst/>
            </a:endParaRPr>
          </a:p>
          <a:p>
            <a:pPr fontAlgn="auto" latinLnBrk="1"/>
            <a:br>
              <a:rPr lang="es-MX" dirty="0">
                <a:effectLst/>
              </a:rPr>
            </a:br>
            <a:endParaRPr lang="es-MX" dirty="0">
              <a:effectLst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C04C4C3-60C9-D98C-257F-C59298282B2C}"/>
              </a:ext>
            </a:extLst>
          </p:cNvPr>
          <p:cNvSpPr txBox="1"/>
          <p:nvPr/>
        </p:nvSpPr>
        <p:spPr>
          <a:xfrm>
            <a:off x="5791200" y="4040217"/>
            <a:ext cx="6014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 latinLnBrk="1"/>
            <a:r>
              <a:rPr lang="es-MX" b="1" dirty="0">
                <a:effectLst/>
              </a:rPr>
              <a:t>Clasificación multiclase:</a:t>
            </a:r>
            <a:r>
              <a:rPr lang="es-MX" dirty="0">
                <a:effectLst/>
              </a:rPr>
              <a:t> el número de clases es más de 2. Por ejemplo: sobre la base de datos sobre diferentes especies de flores, tenemos que determinar a qué especie pertenece nuestra observación.</a:t>
            </a:r>
          </a:p>
        </p:txBody>
      </p:sp>
      <p:pic>
        <p:nvPicPr>
          <p:cNvPr id="6146" name="Picture 2" descr="10 tipos de flores y su significado - Clases, nombres y fotos">
            <a:extLst>
              <a:ext uri="{FF2B5EF4-FFF2-40B4-BE49-F238E27FC236}">
                <a16:creationId xmlns:a16="http://schemas.microsoft.com/office/drawing/2014/main" id="{8EFD0908-CBF7-95E7-173D-E5981A4C1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80" y="3006745"/>
            <a:ext cx="4086860" cy="272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Enfermo sano enfrente de ilustración del vector. Ilustración de historieta  - 116269953">
            <a:extLst>
              <a:ext uri="{FF2B5EF4-FFF2-40B4-BE49-F238E27FC236}">
                <a16:creationId xmlns:a16="http://schemas.microsoft.com/office/drawing/2014/main" id="{430F832F-4EE2-D5D5-7FD1-14F39D4B6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240" y="774545"/>
            <a:ext cx="3860800" cy="283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04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8D99A93-02D8-DBA9-5C57-21952A3C97B4}"/>
              </a:ext>
            </a:extLst>
          </p:cNvPr>
          <p:cNvSpPr txBox="1"/>
          <p:nvPr/>
        </p:nvSpPr>
        <p:spPr>
          <a:xfrm>
            <a:off x="406401" y="795219"/>
            <a:ext cx="48971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 latinLnBrk="1"/>
            <a:r>
              <a:rPr lang="es-MX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uaweiSans"/>
              </a:rPr>
              <a:t>Tipos de Clasificadores (algoritmos)</a:t>
            </a:r>
          </a:p>
          <a:p>
            <a:pPr algn="l" fontAlgn="auto" latinLnBrk="1"/>
            <a:endParaRPr lang="es-MX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HuaweiSans"/>
            </a:endParaRPr>
          </a:p>
          <a:p>
            <a:pPr algn="l" fontAlgn="base" latinLnBrk="1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uaweiSans"/>
              </a:rPr>
              <a:t>Existen varios tipos de </a:t>
            </a:r>
            <a:r>
              <a:rPr lang="es-MX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uaweiSans"/>
              </a:rPr>
              <a:t>calsificadores</a:t>
            </a:r>
            <a:r>
              <a:rPr lang="es-MX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uaweiSans"/>
              </a:rPr>
              <a:t>. Algunos de ellos son:</a:t>
            </a:r>
          </a:p>
          <a:p>
            <a:pPr algn="l" fontAlgn="base" latinLnBrk="1">
              <a:buFont typeface="Arial" panose="020B0604020202020204" pitchFamily="34" charset="0"/>
              <a:buChar char="•"/>
            </a:pPr>
            <a:r>
              <a:rPr lang="es-MX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uaweiSans"/>
              </a:rPr>
              <a:t>Clasificacions</a:t>
            </a:r>
            <a:r>
              <a:rPr lang="es-MX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uaweiSans"/>
              </a:rPr>
              <a:t> Lineales: </a:t>
            </a:r>
            <a:r>
              <a:rPr lang="es-MX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uaweiSans"/>
              </a:rPr>
              <a:t>Logistic</a:t>
            </a:r>
            <a:r>
              <a:rPr lang="es-MX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uaweiSans"/>
              </a:rPr>
              <a:t> </a:t>
            </a:r>
            <a:r>
              <a:rPr lang="es-MX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uaweiSans"/>
              </a:rPr>
              <a:t>Regression</a:t>
            </a:r>
            <a:endParaRPr lang="es-MX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HuaweiSans"/>
            </a:endParaRPr>
          </a:p>
          <a:p>
            <a:pPr algn="l" fontAlgn="base" latinLnBrk="1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uaweiSans"/>
              </a:rPr>
              <a:t>Clasificaciones basadas en árboles: </a:t>
            </a:r>
            <a:r>
              <a:rPr lang="es-MX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uaweiSans"/>
              </a:rPr>
              <a:t>Decision</a:t>
            </a:r>
            <a:r>
              <a:rPr lang="es-MX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uaweiSans"/>
              </a:rPr>
              <a:t> </a:t>
            </a:r>
            <a:r>
              <a:rPr lang="es-MX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uaweiSans"/>
              </a:rPr>
              <a:t>Tree</a:t>
            </a:r>
            <a:r>
              <a:rPr lang="es-MX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uaweiSans"/>
              </a:rPr>
              <a:t> </a:t>
            </a:r>
            <a:r>
              <a:rPr lang="es-MX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uaweiSans"/>
              </a:rPr>
              <a:t>Classifier</a:t>
            </a:r>
            <a:endParaRPr lang="es-MX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HuaweiSans"/>
            </a:endParaRPr>
          </a:p>
          <a:p>
            <a:pPr algn="l" fontAlgn="base" latinLnBrk="1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uaweiSans"/>
              </a:rPr>
              <a:t>Máquinas de vectores de soporte</a:t>
            </a:r>
          </a:p>
          <a:p>
            <a:pPr algn="l" fontAlgn="base" latinLnBrk="1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uaweiSans"/>
              </a:rPr>
              <a:t>Redes Neuronales </a:t>
            </a:r>
            <a:r>
              <a:rPr lang="es-MX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uaweiSans"/>
              </a:rPr>
              <a:t>Artificales</a:t>
            </a:r>
            <a:endParaRPr lang="es-MX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HuaweiSans"/>
            </a:endParaRPr>
          </a:p>
          <a:p>
            <a:pPr algn="l" fontAlgn="base" latinLnBrk="1">
              <a:buFont typeface="Arial" panose="020B0604020202020204" pitchFamily="34" charset="0"/>
              <a:buChar char="•"/>
            </a:pPr>
            <a:r>
              <a:rPr lang="es-MX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uaweiSans"/>
              </a:rPr>
              <a:t>Regresion</a:t>
            </a:r>
            <a:r>
              <a:rPr lang="es-MX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uaweiSans"/>
              </a:rPr>
              <a:t> Bayesiana</a:t>
            </a:r>
          </a:p>
          <a:p>
            <a:pPr algn="l" fontAlgn="base" latinLnBrk="1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uaweiSans"/>
              </a:rPr>
              <a:t>Métodos de ensamble: </a:t>
            </a:r>
            <a:r>
              <a:rPr lang="es-MX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uaweiSans"/>
              </a:rPr>
              <a:t>Random</a:t>
            </a:r>
            <a:r>
              <a:rPr lang="es-MX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uaweiSans"/>
              </a:rPr>
              <a:t> </a:t>
            </a:r>
            <a:r>
              <a:rPr lang="es-MX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uaweiSans"/>
              </a:rPr>
              <a:t>Forests</a:t>
            </a:r>
            <a:r>
              <a:rPr lang="es-MX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uaweiSans"/>
              </a:rPr>
              <a:t>, </a:t>
            </a:r>
            <a:r>
              <a:rPr lang="es-MX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uaweiSans"/>
              </a:rPr>
              <a:t>AdaBoost</a:t>
            </a:r>
            <a:r>
              <a:rPr lang="es-MX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uaweiSans"/>
              </a:rPr>
              <a:t>, Clasificador </a:t>
            </a:r>
            <a:r>
              <a:rPr lang="es-MX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uaweiSans"/>
              </a:rPr>
              <a:t>Bagging</a:t>
            </a:r>
            <a:r>
              <a:rPr lang="es-MX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uaweiSans"/>
              </a:rPr>
              <a:t>.</a:t>
            </a:r>
          </a:p>
        </p:txBody>
      </p:sp>
      <p:pic>
        <p:nvPicPr>
          <p:cNvPr id="7170" name="Picture 2" descr="Que son los Árboles de Decisión? | Perú Analítica">
            <a:extLst>
              <a:ext uri="{FF2B5EF4-FFF2-40B4-BE49-F238E27FC236}">
                <a16:creationId xmlns:a16="http://schemas.microsoft.com/office/drawing/2014/main" id="{A4B07688-FF19-BDA2-3660-8C29D443B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160" y="264160"/>
            <a:ext cx="4457258" cy="298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Máquina de Soporte Vectorial SVM | Numerentur.org | Versión Móvil">
            <a:extLst>
              <a:ext uri="{FF2B5EF4-FFF2-40B4-BE49-F238E27FC236}">
                <a16:creationId xmlns:a16="http://schemas.microsoft.com/office/drawing/2014/main" id="{294C0B34-08E8-436C-54D4-97B3242FC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253423"/>
            <a:ext cx="2978150" cy="273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7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BlocksVTI">
  <a:themeElements>
    <a:clrScheme name="AnalogousFromLightSeedLeftStep">
      <a:dk1>
        <a:srgbClr val="000000"/>
      </a:dk1>
      <a:lt1>
        <a:srgbClr val="FFFFFF"/>
      </a:lt1>
      <a:dk2>
        <a:srgbClr val="352441"/>
      </a:dk2>
      <a:lt2>
        <a:srgbClr val="E2E8E2"/>
      </a:lt2>
      <a:accent1>
        <a:srgbClr val="EE6EEE"/>
      </a:accent1>
      <a:accent2>
        <a:srgbClr val="A94EEB"/>
      </a:accent2>
      <a:accent3>
        <a:srgbClr val="836EEE"/>
      </a:accent3>
      <a:accent4>
        <a:srgbClr val="4E75EB"/>
      </a:accent4>
      <a:accent5>
        <a:srgbClr val="37ADE8"/>
      </a:accent5>
      <a:accent6>
        <a:srgbClr val="37B4A9"/>
      </a:accent6>
      <a:hlink>
        <a:srgbClr val="578F5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DBA5138A8AD245A84D504A79CF1A09" ma:contentTypeVersion="17" ma:contentTypeDescription="Create a new document." ma:contentTypeScope="" ma:versionID="9defb91174c0551e1c4c2a9c76a23fca">
  <xsd:schema xmlns:xsd="http://www.w3.org/2001/XMLSchema" xmlns:xs="http://www.w3.org/2001/XMLSchema" xmlns:p="http://schemas.microsoft.com/office/2006/metadata/properties" xmlns:ns3="93084926-e2e3-4a15-94c6-ba813d87fb82" xmlns:ns4="c89c4d3f-ce21-4c0e-ab72-f4c3f50d149c" targetNamespace="http://schemas.microsoft.com/office/2006/metadata/properties" ma:root="true" ma:fieldsID="71f6af08fea822386de0c85bdc598fa3" ns3:_="" ns4:_="">
    <xsd:import namespace="93084926-e2e3-4a15-94c6-ba813d87fb82"/>
    <xsd:import namespace="c89c4d3f-ce21-4c0e-ab72-f4c3f50d149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OCR" minOccurs="0"/>
                <xsd:element ref="ns4:MediaLengthInSeconds" minOccurs="0"/>
                <xsd:element ref="ns4:_activity" minOccurs="0"/>
                <xsd:element ref="ns4:MediaServiceSearchProperties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084926-e2e3-4a15-94c6-ba813d87fb8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c4d3f-ce21-4c0e-ab72-f4c3f50d14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9c4d3f-ce21-4c0e-ab72-f4c3f50d149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CF38FA-938C-4165-88AC-EAB2B8BDFB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084926-e2e3-4a15-94c6-ba813d87fb82"/>
    <ds:schemaRef ds:uri="c89c4d3f-ce21-4c0e-ab72-f4c3f50d14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6B0B17-E58C-41B1-AAB0-E0473CD18587}">
  <ds:schemaRefs>
    <ds:schemaRef ds:uri="http://purl.org/dc/dcmitype/"/>
    <ds:schemaRef ds:uri="http://purl.org/dc/elements/1.1/"/>
    <ds:schemaRef ds:uri="c89c4d3f-ce21-4c0e-ab72-f4c3f50d149c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93084926-e2e3-4a15-94c6-ba813d87fb82"/>
  </ds:schemaRefs>
</ds:datastoreItem>
</file>

<file path=customXml/itemProps3.xml><?xml version="1.0" encoding="utf-8"?>
<ds:datastoreItem xmlns:ds="http://schemas.openxmlformats.org/officeDocument/2006/customXml" ds:itemID="{D28E9C9C-1E45-4CEC-A936-9A7079DD4F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2970</TotalTime>
  <Words>3051</Words>
  <Application>Microsoft Office PowerPoint</Application>
  <PresentationFormat>Panorámica</PresentationFormat>
  <Paragraphs>190</Paragraphs>
  <Slides>21</Slides>
  <Notes>15</Notes>
  <HiddenSlides>1</HiddenSlides>
  <MMClips>1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0" baseType="lpstr">
      <vt:lpstr>-apple-system</vt:lpstr>
      <vt:lpstr>Aptos</vt:lpstr>
      <vt:lpstr>Arial</vt:lpstr>
      <vt:lpstr>Avenir Next LT Pro</vt:lpstr>
      <vt:lpstr>Avenir Next LT Pro Light</vt:lpstr>
      <vt:lpstr>HuaweiSans</vt:lpstr>
      <vt:lpstr>Montserrat</vt:lpstr>
      <vt:lpstr>Rubik</vt:lpstr>
      <vt:lpstr>BlocksVTI</vt:lpstr>
      <vt:lpstr>Clasificación vs. clusterización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Raul Figueroa Martinez</dc:creator>
  <cp:lastModifiedBy>Luis Raul Figueroa Martinez</cp:lastModifiedBy>
  <cp:revision>2</cp:revision>
  <dcterms:created xsi:type="dcterms:W3CDTF">2024-08-12T01:22:42Z</dcterms:created>
  <dcterms:modified xsi:type="dcterms:W3CDTF">2024-08-20T23:33:11Z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0x01010029DBA5138A8AD245A84D504A79CF1A09</vt:lpwstr>
  </property>
</Properties>
</file>