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25454C-F23D-4F2F-BDBC-112959A02205}">
  <a:tblStyle styleId="{6F25454C-F23D-4F2F-BDBC-112959A022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82b3b69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82b3b69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6dc7bd0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6dc7bd0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9e25ab2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69e25ab2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67ee289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67ee289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7ee2897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7ee289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67ee289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67ee289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9e25ab2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9e25ab2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69e25ab2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69e25ab2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67ee289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67ee289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67ee289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67ee289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Los grafos están en todas partes; los objetos del mundo real suelen definirse en términos de sus conexiones con otras cosas.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9e25ab2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69e25ab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67ee289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67ee289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Nodos o vértices(V)</a:t>
            </a:r>
            <a:r>
              <a:rPr lang="es-419">
                <a:solidFill>
                  <a:schemeClr val="dk1"/>
                </a:solidFill>
              </a:rPr>
              <a:t>: Representan las entidades u objetos. </a:t>
            </a:r>
            <a:r>
              <a:rPr b="1" lang="es-419">
                <a:solidFill>
                  <a:schemeClr val="dk1"/>
                </a:solidFill>
              </a:rPr>
              <a:t>Aristas (E)</a:t>
            </a:r>
            <a:r>
              <a:rPr lang="es-419">
                <a:solidFill>
                  <a:schemeClr val="dk1"/>
                </a:solidFill>
              </a:rPr>
              <a:t>: Representan las conexiones o relaciones entre los nodos.</a:t>
            </a:r>
            <a:r>
              <a:rPr lang="es-419" sz="159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prsesen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67ee2897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67ee2897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67ee2897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67ee2897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9e25ab2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9e25ab2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9e25ab2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69e25ab2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Por ejemplo, un nodo puede tener dos conexiones y otro puede tener cien.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69e25ab2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69e25ab2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 embargo, si reordenamos los nodos la matriz de adyacencia cambia. Para una CNN o RNN, este cambio sería interpretado como un grafo diferente, aunque la estructura real no se ha modificado.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38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GNN’s (Graph Neural Networks)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rgbClr val="000000"/>
                </a:solidFill>
              </a:rPr>
              <a:t> </a:t>
            </a:r>
            <a:r>
              <a:rPr b="1" lang="es-419" sz="2300">
                <a:latin typeface="Nunito"/>
                <a:ea typeface="Nunito"/>
                <a:cs typeface="Nunito"/>
                <a:sym typeface="Nunito"/>
              </a:rPr>
              <a:t>Equivarianza y Simetría en Grafos y GNNs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3222" l="24958" r="0" t="0"/>
          <a:stretch/>
        </p:blipFill>
        <p:spPr>
          <a:xfrm>
            <a:off x="4968400" y="1017725"/>
            <a:ext cx="3772325" cy="23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53475" y="1062125"/>
            <a:ext cx="42603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Permutaciones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Reordenamientos de nodos que preservan la estructura del grafo.</a:t>
            </a:r>
            <a:b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Equivarianza en GNNs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b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Las GNN procesan grafos respetando su estructura bajo permutaciones.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Propiedad clave: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Grupos de Simetría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b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Conjunto de todas las permutaciones que preservan las conexiones.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Garantizan que las GNN sean </a:t>
            </a: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invariantes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al etiquetado de nodos.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50" y="2995675"/>
            <a:ext cx="35909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00" y="1375312"/>
            <a:ext cx="7830649" cy="23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52025" y="289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latin typeface="Nunito"/>
                <a:ea typeface="Nunito"/>
                <a:cs typeface="Nunito"/>
                <a:sym typeface="Nunito"/>
              </a:rPr>
              <a:t>¿Por qué no se puede usar la métrica euclidiana en grafos?</a:t>
            </a:r>
            <a:endParaRPr b="1" sz="4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350" y="1130950"/>
            <a:ext cx="3811266" cy="37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41550" y="1253050"/>
            <a:ext cx="39741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Los grafos no están en un espacio euclidiano porque sus nodos no tienen una disposición regular o coordenadas en un plano.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La métrica euclidiana no se puede usar en los grafos porque no hay una distancia continua y regular entre los nodos.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Las GNN´s trabajan con la  conectividad  y las  relaciones topológicas entre los nodos, no con distancias 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físicas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grafos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199938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</a:t>
            </a:r>
            <a:r>
              <a:rPr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dirigidos</a:t>
            </a:r>
            <a:r>
              <a:rPr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vs  no dirigidos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grafos dirigidos</a:t>
            </a: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tienen aristas con dirección específica, indicando un flujo entre nodos.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b="1"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no dirigidos</a:t>
            </a: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no tienen direcciones en las aristas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estáticos vs dinámicos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b="1"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estáticos</a:t>
            </a: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no cambian con el tiempo.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b="1"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dinámicos</a:t>
            </a: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evolucionan con el tiempo, añadiendo/eliminando nodos o aristas.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2805977"/>
            <a:ext cx="4218125" cy="18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155" y="2751425"/>
            <a:ext cx="3999900" cy="191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6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grafos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</a:t>
            </a:r>
            <a:r>
              <a:rPr b="1"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heterogéneos</a:t>
            </a:r>
            <a:r>
              <a:rPr b="1"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vs </a:t>
            </a:r>
            <a:r>
              <a:rPr b="1"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homogéneos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b="1"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homogéneos</a:t>
            </a: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tienen un único tipo de nodo y arista.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b="1"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heterogéneos</a:t>
            </a:r>
            <a:r>
              <a:rPr lang="es-419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tienen múltiples tipos de nodos y aristas.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inductivos vs transductivos</a:t>
            </a:r>
            <a:r>
              <a:rPr lang="es-419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2989225"/>
            <a:ext cx="4429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838" y="2171863"/>
            <a:ext cx="43910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25100" y="167075"/>
            <a:ext cx="65517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 y donde encontrarlos</a:t>
            </a:r>
            <a:endParaRPr sz="2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25" y="2240900"/>
            <a:ext cx="7399001" cy="27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596700" y="668300"/>
            <a:ext cx="76749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Biología y Química Computacional.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AutoNum type="arabicPeriod"/>
            </a:pPr>
            <a:r>
              <a:rPr b="1"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Predicción de propiedades moleculares</a:t>
            </a: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predecir propiedades químicas.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AutoNum type="arabicPeriod"/>
            </a:pP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Diseño de fármacos</a:t>
            </a: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Modelan interacciones proteína-ligando o predicen estructuras 3D de biomoléculas.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AutoNum type="arabicPeriod"/>
            </a:pPr>
            <a:r>
              <a:rPr b="1"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Genómica</a:t>
            </a: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Identifican patrones en redes de expresión génica o variantes genéticas.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358025" y="310275"/>
            <a:ext cx="82581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Ciencias Sociales y Análisis de Redes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Análisis de redes sociales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Modelan interacciones en redes sociales para detectar comunidades, influencias y patrones de conexión.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Detección de fake news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Utilizan GNN para analizar la propagación de información y detectar noticias falsas o desinformación.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Recomendadores personalizados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Procesan datos de usuarios y productos conectados como grafos para ofrecer recomendaciones más precisas (ej., Netflix, Amazon).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50" y="2503350"/>
            <a:ext cx="6432350" cy="2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501225" y="226750"/>
            <a:ext cx="82464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Procesamiento de Lenguaje Natural (NLP)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AutoNum type="arabicPeriod"/>
            </a:pPr>
            <a:r>
              <a:rPr b="1"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Modelado de relaciones semánticas</a:t>
            </a: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Representan relaciones entre palabras, frases u oraciones en grafos para mejorar tareas como análisis de sentimientos o traducción automática.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AutoNum type="arabicPeriod"/>
            </a:pP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Detección de plagio</a:t>
            </a: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Analizan similitudes entre documentos conectados en una red.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 Ciencias de Datos y Sistemas Recomendadores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Recomendación en grafos heterogéneos</a:t>
            </a: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Modelan relaciones entre usuarios, ítems y características adicionales, mejorando sistemas como Spotify o YouTube.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AutoNum type="arabicPeriod"/>
            </a:pPr>
            <a:r>
              <a:rPr b="1"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Detección de anomalías</a:t>
            </a:r>
            <a:r>
              <a:rPr lang="es-419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Identifican patrones inusuales en redes, como fraudes financieros o accesos inusuales en sistemas de seguridad.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5. Infraestructura y Transporte : </a:t>
            </a: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Modelado de redes de tráfico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optimización de redes eléctricas, etc.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6.  Ciencias Físicas y Simulación: Dinámica de</a:t>
            </a: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sistemas físicos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redicción de materiales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 etc.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7. </a:t>
            </a: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Finanzas: Análisis de redes económicas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predicción de mercados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prevención de fraude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0"/>
          <p:cNvGraphicFramePr/>
          <p:nvPr/>
        </p:nvGraphicFramePr>
        <p:xfrm>
          <a:off x="19150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{6F25454C-F23D-4F2F-BDBC-112959A02205}</a:tableStyleId>
              </a:tblPr>
              <a:tblGrid>
                <a:gridCol w="2753250"/>
                <a:gridCol w="2753250"/>
                <a:gridCol w="2681650"/>
              </a:tblGrid>
              <a:tr h="4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Tipo de GNN</a:t>
                      </a:r>
                      <a:endParaRPr sz="15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Idea Básica</a:t>
                      </a:r>
                      <a:endParaRPr sz="15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Aplicación</a:t>
                      </a:r>
                      <a:endParaRPr sz="15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Graph Convolutional Networks (GCNs)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Combina información de nodos vecinos, como en una CNN pero para grafos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Clasificar artículos conectados por citas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0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Graph Attention Networks (GATs)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Asigna mayor peso a vecinos importantes al combinar información.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Recomendación de amigos priorizando conexiones cercanas.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0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Graph Recurrent Neural Networks (GRNNs)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Propaga información en varias rondas para capturar relaciones lejanas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Simular cómo un rumor se propaga en una red social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Spatial-based GNNs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Analizan vecinos cercanos directamente en la estructura del grafo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Optimizar tráfico en una red de carreteras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Graph Autoencoders (GAEs)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omprimen grafos para completar datos faltantes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Predecir nuevas amistades en una red social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9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Dynamic Graph Neural Networks (DGNNs)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Modelan grafos que cambian en el tiempo.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Analizar cambios en redes de compras online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Relational GCNs (R-GCNs)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Manejan grafos con distintos tipos de conexiones entre nodos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Recomendar películas usando relaciones "actuó en" o "dirigió".</a:t>
                      </a:r>
                      <a:endParaRPr sz="13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929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 </a:t>
            </a: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Las relaciones y conexiones están en todas partes: desde las interacciones en redes sociales hasta las rutas de transporte, los sistemas biológicos y las moléculas químicas,  ¿cómo podemos analizar estas conexiones de manera eficiente?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0" y="1284350"/>
            <a:ext cx="5556000" cy="37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40100" y="468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¿Qué es una GNN?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20550" y="1420125"/>
            <a:ext cx="78645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Las </a:t>
            </a:r>
            <a:r>
              <a:rPr b="1" lang="es-419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GNN</a:t>
            </a:r>
            <a:r>
              <a:rPr lang="es-419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i="1" lang="es-419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Graph Neural Networks</a:t>
            </a:r>
            <a:r>
              <a:rPr lang="es-419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o Redes Neuronales de Grafos) son un tipo de modelo de aprendizaje profundo diseñado específicamente para trabajar con datos estructurados en forma de </a:t>
            </a:r>
            <a:r>
              <a:rPr b="1" lang="es-419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grafos</a:t>
            </a:r>
            <a:r>
              <a:rPr lang="es-419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Este tipo de redes es capaz de aprender representaciones de los nodos, aristas o incluso del grafo completo, aprovechando su estructura no euclidiana.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09225"/>
            <a:ext cx="85206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s-419" sz="2070">
                <a:latin typeface="Nunito"/>
                <a:ea typeface="Nunito"/>
                <a:cs typeface="Nunito"/>
                <a:sym typeface="Nunito"/>
              </a:rPr>
              <a:t>¿Qué son los grafos?</a:t>
            </a:r>
            <a:endParaRPr b="1" sz="207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s-419" sz="1590">
                <a:latin typeface="Nunito"/>
                <a:ea typeface="Nunito"/>
                <a:cs typeface="Nunito"/>
                <a:sym typeface="Nunito"/>
              </a:rPr>
              <a:t>Un grafo es una estructura matemática que se utiliza para modelar relaciones entre entidades. Un grafo G=(V,E) se compone de dos elementos principales:</a:t>
            </a:r>
            <a:endParaRPr sz="159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7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7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7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46300"/>
            <a:ext cx="37935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Vértices o nodos(V):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1546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Aristas(E):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6289" l="0" r="0" t="-6290"/>
          <a:stretch/>
        </p:blipFill>
        <p:spPr>
          <a:xfrm>
            <a:off x="400388" y="1813563"/>
            <a:ext cx="24479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750" y="1925550"/>
            <a:ext cx="24479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72700" y="4451325"/>
            <a:ext cx="8259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Cada nodo y arista puede tener atributos asociados (por ejemplo, características numéricas, etiquetas, etc.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>
                <a:latin typeface="Nunito"/>
                <a:ea typeface="Nunito"/>
                <a:cs typeface="Nunito"/>
                <a:sym typeface="Nunito"/>
              </a:rPr>
              <a:t>Representación de grafos </a:t>
            </a:r>
            <a:endParaRPr sz="244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05750" y="1229200"/>
            <a:ext cx="35445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70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rabicPeriod"/>
            </a:pPr>
            <a:r>
              <a:rPr b="1"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Matriz de Adyacencia: </a:t>
            </a: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Una matriz cuadrada n×n donde n es el número de nodos.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Cada elemento A[i][j] indica si existe una conexión entre el nodo i y el nodo j: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A[i][j]=1: Existe una arista.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A[i][j]=0: No hay conexión.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Ventajas</a:t>
            </a: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0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Representación directa y fácil de entender.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Adecuada para grafos pequeños y densos.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Desventajas</a:t>
            </a: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0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Requiere mucha memoria en grafos dispersos, donde la mayoría de los elementos son ceros.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es-419" sz="493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Escalabilidad limitada para grafos grandes.</a:t>
            </a:r>
            <a:endParaRPr sz="493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rabicPeriod"/>
            </a:pPr>
            <a:r>
              <a:rPr b="1" lang="es-419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Lista de adyacencia: </a:t>
            </a:r>
            <a:r>
              <a:rPr lang="es-419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 representa como un conjunto de listas (o diccionario) donde cada nodo tiene asociada una lista que contiene los nodos a los que está conectado directamente.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	Memoria eficiente: </a:t>
            </a:r>
            <a:r>
              <a:rPr lang="es-419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 más eficiente en términos de memoria que una matriz de adyacencia, especialmente para grafos dispersos.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Representación flexible. </a:t>
            </a:r>
            <a:endParaRPr b="1"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5. No adecuada para grafos densos.</a:t>
            </a:r>
            <a:endParaRPr b="1"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716025" y="847300"/>
            <a:ext cx="346200" cy="36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716025" y="2443700"/>
            <a:ext cx="346200" cy="36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724925" y="1748800"/>
            <a:ext cx="346200" cy="36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187525" y="814750"/>
            <a:ext cx="346200" cy="36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</a:t>
            </a:r>
            <a:endParaRPr/>
          </a:p>
        </p:txBody>
      </p:sp>
      <p:cxnSp>
        <p:nvCxnSpPr>
          <p:cNvPr id="93" name="Google Shape;93;p18"/>
          <p:cNvCxnSpPr>
            <a:stCxn id="89" idx="6"/>
            <a:endCxn id="92" idx="2"/>
          </p:cNvCxnSpPr>
          <p:nvPr/>
        </p:nvCxnSpPr>
        <p:spPr>
          <a:xfrm flipH="1" rot="10800000">
            <a:off x="1062225" y="999850"/>
            <a:ext cx="1125300" cy="32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8"/>
          <p:cNvCxnSpPr>
            <a:stCxn id="92" idx="4"/>
            <a:endCxn id="91" idx="7"/>
          </p:cNvCxnSpPr>
          <p:nvPr/>
        </p:nvCxnSpPr>
        <p:spPr>
          <a:xfrm flipH="1">
            <a:off x="2020425" y="1184650"/>
            <a:ext cx="340200" cy="618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5" name="Google Shape;95;p18"/>
          <p:cNvGraphicFramePr/>
          <p:nvPr/>
        </p:nvGraphicFramePr>
        <p:xfrm>
          <a:off x="433275" y="30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{6F25454C-F23D-4F2F-BDBC-112959A02205}</a:tableStyleId>
              </a:tblPr>
              <a:tblGrid>
                <a:gridCol w="1009850"/>
                <a:gridCol w="1009850"/>
                <a:gridCol w="1009850"/>
                <a:gridCol w="1009850"/>
                <a:gridCol w="1009850"/>
              </a:tblGrid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96" name="Google Shape;96;p18"/>
          <p:cNvCxnSpPr>
            <a:stCxn id="89" idx="4"/>
            <a:endCxn id="90" idx="0"/>
          </p:cNvCxnSpPr>
          <p:nvPr/>
        </p:nvCxnSpPr>
        <p:spPr>
          <a:xfrm>
            <a:off x="889125" y="1217200"/>
            <a:ext cx="0" cy="1226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>
            <a:stCxn id="90" idx="6"/>
            <a:endCxn id="91" idx="3"/>
          </p:cNvCxnSpPr>
          <p:nvPr/>
        </p:nvCxnSpPr>
        <p:spPr>
          <a:xfrm flipH="1" rot="10800000">
            <a:off x="1062225" y="2064650"/>
            <a:ext cx="713400" cy="564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8" name="Google Shape;98;p18"/>
          <p:cNvGraphicFramePr/>
          <p:nvPr/>
        </p:nvGraphicFramePr>
        <p:xfrm>
          <a:off x="6895600" y="18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{6F25454C-F23D-4F2F-BDBC-112959A02205}</a:tableStyleId>
              </a:tblPr>
              <a:tblGrid>
                <a:gridCol w="511525"/>
                <a:gridCol w="511525"/>
                <a:gridCol w="511525"/>
              </a:tblGrid>
              <a:tr h="7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8"/>
          <p:cNvSpPr txBox="1"/>
          <p:nvPr/>
        </p:nvSpPr>
        <p:spPr>
          <a:xfrm>
            <a:off x="1813950" y="2697050"/>
            <a:ext cx="3234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Matriz de adyacencia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766500" y="1085975"/>
            <a:ext cx="1534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Lista de adyacencia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30850" y="55975"/>
            <a:ext cx="566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Ejercicio: 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20">
                <a:latin typeface="Nunito"/>
                <a:ea typeface="Nunito"/>
                <a:cs typeface="Nunito"/>
                <a:sym typeface="Nunito"/>
              </a:rPr>
              <a:t>¿Por qué usar GNNs en lugar de otras redes neuronales?</a:t>
            </a:r>
            <a:endParaRPr sz="202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13150" y="1074050"/>
            <a:ext cx="8019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Las Graph Neural Networks (GNNs) se diseñaron específicamente para abordar las limitaciones de las redes neuronales tradicionales (CNNs y RNNs) al trabajar con datos en forma de grafos.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13150" y="1882175"/>
            <a:ext cx="77091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CNNs:</a:t>
            </a: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Capturan relaciones locales en datos cuadriculados, como imágenes, usando filtros que recorren una matriz.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50" y="2825825"/>
            <a:ext cx="2183900" cy="2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125" y="2822763"/>
            <a:ext cx="2067657" cy="21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456" y="2822763"/>
            <a:ext cx="2188535" cy="21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20">
                <a:latin typeface="Nunito"/>
                <a:ea typeface="Nunito"/>
                <a:cs typeface="Nunito"/>
                <a:sym typeface="Nunito"/>
              </a:rPr>
              <a:t>¿Por qué usar GNNs en lugar de otras redes neuronales?</a:t>
            </a:r>
            <a:endParaRPr sz="202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13150" y="1074050"/>
            <a:ext cx="8019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13150" y="1154200"/>
            <a:ext cx="77091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RNNs:</a:t>
            </a:r>
            <a:r>
              <a:rPr lang="es-419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Modelan secuencias lineales, como texto o series temporales, con un orden definido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75" y="1684725"/>
            <a:ext cx="4525650" cy="18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11700" y="3771100"/>
            <a:ext cx="85206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grafos no tienen una estructura regular ni un orden natural para los nodos y vecinos.Además, las relaciones entre nodos son arbitrarias . Las GNNs están diseñadas para lidiar con estas particularidades, utilizando mecanismos para aprender tanto las características de los nodos como la topología del grafo.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0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20">
                <a:latin typeface="Nunito"/>
                <a:ea typeface="Nunito"/>
                <a:cs typeface="Nunito"/>
                <a:sym typeface="Nunito"/>
              </a:rPr>
              <a:t>El problema de las permutaciones</a:t>
            </a:r>
            <a:endParaRPr sz="212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62550" y="727975"/>
            <a:ext cx="83178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 desafío fundamental de los grafos es que </a:t>
            </a:r>
            <a:r>
              <a:rPr b="1"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representación cambia con el orden de los nodos, pero su estructura subyacente permanece invariante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Esto crea un problema para las redes tradicionales, ya que interpretan diferentes órdenes como datos diferentes</a:t>
            </a:r>
            <a:r>
              <a:rPr lang="es-419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50" y="1491750"/>
            <a:ext cx="6623300" cy="354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