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Playfair Displ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AD02D9-73F8-4376-BF39-6D53D39D5884}">
  <a:tblStyle styleId="{62AD02D9-73F8-4376-BF39-6D53D39D58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4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layfairDisplay-bold.fntdata"/><Relationship Id="rId14" Type="http://schemas.openxmlformats.org/officeDocument/2006/relationships/slide" Target="slides/slide8.xml"/><Relationship Id="rId36" Type="http://schemas.openxmlformats.org/officeDocument/2006/relationships/font" Target="fonts/PlayfairDisplay-regular.fntdata"/><Relationship Id="rId17" Type="http://schemas.openxmlformats.org/officeDocument/2006/relationships/slide" Target="slides/slide11.xml"/><Relationship Id="rId39" Type="http://schemas.openxmlformats.org/officeDocument/2006/relationships/font" Target="fonts/PlayfairDisplay-boldItalic.fntdata"/><Relationship Id="rId16" Type="http://schemas.openxmlformats.org/officeDocument/2006/relationships/slide" Target="slides/slide10.xml"/><Relationship Id="rId38" Type="http://schemas.openxmlformats.org/officeDocument/2006/relationships/font" Target="fonts/PlayfairDisplay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4ad2278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4ad2278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67be2961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67be2961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67be2961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67be2961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67be2961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67be2961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67be2961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67be2961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67be2961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67be2961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67be2961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67be2961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67be2961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67be2961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67be2961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67be2961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67be2961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67be2961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67be2961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067be2961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4ad227840_0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4ad227840_0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67be2961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67be2961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67be2961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67be2961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67be29613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067be29613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67be2961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067be2961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6e853956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6e853956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06e853956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06e853956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6e85395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06e85395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6e853956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06e853956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6e853956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06e853956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06e853956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06e853956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4ad227840_0_3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4ad227840_0_3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4ad227840_0_3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4ad227840_0_3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4ad227840_0_3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4ad227840_0_3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4ad22784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4ad22784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67be2961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67be2961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67be2961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67be2961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67be2961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67be2961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10" Type="http://schemas.openxmlformats.org/officeDocument/2006/relationships/image" Target="../media/image6.png"/><Relationship Id="rId9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14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.png"/><Relationship Id="rId15" Type="http://schemas.openxmlformats.org/officeDocument/2006/relationships/image" Target="../media/image32.png"/><Relationship Id="rId14" Type="http://schemas.openxmlformats.org/officeDocument/2006/relationships/image" Target="../media/image6.png"/><Relationship Id="rId17" Type="http://schemas.openxmlformats.org/officeDocument/2006/relationships/image" Target="../media/image24.png"/><Relationship Id="rId16" Type="http://schemas.openxmlformats.org/officeDocument/2006/relationships/image" Target="../media/image25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18" Type="http://schemas.openxmlformats.org/officeDocument/2006/relationships/image" Target="../media/image28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20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20.png"/><Relationship Id="rId13" Type="http://schemas.openxmlformats.org/officeDocument/2006/relationships/image" Target="../media/image22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.png"/><Relationship Id="rId15" Type="http://schemas.openxmlformats.org/officeDocument/2006/relationships/image" Target="../media/image26.png"/><Relationship Id="rId14" Type="http://schemas.openxmlformats.org/officeDocument/2006/relationships/image" Target="../media/image27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47.png"/><Relationship Id="rId5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47.png"/><Relationship Id="rId5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47.png"/><Relationship Id="rId5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34.png"/><Relationship Id="rId5" Type="http://schemas.openxmlformats.org/officeDocument/2006/relationships/image" Target="../media/image41.png"/><Relationship Id="rId6" Type="http://schemas.openxmlformats.org/officeDocument/2006/relationships/image" Target="../media/image37.png"/><Relationship Id="rId7" Type="http://schemas.openxmlformats.org/officeDocument/2006/relationships/image" Target="../media/image35.png"/><Relationship Id="rId8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35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37.png"/><Relationship Id="rId8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Relationship Id="rId4" Type="http://schemas.openxmlformats.org/officeDocument/2006/relationships/image" Target="../media/image48.png"/><Relationship Id="rId5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jmlr.org/papers/volume9/vandermaaten08a/vandermaaten08a.pdf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t-distributed Stochastic Neighbor Embedding (t-SNE)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importante aclarar que los autores únicamente exploran la visualización.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importante aclarar que los autores únicamente exploran la visualización. 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5661600" y="3186900"/>
            <a:ext cx="3482400" cy="19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hay un consenso de su efectividad como herramienta de preprocesamiento de datos.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Idea del funcionamiento de los algoritmos SNE.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Asumiendo que tenemos los datos 				  , buscamos representarlos con los puntos 			   en	       o en	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los </a:t>
            </a:r>
            <a:r>
              <a:rPr lang="es"/>
              <a:t>SNE asocia a cada punto          una distribución de probabilidad y se calculan las probabilidades 	de a los puntos 	para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 title="[94,105,108,&quot;https://www.codecogs.com/eqnedit.php?latex=%20x_1%2C%5Cdots%2C%20x_n%20%5Cin%20R%5Ek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650" y="1246675"/>
            <a:ext cx="1628675" cy="2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 title="[94,105,108,&quot;https://www.codecogs.com/eqnedit.php?latex=%20y_1%2C%5Cdots%2C%20y_n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425" y="1587588"/>
            <a:ext cx="119928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 title="[94,105,108,&quot;https://www.codecogs.com/eqnedit.php?latex=%20R%5E2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6650" y="1587588"/>
            <a:ext cx="238932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 title="[94,105,108,&quot;https://www.codecogs.com/eqnedit.php?latex=%20R%5E3.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6225" y="1576375"/>
            <a:ext cx="30028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 title="[94,105,108,&quot;https://www.codecogs.com/eqnedit.php?latex=%20x_i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7302" y="2089430"/>
            <a:ext cx="238925" cy="18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 title="[94,105,108,&quot;https://www.codecogs.com/eqnedit.php?latex=%20x_j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3340" y="2427555"/>
            <a:ext cx="22288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 title="[94,105,108,&quot;https://www.codecogs.com/eqnedit.php?latex=%20j%20%5Cneq%20i.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96315" y="2427555"/>
            <a:ext cx="479226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 title="[94,105,108,&quot;https://www.codecogs.com/eqnedit.php?latex=p_%7Bi%2Cj%7D%20%20%20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39702" y="2427555"/>
            <a:ext cx="34480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Idea del funcionamiento de los algoritmos SNE.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Asumiendo que tenemos los datos 				  , buscamos representarlos con los puntos 			   en	       o en	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los SNE asocia a cada punto          una distribución de probabilidad y se calculan las probabilidades 	de a los puntos 	para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 title="[94,105,108,&quot;https://www.codecogs.com/eqnedit.php?latex=%20x_1%2C%5Cdots%2C%20x_n%20%5Cin%20R%5Ek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650" y="1246675"/>
            <a:ext cx="1628675" cy="2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 title="[94,105,108,&quot;https://www.codecogs.com/eqnedit.php?latex=%20y_1%2C%5Cdots%2C%20y_n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425" y="1587588"/>
            <a:ext cx="119928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 title="[94,105,108,&quot;https://www.codecogs.com/eqnedit.php?latex=%20R%5E2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6650" y="1587588"/>
            <a:ext cx="238932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 title="[94,105,108,&quot;https://www.codecogs.com/eqnedit.php?latex=%20R%5E3.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6225" y="1576375"/>
            <a:ext cx="30028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 title="[94,105,108,&quot;https://www.codecogs.com/eqnedit.php?latex=%20x_i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7302" y="2089430"/>
            <a:ext cx="238925" cy="18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 title="[94,105,108,&quot;https://www.codecogs.com/eqnedit.php?latex=%20x_j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5265" y="2429468"/>
            <a:ext cx="22288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 title="[94,105,108,&quot;https://www.codecogs.com/eqnedit.php?latex=%20j%20%5Cneq%20i.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96315" y="2411280"/>
            <a:ext cx="479226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>
            <a:off x="3647725" y="2968025"/>
            <a:ext cx="1369500" cy="1246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5976850" y="3686525"/>
            <a:ext cx="479100" cy="43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2896475" y="2838413"/>
            <a:ext cx="479100" cy="43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5775225" y="2743675"/>
            <a:ext cx="479100" cy="43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3016563" y="4133875"/>
            <a:ext cx="479100" cy="43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5296125" y="4250725"/>
            <a:ext cx="479100" cy="43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" name="Google Shape;156;p25"/>
          <p:cNvCxnSpPr>
            <a:stCxn id="150" idx="5"/>
            <a:endCxn id="155" idx="1"/>
          </p:cNvCxnSpPr>
          <p:nvPr/>
        </p:nvCxnSpPr>
        <p:spPr>
          <a:xfrm>
            <a:off x="4816666" y="4031979"/>
            <a:ext cx="5496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5"/>
          <p:cNvCxnSpPr>
            <a:stCxn id="154" idx="7"/>
          </p:cNvCxnSpPr>
          <p:nvPr/>
        </p:nvCxnSpPr>
        <p:spPr>
          <a:xfrm flipH="1" rot="10800000">
            <a:off x="3425500" y="4013379"/>
            <a:ext cx="422700" cy="1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5"/>
          <p:cNvCxnSpPr>
            <a:stCxn id="150" idx="7"/>
            <a:endCxn id="153" idx="2"/>
          </p:cNvCxnSpPr>
          <p:nvPr/>
        </p:nvCxnSpPr>
        <p:spPr>
          <a:xfrm flipH="1" rot="10800000">
            <a:off x="4816666" y="2961271"/>
            <a:ext cx="958500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5"/>
          <p:cNvCxnSpPr>
            <a:stCxn id="150" idx="6"/>
            <a:endCxn id="151" idx="2"/>
          </p:cNvCxnSpPr>
          <p:nvPr/>
        </p:nvCxnSpPr>
        <p:spPr>
          <a:xfrm>
            <a:off x="5017225" y="3591275"/>
            <a:ext cx="959700" cy="3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5"/>
          <p:cNvCxnSpPr>
            <a:stCxn id="152" idx="6"/>
            <a:endCxn id="150" idx="1"/>
          </p:cNvCxnSpPr>
          <p:nvPr/>
        </p:nvCxnSpPr>
        <p:spPr>
          <a:xfrm>
            <a:off x="3375575" y="3055913"/>
            <a:ext cx="472800" cy="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1" name="Google Shape;161;p25" title="[94,105,108,&quot;https://www.codecogs.com/eqnedit.php?latex=%20x_i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13015" y="3500830"/>
            <a:ext cx="238925" cy="18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 title="[94,105,108,&quot;https://www.codecogs.com/eqnedit.php?latex=%20x_j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24227" y="4372980"/>
            <a:ext cx="22288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 title="[94,105,108,&quot;https://www.codecogs.com/eqnedit.php?latex=%20x_%7Bj-1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17990" y="4256130"/>
            <a:ext cx="476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 title="[94,105,108,&quot;https://www.codecogs.com/eqnedit.php?latex=%20x_%7Bj%2B1%7D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76640" y="2865930"/>
            <a:ext cx="476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 title="[94,105,108,&quot;https://www.codecogs.com/eqnedit.php?latex=%20x_%7Bj-2%7D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75415" y="3808780"/>
            <a:ext cx="48196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 title="[94,105,108,&quot;https://www.codecogs.com/eqnedit.php?latex=%20x_%7Bj%2B2%7D#0&quot;]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895040" y="2960680"/>
            <a:ext cx="48196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title="[94,105,108,&quot;https://www.codecogs.com/eqnedit.php?latex=p_%7Bi%2Cj%7D#0&quot;]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16675" y="4256125"/>
            <a:ext cx="34480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title="[94,105,108,&quot;https://www.codecogs.com/eqnedit.php?latex=p_%7Bi%2Cj-1%7D#0&quot;]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018000" y="3841475"/>
            <a:ext cx="59817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 title="[94,105,108,&quot;https://www.codecogs.com/eqnedit.php?latex=p_%7Bi%2Cj-2%7D#0&quot;]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366263" y="3510075"/>
            <a:ext cx="60388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 title="[94,105,108,&quot;https://www.codecogs.com/eqnedit.php?latex=p_%7Bi%2Cj%2B1%7D#0&quot;]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898150" y="2782313"/>
            <a:ext cx="59817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 title="[94,105,108,&quot;https://www.codecogs.com/eqnedit.php?latex=p_%7Bi%2Cj%2B2%7D#0&quot;]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334913" y="2714538"/>
            <a:ext cx="60388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 title="[94,105,108,&quot;https://www.codecogs.com/eqnedit.php?latex=p_%7Bi%2Cj%7D%20%20%20#0&quot;]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739702" y="2427555"/>
            <a:ext cx="34480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Idea del funcionamiento de los algoritmos SNE.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Asumiendo que tenemos los datos 				  , buscamos representarlos con los puntos 			   en	       o en	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los SNE asocia a cada punto          una distribución de probabilidad y se calculan las probabilidades		de a los puntos</a:t>
            </a:r>
            <a:r>
              <a:rPr lang="es"/>
              <a:t> 	</a:t>
            </a:r>
            <a:r>
              <a:rPr lang="es"/>
              <a:t>para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repite este procedimiento para los puntos       , con distribuciones de probabilidad iguales o diferentes. Aquí        son parámetros a determinar de las funciones de distribución. Igual que antes se calculan las probabilidades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6" title="[94,105,108,&quot;https://www.codecogs.com/eqnedit.php?latex=%20x_1%2C%5Cdots%2C%20x_n%20%5Cin%20R%5Ek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650" y="1246675"/>
            <a:ext cx="1628675" cy="2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 title="[94,105,108,&quot;https://www.codecogs.com/eqnedit.php?latex=%20y_1%2C%5Cdots%2C%20y_n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425" y="1587588"/>
            <a:ext cx="119928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 title="[94,105,108,&quot;https://www.codecogs.com/eqnedit.php?latex=%20R%5E2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6650" y="1587588"/>
            <a:ext cx="238932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 title="[94,105,108,&quot;https://www.codecogs.com/eqnedit.php?latex=%20R%5E3.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6225" y="1576375"/>
            <a:ext cx="30028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 title="[94,105,108,&quot;https://www.codecogs.com/eqnedit.php?latex=%20x_i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7302" y="2089430"/>
            <a:ext cx="238925" cy="18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 title="[94,105,108,&quot;https://www.codecogs.com/eqnedit.php?latex=%20x_j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8365" y="2427555"/>
            <a:ext cx="22288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 title="[94,105,108,&quot;https://www.codecogs.com/eqnedit.php?latex=%20j%20%5Cneq%20i.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96315" y="2427555"/>
            <a:ext cx="479226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 title="[94,105,108,&quot;https://www.codecogs.com/eqnedit.php?latex=%20y_i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44877" y="2712180"/>
            <a:ext cx="207818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 title="[94,105,108,&quot;https://www.codecogs.com/eqnedit.php?latex=%20y_i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40477" y="3029255"/>
            <a:ext cx="207818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 title="[94,105,108,&quot;https://www.codecogs.com/eqnedit.php?latex=p_%7Bi%2Cj%7D%20%20%20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39690" y="2427555"/>
            <a:ext cx="34480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 title="[94,105,108,&quot;https://www.codecogs.com/eqnedit.php?latex=%20q_%7Bi%2Cj%7D.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62165" y="3355318"/>
            <a:ext cx="38671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Idea del funcionamiento de los algoritmos SNE.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311700" y="1152475"/>
            <a:ext cx="8520600" cy="3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Asumiendo que tenemos los datos 				  , buscamos representarlos con los puntos 			   en	       o en	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los SNE asocia a cada punto          una distribución de probabilidad y se calculan las probabilidades		de a los puntos 	para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repite este procedimiento para los puntos       , con distribuciones de probabilidad iguales o diferentes. Aquí        son parámetros a determinar de las funciones de distribución. Igual que antes se calculan las probabilidades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crean probabilidades 	a partir de 	  , por ejemplo: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						</a:t>
            </a:r>
            <a:endParaRPr/>
          </a:p>
        </p:txBody>
      </p:sp>
      <p:pic>
        <p:nvPicPr>
          <p:cNvPr id="196" name="Google Shape;196;p27" title="[94,105,108,&quot;https://www.codecogs.com/eqnedit.php?latex=%20x_1%2C%5Cdots%2C%20x_n%20%5Cin%20R%5Ek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650" y="1246675"/>
            <a:ext cx="1628675" cy="2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 title="[94,105,108,&quot;https://www.codecogs.com/eqnedit.php?latex=%20y_1%2C%5Cdots%2C%20y_n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425" y="1587588"/>
            <a:ext cx="119928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 title="[94,105,108,&quot;https://www.codecogs.com/eqnedit.php?latex=%20R%5E2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6650" y="1587588"/>
            <a:ext cx="238932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 title="[94,105,108,&quot;https://www.codecogs.com/eqnedit.php?latex=%20R%5E3.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6225" y="1576375"/>
            <a:ext cx="30028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 title="[94,105,108,&quot;https://www.codecogs.com/eqnedit.php?latex=%20x_i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7302" y="2089430"/>
            <a:ext cx="238925" cy="18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 title="[94,105,108,&quot;https://www.codecogs.com/eqnedit.php?latex=%20x_j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8365" y="2427555"/>
            <a:ext cx="22288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 title="[94,105,108,&quot;https://www.codecogs.com/eqnedit.php?latex=%20j%20%5Cneq%20i.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96315" y="2427555"/>
            <a:ext cx="479226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 title="[94,105,108,&quot;https://www.codecogs.com/eqnedit.php?latex=%20y_i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44877" y="2712180"/>
            <a:ext cx="207818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 title="[94,105,108,&quot;https://www.codecogs.com/eqnedit.php?latex=%20y_i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40477" y="3029255"/>
            <a:ext cx="207818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 title="[94,105,108,&quot;https://www.codecogs.com/eqnedit.php?latex=p_%7Bi%2Cj%7D%20%20%20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39690" y="2427555"/>
            <a:ext cx="34480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 title="[94,105,108,&quot;https://www.codecogs.com/eqnedit.php?latex=%20q_%7Bi%2Cj%7D.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97440" y="3367068"/>
            <a:ext cx="38671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 title="[94,105,108,&quot;https://www.codecogs.com/eqnedit.php?latex=p_%7Bi%2Cj%7D%20%20%20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71990" y="3666230"/>
            <a:ext cx="34480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 title="[94,105,108,&quot;https://www.codecogs.com/eqnedit.php?latex=p_%7Bij%7D%20%20%20#0&quot;]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76002" y="3666230"/>
            <a:ext cx="28956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 title="[0,0,0,&quot;https://www.codecogs.com/eqnedit.php?latex=p_%7Bij%7D%3D%5Cfrac%7Bp_%7Bi%2Cj%7D%7D%7B%5Csum_%7Bk%3D1%7D%5E%7Bn%7D%5Csum_%7Bl%5Cneq%20k%7Dp_%7Bk%2Cl%7D%20%7D%20.#0&quot;]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64684" y="4028151"/>
            <a:ext cx="3002950" cy="551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 title="[94,105,108,&quot;https://www.codecogs.com/eqnedit.php?latex=q_%7Bij%7D%20%20%20#0&quot;]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964565" y="4208605"/>
            <a:ext cx="25527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/>
        </p:nvSpPr>
        <p:spPr>
          <a:xfrm>
            <a:off x="4106400" y="4028150"/>
            <a:ext cx="47259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Análogamente se hace para        .  Así tenemos    dos densidades de probabilidad P y Q.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Ahora. ¿Como se encuentran las y</a:t>
            </a:r>
            <a:r>
              <a:rPr baseline="-25000" lang="es"/>
              <a:t>i</a:t>
            </a:r>
            <a:r>
              <a:rPr lang="es"/>
              <a:t>?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se desea que los datos	conserven las distribuciones, de	      .  SNE busca que las probabilidades sean lo más parecidas posibles, para esto se usa la </a:t>
            </a:r>
            <a:r>
              <a:rPr b="1" lang="es"/>
              <a:t>divergencia de Kullback-Leibler:</a:t>
            </a:r>
            <a:endParaRPr b="1" sz="41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	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Esta es una “distancia” que mide </a:t>
            </a:r>
            <a:r>
              <a:rPr lang="es"/>
              <a:t>qué</a:t>
            </a:r>
            <a:r>
              <a:rPr lang="es"/>
              <a:t> tan lejos se encuentran dos densidades de probabilidad. De manera que buscamos 	   tales que minimicen la distancia. Esto se puede hacer computacionalmente por medio del algoritmo de </a:t>
            </a:r>
            <a:r>
              <a:rPr lang="es"/>
              <a:t>descenso</a:t>
            </a:r>
            <a:r>
              <a:rPr lang="es"/>
              <a:t> al gradiente.</a:t>
            </a:r>
            <a:endParaRPr/>
          </a:p>
        </p:txBody>
      </p:sp>
      <p:pic>
        <p:nvPicPr>
          <p:cNvPr id="218" name="Google Shape;218;p28" title="[94,105,108,&quot;https://www.codecogs.com/eqnedit.php?latex=%20y_i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602" y="1300655"/>
            <a:ext cx="207818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 title="[94,105,108,&quot;https://www.codecogs.com/eqnedit.php?latex=%20x_i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9627" y="1300655"/>
            <a:ext cx="251648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 title="[94,105,108,&quot;https://www.codecogs.com/eqnedit.php?latex=%5Ctext%7BKL%7D(P%7C%7CQ)%3D%5Csum_%7Bi%20%5Cneq%20j%7D%20p_%7Bij%7D%5Ctext%7Bln%7D(%5Cfrac%7Bp_%7Bij%7D%7D%7Bq_%7Bij%7D%7D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2225" y="2343250"/>
            <a:ext cx="6379549" cy="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 title="[94,105,108,&quot;https://www.codecogs.com/eqnedit.php?latex=%20y_i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190" y="3487405"/>
            <a:ext cx="207818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Supongamos que tenemos un dado con 6 caras.  Sean P la </a:t>
            </a:r>
            <a:r>
              <a:rPr lang="es"/>
              <a:t>				</a:t>
            </a:r>
            <a:r>
              <a:rPr lang="es"/>
              <a:t>distribución de la variable aleatoria que corresponde a tirar un dado 			común y Q y R las dos distribuciones que tienen las siguientes distribuciones. </a:t>
            </a:r>
            <a:endParaRPr/>
          </a:p>
        </p:txBody>
      </p:sp>
      <p:graphicFrame>
        <p:nvGraphicFramePr>
          <p:cNvPr id="228" name="Google Shape;228;p29"/>
          <p:cNvGraphicFramePr/>
          <p:nvPr/>
        </p:nvGraphicFramePr>
        <p:xfrm>
          <a:off x="423325" y="21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{62AD02D9-73F8-4376-BF39-6D53D39D5884}</a:tableStyleId>
              </a:tblPr>
              <a:tblGrid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Probabilidad de Q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1/6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1/6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1/12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1/6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1/6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1/4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9" name="Google Shape;229;p29"/>
          <p:cNvGraphicFramePr/>
          <p:nvPr/>
        </p:nvGraphicFramePr>
        <p:xfrm>
          <a:off x="4820800" y="21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{62AD02D9-73F8-4376-BF39-6D53D39D5884}</a:tableStyleId>
              </a:tblPr>
              <a:tblGrid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Probabilidad de 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1/12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1/12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1/12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1/12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1/12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7/12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025" y="0"/>
            <a:ext cx="1944975" cy="19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¿A </a:t>
            </a:r>
            <a:r>
              <a:rPr lang="es"/>
              <a:t>cuanto</a:t>
            </a:r>
            <a:r>
              <a:rPr lang="es"/>
              <a:t> equivalen las siguientes divergencias?</a:t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96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0" title="[0,0,0,&quot;https://www.codecogs.com/eqnedit.php?latex=%5Ctext%7BKL%7D(P%7C%7CR)%3D%5Cfrac%7B5%7D%7B6%7D%5Ctext%7Bln%7D(2)%2B%5Cfrac%7B1%7D%7B6%7D%5Ctext%7Bln%7D(%5Cfrac%7B2%7D%7B7%7D)%3D0.368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50" y="2538800"/>
            <a:ext cx="6484750" cy="5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 title="[0,0,0,&quot;https://www.codecogs.com/eqnedit.php?latex=%5Ctext%7BKL%7D(P%7C%7CQ)%3D%5Csum_%7Bi%20%7D%20p_%7Bi%7D%5Ctext%7Bln%7D(%5Cfrac%7Bp_%7Bi%7D%7D%7Bq_%7Bi%7D%7D)%3D%5Cfrac%7B1%7D%7B6%7D(%5Ctext%7Bln%7D(2)%2B%5Ctext%7Bln%7D(%5Cfrac%7B2%7D%7B3%7D))%3D0.047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50" y="1499975"/>
            <a:ext cx="8264077" cy="5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/>
          <p:nvPr/>
        </p:nvSpPr>
        <p:spPr>
          <a:xfrm>
            <a:off x="4776600" y="1392300"/>
            <a:ext cx="4055700" cy="76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2730500" y="2427100"/>
            <a:ext cx="4868400" cy="85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86300"/>
            <a:ext cx="1746675" cy="17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¿A cuanto equivalen las siguientes divergencias?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96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1" title="[0,0,0,&quot;https://www.codecogs.com/eqnedit.php?latex=%5Ctext%7BKL%7D(P%7C%7CR)%3D%5Cfrac%7B5%7D%7B6%7D%5Ctext%7Bln%7D(2)%2B%5Cfrac%7B1%7D%7B6%7D%5Ctext%7Bln%7D(%5Cfrac%7B2%7D%7B7%7D)%3D0.368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50" y="2538800"/>
            <a:ext cx="6484750" cy="5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 title="[0,0,0,&quot;https://www.codecogs.com/eqnedit.php?latex=%5Ctext%7BKL%7D(P%7C%7CQ)%3D%5Csum_%7Bi%20%7D%20p_%7Bi%7D%5Ctext%7Bln%7D(%5Cfrac%7Bp_%7Bi%7D%7D%7Bq_%7Bi%7D%7D)%3D%5Cfrac%7B1%7D%7B6%7D(%5Ctext%7Bln%7D(2)%2B%5Ctext%7Bln%7D(%5Cfrac%7B2%7D%7B3%7D))%3D0.047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50" y="1499975"/>
            <a:ext cx="8264077" cy="5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/>
          <p:nvPr/>
        </p:nvSpPr>
        <p:spPr>
          <a:xfrm>
            <a:off x="2730500" y="2427100"/>
            <a:ext cx="4868400" cy="85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86300"/>
            <a:ext cx="1746675" cy="17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09550" y="39282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Supongamos que tenemos ciertos datos que discretizan correctamente un intervalo.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76206" t="0"/>
          <a:stretch/>
        </p:blipFill>
        <p:spPr>
          <a:xfrm>
            <a:off x="3614453" y="2191025"/>
            <a:ext cx="1915074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¿A cuanto equivalen las siguientes divergencias?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96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 txBox="1"/>
          <p:nvPr>
            <p:ph type="title"/>
          </p:nvPr>
        </p:nvSpPr>
        <p:spPr>
          <a:xfrm>
            <a:off x="1942625" y="3577625"/>
            <a:ext cx="7017900" cy="1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50"/>
              <a:t>¿Cuál de las dos distribuciones es más </a:t>
            </a:r>
            <a:r>
              <a:rPr lang="es" sz="2850"/>
              <a:t>parecida</a:t>
            </a:r>
            <a:r>
              <a:rPr lang="es" sz="2850"/>
              <a:t> a P?</a:t>
            </a:r>
            <a:endParaRPr sz="2850"/>
          </a:p>
        </p:txBody>
      </p:sp>
      <p:pic>
        <p:nvPicPr>
          <p:cNvPr id="259" name="Google Shape;259;p32" title="[0,0,0,&quot;https://www.codecogs.com/eqnedit.php?latex=%5Ctext%7BKL%7D(P%7C%7CR)%3D%5Cfrac%7B5%7D%7B6%7D%5Ctext%7Bln%7D(2)%2B%5Cfrac%7B1%7D%7B6%7D%5Ctext%7Bln%7D(%5Cfrac%7B2%7D%7B7%7D)%3D0.368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50" y="2538800"/>
            <a:ext cx="6484750" cy="5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 title="[0,0,0,&quot;https://www.codecogs.com/eqnedit.php?latex=%5Ctext%7BKL%7D(P%7C%7CQ)%3D%5Csum_%7Bi%20%7D%20p_%7Bi%7D%5Ctext%7Bln%7D(%5Cfrac%7Bp_%7Bi%7D%7D%7Bq_%7Bi%7D%7D)%3D%5Cfrac%7B1%7D%7B6%7D(%5Ctext%7Bln%7D(2)%2B%5Ctext%7Bln%7D(%5Cfrac%7B2%7D%7B3%7D))%3D0.047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50" y="1499975"/>
            <a:ext cx="8264077" cy="5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86300"/>
            <a:ext cx="1746675" cy="17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t-SNE como mejora de SNE.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Siguiendo los pasos de SNE, para los datos			         . Ajustamos para cada punto 	 una </a:t>
            </a:r>
            <a:r>
              <a:rPr b="1" lang="es"/>
              <a:t>distribución gaussiana multivariada</a:t>
            </a:r>
            <a:r>
              <a:rPr lang="es"/>
              <a:t> con media        . Con estas distribuciones se construyen las siguientes									   probabilidades . Para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	     , tenemos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Al final veremos </a:t>
            </a:r>
            <a:r>
              <a:rPr lang="es"/>
              <a:t>cómo</a:t>
            </a:r>
            <a:r>
              <a:rPr lang="es"/>
              <a:t> se calculan las varianzas.</a:t>
            </a:r>
            <a:endParaRPr/>
          </a:p>
        </p:txBody>
      </p:sp>
      <p:pic>
        <p:nvPicPr>
          <p:cNvPr id="268" name="Google Shape;268;p33" title="[94,105,108,&quot;https://www.codecogs.com/eqnedit.php?latex=%20x_1%2C%5Cdots%2C%20x_n%20%5Cin%20R%5Ek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000" y="1246675"/>
            <a:ext cx="1628675" cy="2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3" title="[94,105,108,&quot;https://www.codecogs.com/eqnedit.php?latex=%20x_i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477" y="1619055"/>
            <a:ext cx="238925" cy="18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 title="[94,105,108,&quot;https://www.codecogs.com/eqnedit.php?latex=%20x_i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3390" y="1619055"/>
            <a:ext cx="238925" cy="18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3"/>
          <p:cNvPicPr preferRelativeResize="0"/>
          <p:nvPr/>
        </p:nvPicPr>
        <p:blipFill rotWithShape="1">
          <a:blip r:embed="rId5">
            <a:alphaModFix/>
          </a:blip>
          <a:srcRect b="7944" l="22267" r="13744" t="15514"/>
          <a:stretch/>
        </p:blipFill>
        <p:spPr>
          <a:xfrm>
            <a:off x="5122418" y="1841025"/>
            <a:ext cx="3040856" cy="27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 title="[94,105,108,&quot;https://www.codecogs.com/eqnedit.php?latex=%20j%3Di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4425" y="3650024"/>
            <a:ext cx="464949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 title="[94,105,108,&quot;https://www.codecogs.com/eqnedit.php?latex=%20j%20%5Cneq%20i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3262" y="2239399"/>
            <a:ext cx="4286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3" title="[94,105,108,&quot;https://www.codecogs.com/eqnedit.php?latex=p_%7Bj%7Ci%7D%3D0.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83250" y="3651850"/>
            <a:ext cx="62177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3" title="[94,105,108,&quot;https://www.codecogs.com/eqnedit.php?latex=p_%7Bj%7Ci%7D%3D%5Cfrac%7Bexp(-%7C%7Cx_i-x_j%7C%7C%5E2%2F2%5Csigma_i%5E2)%7D%7B%5Csum_%7Bk%20%5Cneq%20i%7Dexp(-%7C%7Cx_i-x_k%7C%7C%5E2%2F2%5Csigma_i%5E2)%7D.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2725" y="2650525"/>
            <a:ext cx="4121823" cy="6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Construcción de la distribución P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Con lo anterior, definimos					       para nuestra distribución P.  Podemos observar que es una distribución, pues  </a:t>
            </a:r>
            <a:endParaRPr/>
          </a:p>
        </p:txBody>
      </p:sp>
      <p:pic>
        <p:nvPicPr>
          <p:cNvPr id="282" name="Google Shape;282;p34" title="[94,105,108,&quot;https://www.codecogs.com/eqnedit.php?latex=p_%7Bij%7D%3D%5Cfrac%7Bp_%7Bj%7Ci%7D%2Bp_%7Bi%7Cj%7D%7D%7B2n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075" y="1087750"/>
            <a:ext cx="2041124" cy="5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4" title="[94,105,108,&quot;https://www.codecogs.com/eqnedit.php?latex=p_%7Bij%7D%3D%5Csum_%7Bi%2Cj%7Dp_%7Bij%7D%3D1.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75" y="1968325"/>
            <a:ext cx="2891749" cy="4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Distribución Q para </a:t>
            </a:r>
            <a:r>
              <a:rPr lang="es"/>
              <a:t>y</a:t>
            </a:r>
            <a:r>
              <a:rPr baseline="-25000" lang="es"/>
              <a:t>i</a:t>
            </a:r>
            <a:r>
              <a:rPr lang="es"/>
              <a:t>.</a:t>
            </a:r>
            <a:endParaRPr/>
          </a:p>
        </p:txBody>
      </p:sp>
      <p:sp>
        <p:nvSpPr>
          <p:cNvPr id="289" name="Google Shape;28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los puntos       ajustamos una </a:t>
            </a:r>
            <a:r>
              <a:rPr b="1" lang="es"/>
              <a:t>distribución t de student </a:t>
            </a:r>
            <a:r>
              <a:rPr b="1" lang="es"/>
              <a:t>con un grado de libertad </a:t>
            </a:r>
            <a:r>
              <a:rPr lang="es"/>
              <a:t>y media	   .  Se construyen  las probabilidades para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y para 	       , tenemos</a:t>
            </a:r>
            <a:endParaRPr/>
          </a:p>
        </p:txBody>
      </p:sp>
      <p:pic>
        <p:nvPicPr>
          <p:cNvPr id="290" name="Google Shape;290;p35" title="[94,105,108,&quot;https://www.codecogs.com/eqnedit.php?latex=%20y_i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302" y="1288880"/>
            <a:ext cx="207818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5" title="[94,105,108,&quot;https://www.codecogs.com/eqnedit.php?latex=%20y_i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252" y="1617030"/>
            <a:ext cx="207818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5" title="[94,105,108,&quot;https://www.codecogs.com/eqnedit.php?latex=%20j%20%5Cneq%20i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787" y="1617024"/>
            <a:ext cx="4286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5"/>
          <p:cNvPicPr preferRelativeResize="0"/>
          <p:nvPr/>
        </p:nvPicPr>
        <p:blipFill rotWithShape="1">
          <a:blip r:embed="rId5">
            <a:alphaModFix/>
          </a:blip>
          <a:srcRect b="9273" l="24406" r="16369" t="15999"/>
          <a:stretch/>
        </p:blipFill>
        <p:spPr>
          <a:xfrm>
            <a:off x="5741073" y="1959275"/>
            <a:ext cx="3091226" cy="29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5" title="[94,105,108,&quot;https://www.codecogs.com/eqnedit.php?latex=q_%7Bij%7D%3D%5Cfrac%7B(1%2B%7C%7Cy_i-y_j%7C%7C%5E2)%5E%7B-1%7D%7D%7B%5Csum_%7Bk%7D%5Csum_%7Bk%20%5Cneq%20l%7D(1%2B%7C%7Cy_k-y_l%7C%7C%5E2)%5E%7B-1%7D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150" y="1959275"/>
            <a:ext cx="5039624" cy="80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5" title="[94,105,108,&quot;https://www.codecogs.com/eqnedit.php?latex=%20j%3Di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8687" y="3040774"/>
            <a:ext cx="464949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 title="[94,105,108,&quot;https://www.codecogs.com/eqnedit.php?latex=q_%7Bij%7D%3D0.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1825" y="3002951"/>
            <a:ext cx="737268" cy="2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241400" y="19456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Finalmente con la divergencia de Kullback-Leibler y el </a:t>
            </a:r>
            <a:r>
              <a:rPr lang="es"/>
              <a:t>descenso</a:t>
            </a:r>
            <a:r>
              <a:rPr lang="es"/>
              <a:t> al gradiente, tenemos el resultado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</a:t>
            </a:r>
            <a:r>
              <a:rPr lang="es"/>
              <a:t>determinar las varianzas?</a:t>
            </a:r>
            <a:r>
              <a:rPr lang="es"/>
              <a:t> </a:t>
            </a:r>
            <a:endParaRPr/>
          </a:p>
        </p:txBody>
      </p:sp>
      <p:sp>
        <p:nvSpPr>
          <p:cNvPr id="307" name="Google Shape;307;p37"/>
          <p:cNvSpPr txBox="1"/>
          <p:nvPr>
            <p:ph idx="1" type="body"/>
          </p:nvPr>
        </p:nvSpPr>
        <p:spPr>
          <a:xfrm>
            <a:off x="311700" y="1152475"/>
            <a:ext cx="8520600" cy="3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calcula la </a:t>
            </a:r>
            <a:r>
              <a:rPr lang="es"/>
              <a:t>entropía</a:t>
            </a:r>
            <a:r>
              <a:rPr lang="es"/>
              <a:t> de Shannon de acuerdo a la </a:t>
            </a:r>
            <a:r>
              <a:rPr lang="es"/>
              <a:t>varianza	    y se sustituye en la siguiente ecuación.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Ahora el usuario introduce un valor para perplexity y por método de bisección se encuentran las raíces	    de la siguiente ecuación: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 esta forma la perplexity del usuario y la calculada será muy parecida.</a:t>
            </a:r>
            <a:endParaRPr/>
          </a:p>
        </p:txBody>
      </p:sp>
      <p:pic>
        <p:nvPicPr>
          <p:cNvPr id="308" name="Google Shape;308;p37" title="[0,0,0,&quot;https://www.codecogs.com/eqnedit.php?latex=%5Ctext%7BPerp%7D(Pi)%3D2%5E%7B%5Ctext%7BH%7D(P_i)%7D%3D2%5E%7B%5Csum_%7Bi%20%7D%20p_%7Bj%7Ci%7D%5Ctext%7Blog%7D_2(p_%7Bj%7Ci%7D)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75" y="2003800"/>
            <a:ext cx="7879655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 title="[94,105,108,&quot;https://www.codecogs.com/eqnedit.php?latex=%20%5Csigma_i%5E2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8225" y="1271625"/>
            <a:ext cx="226425" cy="2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 title="[94,105,108,&quot;https://www.codecogs.com/eqnedit.php?latex=%20%5Csigma_i%5E2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500" y="3298650"/>
            <a:ext cx="226425" cy="2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 title="[0,0,0,&quot;https://www.codecogs.com/eqnedit.php?latex=%5Ctext%7BH%7D(P_i)-%5Ctext%7Blog%7D_2%5Ctext%7BPerpUsuario%7D(P_i)%3D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2075" y="3784675"/>
            <a:ext cx="5099849" cy="355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Perplexity determina </a:t>
            </a:r>
            <a:r>
              <a:rPr lang="es"/>
              <a:t>que tan agrupados estarán los datos al proyectarse. Usualmente se usan valores entre 50 y 30.</a:t>
            </a:r>
            <a:endParaRPr/>
          </a:p>
        </p:txBody>
      </p:sp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Perplexity determina que tan agrupados estarán los datos al proyectarse. </a:t>
            </a:r>
            <a:endParaRPr/>
          </a:p>
        </p:txBody>
      </p:sp>
      <p:sp>
        <p:nvSpPr>
          <p:cNvPr id="323" name="Google Shape;32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1422475"/>
            <a:ext cx="427050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2201" y="1363352"/>
            <a:ext cx="4270500" cy="3416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 de t-SNE</a:t>
            </a:r>
            <a:endParaRPr/>
          </a:p>
        </p:txBody>
      </p:sp>
      <p:sp>
        <p:nvSpPr>
          <p:cNvPr id="331" name="Google Shape;33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Visualización no lineal.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Flexibilidad, pues tiene usos 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Reconocimiento de objetos o clasificación de imágenes.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Procesamiento de lenguaje natural.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Análisis de mercado.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Exploración de datos.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Detección de anomalías.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Aprendizaje no supervisado.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Separación de clases.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Buena </a:t>
            </a:r>
            <a:r>
              <a:rPr lang="es"/>
              <a:t>preservación</a:t>
            </a:r>
            <a:r>
              <a:rPr lang="es"/>
              <a:t> de estructuras locales.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Desventajas de t-SNE</a:t>
            </a:r>
            <a:endParaRPr/>
          </a:p>
        </p:txBody>
      </p:sp>
      <p:sp>
        <p:nvSpPr>
          <p:cNvPr id="337" name="Google Shape;33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Costo computacional.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preserva distancias.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es una técnica de clustering.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es seguro su uso para </a:t>
            </a:r>
            <a:r>
              <a:rPr lang="es"/>
              <a:t>preprocesamiento</a:t>
            </a:r>
            <a:r>
              <a:rPr lang="es"/>
              <a:t> de datos.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Malo para estructuras globales.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09550" y="39282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¿Esta misma cantidad de datos puede discretizar un cuadrado cuyos lados sean del tamaño del intervalo?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09550" y="39282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¿Esta misma cantidad de datos puede discretizar un cuadrado cuyos lados sean del tamaño del intervalo?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33111" r="42141" t="0"/>
          <a:stretch/>
        </p:blipFill>
        <p:spPr>
          <a:xfrm>
            <a:off x="3576225" y="2190988"/>
            <a:ext cx="19918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09550" y="39282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Observemos que la cantidad de datos requeridos aumenta a medida que se incrementa la dimensión.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88" y="2191013"/>
            <a:ext cx="80486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dimensión de los datos afecta a la deducción y entendimiento de los mismos.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433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s">
                <a:solidFill>
                  <a:srgbClr val="000000"/>
                </a:solidFill>
              </a:rPr>
              <a:t>Escasez de datos.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s">
                <a:solidFill>
                  <a:srgbClr val="000000"/>
                </a:solidFill>
              </a:rPr>
              <a:t>Mayor computación.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Sobreajuste</a:t>
            </a:r>
            <a:r>
              <a:rPr lang="es">
                <a:solidFill>
                  <a:srgbClr val="000000"/>
                </a:solidFill>
              </a:rPr>
              <a:t>: Los modelos pueden volverse demasiado complejos y ajustarse al ruido, reduciendo su capacidad de generalización.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s">
                <a:solidFill>
                  <a:srgbClr val="000000"/>
                </a:solidFill>
              </a:rPr>
              <a:t>Degradación del rendimiento</a:t>
            </a:r>
            <a:r>
              <a:rPr lang="es">
                <a:solidFill>
                  <a:srgbClr val="000000"/>
                </a:solidFill>
              </a:rPr>
              <a:t>: Algoritmos, especialmente los que dependen de medidas de distancia como k-vecinos más cercanos, pueden experimentar una caída en su rendimiento.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Pérdida de significado en las distancias: </a:t>
            </a:r>
            <a:r>
              <a:rPr lang="es">
                <a:solidFill>
                  <a:srgbClr val="000000"/>
                </a:solidFill>
              </a:rPr>
              <a:t>Las distancias crecen a medida que la dimensión del espacio lo hace.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s">
                <a:solidFill>
                  <a:srgbClr val="000000"/>
                </a:solidFill>
              </a:rPr>
              <a:t>Visualización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s">
                <a:solidFill>
                  <a:srgbClr val="000000"/>
                </a:solidFill>
              </a:rPr>
              <a:t>Dificultad para ver agrupamientos.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Visualizar datos con t-SNE.</a:t>
            </a:r>
            <a:endParaRPr/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Desarrollado en 2003.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 b="0" l="0" r="12280" t="0"/>
          <a:stretch/>
        </p:blipFill>
        <p:spPr>
          <a:xfrm>
            <a:off x="7299664" y="2735698"/>
            <a:ext cx="1476836" cy="1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675" y="724200"/>
            <a:ext cx="1476825" cy="16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5087125" y="2592500"/>
            <a:ext cx="20505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Laurens van der Maaten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5087125" y="724200"/>
            <a:ext cx="20505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Geoffrey Hinton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t-SNE reduce la dimensión de un conjunto de datos a dos o tres dimensiones.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526350"/>
            <a:ext cx="8381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Busca preservar la distribución de los datos en dimensiones superiores,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que permite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comprender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/>
              <a:t>relaciones</a:t>
            </a:r>
            <a:r>
              <a:rPr lang="es"/>
              <a:t>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950" y="1797325"/>
            <a:ext cx="4229706" cy="281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