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D696-73C8-4EAA-B4F1-C06C42A87E72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D8E5F-D4C7-4304-8976-8DF31E529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9A1F4-9AFB-70A3-DC5E-234B160E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BAF0E-B413-D7AC-CE93-278B4DCFB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7CE64-3428-3FD4-5BF3-422E419A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DCD-AC1D-4581-998D-DF0E613E7D0B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F259A-E533-6EEB-BF08-567F665C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DBB28-A2FD-7D7A-AB8D-C13F3B87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7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C6226-29C3-5855-1DB8-12E474A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7DAAAC-52D8-1894-9A39-CB55C767B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15C03-AA44-46BE-946A-C01D239F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0AF-1480-4297-A4B2-E32411DC0BE8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E60E1-7346-DECF-CF5D-9EF5DA77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38266-729E-A6BA-660B-F6F13A39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5713-B04B-6342-CE18-CCA33CD5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AC4904-69F5-0305-A402-B5B6BEBDD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4646E-FA3A-8D73-23AE-A260C021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F37-86E0-409B-9D67-FD88B1E471BB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165C6-814E-AD63-64CF-64A9D7A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E7877-B322-9D4A-226C-48928B5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8625-74B7-D44A-5811-B86870B5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53E7F-29C9-0632-C060-2DADC44E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EA77A-B5EE-7462-C773-FEF0092E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5D1A-ACBC-43CE-8A47-A79EBC91A783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BEAE6-C7B6-4612-917B-8E80D696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2124A-3133-D686-0FF8-2273D4A5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6FA3-851D-8A82-3A6C-849637E5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B894A-A58A-6EE9-C37F-5CB639D2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C546A-D8EC-576A-A594-5CE8579D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5C7-02F5-4F1D-A895-14100B39C74F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299C5-F437-E632-1A89-F07EAA9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78C11-7AD2-24C4-A083-E55B68E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26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BFEF-9CB6-D881-B862-B48D71C2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99868-531D-A046-647E-945A9D0C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96E4B-2E9E-9F60-438F-B1F643286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EBF4F-D6FA-55A6-16C1-910E544D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83A2-08D8-476A-97E1-6091D765A047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B9004-3036-BDCD-0F43-FD716451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B57C7-A939-2A9B-D7A9-F41BE176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6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9C96-039E-E052-7E31-1B7B645C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B140F-711E-7A1B-8CFF-2D07E2F8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D12BD-D26A-D630-C47F-A49B1A096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831902-9D1F-DD1E-509C-A0D40C70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58F787-A760-A5E6-C678-0763BCB4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2BC9F9-EAB9-8182-0D6C-988B9A9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2AE0-E47E-4188-8987-218B22642F87}" type="datetime1">
              <a:rPr lang="pt-BR" smtClean="0"/>
              <a:t>12/11/2023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0E26A9-3069-EBD0-FEC7-0E3B2AE4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E76F8B-1163-324C-A9CB-E1D376AE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7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86794-2B21-F1C0-CFD2-F031C0E1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CC87DA-E5FF-2DAB-7FDF-5BEC3172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4C09-1687-4113-AB18-BE792115BF52}" type="datetime1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5451CD-B2EE-8A0A-D68F-0B26A12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8588A8-1662-D2B3-6EF8-B459E71F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747A74-5A9C-FE37-B77F-9F72110C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ECC-2401-410B-B828-F419885F9ECB}" type="datetime1">
              <a:rPr lang="pt-BR" smtClean="0"/>
              <a:t>12/11/2023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E1CB4F-ABB2-3F46-814C-6719F9CB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D7BB7B-4167-4E90-3576-B9A11BD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8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EE20-E2A1-7527-5A74-E669B81A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E4A4A-30C7-F610-5388-39D771E1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5556E-1096-59C5-EC06-2EBB2798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7553A4-7A3F-1AF2-CAC3-167262E7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49B9-7106-4D7C-9E04-BC6B0FEE6BB9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56268-3CA9-0A38-641D-9E83DDA0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F08E3F-74E3-18C1-CC41-15CCA5E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57DB9-0E1C-4681-0714-B43B4D5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CA323B-64F4-13A6-637C-E2797D7AE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8FEE8F-04D9-0E94-D150-144E1619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64CAFD-E74C-9DBC-EB71-0709563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3AF3-B596-4461-B885-317904A7C515}" type="datetime1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15DD9F-8467-B979-21DA-64D967A7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47DF2-4589-1135-2283-455C52D8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70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585CB3-5932-0FC0-D475-D7A75B2F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99030-0CA5-08F3-6F2E-005F7FDD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BFDB81-D756-AA00-3C8D-B1BEBE4F8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B6B0-4597-4960-8560-A172802E8DE4}" type="datetime1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76A45C-04DE-3291-262D-611DCB59D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FA546-27A2-86FF-4CB4-B4EB4565A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1152-2E85-4C82-98C6-58E7E45F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6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roteins.pl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thor.lncc.br/v2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DF29312-6685-E878-C337-96E7E5B859B1}"/>
              </a:ext>
            </a:extLst>
          </p:cNvPr>
          <p:cNvSpPr/>
          <p:nvPr/>
        </p:nvSpPr>
        <p:spPr>
          <a:xfrm>
            <a:off x="0" y="0"/>
            <a:ext cx="12191999" cy="3952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29136E-1FCC-AC8B-65F5-2F1F6619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1643"/>
            <a:ext cx="9144000" cy="1109663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FFFF00"/>
                </a:solidFill>
                <a:latin typeface="Garet"/>
              </a:rPr>
              <a:t>Prática de Docking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0034A13-9B5A-402A-2731-8F6DE67CBB93}"/>
              </a:ext>
            </a:extLst>
          </p:cNvPr>
          <p:cNvGrpSpPr/>
          <p:nvPr/>
        </p:nvGrpSpPr>
        <p:grpSpPr>
          <a:xfrm>
            <a:off x="2737285" y="4052867"/>
            <a:ext cx="6717427" cy="1333501"/>
            <a:chOff x="0" y="5524500"/>
            <a:chExt cx="6717427" cy="1333501"/>
          </a:xfrm>
        </p:grpSpPr>
        <p:pic>
          <p:nvPicPr>
            <p:cNvPr id="9" name="Imagem 8" descr="Diagrama&#10;&#10;Descrição gerada automaticamente">
              <a:extLst>
                <a:ext uri="{FF2B5EF4-FFF2-40B4-BE49-F238E27FC236}">
                  <a16:creationId xmlns:a16="http://schemas.microsoft.com/office/drawing/2014/main" id="{49DDC443-AED6-4564-1F86-2438D668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24500"/>
              <a:ext cx="1333500" cy="1333500"/>
            </a:xfrm>
            <a:prstGeom prst="rect">
              <a:avLst/>
            </a:prstGeom>
          </p:spPr>
        </p:pic>
        <p:pic>
          <p:nvPicPr>
            <p:cNvPr id="11" name="Imagem 10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49D00168-45B5-160C-4FB1-6D1C3D42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524500"/>
              <a:ext cx="1333500" cy="1333500"/>
            </a:xfrm>
            <a:prstGeom prst="rect">
              <a:avLst/>
            </a:prstGeom>
          </p:spPr>
        </p:pic>
        <p:pic>
          <p:nvPicPr>
            <p:cNvPr id="13" name="Imagem 12" descr="Logotipo&#10;&#10;Descrição gerada automaticamente com confiança baixa">
              <a:extLst>
                <a:ext uri="{FF2B5EF4-FFF2-40B4-BE49-F238E27FC236}">
                  <a16:creationId xmlns:a16="http://schemas.microsoft.com/office/drawing/2014/main" id="{A9E686A8-2CC0-5382-1BD2-4066F3C0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774" y="5524501"/>
              <a:ext cx="3945653" cy="1333500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F726E0-DCD8-64CC-AC84-69F79C495E41}"/>
              </a:ext>
            </a:extLst>
          </p:cNvPr>
          <p:cNvSpPr txBox="1"/>
          <p:nvPr/>
        </p:nvSpPr>
        <p:spPr>
          <a:xfrm>
            <a:off x="1833282" y="2994333"/>
            <a:ext cx="852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Garet"/>
              </a:rPr>
              <a:t>Introdução a modelagem, docking e dinâmica molecular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09E6BC4-4E23-05AC-1DCE-95BD2E6AF649}"/>
              </a:ext>
            </a:extLst>
          </p:cNvPr>
          <p:cNvSpPr txBox="1"/>
          <p:nvPr/>
        </p:nvSpPr>
        <p:spPr>
          <a:xfrm>
            <a:off x="3464858" y="3429000"/>
            <a:ext cx="5262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FFFF00"/>
                </a:solidFill>
                <a:latin typeface="Garet"/>
              </a:rPr>
              <a:t>(Foco em Doenças Negligenciadas)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B4C5E6-FE28-0F8C-72C5-C58A5290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E0B147-FAF1-BD20-3850-424FF6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3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A898-8D9C-7283-9CFC-264C0D60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Selecione </a:t>
            </a:r>
            <a:r>
              <a:rPr lang="pt-BR" dirty="0">
                <a:solidFill>
                  <a:srgbClr val="FF0000"/>
                </a:solidFill>
              </a:rPr>
              <a:t>Os Parâmetros De </a:t>
            </a:r>
            <a:r>
              <a:rPr lang="pt-BR" dirty="0" err="1">
                <a:solidFill>
                  <a:srgbClr val="FF0000"/>
                </a:solidFill>
              </a:rPr>
              <a:t>Docking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rgbClr val="0070C0"/>
                </a:solidFill>
              </a:rPr>
              <a:t>Coloque Identificadores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61FE1B-F224-5BEE-BC4B-11BE61BF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1840336"/>
            <a:ext cx="9533642" cy="48741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E1BE83A-2E7F-E48A-B5B3-D8D1DFA76BA7}"/>
              </a:ext>
            </a:extLst>
          </p:cNvPr>
          <p:cNvSpPr/>
          <p:nvPr/>
        </p:nvSpPr>
        <p:spPr>
          <a:xfrm>
            <a:off x="1329179" y="1840337"/>
            <a:ext cx="9533642" cy="23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2B3E88-08BE-067E-9268-EDC21BF97AD0}"/>
              </a:ext>
            </a:extLst>
          </p:cNvPr>
          <p:cNvSpPr/>
          <p:nvPr/>
        </p:nvSpPr>
        <p:spPr>
          <a:xfrm>
            <a:off x="1329179" y="4355184"/>
            <a:ext cx="9533642" cy="1913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B057F4-0C63-9679-3E48-CFAEBA75E95A}"/>
              </a:ext>
            </a:extLst>
          </p:cNvPr>
          <p:cNvSpPr/>
          <p:nvPr/>
        </p:nvSpPr>
        <p:spPr>
          <a:xfrm>
            <a:off x="8474697" y="6268825"/>
            <a:ext cx="1951348" cy="3676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01E36E-E9D9-789B-2754-8D325339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E25CB7-36D6-0496-4069-67286DBA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B0FF6-1443-9C30-5FF5-72CFF67D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669" y="562350"/>
            <a:ext cx="8377518" cy="638922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Parâmetros de Análise e download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C88C89-DEDB-7213-A5DD-3E776EDD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78"/>
          <a:stretch/>
        </p:blipFill>
        <p:spPr>
          <a:xfrm>
            <a:off x="465725" y="2165821"/>
            <a:ext cx="11260550" cy="1738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5300CE-A335-F1A6-C853-F186BF9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5CC9C-AB57-A778-52D4-BCF61873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5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B0FF6-1443-9C30-5FF5-72CFF67D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559" y="446882"/>
            <a:ext cx="5490882" cy="746499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Observe os 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C88C89-DEDB-7213-A5DD-3E776EDD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21"/>
          <a:stretch/>
        </p:blipFill>
        <p:spPr>
          <a:xfrm>
            <a:off x="373406" y="1692019"/>
            <a:ext cx="11445187" cy="3473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AD5E20-2018-E1C4-96E3-CDFA2A9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3EFB5-80DD-FF32-2D94-CAA8867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58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FAB310-6DC5-E943-C516-6750C857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70" y="295760"/>
            <a:ext cx="6461460" cy="5863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89FCB-9C62-F04E-4361-5BCA00F1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AF1C6-3A1B-5ED7-651D-34B3B3E7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4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21EF6-29EC-66EF-51DC-58008176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53" y="352518"/>
            <a:ext cx="9551894" cy="755463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3D é muito difícil ver todas as interações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B0B9C-0898-1966-79E5-4C8E0AF9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7982" cy="1603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Abra o site </a:t>
            </a:r>
            <a:r>
              <a:rPr lang="pt-BR" dirty="0" err="1">
                <a:hlinkClick r:id="rId2"/>
              </a:rPr>
              <a:t>proteins.plus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Coloque o arquivo .</a:t>
            </a:r>
            <a:r>
              <a:rPr lang="pt-BR" dirty="0" err="1"/>
              <a:t>pdb</a:t>
            </a:r>
            <a:r>
              <a:rPr lang="pt-BR" dirty="0"/>
              <a:t> da proteína e .</a:t>
            </a:r>
            <a:r>
              <a:rPr lang="pt-BR" dirty="0" err="1"/>
              <a:t>sdf</a:t>
            </a:r>
            <a:r>
              <a:rPr lang="pt-BR" dirty="0"/>
              <a:t> do ligante</a:t>
            </a:r>
          </a:p>
          <a:p>
            <a:pPr>
              <a:lnSpc>
                <a:spcPct val="100000"/>
              </a:lnSpc>
            </a:pPr>
            <a:r>
              <a:rPr lang="pt-BR" dirty="0"/>
              <a:t>Envie os dados pra plataforma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F67914-BF42-0797-0067-A642B652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73" y="3604960"/>
            <a:ext cx="6315053" cy="2162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781600-CF64-E9BC-B487-58ED2E56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CBCC52-2BBE-6A43-3F72-70FFC42A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4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EB2A-16BB-F9BE-EBE5-9DDB45CB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365125"/>
            <a:ext cx="11340352" cy="769597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Selecione o </a:t>
            </a:r>
            <a:r>
              <a:rPr lang="pt-BR" b="1" dirty="0" err="1">
                <a:solidFill>
                  <a:srgbClr val="00B050"/>
                </a:solidFill>
                <a:latin typeface="Garet"/>
              </a:rPr>
              <a:t>PoseView</a:t>
            </a:r>
            <a:r>
              <a:rPr lang="pt-BR" b="1" dirty="0">
                <a:solidFill>
                  <a:srgbClr val="00B050"/>
                </a:solidFill>
                <a:latin typeface="Garet"/>
              </a:rPr>
              <a:t> e a Molécula De Interesse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A62A3-46CA-1554-4B46-26AD0CD3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7" y="1586754"/>
            <a:ext cx="11538345" cy="4002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E534D6-0AE9-8B55-0AAD-65A81E5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CCB531-309D-DA02-B3ED-6CC47DB4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03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310A-F280-8A61-7003-E95BF44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29" y="285533"/>
            <a:ext cx="4991141" cy="692710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Analise o Gráfico 2D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16B2A06-985B-DFD7-FC05-CB194FD7C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832" y="1119776"/>
            <a:ext cx="5419136" cy="5419136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D14F4C0-476A-F1F1-E4F8-167E4CB3A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18165D-73FC-4E6A-33E4-D1F8AC16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14752-1432-941C-7B0C-B253C4BF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6695-E2B5-79AF-4CE1-46F0487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988" y="365125"/>
            <a:ext cx="4316506" cy="710640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Prepare o Ligante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1E4AA-1AFA-119F-D9F7-B7660F9F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1664985"/>
            <a:ext cx="7507941" cy="2557392"/>
          </a:xfrm>
        </p:spPr>
        <p:txBody>
          <a:bodyPr/>
          <a:lstStyle/>
          <a:p>
            <a:r>
              <a:rPr lang="pt-BR" dirty="0"/>
              <a:t>Abra sua estrutura com ligante (4CYQ) no </a:t>
            </a:r>
            <a:r>
              <a:rPr lang="pt-BR" dirty="0" err="1"/>
              <a:t>Pymol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Selecione seu ligante de interesse</a:t>
            </a:r>
          </a:p>
          <a:p>
            <a:endParaRPr lang="pt-BR" dirty="0"/>
          </a:p>
          <a:p>
            <a:r>
              <a:rPr lang="pt-BR" dirty="0"/>
              <a:t>Exporte a molécula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5D995A-DF91-F049-E2DD-918F0FC2815E}"/>
              </a:ext>
            </a:extLst>
          </p:cNvPr>
          <p:cNvSpPr/>
          <p:nvPr/>
        </p:nvSpPr>
        <p:spPr>
          <a:xfrm>
            <a:off x="4502523" y="3429486"/>
            <a:ext cx="5740924" cy="2092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Encontre o centro da caixa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. Abra o PDB do ligante no bloco de notas</a:t>
            </a:r>
          </a:p>
          <a:p>
            <a:pPr algn="ctr"/>
            <a:r>
              <a:rPr lang="pt-BR" dirty="0"/>
              <a:t>. Encontre as coordenadas XYZ de alguma das moléculas</a:t>
            </a:r>
          </a:p>
          <a:p>
            <a:pPr algn="ctr"/>
            <a:r>
              <a:rPr lang="pt-BR" dirty="0"/>
              <a:t>. Guarde essa informação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CEB3D-2A18-2C8B-75ED-E5181DE9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08F4-11E2-0C94-DD0A-AB6E883C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6695-E2B5-79AF-4CE1-46F0487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276" y="276412"/>
            <a:ext cx="4585447" cy="809251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Prepare a Proteína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1E4AA-1AFA-119F-D9F7-B7660F9F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806"/>
            <a:ext cx="10515600" cy="2604387"/>
          </a:xfrm>
        </p:spPr>
        <p:txBody>
          <a:bodyPr/>
          <a:lstStyle/>
          <a:p>
            <a:r>
              <a:rPr lang="pt-BR" dirty="0"/>
              <a:t>Ainda com a estrutura anterior aberta, abra o PDB do seu modelo</a:t>
            </a:r>
          </a:p>
          <a:p>
            <a:endParaRPr lang="pt-BR" dirty="0"/>
          </a:p>
          <a:p>
            <a:r>
              <a:rPr lang="pt-BR" dirty="0"/>
              <a:t>Alinhe seu modelo à estrutura de referência</a:t>
            </a:r>
          </a:p>
          <a:p>
            <a:endParaRPr lang="pt-BR" dirty="0"/>
          </a:p>
          <a:p>
            <a:r>
              <a:rPr lang="pt-BR" dirty="0"/>
              <a:t>Exporte a proteína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E5F4BC-425A-DC26-9E1C-0D3B201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2A3D91-526A-8BC5-65DF-C3D3685E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0D566-A8FE-F52B-93E5-DFE90D87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35" y="374091"/>
            <a:ext cx="8476129" cy="84511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Selecione o Arquivo da sua Proteína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4E166E-76C7-685A-B9D9-C4C18B34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" y="2323706"/>
            <a:ext cx="11988530" cy="2210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2063249-3FC5-8F31-7F4B-73BFE2760EAF}"/>
              </a:ext>
            </a:extLst>
          </p:cNvPr>
          <p:cNvSpPr/>
          <p:nvPr/>
        </p:nvSpPr>
        <p:spPr>
          <a:xfrm>
            <a:off x="9172280" y="4176074"/>
            <a:ext cx="1168924" cy="2922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44AFE5-B242-27AE-E70B-E0FCE6A4FFB9}"/>
              </a:ext>
            </a:extLst>
          </p:cNvPr>
          <p:cNvSpPr/>
          <p:nvPr/>
        </p:nvSpPr>
        <p:spPr>
          <a:xfrm>
            <a:off x="663388" y="2886635"/>
            <a:ext cx="609600" cy="3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168D4A-C33D-5635-CB3D-EA9D5A405CF4}"/>
              </a:ext>
            </a:extLst>
          </p:cNvPr>
          <p:cNvSpPr txBox="1"/>
          <p:nvPr/>
        </p:nvSpPr>
        <p:spPr>
          <a:xfrm>
            <a:off x="3648175" y="1857080"/>
            <a:ext cx="490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página </a:t>
            </a:r>
            <a:r>
              <a:rPr lang="pt-BR" dirty="0">
                <a:hlinkClick r:id="rId3"/>
              </a:rPr>
              <a:t>https://dockthor.lncc.br/v2/index.php#</a:t>
            </a:r>
            <a:r>
              <a:rPr lang="pt-BR" dirty="0"/>
              <a:t>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8E82E1-AFAA-788E-1954-657A6AAD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34232F-8328-70D0-3E1A-C33B4C27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8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83260-70C9-30A7-B5E3-063D143A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582" y="348027"/>
            <a:ext cx="6010835" cy="657683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B050"/>
                </a:solidFill>
                <a:latin typeface="Garet"/>
              </a:rPr>
              <a:t>Protone</a:t>
            </a:r>
            <a:r>
              <a:rPr lang="pt-BR" b="1" dirty="0">
                <a:solidFill>
                  <a:srgbClr val="00B050"/>
                </a:solidFill>
                <a:latin typeface="Garet"/>
              </a:rPr>
              <a:t> e envie a Estrutura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D29DE4-EE93-A338-19E3-785F4D76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9" y="2097462"/>
            <a:ext cx="11725042" cy="3737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2299A5-7C4F-8034-A3B1-5E00B2789B55}"/>
              </a:ext>
            </a:extLst>
          </p:cNvPr>
          <p:cNvSpPr/>
          <p:nvPr/>
        </p:nvSpPr>
        <p:spPr>
          <a:xfrm>
            <a:off x="895546" y="2498103"/>
            <a:ext cx="876693" cy="4147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44A4BA-6EA5-EBAE-1574-DDB86C21D971}"/>
              </a:ext>
            </a:extLst>
          </p:cNvPr>
          <p:cNvSpPr/>
          <p:nvPr/>
        </p:nvSpPr>
        <p:spPr>
          <a:xfrm>
            <a:off x="6490447" y="4619134"/>
            <a:ext cx="1503483" cy="338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D2B843-F518-C897-E6EB-00393A9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7443F-49F3-AA7D-15A6-465A00A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72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3F8A4-76EF-7910-2C48-0EDB131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53" y="542583"/>
            <a:ext cx="8027894" cy="773393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Se Necessário, Adicione Cofatores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F681CF-2778-E9C6-AE66-849DAE1D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7" y="2620651"/>
            <a:ext cx="10478250" cy="292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B282FD3-0176-2C8A-AF96-438E98909474}"/>
              </a:ext>
            </a:extLst>
          </p:cNvPr>
          <p:cNvSpPr/>
          <p:nvPr/>
        </p:nvSpPr>
        <p:spPr>
          <a:xfrm>
            <a:off x="1527142" y="4392890"/>
            <a:ext cx="1272618" cy="2922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384D19-6DAD-81B3-7C07-6F772CF1B425}"/>
              </a:ext>
            </a:extLst>
          </p:cNvPr>
          <p:cNvSpPr/>
          <p:nvPr/>
        </p:nvSpPr>
        <p:spPr>
          <a:xfrm>
            <a:off x="1517242" y="3942685"/>
            <a:ext cx="556182" cy="292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C10103-F8FF-BA21-5E7B-D9DF3EB9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C48018-B963-C6A9-FD9E-94F91C0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D92C8-2B36-D01A-2C5E-8D9945E2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360445"/>
            <a:ext cx="5257800" cy="782357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  <a:latin typeface="Garet"/>
              </a:rPr>
              <a:t>Selecione Seu Ligante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5DD14F-A990-3392-C9BA-5A8C64BB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7" y="1999086"/>
            <a:ext cx="10777625" cy="4107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9051A3-638B-8956-0DB1-51A1106C9BB9}"/>
              </a:ext>
            </a:extLst>
          </p:cNvPr>
          <p:cNvSpPr/>
          <p:nvPr/>
        </p:nvSpPr>
        <p:spPr>
          <a:xfrm>
            <a:off x="1197202" y="3381867"/>
            <a:ext cx="556182" cy="266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031788-66CF-50F4-69CD-68888D9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3663AF-F22C-5535-FD21-F8AE910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3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DBC53-2008-0270-12CA-FC2A451E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Defina Quais </a:t>
            </a:r>
            <a:r>
              <a:rPr lang="pt-BR" dirty="0">
                <a:solidFill>
                  <a:srgbClr val="FF0000"/>
                </a:solidFill>
              </a:rPr>
              <a:t>Ligações Devem Ser Consideradas Rotáveis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54449-2EFC-827B-5EB9-4530C39D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1" y="2160233"/>
            <a:ext cx="11432917" cy="39183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4781B52-419B-4DD7-E965-BD7768502E6D}"/>
              </a:ext>
            </a:extLst>
          </p:cNvPr>
          <p:cNvSpPr/>
          <p:nvPr/>
        </p:nvSpPr>
        <p:spPr>
          <a:xfrm>
            <a:off x="480060" y="2160233"/>
            <a:ext cx="11056620" cy="243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4582C0-3735-7AAC-5CB0-E13D2E804C7C}"/>
              </a:ext>
            </a:extLst>
          </p:cNvPr>
          <p:cNvSpPr/>
          <p:nvPr/>
        </p:nvSpPr>
        <p:spPr>
          <a:xfrm>
            <a:off x="6096000" y="4945380"/>
            <a:ext cx="1356360" cy="281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D957D6-CA21-E270-9055-E078CD9F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88598-54E9-8740-387C-66A0613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81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973E-C9E2-AF30-1886-27F94E3D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Defina As </a:t>
            </a:r>
            <a:r>
              <a:rPr lang="pt-BR" dirty="0">
                <a:solidFill>
                  <a:srgbClr val="FF0000"/>
                </a:solidFill>
              </a:rPr>
              <a:t>Coordenadas XYZ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Dimensões Da Caixa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838EF5-D54C-E11F-0663-EF727CA9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3" y="2459217"/>
            <a:ext cx="9498362" cy="366820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35CE69E-76B0-9C28-91EC-2A104A94944C}"/>
              </a:ext>
            </a:extLst>
          </p:cNvPr>
          <p:cNvSpPr txBox="1"/>
          <p:nvPr/>
        </p:nvSpPr>
        <p:spPr>
          <a:xfrm>
            <a:off x="10041903" y="3048727"/>
            <a:ext cx="20055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X = 1.720  </a:t>
            </a:r>
          </a:p>
          <a:p>
            <a:r>
              <a:rPr lang="pt-BR" sz="2800" dirty="0"/>
              <a:t>Y = 50.643  </a:t>
            </a:r>
          </a:p>
          <a:p>
            <a:r>
              <a:rPr lang="pt-BR" sz="2800" dirty="0"/>
              <a:t>Z = 59.596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307BC6B-7D97-25B1-9551-DB45356AD495}"/>
              </a:ext>
            </a:extLst>
          </p:cNvPr>
          <p:cNvSpPr/>
          <p:nvPr/>
        </p:nvSpPr>
        <p:spPr>
          <a:xfrm>
            <a:off x="4345757" y="3429000"/>
            <a:ext cx="2234152" cy="633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6B9C3D-ED37-B85D-B0B5-2BC23D371244}"/>
              </a:ext>
            </a:extLst>
          </p:cNvPr>
          <p:cNvSpPr/>
          <p:nvPr/>
        </p:nvSpPr>
        <p:spPr>
          <a:xfrm>
            <a:off x="631596" y="3429000"/>
            <a:ext cx="2234152" cy="633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51D588-A685-4F97-66DA-D44B066F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Introdução a modelagem, docking e dinâmica molecular - Vicente Salgado Pires e RSG-Brazil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23A457-C28F-170B-3778-A306939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1152-2E85-4C82-98C6-58E7E45F5D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75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Garet</vt:lpstr>
      <vt:lpstr>Tema do Office</vt:lpstr>
      <vt:lpstr>Prática de Docking</vt:lpstr>
      <vt:lpstr>Prepare o Ligante</vt:lpstr>
      <vt:lpstr>Prepare a Proteína</vt:lpstr>
      <vt:lpstr>Selecione o Arquivo da sua Proteína</vt:lpstr>
      <vt:lpstr>Protone e envie a Estrutura</vt:lpstr>
      <vt:lpstr>Se Necessário, Adicione Cofatores</vt:lpstr>
      <vt:lpstr>Selecione Seu Ligante</vt:lpstr>
      <vt:lpstr>Defina Quais Ligações Devem Ser Consideradas Rotáveis</vt:lpstr>
      <vt:lpstr>Defina As Coordenadas XYZ E Dimensões Da Caixa</vt:lpstr>
      <vt:lpstr>Selecione Os Parâmetros De Docking E Coloque Identificadores</vt:lpstr>
      <vt:lpstr>Parâmetros de Análise e download</vt:lpstr>
      <vt:lpstr>Observe os Resultados</vt:lpstr>
      <vt:lpstr>Apresentação do PowerPoint</vt:lpstr>
      <vt:lpstr>3D é muito difícil ver todas as interações</vt:lpstr>
      <vt:lpstr>Selecione o PoseView e a Molécula De Interesse</vt:lpstr>
      <vt:lpstr>Analise o Gráfico 2D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Vicente Salgado Pires</dc:creator>
  <cp:lastModifiedBy>Bernardo Saraiva Velozo</cp:lastModifiedBy>
  <cp:revision>5</cp:revision>
  <dcterms:created xsi:type="dcterms:W3CDTF">2023-11-11T19:00:02Z</dcterms:created>
  <dcterms:modified xsi:type="dcterms:W3CDTF">2023-11-12T18:08:21Z</dcterms:modified>
</cp:coreProperties>
</file>