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sldIdLst>
    <p:sldId id="28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186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1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1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2" indent="0" algn="ctr">
              <a:buNone/>
              <a:defRPr sz="2000"/>
            </a:lvl2pPr>
            <a:lvl3pPr marL="914364" indent="0" algn="ctr">
              <a:buNone/>
              <a:defRPr sz="1799"/>
            </a:lvl3pPr>
            <a:lvl4pPr marL="1371544" indent="0" algn="ctr">
              <a:buNone/>
              <a:defRPr sz="1600"/>
            </a:lvl4pPr>
            <a:lvl5pPr marL="1828725" indent="0" algn="ctr">
              <a:buNone/>
              <a:defRPr sz="1600"/>
            </a:lvl5pPr>
            <a:lvl6pPr marL="2285907" indent="0" algn="ctr">
              <a:buNone/>
              <a:defRPr sz="1600"/>
            </a:lvl6pPr>
            <a:lvl7pPr marL="2743089" indent="0" algn="ctr">
              <a:buNone/>
              <a:defRPr sz="1600"/>
            </a:lvl7pPr>
            <a:lvl8pPr marL="3200269" indent="0" algn="ctr">
              <a:buNone/>
              <a:defRPr sz="1600"/>
            </a:lvl8pPr>
            <a:lvl9pPr marL="3657451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81167-8195-4600-A3E6-37266B8F7378}" type="datetimeFigureOut">
              <a:rPr lang="en-AU" smtClean="0"/>
              <a:t>26/08/2022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7C8A7-6934-456D-8A4A-9264F86A276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84985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81167-8195-4600-A3E6-37266B8F7378}" type="datetimeFigureOut">
              <a:rPr lang="en-AU" smtClean="0"/>
              <a:t>26/08/2022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7C8A7-6934-456D-8A4A-9264F86A276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7033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81167-8195-4600-A3E6-37266B8F7378}" type="datetimeFigureOut">
              <a:rPr lang="en-AU" smtClean="0"/>
              <a:t>26/08/2022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7C8A7-6934-456D-8A4A-9264F86A276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082083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Content Page">
  <p:cSld name="Text Content Pag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0"/>
          <p:cNvSpPr txBox="1">
            <a:spLocks noGrp="1"/>
          </p:cNvSpPr>
          <p:nvPr>
            <p:ph type="body" idx="1"/>
          </p:nvPr>
        </p:nvSpPr>
        <p:spPr>
          <a:xfrm>
            <a:off x="3701929" y="1095426"/>
            <a:ext cx="7817412" cy="3622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182" marR="0" lvl="0" indent="-228590" algn="l" rtl="0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rgbClr val="F6671E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6671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364" marR="0" lvl="1" indent="-228590" algn="l" rtl="0">
              <a:spcBef>
                <a:spcPts val="640"/>
              </a:spcBef>
              <a:spcAft>
                <a:spcPts val="0"/>
              </a:spcAft>
              <a:buClr>
                <a:srgbClr val="00C0F3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C0F3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544" marR="0" lvl="2" indent="-228590" algn="l" rtl="0">
              <a:spcBef>
                <a:spcPts val="533"/>
              </a:spcBef>
              <a:spcAft>
                <a:spcPts val="0"/>
              </a:spcAft>
              <a:buClr>
                <a:srgbClr val="00C0F3"/>
              </a:buClr>
              <a:buSzPts val="2667"/>
              <a:buFont typeface="Arial"/>
              <a:buNone/>
              <a:defRPr sz="2666" b="0" i="0" u="none" strike="noStrike" cap="none">
                <a:solidFill>
                  <a:srgbClr val="00C0F3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725" marR="0" lvl="3" indent="-228590" algn="l" rtl="0">
              <a:spcBef>
                <a:spcPts val="480"/>
              </a:spcBef>
              <a:spcAft>
                <a:spcPts val="0"/>
              </a:spcAft>
              <a:buClr>
                <a:srgbClr val="00C0F3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C0F3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5907" marR="0" lvl="4" indent="-228590" algn="l" rtl="0">
              <a:spcBef>
                <a:spcPts val="480"/>
              </a:spcBef>
              <a:spcAft>
                <a:spcPts val="0"/>
              </a:spcAft>
              <a:buClr>
                <a:srgbClr val="00C0F3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C0F3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089" marR="0" lvl="5" indent="-397938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6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269" marR="0" lvl="6" indent="-397938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6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451" marR="0" lvl="7" indent="-397938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6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632" marR="0" lvl="8" indent="-397938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6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7" name="Google Shape;27;p20"/>
          <p:cNvSpPr txBox="1">
            <a:spLocks noGrp="1"/>
          </p:cNvSpPr>
          <p:nvPr>
            <p:ph type="body" idx="2"/>
          </p:nvPr>
        </p:nvSpPr>
        <p:spPr>
          <a:xfrm>
            <a:off x="864134" y="1095426"/>
            <a:ext cx="2355574" cy="1107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182" marR="0" lvl="0" indent="-228590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F6671E"/>
              </a:buClr>
              <a:buSzPts val="2400"/>
              <a:buFont typeface="Arial"/>
              <a:buNone/>
              <a:defRPr sz="2400" b="1" i="0" u="none" strike="noStrike" cap="none">
                <a:solidFill>
                  <a:srgbClr val="F6671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364" marR="0" lvl="1" indent="-228590" algn="l" rtl="0">
              <a:lnSpc>
                <a:spcPct val="80000"/>
              </a:lnSpc>
              <a:spcBef>
                <a:spcPts val="1067"/>
              </a:spcBef>
              <a:spcAft>
                <a:spcPts val="0"/>
              </a:spcAft>
              <a:buClr>
                <a:srgbClr val="00C0F3"/>
              </a:buClr>
              <a:buSzPts val="5333"/>
              <a:buFont typeface="Arial"/>
              <a:buNone/>
              <a:defRPr sz="5333" b="1" i="0" u="none" strike="noStrike" cap="none">
                <a:solidFill>
                  <a:srgbClr val="00C0F3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544" marR="0" lvl="2" indent="-228590" algn="l" rtl="0">
              <a:lnSpc>
                <a:spcPct val="80000"/>
              </a:lnSpc>
              <a:spcBef>
                <a:spcPts val="1067"/>
              </a:spcBef>
              <a:spcAft>
                <a:spcPts val="0"/>
              </a:spcAft>
              <a:buClr>
                <a:srgbClr val="00C0F3"/>
              </a:buClr>
              <a:buSzPts val="5333"/>
              <a:buFont typeface="Arial"/>
              <a:buNone/>
              <a:defRPr sz="5333" b="1" i="0" u="none" strike="noStrike" cap="none">
                <a:solidFill>
                  <a:srgbClr val="00C0F3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725" marR="0" lvl="3" indent="-228590" algn="l" rtl="0">
              <a:lnSpc>
                <a:spcPct val="80000"/>
              </a:lnSpc>
              <a:spcBef>
                <a:spcPts val="1067"/>
              </a:spcBef>
              <a:spcAft>
                <a:spcPts val="0"/>
              </a:spcAft>
              <a:buClr>
                <a:srgbClr val="00C0F3"/>
              </a:buClr>
              <a:buSzPts val="5333"/>
              <a:buFont typeface="Arial"/>
              <a:buNone/>
              <a:defRPr sz="5333" b="1" i="0" u="none" strike="noStrike" cap="none">
                <a:solidFill>
                  <a:srgbClr val="00C0F3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5907" marR="0" lvl="4" indent="-228590" algn="l" rtl="0">
              <a:lnSpc>
                <a:spcPct val="80000"/>
              </a:lnSpc>
              <a:spcBef>
                <a:spcPts val="1067"/>
              </a:spcBef>
              <a:spcAft>
                <a:spcPts val="0"/>
              </a:spcAft>
              <a:buClr>
                <a:srgbClr val="00C0F3"/>
              </a:buClr>
              <a:buSzPts val="5333"/>
              <a:buFont typeface="Arial"/>
              <a:buNone/>
              <a:defRPr sz="5333" b="1" i="0" u="none" strike="noStrike" cap="none">
                <a:solidFill>
                  <a:srgbClr val="00C0F3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089" marR="0" lvl="5" indent="-397938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6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269" marR="0" lvl="6" indent="-397938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6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451" marR="0" lvl="7" indent="-397938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6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632" marR="0" lvl="8" indent="-397938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6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91509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81167-8195-4600-A3E6-37266B8F7378}" type="datetimeFigureOut">
              <a:rPr lang="en-AU" smtClean="0"/>
              <a:t>26/08/2022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7C8A7-6934-456D-8A4A-9264F86A276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16832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42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7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64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3pPr>
            <a:lvl4pPr marL="137154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2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0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8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6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5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81167-8195-4600-A3E6-37266B8F7378}" type="datetimeFigureOut">
              <a:rPr lang="en-AU" smtClean="0"/>
              <a:t>26/08/2022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7C8A7-6934-456D-8A4A-9264F86A276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74242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2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81167-8195-4600-A3E6-37266B8F7378}" type="datetimeFigureOut">
              <a:rPr lang="en-AU" smtClean="0"/>
              <a:t>26/08/2022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7C8A7-6934-456D-8A4A-9264F86A276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94125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2" indent="0">
              <a:buNone/>
              <a:defRPr sz="2000" b="1"/>
            </a:lvl2pPr>
            <a:lvl3pPr marL="914364" indent="0">
              <a:buNone/>
              <a:defRPr sz="1799" b="1"/>
            </a:lvl3pPr>
            <a:lvl4pPr marL="1371544" indent="0">
              <a:buNone/>
              <a:defRPr sz="1600" b="1"/>
            </a:lvl4pPr>
            <a:lvl5pPr marL="1828725" indent="0">
              <a:buNone/>
              <a:defRPr sz="1600" b="1"/>
            </a:lvl5pPr>
            <a:lvl6pPr marL="2285907" indent="0">
              <a:buNone/>
              <a:defRPr sz="1600" b="1"/>
            </a:lvl6pPr>
            <a:lvl7pPr marL="2743089" indent="0">
              <a:buNone/>
              <a:defRPr sz="1600" b="1"/>
            </a:lvl7pPr>
            <a:lvl8pPr marL="3200269" indent="0">
              <a:buNone/>
              <a:defRPr sz="1600" b="1"/>
            </a:lvl8pPr>
            <a:lvl9pPr marL="3657451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2" indent="0">
              <a:buNone/>
              <a:defRPr sz="2000" b="1"/>
            </a:lvl2pPr>
            <a:lvl3pPr marL="914364" indent="0">
              <a:buNone/>
              <a:defRPr sz="1799" b="1"/>
            </a:lvl3pPr>
            <a:lvl4pPr marL="1371544" indent="0">
              <a:buNone/>
              <a:defRPr sz="1600" b="1"/>
            </a:lvl4pPr>
            <a:lvl5pPr marL="1828725" indent="0">
              <a:buNone/>
              <a:defRPr sz="1600" b="1"/>
            </a:lvl5pPr>
            <a:lvl6pPr marL="2285907" indent="0">
              <a:buNone/>
              <a:defRPr sz="1600" b="1"/>
            </a:lvl6pPr>
            <a:lvl7pPr marL="2743089" indent="0">
              <a:buNone/>
              <a:defRPr sz="1600" b="1"/>
            </a:lvl7pPr>
            <a:lvl8pPr marL="3200269" indent="0">
              <a:buNone/>
              <a:defRPr sz="1600" b="1"/>
            </a:lvl8pPr>
            <a:lvl9pPr marL="3657451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81167-8195-4600-A3E6-37266B8F7378}" type="datetimeFigureOut">
              <a:rPr lang="en-AU" smtClean="0"/>
              <a:t>26/08/2022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7C8A7-6934-456D-8A4A-9264F86A276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70175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81167-8195-4600-A3E6-37266B8F7378}" type="datetimeFigureOut">
              <a:rPr lang="en-AU" smtClean="0"/>
              <a:t>26/08/2022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7C8A7-6934-456D-8A4A-9264F86A276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40259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81167-8195-4600-A3E6-37266B8F7378}" type="datetimeFigureOut">
              <a:rPr lang="en-AU" smtClean="0"/>
              <a:t>26/08/2022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7C8A7-6934-456D-8A4A-9264F86A276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34757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2" indent="0">
              <a:buNone/>
              <a:defRPr sz="1400"/>
            </a:lvl2pPr>
            <a:lvl3pPr marL="914364" indent="0">
              <a:buNone/>
              <a:defRPr sz="1200"/>
            </a:lvl3pPr>
            <a:lvl4pPr marL="1371544" indent="0">
              <a:buNone/>
              <a:defRPr sz="1000"/>
            </a:lvl4pPr>
            <a:lvl5pPr marL="1828725" indent="0">
              <a:buNone/>
              <a:defRPr sz="1000"/>
            </a:lvl5pPr>
            <a:lvl6pPr marL="2285907" indent="0">
              <a:buNone/>
              <a:defRPr sz="1000"/>
            </a:lvl6pPr>
            <a:lvl7pPr marL="2743089" indent="0">
              <a:buNone/>
              <a:defRPr sz="1000"/>
            </a:lvl7pPr>
            <a:lvl8pPr marL="3200269" indent="0">
              <a:buNone/>
              <a:defRPr sz="1000"/>
            </a:lvl8pPr>
            <a:lvl9pPr marL="3657451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81167-8195-4600-A3E6-37266B8F7378}" type="datetimeFigureOut">
              <a:rPr lang="en-AU" smtClean="0"/>
              <a:t>26/08/2022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7C8A7-6934-456D-8A4A-9264F86A276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42391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82" indent="0">
              <a:buNone/>
              <a:defRPr sz="2800"/>
            </a:lvl2pPr>
            <a:lvl3pPr marL="914364" indent="0">
              <a:buNone/>
              <a:defRPr sz="2400"/>
            </a:lvl3pPr>
            <a:lvl4pPr marL="1371544" indent="0">
              <a:buNone/>
              <a:defRPr sz="2000"/>
            </a:lvl4pPr>
            <a:lvl5pPr marL="1828725" indent="0">
              <a:buNone/>
              <a:defRPr sz="2000"/>
            </a:lvl5pPr>
            <a:lvl6pPr marL="2285907" indent="0">
              <a:buNone/>
              <a:defRPr sz="2000"/>
            </a:lvl6pPr>
            <a:lvl7pPr marL="2743089" indent="0">
              <a:buNone/>
              <a:defRPr sz="2000"/>
            </a:lvl7pPr>
            <a:lvl8pPr marL="3200269" indent="0">
              <a:buNone/>
              <a:defRPr sz="2000"/>
            </a:lvl8pPr>
            <a:lvl9pPr marL="3657451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2" indent="0">
              <a:buNone/>
              <a:defRPr sz="1400"/>
            </a:lvl2pPr>
            <a:lvl3pPr marL="914364" indent="0">
              <a:buNone/>
              <a:defRPr sz="1200"/>
            </a:lvl3pPr>
            <a:lvl4pPr marL="1371544" indent="0">
              <a:buNone/>
              <a:defRPr sz="1000"/>
            </a:lvl4pPr>
            <a:lvl5pPr marL="1828725" indent="0">
              <a:buNone/>
              <a:defRPr sz="1000"/>
            </a:lvl5pPr>
            <a:lvl6pPr marL="2285907" indent="0">
              <a:buNone/>
              <a:defRPr sz="1000"/>
            </a:lvl6pPr>
            <a:lvl7pPr marL="2743089" indent="0">
              <a:buNone/>
              <a:defRPr sz="1000"/>
            </a:lvl7pPr>
            <a:lvl8pPr marL="3200269" indent="0">
              <a:buNone/>
              <a:defRPr sz="1000"/>
            </a:lvl8pPr>
            <a:lvl9pPr marL="3657451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81167-8195-4600-A3E6-37266B8F7378}" type="datetimeFigureOut">
              <a:rPr lang="en-AU" smtClean="0"/>
              <a:t>26/08/2022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7C8A7-6934-456D-8A4A-9264F86A276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92955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1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1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981167-8195-4600-A3E6-37266B8F7378}" type="datetimeFigureOut">
              <a:rPr lang="en-AU" smtClean="0"/>
              <a:t>26/08/2022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1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97C8A7-6934-456D-8A4A-9264F86A276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23888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364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0" indent="-228590" algn="l" defTabSz="91436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72" indent="-228590" algn="l" defTabSz="91436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53" indent="-228590" algn="l" defTabSz="91436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34" indent="-228590" algn="l" defTabSz="91436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2057316" indent="-228590" algn="l" defTabSz="91436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514498" indent="-228590" algn="l" defTabSz="91436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1678" indent="-228590" algn="l" defTabSz="91436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0" indent="-228590" algn="l" defTabSz="91436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2" indent="-228590" algn="l" defTabSz="91436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364" algn="l" defTabSz="91436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4" algn="l" defTabSz="91436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5" algn="l" defTabSz="91436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7" algn="l" defTabSz="91436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3089" algn="l" defTabSz="91436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200269" algn="l" defTabSz="91436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1" algn="l" defTabSz="91436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Oval 360">
            <a:extLst>
              <a:ext uri="{FF2B5EF4-FFF2-40B4-BE49-F238E27FC236}">
                <a16:creationId xmlns:a16="http://schemas.microsoft.com/office/drawing/2014/main" id="{3AF7FA15-DD83-535F-D73E-3B85B41F167A}"/>
              </a:ext>
            </a:extLst>
          </p:cNvPr>
          <p:cNvSpPr/>
          <p:nvPr/>
        </p:nvSpPr>
        <p:spPr>
          <a:xfrm>
            <a:off x="7962587" y="3954183"/>
            <a:ext cx="559220" cy="52215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799"/>
          </a:p>
        </p:txBody>
      </p:sp>
      <p:sp>
        <p:nvSpPr>
          <p:cNvPr id="360" name="Oval 359">
            <a:extLst>
              <a:ext uri="{FF2B5EF4-FFF2-40B4-BE49-F238E27FC236}">
                <a16:creationId xmlns:a16="http://schemas.microsoft.com/office/drawing/2014/main" id="{6A17B78E-AC50-1992-6A36-6DCA5392AF40}"/>
              </a:ext>
            </a:extLst>
          </p:cNvPr>
          <p:cNvSpPr/>
          <p:nvPr/>
        </p:nvSpPr>
        <p:spPr>
          <a:xfrm rot="414956">
            <a:off x="6757818" y="3786153"/>
            <a:ext cx="1072676" cy="61317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799"/>
          </a:p>
        </p:txBody>
      </p:sp>
      <p:sp>
        <p:nvSpPr>
          <p:cNvPr id="359" name="Oval 358">
            <a:extLst>
              <a:ext uri="{FF2B5EF4-FFF2-40B4-BE49-F238E27FC236}">
                <a16:creationId xmlns:a16="http://schemas.microsoft.com/office/drawing/2014/main" id="{71E4F39C-3B39-4BDD-6DE8-E1F1BF0AA065}"/>
              </a:ext>
            </a:extLst>
          </p:cNvPr>
          <p:cNvSpPr/>
          <p:nvPr/>
        </p:nvSpPr>
        <p:spPr>
          <a:xfrm rot="1560914">
            <a:off x="5615243" y="3454625"/>
            <a:ext cx="1060719" cy="57189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799"/>
          </a:p>
        </p:txBody>
      </p:sp>
      <p:sp>
        <p:nvSpPr>
          <p:cNvPr id="358" name="Oval 357">
            <a:extLst>
              <a:ext uri="{FF2B5EF4-FFF2-40B4-BE49-F238E27FC236}">
                <a16:creationId xmlns:a16="http://schemas.microsoft.com/office/drawing/2014/main" id="{5C8A0234-5A78-BED3-31AB-42FF585C27A5}"/>
              </a:ext>
            </a:extLst>
          </p:cNvPr>
          <p:cNvSpPr/>
          <p:nvPr/>
        </p:nvSpPr>
        <p:spPr>
          <a:xfrm rot="4267358">
            <a:off x="4933662" y="2713472"/>
            <a:ext cx="960738" cy="61749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799"/>
          </a:p>
        </p:txBody>
      </p:sp>
      <p:sp>
        <p:nvSpPr>
          <p:cNvPr id="357" name="Oval 356">
            <a:extLst>
              <a:ext uri="{FF2B5EF4-FFF2-40B4-BE49-F238E27FC236}">
                <a16:creationId xmlns:a16="http://schemas.microsoft.com/office/drawing/2014/main" id="{0E1B6320-83F2-31D4-F54F-41C84263DE70}"/>
              </a:ext>
            </a:extLst>
          </p:cNvPr>
          <p:cNvSpPr/>
          <p:nvPr/>
        </p:nvSpPr>
        <p:spPr>
          <a:xfrm rot="19883831">
            <a:off x="8526905" y="2848391"/>
            <a:ext cx="3227134" cy="129674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799"/>
          </a:p>
        </p:txBody>
      </p:sp>
      <p:pic>
        <p:nvPicPr>
          <p:cNvPr id="5" name="Graphic 4" descr="Newspaper with solid fill">
            <a:extLst>
              <a:ext uri="{FF2B5EF4-FFF2-40B4-BE49-F238E27FC236}">
                <a16:creationId xmlns:a16="http://schemas.microsoft.com/office/drawing/2014/main" id="{3E6B68E4-8947-4030-A346-694D4ED032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35312" y="2328804"/>
            <a:ext cx="468000" cy="468000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4ED252D-A197-48D3-869C-903D538FA15E}"/>
              </a:ext>
            </a:extLst>
          </p:cNvPr>
          <p:cNvCxnSpPr>
            <a:cxnSpLocks/>
          </p:cNvCxnSpPr>
          <p:nvPr/>
        </p:nvCxnSpPr>
        <p:spPr>
          <a:xfrm flipH="1">
            <a:off x="1547053" y="2106760"/>
            <a:ext cx="604564" cy="4130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6CB50222-B451-425B-B3C2-5CC8FC2FEA38}"/>
              </a:ext>
            </a:extLst>
          </p:cNvPr>
          <p:cNvSpPr/>
          <p:nvPr/>
        </p:nvSpPr>
        <p:spPr>
          <a:xfrm>
            <a:off x="3137482" y="1636697"/>
            <a:ext cx="728759" cy="108552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799"/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450700C5-FBCB-412B-BC34-5411AF5AD389}"/>
              </a:ext>
            </a:extLst>
          </p:cNvPr>
          <p:cNvSpPr/>
          <p:nvPr/>
        </p:nvSpPr>
        <p:spPr>
          <a:xfrm>
            <a:off x="3137482" y="2831135"/>
            <a:ext cx="728759" cy="4886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799"/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D09D67FC-FE32-4E73-A32C-B1E39CF4D4CF}"/>
              </a:ext>
            </a:extLst>
          </p:cNvPr>
          <p:cNvSpPr/>
          <p:nvPr/>
        </p:nvSpPr>
        <p:spPr>
          <a:xfrm>
            <a:off x="3133003" y="3434788"/>
            <a:ext cx="728759" cy="107741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799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F9C693B-F582-4768-A30A-FA1CE4014EC8}"/>
              </a:ext>
            </a:extLst>
          </p:cNvPr>
          <p:cNvSpPr txBox="1"/>
          <p:nvPr/>
        </p:nvSpPr>
        <p:spPr>
          <a:xfrm>
            <a:off x="883607" y="2700975"/>
            <a:ext cx="7594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/>
              <a:t>Paper A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89CBBE6-35FB-4FEC-A13F-6FE2DD64B72E}"/>
              </a:ext>
            </a:extLst>
          </p:cNvPr>
          <p:cNvSpPr txBox="1"/>
          <p:nvPr/>
        </p:nvSpPr>
        <p:spPr>
          <a:xfrm>
            <a:off x="1890814" y="1302731"/>
            <a:ext cx="10452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/>
              <a:t>Citing papers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22E049C-55EC-41A6-89A1-B36475CCC6FA}"/>
              </a:ext>
            </a:extLst>
          </p:cNvPr>
          <p:cNvSpPr txBox="1"/>
          <p:nvPr/>
        </p:nvSpPr>
        <p:spPr>
          <a:xfrm>
            <a:off x="2815141" y="1302467"/>
            <a:ext cx="14755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/>
              <a:t>Citing institutions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712D8A9B-82F9-4B9B-9166-7F4BCD8DA37A}"/>
              </a:ext>
            </a:extLst>
          </p:cNvPr>
          <p:cNvSpPr txBox="1"/>
          <p:nvPr/>
        </p:nvSpPr>
        <p:spPr>
          <a:xfrm>
            <a:off x="3795764" y="2042452"/>
            <a:ext cx="8697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/>
              <a:t>Country X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AD885010-9048-389D-8E9D-67EC33D61666}"/>
              </a:ext>
            </a:extLst>
          </p:cNvPr>
          <p:cNvCxnSpPr>
            <a:cxnSpLocks/>
          </p:cNvCxnSpPr>
          <p:nvPr/>
        </p:nvCxnSpPr>
        <p:spPr>
          <a:xfrm flipH="1" flipV="1">
            <a:off x="1539851" y="3496764"/>
            <a:ext cx="611766" cy="55051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A74E5FB2-C83A-4208-84CB-F5D8FE4F09E6}"/>
              </a:ext>
            </a:extLst>
          </p:cNvPr>
          <p:cNvCxnSpPr>
            <a:cxnSpLocks/>
          </p:cNvCxnSpPr>
          <p:nvPr/>
        </p:nvCxnSpPr>
        <p:spPr>
          <a:xfrm flipH="1">
            <a:off x="1534669" y="3077018"/>
            <a:ext cx="616948" cy="3397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B82AA089-40F1-DB95-E55E-3551CFE8023F}"/>
              </a:ext>
            </a:extLst>
          </p:cNvPr>
          <p:cNvSpPr txBox="1"/>
          <p:nvPr/>
        </p:nvSpPr>
        <p:spPr>
          <a:xfrm>
            <a:off x="883608" y="4558917"/>
            <a:ext cx="37763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b="1" i="1" dirty="0"/>
              <a:t>Equal citation counts does not imply same level of diversity in citing actors</a:t>
            </a:r>
            <a:r>
              <a:rPr lang="en-AU" sz="1200" dirty="0"/>
              <a:t>, e.g., Paper 1 and 2 have the same citation count (2), but Paper 1 is cited by more institutions (5) from more countries (3).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A5FC9A0C-D862-77C8-6B95-4EC0182C5EE6}"/>
              </a:ext>
            </a:extLst>
          </p:cNvPr>
          <p:cNvCxnSpPr>
            <a:cxnSpLocks/>
          </p:cNvCxnSpPr>
          <p:nvPr/>
        </p:nvCxnSpPr>
        <p:spPr>
          <a:xfrm flipH="1" flipV="1">
            <a:off x="1539851" y="2608973"/>
            <a:ext cx="611766" cy="46804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6" name="Graphic 65" descr="Newspaper with solid fill">
            <a:extLst>
              <a:ext uri="{FF2B5EF4-FFF2-40B4-BE49-F238E27FC236}">
                <a16:creationId xmlns:a16="http://schemas.microsoft.com/office/drawing/2014/main" id="{EB1FCAB8-CA96-7DD1-0FD7-07856B5634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35312" y="3217190"/>
            <a:ext cx="468000" cy="468000"/>
          </a:xfrm>
          <a:prstGeom prst="rect">
            <a:avLst/>
          </a:prstGeom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D5CB4F5E-162C-0CED-C330-F279DEE1D7C4}"/>
              </a:ext>
            </a:extLst>
          </p:cNvPr>
          <p:cNvSpPr txBox="1"/>
          <p:nvPr/>
        </p:nvSpPr>
        <p:spPr>
          <a:xfrm>
            <a:off x="883607" y="3589363"/>
            <a:ext cx="7594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/>
              <a:t>Paper B</a:t>
            </a:r>
          </a:p>
        </p:txBody>
      </p:sp>
      <p:pic>
        <p:nvPicPr>
          <p:cNvPr id="70" name="Graphic 69" descr="Newspaper with solid fill">
            <a:extLst>
              <a:ext uri="{FF2B5EF4-FFF2-40B4-BE49-F238E27FC236}">
                <a16:creationId xmlns:a16="http://schemas.microsoft.com/office/drawing/2014/main" id="{36EF924F-06B2-D338-3321-D15DF24F42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2151616" y="1872760"/>
            <a:ext cx="468000" cy="468000"/>
          </a:xfrm>
          <a:prstGeom prst="rect">
            <a:avLst/>
          </a:prstGeom>
        </p:spPr>
      </p:pic>
      <p:pic>
        <p:nvPicPr>
          <p:cNvPr id="71" name="Graphic 70" descr="Newspaper with solid fill">
            <a:extLst>
              <a:ext uri="{FF2B5EF4-FFF2-40B4-BE49-F238E27FC236}">
                <a16:creationId xmlns:a16="http://schemas.microsoft.com/office/drawing/2014/main" id="{1E70F99D-5D6A-F0F1-6421-14CE140E0C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2151616" y="3813274"/>
            <a:ext cx="468000" cy="468000"/>
          </a:xfrm>
          <a:prstGeom prst="rect">
            <a:avLst/>
          </a:prstGeom>
        </p:spPr>
      </p:pic>
      <p:pic>
        <p:nvPicPr>
          <p:cNvPr id="75" name="Graphic 74" descr="Newspaper with solid fill">
            <a:extLst>
              <a:ext uri="{FF2B5EF4-FFF2-40B4-BE49-F238E27FC236}">
                <a16:creationId xmlns:a16="http://schemas.microsoft.com/office/drawing/2014/main" id="{4AC61A28-4C2F-CC8E-FE3E-0F6ACD60D1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2151616" y="2843017"/>
            <a:ext cx="468000" cy="468000"/>
          </a:xfrm>
          <a:prstGeom prst="rect">
            <a:avLst/>
          </a:prstGeom>
        </p:spPr>
      </p:pic>
      <p:pic>
        <p:nvPicPr>
          <p:cNvPr id="81" name="Graphic 80" descr="Schoolhouse with solid fill">
            <a:extLst>
              <a:ext uri="{FF2B5EF4-FFF2-40B4-BE49-F238E27FC236}">
                <a16:creationId xmlns:a16="http://schemas.microsoft.com/office/drawing/2014/main" id="{984CA55C-F3C0-2E28-4E51-D5DFADE1E63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3267919" y="2837421"/>
            <a:ext cx="468000" cy="468000"/>
          </a:xfrm>
          <a:prstGeom prst="rect">
            <a:avLst/>
          </a:prstGeom>
        </p:spPr>
      </p:pic>
      <p:pic>
        <p:nvPicPr>
          <p:cNvPr id="83" name="Graphic 82" descr="Schoolhouse with solid fill">
            <a:extLst>
              <a:ext uri="{FF2B5EF4-FFF2-40B4-BE49-F238E27FC236}">
                <a16:creationId xmlns:a16="http://schemas.microsoft.com/office/drawing/2014/main" id="{BFDAA9AF-929B-2969-3A0F-4CA021F829D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3267919" y="3434787"/>
            <a:ext cx="468000" cy="468000"/>
          </a:xfrm>
          <a:prstGeom prst="rect">
            <a:avLst/>
          </a:prstGeom>
        </p:spPr>
      </p:pic>
      <p:pic>
        <p:nvPicPr>
          <p:cNvPr id="84" name="Graphic 83" descr="Schoolhouse with solid fill">
            <a:extLst>
              <a:ext uri="{FF2B5EF4-FFF2-40B4-BE49-F238E27FC236}">
                <a16:creationId xmlns:a16="http://schemas.microsoft.com/office/drawing/2014/main" id="{ACFE47FA-423D-70BE-17C6-A76714975D2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3267919" y="4032318"/>
            <a:ext cx="468000" cy="468000"/>
          </a:xfrm>
          <a:prstGeom prst="rect">
            <a:avLst/>
          </a:prstGeom>
        </p:spPr>
      </p:pic>
      <p:pic>
        <p:nvPicPr>
          <p:cNvPr id="85" name="Graphic 84" descr="Schoolhouse with solid fill">
            <a:extLst>
              <a:ext uri="{FF2B5EF4-FFF2-40B4-BE49-F238E27FC236}">
                <a16:creationId xmlns:a16="http://schemas.microsoft.com/office/drawing/2014/main" id="{5FABC831-1E58-0143-482D-2D7D63EE080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3267919" y="1642291"/>
            <a:ext cx="468000" cy="468000"/>
          </a:xfrm>
          <a:prstGeom prst="rect">
            <a:avLst/>
          </a:prstGeom>
        </p:spPr>
      </p:pic>
      <p:pic>
        <p:nvPicPr>
          <p:cNvPr id="86" name="Graphic 85" descr="Schoolhouse with solid fill">
            <a:extLst>
              <a:ext uri="{FF2B5EF4-FFF2-40B4-BE49-F238E27FC236}">
                <a16:creationId xmlns:a16="http://schemas.microsoft.com/office/drawing/2014/main" id="{F2273BCA-F3AB-C69C-EFC0-E6E95DD304F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3267919" y="2240055"/>
            <a:ext cx="468000" cy="468000"/>
          </a:xfrm>
          <a:prstGeom prst="rect">
            <a:avLst/>
          </a:prstGeom>
        </p:spPr>
      </p:pic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1D7D1BB7-51AE-DD2F-6D90-64A874BE1521}"/>
              </a:ext>
            </a:extLst>
          </p:cNvPr>
          <p:cNvCxnSpPr>
            <a:cxnSpLocks/>
          </p:cNvCxnSpPr>
          <p:nvPr/>
        </p:nvCxnSpPr>
        <p:spPr>
          <a:xfrm flipH="1">
            <a:off x="2658452" y="1876293"/>
            <a:ext cx="609468" cy="2083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A8FAD0C8-F3B0-9B4B-E1FD-E60668CC36C7}"/>
              </a:ext>
            </a:extLst>
          </p:cNvPr>
          <p:cNvCxnSpPr>
            <a:cxnSpLocks/>
          </p:cNvCxnSpPr>
          <p:nvPr/>
        </p:nvCxnSpPr>
        <p:spPr>
          <a:xfrm flipH="1" flipV="1">
            <a:off x="2656465" y="2141867"/>
            <a:ext cx="611455" cy="3321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46BD26A7-B4A1-A3AF-A84D-2D691EF52483}"/>
              </a:ext>
            </a:extLst>
          </p:cNvPr>
          <p:cNvCxnSpPr>
            <a:cxnSpLocks/>
          </p:cNvCxnSpPr>
          <p:nvPr/>
        </p:nvCxnSpPr>
        <p:spPr>
          <a:xfrm flipH="1" flipV="1">
            <a:off x="2649134" y="2209983"/>
            <a:ext cx="618786" cy="86143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613009EC-D378-98E1-FF7A-E4651E8C3207}"/>
              </a:ext>
            </a:extLst>
          </p:cNvPr>
          <p:cNvCxnSpPr>
            <a:cxnSpLocks/>
          </p:cNvCxnSpPr>
          <p:nvPr/>
        </p:nvCxnSpPr>
        <p:spPr>
          <a:xfrm flipH="1" flipV="1">
            <a:off x="2656465" y="3082128"/>
            <a:ext cx="611455" cy="5866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3281C41A-0632-E1C9-361A-85E7386DD6D7}"/>
              </a:ext>
            </a:extLst>
          </p:cNvPr>
          <p:cNvCxnSpPr>
            <a:cxnSpLocks/>
          </p:cNvCxnSpPr>
          <p:nvPr/>
        </p:nvCxnSpPr>
        <p:spPr>
          <a:xfrm flipH="1" flipV="1">
            <a:off x="2649134" y="4037912"/>
            <a:ext cx="618786" cy="2284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26B9FFCB-F018-2456-8A2C-2124CC8B97D7}"/>
              </a:ext>
            </a:extLst>
          </p:cNvPr>
          <p:cNvCxnSpPr>
            <a:cxnSpLocks/>
          </p:cNvCxnSpPr>
          <p:nvPr/>
        </p:nvCxnSpPr>
        <p:spPr>
          <a:xfrm flipH="1" flipV="1">
            <a:off x="2649134" y="3196769"/>
            <a:ext cx="618786" cy="10695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EF833EDC-F88F-3E5C-60C1-3F4691DF07A4}"/>
              </a:ext>
            </a:extLst>
          </p:cNvPr>
          <p:cNvSpPr txBox="1"/>
          <p:nvPr/>
        </p:nvSpPr>
        <p:spPr>
          <a:xfrm>
            <a:off x="3790241" y="3865840"/>
            <a:ext cx="8697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/>
              <a:t>Country Z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478BF439-4ACD-F241-9832-20F9D5BF7D46}"/>
              </a:ext>
            </a:extLst>
          </p:cNvPr>
          <p:cNvSpPr txBox="1"/>
          <p:nvPr/>
        </p:nvSpPr>
        <p:spPr>
          <a:xfrm>
            <a:off x="3795764" y="2934174"/>
            <a:ext cx="8697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/>
              <a:t>Country Y</a:t>
            </a:r>
          </a:p>
        </p:txBody>
      </p:sp>
      <p:sp>
        <p:nvSpPr>
          <p:cNvPr id="123" name="Rectangle: Rounded Corners 122">
            <a:extLst>
              <a:ext uri="{FF2B5EF4-FFF2-40B4-BE49-F238E27FC236}">
                <a16:creationId xmlns:a16="http://schemas.microsoft.com/office/drawing/2014/main" id="{205F8222-8546-BCCB-AD5C-3BC62655B350}"/>
              </a:ext>
            </a:extLst>
          </p:cNvPr>
          <p:cNvSpPr/>
          <p:nvPr/>
        </p:nvSpPr>
        <p:spPr>
          <a:xfrm>
            <a:off x="657230" y="1252818"/>
            <a:ext cx="4124455" cy="4314267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799"/>
          </a:p>
        </p:txBody>
      </p:sp>
      <p:pic>
        <p:nvPicPr>
          <p:cNvPr id="124" name="Graphic 123" descr="Newspaper with solid fill">
            <a:extLst>
              <a:ext uri="{FF2B5EF4-FFF2-40B4-BE49-F238E27FC236}">
                <a16:creationId xmlns:a16="http://schemas.microsoft.com/office/drawing/2014/main" id="{DD2599A6-AB95-A334-6574-A7FB12CEFE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7501971" y="849821"/>
            <a:ext cx="252000" cy="252000"/>
          </a:xfrm>
          <a:prstGeom prst="rect">
            <a:avLst/>
          </a:prstGeom>
        </p:spPr>
      </p:pic>
      <p:pic>
        <p:nvPicPr>
          <p:cNvPr id="125" name="Graphic 124" descr="Newspaper with solid fill">
            <a:extLst>
              <a:ext uri="{FF2B5EF4-FFF2-40B4-BE49-F238E27FC236}">
                <a16:creationId xmlns:a16="http://schemas.microsoft.com/office/drawing/2014/main" id="{F2B61083-4E78-53A4-6885-3EC5F5EE9B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43023" y="853711"/>
            <a:ext cx="252000" cy="252000"/>
          </a:xfrm>
          <a:prstGeom prst="rect">
            <a:avLst/>
          </a:prstGeom>
        </p:spPr>
      </p:pic>
      <p:pic>
        <p:nvPicPr>
          <p:cNvPr id="126" name="Graphic 125" descr="Newspaper with solid fill">
            <a:extLst>
              <a:ext uri="{FF2B5EF4-FFF2-40B4-BE49-F238E27FC236}">
                <a16:creationId xmlns:a16="http://schemas.microsoft.com/office/drawing/2014/main" id="{48271B7A-6CA2-8E4E-227F-797DA8CA0B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6944432" y="2331240"/>
            <a:ext cx="288001" cy="288001"/>
          </a:xfrm>
          <a:prstGeom prst="rect">
            <a:avLst/>
          </a:prstGeom>
        </p:spPr>
      </p:pic>
      <p:pic>
        <p:nvPicPr>
          <p:cNvPr id="128" name="Graphic 127" descr="Newspaper with solid fill">
            <a:extLst>
              <a:ext uri="{FF2B5EF4-FFF2-40B4-BE49-F238E27FC236}">
                <a16:creationId xmlns:a16="http://schemas.microsoft.com/office/drawing/2014/main" id="{E9C319B1-4045-D970-00F3-DA5D1C0ADF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7530316" y="2083054"/>
            <a:ext cx="288001" cy="288001"/>
          </a:xfrm>
          <a:prstGeom prst="rect">
            <a:avLst/>
          </a:prstGeom>
        </p:spPr>
      </p:pic>
      <p:pic>
        <p:nvPicPr>
          <p:cNvPr id="129" name="Graphic 128" descr="Newspaper with solid fill">
            <a:extLst>
              <a:ext uri="{FF2B5EF4-FFF2-40B4-BE49-F238E27FC236}">
                <a16:creationId xmlns:a16="http://schemas.microsoft.com/office/drawing/2014/main" id="{82D45CC3-0FB2-68E3-2BAE-4CEB27977D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8702081" y="2083054"/>
            <a:ext cx="288001" cy="288001"/>
          </a:xfrm>
          <a:prstGeom prst="rect">
            <a:avLst/>
          </a:prstGeom>
        </p:spPr>
      </p:pic>
      <p:pic>
        <p:nvPicPr>
          <p:cNvPr id="130" name="Graphic 129" descr="Newspaper with solid fill">
            <a:extLst>
              <a:ext uri="{FF2B5EF4-FFF2-40B4-BE49-F238E27FC236}">
                <a16:creationId xmlns:a16="http://schemas.microsoft.com/office/drawing/2014/main" id="{304D662B-B27D-C8F0-42DD-D149B99584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8116198" y="2335055"/>
            <a:ext cx="288001" cy="288001"/>
          </a:xfrm>
          <a:prstGeom prst="rect">
            <a:avLst/>
          </a:prstGeom>
        </p:spPr>
      </p:pic>
      <p:pic>
        <p:nvPicPr>
          <p:cNvPr id="131" name="Graphic 130" descr="Newspaper with solid fill">
            <a:extLst>
              <a:ext uri="{FF2B5EF4-FFF2-40B4-BE49-F238E27FC236}">
                <a16:creationId xmlns:a16="http://schemas.microsoft.com/office/drawing/2014/main" id="{439991EF-AC69-AF56-DBEA-9492206D61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9873847" y="2083054"/>
            <a:ext cx="288001" cy="288001"/>
          </a:xfrm>
          <a:prstGeom prst="rect">
            <a:avLst/>
          </a:prstGeom>
        </p:spPr>
      </p:pic>
      <p:pic>
        <p:nvPicPr>
          <p:cNvPr id="138" name="Graphic 137" descr="Newspaper with solid fill">
            <a:extLst>
              <a:ext uri="{FF2B5EF4-FFF2-40B4-BE49-F238E27FC236}">
                <a16:creationId xmlns:a16="http://schemas.microsoft.com/office/drawing/2014/main" id="{D4017DAB-8B90-3881-1DA4-B29E06B824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9287964" y="2331240"/>
            <a:ext cx="288001" cy="288001"/>
          </a:xfrm>
          <a:prstGeom prst="rect">
            <a:avLst/>
          </a:prstGeom>
        </p:spPr>
      </p:pic>
      <p:pic>
        <p:nvPicPr>
          <p:cNvPr id="140" name="Graphic 139" descr="Newspaper with solid fill">
            <a:extLst>
              <a:ext uri="{FF2B5EF4-FFF2-40B4-BE49-F238E27FC236}">
                <a16:creationId xmlns:a16="http://schemas.microsoft.com/office/drawing/2014/main" id="{13F48BC6-BE06-6D16-F60A-2A5658108F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6358550" y="2083054"/>
            <a:ext cx="288001" cy="288001"/>
          </a:xfrm>
          <a:prstGeom prst="rect">
            <a:avLst/>
          </a:prstGeom>
        </p:spPr>
      </p:pic>
      <p:pic>
        <p:nvPicPr>
          <p:cNvPr id="180" name="Graphic 179" descr="Schoolhouse with solid fill">
            <a:extLst>
              <a:ext uri="{FF2B5EF4-FFF2-40B4-BE49-F238E27FC236}">
                <a16:creationId xmlns:a16="http://schemas.microsoft.com/office/drawing/2014/main" id="{42A16139-25B8-DCED-0E60-31050B94D26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11079669" y="2636443"/>
            <a:ext cx="288001" cy="288001"/>
          </a:xfrm>
          <a:prstGeom prst="rect">
            <a:avLst/>
          </a:prstGeom>
        </p:spPr>
      </p:pic>
      <p:pic>
        <p:nvPicPr>
          <p:cNvPr id="181" name="Graphic 180" descr="Schoolhouse with solid fill">
            <a:extLst>
              <a:ext uri="{FF2B5EF4-FFF2-40B4-BE49-F238E27FC236}">
                <a16:creationId xmlns:a16="http://schemas.microsoft.com/office/drawing/2014/main" id="{23022423-5FF5-2FD1-5B8A-4B4D7DFE787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10904423" y="3097453"/>
            <a:ext cx="288001" cy="288001"/>
          </a:xfrm>
          <a:prstGeom prst="rect">
            <a:avLst/>
          </a:prstGeom>
        </p:spPr>
      </p:pic>
      <p:pic>
        <p:nvPicPr>
          <p:cNvPr id="182" name="Graphic 181" descr="Schoolhouse with solid fill">
            <a:extLst>
              <a:ext uri="{FF2B5EF4-FFF2-40B4-BE49-F238E27FC236}">
                <a16:creationId xmlns:a16="http://schemas.microsoft.com/office/drawing/2014/main" id="{7403399E-2E79-1500-942A-7796345543D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8787979" y="4019454"/>
            <a:ext cx="288001" cy="288001"/>
          </a:xfrm>
          <a:prstGeom prst="rect">
            <a:avLst/>
          </a:prstGeom>
        </p:spPr>
      </p:pic>
      <p:pic>
        <p:nvPicPr>
          <p:cNvPr id="183" name="Graphic 182" descr="Schoolhouse with solid fill">
            <a:extLst>
              <a:ext uri="{FF2B5EF4-FFF2-40B4-BE49-F238E27FC236}">
                <a16:creationId xmlns:a16="http://schemas.microsoft.com/office/drawing/2014/main" id="{F9A9179A-0E69-1EE2-0B95-4BAF5856F75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9411461" y="3921778"/>
            <a:ext cx="288001" cy="288001"/>
          </a:xfrm>
          <a:prstGeom prst="rect">
            <a:avLst/>
          </a:prstGeom>
        </p:spPr>
      </p:pic>
      <p:pic>
        <p:nvPicPr>
          <p:cNvPr id="184" name="Graphic 183" descr="Schoolhouse with solid fill">
            <a:extLst>
              <a:ext uri="{FF2B5EF4-FFF2-40B4-BE49-F238E27FC236}">
                <a16:creationId xmlns:a16="http://schemas.microsoft.com/office/drawing/2014/main" id="{9FC59DBB-7209-9C7D-C9F9-234D5133094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6254855" y="3729103"/>
            <a:ext cx="288001" cy="288001"/>
          </a:xfrm>
          <a:prstGeom prst="rect">
            <a:avLst/>
          </a:prstGeom>
        </p:spPr>
      </p:pic>
      <p:pic>
        <p:nvPicPr>
          <p:cNvPr id="185" name="Graphic 184" descr="Schoolhouse with solid fill">
            <a:extLst>
              <a:ext uri="{FF2B5EF4-FFF2-40B4-BE49-F238E27FC236}">
                <a16:creationId xmlns:a16="http://schemas.microsoft.com/office/drawing/2014/main" id="{24F71875-3166-C016-B56A-6C8FA86B12E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5748950" y="3461215"/>
            <a:ext cx="288001" cy="288001"/>
          </a:xfrm>
          <a:prstGeom prst="rect">
            <a:avLst/>
          </a:prstGeom>
        </p:spPr>
      </p:pic>
      <p:pic>
        <p:nvPicPr>
          <p:cNvPr id="186" name="Graphic 185" descr="Schoolhouse with solid fill">
            <a:extLst>
              <a:ext uri="{FF2B5EF4-FFF2-40B4-BE49-F238E27FC236}">
                <a16:creationId xmlns:a16="http://schemas.microsoft.com/office/drawing/2014/main" id="{3C448CE2-AB28-B879-BD17-540E6C82B35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8117919" y="4066829"/>
            <a:ext cx="288001" cy="288001"/>
          </a:xfrm>
          <a:prstGeom prst="rect">
            <a:avLst/>
          </a:prstGeom>
        </p:spPr>
      </p:pic>
      <p:pic>
        <p:nvPicPr>
          <p:cNvPr id="187" name="Graphic 186" descr="Schoolhouse with solid fill">
            <a:extLst>
              <a:ext uri="{FF2B5EF4-FFF2-40B4-BE49-F238E27FC236}">
                <a16:creationId xmlns:a16="http://schemas.microsoft.com/office/drawing/2014/main" id="{09BE9E72-51EF-6B1C-BB6F-CFD69CD5689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5172058" y="2639991"/>
            <a:ext cx="288001" cy="288001"/>
          </a:xfrm>
          <a:prstGeom prst="rect">
            <a:avLst/>
          </a:prstGeom>
        </p:spPr>
      </p:pic>
      <p:pic>
        <p:nvPicPr>
          <p:cNvPr id="188" name="Graphic 187" descr="Schoolhouse with solid fill">
            <a:extLst>
              <a:ext uri="{FF2B5EF4-FFF2-40B4-BE49-F238E27FC236}">
                <a16:creationId xmlns:a16="http://schemas.microsoft.com/office/drawing/2014/main" id="{BAC1429D-0386-ED37-9918-B370F14BEE6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6832307" y="3907076"/>
            <a:ext cx="288001" cy="288001"/>
          </a:xfrm>
          <a:prstGeom prst="rect">
            <a:avLst/>
          </a:prstGeom>
        </p:spPr>
      </p:pic>
      <p:pic>
        <p:nvPicPr>
          <p:cNvPr id="189" name="Graphic 188" descr="Schoolhouse with solid fill">
            <a:extLst>
              <a:ext uri="{FF2B5EF4-FFF2-40B4-BE49-F238E27FC236}">
                <a16:creationId xmlns:a16="http://schemas.microsoft.com/office/drawing/2014/main" id="{01DD796B-0CB3-AE91-3975-C45BDF5A000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9985511" y="3736453"/>
            <a:ext cx="288001" cy="288001"/>
          </a:xfrm>
          <a:prstGeom prst="rect">
            <a:avLst/>
          </a:prstGeom>
        </p:spPr>
      </p:pic>
      <p:pic>
        <p:nvPicPr>
          <p:cNvPr id="190" name="Graphic 189" descr="Schoolhouse with solid fill">
            <a:extLst>
              <a:ext uri="{FF2B5EF4-FFF2-40B4-BE49-F238E27FC236}">
                <a16:creationId xmlns:a16="http://schemas.microsoft.com/office/drawing/2014/main" id="{E1EC8DE4-359D-9C0D-96CC-A5D0712DAD4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7476434" y="4019203"/>
            <a:ext cx="288001" cy="288001"/>
          </a:xfrm>
          <a:prstGeom prst="rect">
            <a:avLst/>
          </a:prstGeom>
        </p:spPr>
      </p:pic>
      <p:pic>
        <p:nvPicPr>
          <p:cNvPr id="191" name="Graphic 190" descr="Schoolhouse with solid fill">
            <a:extLst>
              <a:ext uri="{FF2B5EF4-FFF2-40B4-BE49-F238E27FC236}">
                <a16:creationId xmlns:a16="http://schemas.microsoft.com/office/drawing/2014/main" id="{420409D0-D3A0-4E3A-AEC1-DFA137EA6A3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5345684" y="3095883"/>
            <a:ext cx="288001" cy="288001"/>
          </a:xfrm>
          <a:prstGeom prst="rect">
            <a:avLst/>
          </a:prstGeom>
        </p:spPr>
      </p:pic>
      <p:pic>
        <p:nvPicPr>
          <p:cNvPr id="192" name="Graphic 191" descr="Schoolhouse with solid fill">
            <a:extLst>
              <a:ext uri="{FF2B5EF4-FFF2-40B4-BE49-F238E27FC236}">
                <a16:creationId xmlns:a16="http://schemas.microsoft.com/office/drawing/2014/main" id="{9ACCBE49-EE3E-14EE-3B53-0CCC908D2C6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10541660" y="3424376"/>
            <a:ext cx="288001" cy="288001"/>
          </a:xfrm>
          <a:prstGeom prst="rect">
            <a:avLst/>
          </a:prstGeom>
        </p:spPr>
      </p:pic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127393AB-D838-C858-07A2-39F01AC4A4F4}"/>
              </a:ext>
            </a:extLst>
          </p:cNvPr>
          <p:cNvCxnSpPr>
            <a:cxnSpLocks/>
          </p:cNvCxnSpPr>
          <p:nvPr/>
        </p:nvCxnSpPr>
        <p:spPr>
          <a:xfrm flipV="1">
            <a:off x="8846082" y="1145526"/>
            <a:ext cx="17150" cy="9375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Arrow Connector 195">
            <a:extLst>
              <a:ext uri="{FF2B5EF4-FFF2-40B4-BE49-F238E27FC236}">
                <a16:creationId xmlns:a16="http://schemas.microsoft.com/office/drawing/2014/main" id="{47998D53-83AF-CDE1-FF12-F3767D41FC55}"/>
              </a:ext>
            </a:extLst>
          </p:cNvPr>
          <p:cNvCxnSpPr>
            <a:cxnSpLocks/>
          </p:cNvCxnSpPr>
          <p:nvPr/>
        </p:nvCxnSpPr>
        <p:spPr>
          <a:xfrm flipH="1" flipV="1">
            <a:off x="8922300" y="1139209"/>
            <a:ext cx="509663" cy="11920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196">
            <a:extLst>
              <a:ext uri="{FF2B5EF4-FFF2-40B4-BE49-F238E27FC236}">
                <a16:creationId xmlns:a16="http://schemas.microsoft.com/office/drawing/2014/main" id="{CEB6949B-8F6A-1DB3-1BA9-13E8A4A791A5}"/>
              </a:ext>
            </a:extLst>
          </p:cNvPr>
          <p:cNvCxnSpPr>
            <a:cxnSpLocks/>
          </p:cNvCxnSpPr>
          <p:nvPr/>
        </p:nvCxnSpPr>
        <p:spPr>
          <a:xfrm flipH="1" flipV="1">
            <a:off x="8980505" y="1100484"/>
            <a:ext cx="1037342" cy="9825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2DB6FE9F-3698-2804-8898-15BCA299FC08}"/>
              </a:ext>
            </a:extLst>
          </p:cNvPr>
          <p:cNvCxnSpPr>
            <a:cxnSpLocks/>
          </p:cNvCxnSpPr>
          <p:nvPr/>
        </p:nvCxnSpPr>
        <p:spPr>
          <a:xfrm flipH="1" flipV="1">
            <a:off x="7761477" y="1087571"/>
            <a:ext cx="940606" cy="11394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D7FC00AB-A672-16E9-B3A6-FC03F4E4C44D}"/>
              </a:ext>
            </a:extLst>
          </p:cNvPr>
          <p:cNvCxnSpPr>
            <a:cxnSpLocks/>
          </p:cNvCxnSpPr>
          <p:nvPr/>
        </p:nvCxnSpPr>
        <p:spPr>
          <a:xfrm flipV="1">
            <a:off x="6502551" y="1100484"/>
            <a:ext cx="1004826" cy="9825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56CD7B38-8C3F-49C1-5BEC-338BEE16E217}"/>
              </a:ext>
            </a:extLst>
          </p:cNvPr>
          <p:cNvCxnSpPr>
            <a:cxnSpLocks/>
          </p:cNvCxnSpPr>
          <p:nvPr/>
        </p:nvCxnSpPr>
        <p:spPr>
          <a:xfrm flipV="1">
            <a:off x="7088431" y="1123573"/>
            <a:ext cx="485760" cy="12076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Arrow Connector 204">
            <a:extLst>
              <a:ext uri="{FF2B5EF4-FFF2-40B4-BE49-F238E27FC236}">
                <a16:creationId xmlns:a16="http://schemas.microsoft.com/office/drawing/2014/main" id="{540DC994-38D8-D3BF-F591-E673D5607C78}"/>
              </a:ext>
            </a:extLst>
          </p:cNvPr>
          <p:cNvCxnSpPr>
            <a:cxnSpLocks/>
          </p:cNvCxnSpPr>
          <p:nvPr/>
        </p:nvCxnSpPr>
        <p:spPr>
          <a:xfrm flipH="1" flipV="1">
            <a:off x="7635478" y="1130698"/>
            <a:ext cx="38840" cy="9523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827EEA94-7E3C-6477-C512-0C080B914979}"/>
              </a:ext>
            </a:extLst>
          </p:cNvPr>
          <p:cNvCxnSpPr>
            <a:cxnSpLocks/>
          </p:cNvCxnSpPr>
          <p:nvPr/>
        </p:nvCxnSpPr>
        <p:spPr>
          <a:xfrm flipH="1" flipV="1">
            <a:off x="7696255" y="1119961"/>
            <a:ext cx="563942" cy="121509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Arrow Connector 273">
            <a:extLst>
              <a:ext uri="{FF2B5EF4-FFF2-40B4-BE49-F238E27FC236}">
                <a16:creationId xmlns:a16="http://schemas.microsoft.com/office/drawing/2014/main" id="{D56D7EA3-A5BD-720D-F603-0942FDDAF300}"/>
              </a:ext>
            </a:extLst>
          </p:cNvPr>
          <p:cNvCxnSpPr>
            <a:cxnSpLocks/>
          </p:cNvCxnSpPr>
          <p:nvPr/>
        </p:nvCxnSpPr>
        <p:spPr>
          <a:xfrm flipV="1">
            <a:off x="5892948" y="2397249"/>
            <a:ext cx="535254" cy="106396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Arrow Connector 274">
            <a:extLst>
              <a:ext uri="{FF2B5EF4-FFF2-40B4-BE49-F238E27FC236}">
                <a16:creationId xmlns:a16="http://schemas.microsoft.com/office/drawing/2014/main" id="{9969FF18-DEE2-511C-3AEC-48CF7ED8AF7D}"/>
              </a:ext>
            </a:extLst>
          </p:cNvPr>
          <p:cNvCxnSpPr>
            <a:cxnSpLocks/>
          </p:cNvCxnSpPr>
          <p:nvPr/>
        </p:nvCxnSpPr>
        <p:spPr>
          <a:xfrm flipV="1">
            <a:off x="5633683" y="2643130"/>
            <a:ext cx="1362206" cy="5967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Arrow Connector 275">
            <a:extLst>
              <a:ext uri="{FF2B5EF4-FFF2-40B4-BE49-F238E27FC236}">
                <a16:creationId xmlns:a16="http://schemas.microsoft.com/office/drawing/2014/main" id="{F865C6B3-095F-524F-80FD-0330C5594DF8}"/>
              </a:ext>
            </a:extLst>
          </p:cNvPr>
          <p:cNvCxnSpPr>
            <a:cxnSpLocks/>
          </p:cNvCxnSpPr>
          <p:nvPr/>
        </p:nvCxnSpPr>
        <p:spPr>
          <a:xfrm flipV="1">
            <a:off x="5460057" y="2362992"/>
            <a:ext cx="919648" cy="4210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Arrow Connector 276">
            <a:extLst>
              <a:ext uri="{FF2B5EF4-FFF2-40B4-BE49-F238E27FC236}">
                <a16:creationId xmlns:a16="http://schemas.microsoft.com/office/drawing/2014/main" id="{47C3B718-BE83-BB35-B0F6-41FC1F755F01}"/>
              </a:ext>
            </a:extLst>
          </p:cNvPr>
          <p:cNvCxnSpPr>
            <a:cxnSpLocks/>
          </p:cNvCxnSpPr>
          <p:nvPr/>
        </p:nvCxnSpPr>
        <p:spPr>
          <a:xfrm flipV="1">
            <a:off x="7674314" y="1105711"/>
            <a:ext cx="1079077" cy="9773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Arrow Connector 277">
            <a:extLst>
              <a:ext uri="{FF2B5EF4-FFF2-40B4-BE49-F238E27FC236}">
                <a16:creationId xmlns:a16="http://schemas.microsoft.com/office/drawing/2014/main" id="{8BA5A2C1-BDB3-C6CE-7EF2-FD5DFD5EB8E4}"/>
              </a:ext>
            </a:extLst>
          </p:cNvPr>
          <p:cNvCxnSpPr>
            <a:cxnSpLocks/>
          </p:cNvCxnSpPr>
          <p:nvPr/>
        </p:nvCxnSpPr>
        <p:spPr>
          <a:xfrm flipV="1">
            <a:off x="8260197" y="1127385"/>
            <a:ext cx="542009" cy="120766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Straight Arrow Connector 314">
            <a:extLst>
              <a:ext uri="{FF2B5EF4-FFF2-40B4-BE49-F238E27FC236}">
                <a16:creationId xmlns:a16="http://schemas.microsoft.com/office/drawing/2014/main" id="{74352C2A-866D-FB32-2F23-5591D2CAAF4C}"/>
              </a:ext>
            </a:extLst>
          </p:cNvPr>
          <p:cNvCxnSpPr>
            <a:cxnSpLocks/>
          </p:cNvCxnSpPr>
          <p:nvPr/>
        </p:nvCxnSpPr>
        <p:spPr>
          <a:xfrm flipH="1" flipV="1">
            <a:off x="8909709" y="2390637"/>
            <a:ext cx="645751" cy="15311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Straight Arrow Connector 315">
            <a:extLst>
              <a:ext uri="{FF2B5EF4-FFF2-40B4-BE49-F238E27FC236}">
                <a16:creationId xmlns:a16="http://schemas.microsoft.com/office/drawing/2014/main" id="{3578D70A-C1B1-5ED7-FF88-C467FA0A6937}"/>
              </a:ext>
            </a:extLst>
          </p:cNvPr>
          <p:cNvCxnSpPr>
            <a:cxnSpLocks/>
          </p:cNvCxnSpPr>
          <p:nvPr/>
        </p:nvCxnSpPr>
        <p:spPr>
          <a:xfrm flipH="1" flipV="1">
            <a:off x="9549115" y="2636443"/>
            <a:ext cx="580398" cy="11000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Straight Arrow Connector 316">
            <a:extLst>
              <a:ext uri="{FF2B5EF4-FFF2-40B4-BE49-F238E27FC236}">
                <a16:creationId xmlns:a16="http://schemas.microsoft.com/office/drawing/2014/main" id="{A4F0DA09-2B0B-B244-3EBD-40AAA950581D}"/>
              </a:ext>
            </a:extLst>
          </p:cNvPr>
          <p:cNvCxnSpPr>
            <a:cxnSpLocks/>
          </p:cNvCxnSpPr>
          <p:nvPr/>
        </p:nvCxnSpPr>
        <p:spPr>
          <a:xfrm flipH="1" flipV="1">
            <a:off x="10150569" y="2367485"/>
            <a:ext cx="753855" cy="87396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Straight Arrow Connector 317">
            <a:extLst>
              <a:ext uri="{FF2B5EF4-FFF2-40B4-BE49-F238E27FC236}">
                <a16:creationId xmlns:a16="http://schemas.microsoft.com/office/drawing/2014/main" id="{09724A00-EB3A-D111-3CEC-95D91485253C}"/>
              </a:ext>
            </a:extLst>
          </p:cNvPr>
          <p:cNvCxnSpPr>
            <a:cxnSpLocks/>
          </p:cNvCxnSpPr>
          <p:nvPr/>
        </p:nvCxnSpPr>
        <p:spPr>
          <a:xfrm flipH="1" flipV="1">
            <a:off x="10188238" y="2318832"/>
            <a:ext cx="891430" cy="4616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Straight Arrow Connector 318">
            <a:extLst>
              <a:ext uri="{FF2B5EF4-FFF2-40B4-BE49-F238E27FC236}">
                <a16:creationId xmlns:a16="http://schemas.microsoft.com/office/drawing/2014/main" id="{0DE53EA5-5994-93EC-3588-C447E0B39F8F}"/>
              </a:ext>
            </a:extLst>
          </p:cNvPr>
          <p:cNvCxnSpPr>
            <a:cxnSpLocks/>
          </p:cNvCxnSpPr>
          <p:nvPr/>
        </p:nvCxnSpPr>
        <p:spPr>
          <a:xfrm flipH="1" flipV="1">
            <a:off x="9609089" y="2589090"/>
            <a:ext cx="932570" cy="97928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Straight Arrow Connector 319">
            <a:extLst>
              <a:ext uri="{FF2B5EF4-FFF2-40B4-BE49-F238E27FC236}">
                <a16:creationId xmlns:a16="http://schemas.microsoft.com/office/drawing/2014/main" id="{7E0CBF51-D374-7F85-F188-19D7D491AD54}"/>
              </a:ext>
            </a:extLst>
          </p:cNvPr>
          <p:cNvCxnSpPr>
            <a:cxnSpLocks/>
          </p:cNvCxnSpPr>
          <p:nvPr/>
        </p:nvCxnSpPr>
        <p:spPr>
          <a:xfrm flipH="1" flipV="1">
            <a:off x="8850198" y="2403203"/>
            <a:ext cx="81782" cy="161625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Straight Arrow Connector 320">
            <a:extLst>
              <a:ext uri="{FF2B5EF4-FFF2-40B4-BE49-F238E27FC236}">
                <a16:creationId xmlns:a16="http://schemas.microsoft.com/office/drawing/2014/main" id="{929E90CC-CC41-3BB2-F940-86DD29670FDD}"/>
              </a:ext>
            </a:extLst>
          </p:cNvPr>
          <p:cNvCxnSpPr>
            <a:cxnSpLocks/>
          </p:cNvCxnSpPr>
          <p:nvPr/>
        </p:nvCxnSpPr>
        <p:spPr>
          <a:xfrm flipV="1">
            <a:off x="8261918" y="2653035"/>
            <a:ext cx="9392" cy="141379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Straight Arrow Connector 342">
            <a:extLst>
              <a:ext uri="{FF2B5EF4-FFF2-40B4-BE49-F238E27FC236}">
                <a16:creationId xmlns:a16="http://schemas.microsoft.com/office/drawing/2014/main" id="{EDB18913-1F92-7D2D-EB46-0FCF821540A6}"/>
              </a:ext>
            </a:extLst>
          </p:cNvPr>
          <p:cNvCxnSpPr>
            <a:cxnSpLocks/>
          </p:cNvCxnSpPr>
          <p:nvPr/>
        </p:nvCxnSpPr>
        <p:spPr>
          <a:xfrm flipV="1">
            <a:off x="6398854" y="2405312"/>
            <a:ext cx="101407" cy="13237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Straight Arrow Connector 343">
            <a:extLst>
              <a:ext uri="{FF2B5EF4-FFF2-40B4-BE49-F238E27FC236}">
                <a16:creationId xmlns:a16="http://schemas.microsoft.com/office/drawing/2014/main" id="{BFAA5CD0-D20B-C805-3E4F-81B3964F9D96}"/>
              </a:ext>
            </a:extLst>
          </p:cNvPr>
          <p:cNvCxnSpPr>
            <a:cxnSpLocks/>
          </p:cNvCxnSpPr>
          <p:nvPr/>
        </p:nvCxnSpPr>
        <p:spPr>
          <a:xfrm flipH="1" flipV="1">
            <a:off x="8334857" y="2655204"/>
            <a:ext cx="597124" cy="136424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Straight Arrow Connector 349">
            <a:extLst>
              <a:ext uri="{FF2B5EF4-FFF2-40B4-BE49-F238E27FC236}">
                <a16:creationId xmlns:a16="http://schemas.microsoft.com/office/drawing/2014/main" id="{4C6C6516-FD26-6659-505A-FD8271FDEFC1}"/>
              </a:ext>
            </a:extLst>
          </p:cNvPr>
          <p:cNvCxnSpPr>
            <a:cxnSpLocks/>
          </p:cNvCxnSpPr>
          <p:nvPr/>
        </p:nvCxnSpPr>
        <p:spPr>
          <a:xfrm rot="10800000">
            <a:off x="7674314" y="2371055"/>
            <a:ext cx="587604" cy="169577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Straight Arrow Connector 350">
            <a:extLst>
              <a:ext uri="{FF2B5EF4-FFF2-40B4-BE49-F238E27FC236}">
                <a16:creationId xmlns:a16="http://schemas.microsoft.com/office/drawing/2014/main" id="{B81C62FD-D6E3-EF25-FBBB-386E7F10121B}"/>
              </a:ext>
            </a:extLst>
          </p:cNvPr>
          <p:cNvCxnSpPr>
            <a:cxnSpLocks/>
          </p:cNvCxnSpPr>
          <p:nvPr/>
        </p:nvCxnSpPr>
        <p:spPr>
          <a:xfrm flipV="1">
            <a:off x="6976307" y="2653035"/>
            <a:ext cx="59336" cy="125404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2" name="TextBox 361">
            <a:extLst>
              <a:ext uri="{FF2B5EF4-FFF2-40B4-BE49-F238E27FC236}">
                <a16:creationId xmlns:a16="http://schemas.microsoft.com/office/drawing/2014/main" id="{6C852624-E8FC-4FEA-37DF-3D58D85DD8A7}"/>
              </a:ext>
            </a:extLst>
          </p:cNvPr>
          <p:cNvSpPr txBox="1"/>
          <p:nvPr/>
        </p:nvSpPr>
        <p:spPr>
          <a:xfrm>
            <a:off x="8217473" y="567611"/>
            <a:ext cx="1303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400" dirty="0"/>
              <a:t>Paper D</a:t>
            </a:r>
          </a:p>
        </p:txBody>
      </p:sp>
      <p:sp>
        <p:nvSpPr>
          <p:cNvPr id="363" name="TextBox 362">
            <a:extLst>
              <a:ext uri="{FF2B5EF4-FFF2-40B4-BE49-F238E27FC236}">
                <a16:creationId xmlns:a16="http://schemas.microsoft.com/office/drawing/2014/main" id="{C9FB1B75-04A0-5C03-BA9D-DD3D363E6726}"/>
              </a:ext>
            </a:extLst>
          </p:cNvPr>
          <p:cNvSpPr txBox="1"/>
          <p:nvPr/>
        </p:nvSpPr>
        <p:spPr>
          <a:xfrm>
            <a:off x="7216926" y="567611"/>
            <a:ext cx="8220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400" dirty="0"/>
              <a:t>Paper C</a:t>
            </a:r>
          </a:p>
        </p:txBody>
      </p:sp>
      <p:graphicFrame>
        <p:nvGraphicFramePr>
          <p:cNvPr id="364" name="Table 364">
            <a:extLst>
              <a:ext uri="{FF2B5EF4-FFF2-40B4-BE49-F238E27FC236}">
                <a16:creationId xmlns:a16="http://schemas.microsoft.com/office/drawing/2014/main" id="{E003C653-71E9-3F03-DDF6-85D33CC017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6365097"/>
              </p:ext>
            </p:extLst>
          </p:nvPr>
        </p:nvGraphicFramePr>
        <p:xfrm>
          <a:off x="5146130" y="4769268"/>
          <a:ext cx="6185538" cy="1259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0923">
                  <a:extLst>
                    <a:ext uri="{9D8B030D-6E8A-4147-A177-3AD203B41FA5}">
                      <a16:colId xmlns:a16="http://schemas.microsoft.com/office/drawing/2014/main" val="1983697451"/>
                    </a:ext>
                  </a:extLst>
                </a:gridCol>
                <a:gridCol w="1030923">
                  <a:extLst>
                    <a:ext uri="{9D8B030D-6E8A-4147-A177-3AD203B41FA5}">
                      <a16:colId xmlns:a16="http://schemas.microsoft.com/office/drawing/2014/main" val="2689780037"/>
                    </a:ext>
                  </a:extLst>
                </a:gridCol>
                <a:gridCol w="1030923">
                  <a:extLst>
                    <a:ext uri="{9D8B030D-6E8A-4147-A177-3AD203B41FA5}">
                      <a16:colId xmlns:a16="http://schemas.microsoft.com/office/drawing/2014/main" val="1998780300"/>
                    </a:ext>
                  </a:extLst>
                </a:gridCol>
                <a:gridCol w="1030923">
                  <a:extLst>
                    <a:ext uri="{9D8B030D-6E8A-4147-A177-3AD203B41FA5}">
                      <a16:colId xmlns:a16="http://schemas.microsoft.com/office/drawing/2014/main" val="838570320"/>
                    </a:ext>
                  </a:extLst>
                </a:gridCol>
                <a:gridCol w="1030923">
                  <a:extLst>
                    <a:ext uri="{9D8B030D-6E8A-4147-A177-3AD203B41FA5}">
                      <a16:colId xmlns:a16="http://schemas.microsoft.com/office/drawing/2014/main" val="1818151188"/>
                    </a:ext>
                  </a:extLst>
                </a:gridCol>
                <a:gridCol w="1030923">
                  <a:extLst>
                    <a:ext uri="{9D8B030D-6E8A-4147-A177-3AD203B41FA5}">
                      <a16:colId xmlns:a16="http://schemas.microsoft.com/office/drawing/2014/main" val="3472112982"/>
                    </a:ext>
                  </a:extLst>
                </a:gridCol>
              </a:tblGrid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AU" sz="1400" dirty="0">
                          <a:solidFill>
                            <a:schemeClr val="tx1"/>
                          </a:solidFill>
                        </a:rPr>
                        <a:t>Paper</a:t>
                      </a: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dirty="0">
                          <a:solidFill>
                            <a:schemeClr val="tx1"/>
                          </a:solidFill>
                        </a:rPr>
                        <a:t># Citations</a:t>
                      </a: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dirty="0">
                          <a:solidFill>
                            <a:schemeClr val="tx1"/>
                          </a:solidFill>
                        </a:rPr>
                        <a:t># Citing institutions</a:t>
                      </a: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dirty="0">
                          <a:solidFill>
                            <a:schemeClr val="tx1"/>
                          </a:solidFill>
                        </a:rPr>
                        <a:t># Citing countries</a:t>
                      </a: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dirty="0">
                          <a:solidFill>
                            <a:schemeClr val="tx1"/>
                          </a:solidFill>
                        </a:rPr>
                        <a:t>Gini-Simpson*</a:t>
                      </a: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dirty="0">
                          <a:solidFill>
                            <a:schemeClr val="tx1"/>
                          </a:solidFill>
                        </a:rPr>
                        <a:t>Shannon*</a:t>
                      </a: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70607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sz="14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dirty="0">
                          <a:solidFill>
                            <a:schemeClr val="tx1"/>
                          </a:solidFill>
                        </a:rPr>
                        <a:t>0.79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dirty="0">
                          <a:solidFill>
                            <a:schemeClr val="tx1"/>
                          </a:solidFill>
                        </a:rPr>
                        <a:t>1.59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0409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sz="1400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dirty="0">
                          <a:solidFill>
                            <a:schemeClr val="tx1"/>
                          </a:solidFill>
                        </a:rPr>
                        <a:t>0.55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dirty="0">
                          <a:solidFill>
                            <a:schemeClr val="tx1"/>
                          </a:solidFill>
                        </a:rPr>
                        <a:t>0.53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8293793"/>
                  </a:ext>
                </a:extLst>
              </a:tr>
            </a:tbl>
          </a:graphicData>
        </a:graphic>
      </p:graphicFrame>
      <p:cxnSp>
        <p:nvCxnSpPr>
          <p:cNvPr id="366" name="Straight Arrow Connector 365">
            <a:extLst>
              <a:ext uri="{FF2B5EF4-FFF2-40B4-BE49-F238E27FC236}">
                <a16:creationId xmlns:a16="http://schemas.microsoft.com/office/drawing/2014/main" id="{0E079096-70F6-DA12-CA2E-616AB5D0C9FA}"/>
              </a:ext>
            </a:extLst>
          </p:cNvPr>
          <p:cNvCxnSpPr>
            <a:cxnSpLocks/>
          </p:cNvCxnSpPr>
          <p:nvPr/>
        </p:nvCxnSpPr>
        <p:spPr>
          <a:xfrm flipH="1" flipV="1">
            <a:off x="7103296" y="2653035"/>
            <a:ext cx="517139" cy="13661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0" name="TextBox 369">
            <a:extLst>
              <a:ext uri="{FF2B5EF4-FFF2-40B4-BE49-F238E27FC236}">
                <a16:creationId xmlns:a16="http://schemas.microsoft.com/office/drawing/2014/main" id="{9DCBADC4-71FD-DD82-1725-E6D445BA3B19}"/>
              </a:ext>
            </a:extLst>
          </p:cNvPr>
          <p:cNvSpPr txBox="1"/>
          <p:nvPr/>
        </p:nvSpPr>
        <p:spPr>
          <a:xfrm>
            <a:off x="5172057" y="6029108"/>
            <a:ext cx="61596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/>
              <a:t>* Calculated based on grouping all “citing paper to citing institution” pairs by countries.</a:t>
            </a:r>
          </a:p>
        </p:txBody>
      </p:sp>
    </p:spTree>
    <p:extLst>
      <p:ext uri="{BB962C8B-B14F-4D97-AF65-F5344CB8AC3E}">
        <p14:creationId xmlns:p14="http://schemas.microsoft.com/office/powerpoint/2010/main" val="12352374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11346</TotalTime>
  <Words>107</Words>
  <Application>Microsoft Office PowerPoint</Application>
  <PresentationFormat>Widescreen</PresentationFormat>
  <Paragraphs>29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Trebuchet MS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Karl Huang</dc:creator>
  <cp:lastModifiedBy>Karl Huang</cp:lastModifiedBy>
  <cp:revision>4</cp:revision>
  <dcterms:created xsi:type="dcterms:W3CDTF">2022-07-21T11:05:04Z</dcterms:created>
  <dcterms:modified xsi:type="dcterms:W3CDTF">2022-08-26T08:58:12Z</dcterms:modified>
</cp:coreProperties>
</file>