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806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gEkhr70sEJH+GMTwKAUTMWIJN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9F495-8CDB-4C9E-9601-027F6091DC42}">
  <a:tblStyle styleId="{8139F495-8CDB-4C9E-9601-027F6091DC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13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685800"/>
            <a:ext cx="5038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685800"/>
            <a:ext cx="504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64644" y="-345976"/>
            <a:ext cx="4351338" cy="86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94846" y="2184227"/>
            <a:ext cx="5811838" cy="217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984572" y="73596"/>
            <a:ext cx="5811838" cy="639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260078" y="1122363"/>
            <a:ext cx="756046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7793" y="1709739"/>
            <a:ext cx="869453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87793" y="4589464"/>
            <a:ext cx="869453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42842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103316" y="1825625"/>
            <a:ext cx="42842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94356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94357" y="2505075"/>
            <a:ext cx="426457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03316" y="1681163"/>
            <a:ext cx="428557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103316" y="2505075"/>
            <a:ext cx="428557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285579" y="987426"/>
            <a:ext cx="510331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94356" y="2057400"/>
            <a:ext cx="325126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285579" y="987426"/>
            <a:ext cx="510331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94356" y="2057400"/>
            <a:ext cx="325126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93043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339207" y="6356351"/>
            <a:ext cx="34022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119441" y="6356351"/>
            <a:ext cx="226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84;p1"/>
          <p:cNvSpPr/>
          <p:nvPr/>
        </p:nvSpPr>
        <p:spPr>
          <a:xfrm rot="-5400000">
            <a:off x="300183" y="1562591"/>
            <a:ext cx="4981434" cy="550702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Automated processing</a:t>
            </a:r>
            <a:endParaRPr sz="1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85;p1"/>
          <p:cNvSpPr/>
          <p:nvPr/>
        </p:nvSpPr>
        <p:spPr>
          <a:xfrm rot="-5400000">
            <a:off x="1901753" y="-1817275"/>
            <a:ext cx="1778294" cy="550702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rgbClr val="B02B0C"/>
                </a:solidFill>
                <a:latin typeface="Calibri"/>
                <a:ea typeface="Calibri"/>
                <a:cs typeface="Calibri"/>
                <a:sym typeface="Calibri"/>
              </a:rPr>
              <a:t>Semi-auto processing</a:t>
            </a:r>
            <a:endParaRPr sz="1400" b="0" i="0" u="none" strike="noStrike" cap="none">
              <a:solidFill>
                <a:srgbClr val="B02B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86;p1" descr="https://lh3.googleusercontent.com/V3aAwLA_8KBEGZCA9MD3TJSA-2rEwf7jhGRjyqieUpYdp4rywvRveGcL6lVLarFau_C5J01eFKMfzzyB4eejYXd-DQHZH-h6TX_76VZaDbb9pRFhaMBIkiyKQclWegGlSzwBHj1dQ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875" y="1581807"/>
            <a:ext cx="1413512" cy="45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87;p1" descr="https://lh6.googleusercontent.com/sxprSDcpdSvCq0cEi3IkPMGuUq6VGuJAqDTC62nEDABYaYMdsxHy0NTl2rSD-XN0SVIrqLN8W3YMb12ZkTt4gFrkGjk0NkfM9uW6l1FCGwCcOwFj4FQ39Oq2uRavWHFGGTU5FmETYg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891" y="1644765"/>
            <a:ext cx="1126688" cy="36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88;p1" descr="Image result for grid.ac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830" y="388907"/>
            <a:ext cx="995308" cy="3047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89;p1"/>
          <p:cNvSpPr txBox="1"/>
          <p:nvPr/>
        </p:nvSpPr>
        <p:spPr>
          <a:xfrm>
            <a:off x="1929124" y="218138"/>
            <a:ext cx="1495235" cy="64633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mappings of institutional identifiers</a:t>
            </a:r>
            <a:endParaRPr/>
          </a:p>
        </p:txBody>
      </p:sp>
      <p:cxnSp>
        <p:nvCxnSpPr>
          <p:cNvPr id="140" name="Google Shape;90;p1"/>
          <p:cNvCxnSpPr>
            <a:endCxn id="139" idx="1"/>
          </p:cNvCxnSpPr>
          <p:nvPr/>
        </p:nvCxnSpPr>
        <p:spPr>
          <a:xfrm>
            <a:off x="1574224" y="541304"/>
            <a:ext cx="3549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91;p1"/>
          <p:cNvCxnSpPr>
            <a:stCxn id="159" idx="0"/>
            <a:endCxn id="139" idx="2"/>
          </p:cNvCxnSpPr>
          <p:nvPr/>
        </p:nvCxnSpPr>
        <p:spPr>
          <a:xfrm rot="5400000" flipH="1" flipV="1">
            <a:off x="1416779" y="379606"/>
            <a:ext cx="775100" cy="1744826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93;p1"/>
          <p:cNvCxnSpPr>
            <a:stCxn id="136" idx="0"/>
            <a:endCxn id="139" idx="2"/>
          </p:cNvCxnSpPr>
          <p:nvPr/>
        </p:nvCxnSpPr>
        <p:spPr>
          <a:xfrm rot="5400000" flipH="1" flipV="1">
            <a:off x="2317517" y="1222583"/>
            <a:ext cx="717338" cy="111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94;p1"/>
          <p:cNvCxnSpPr>
            <a:stCxn id="137" idx="0"/>
            <a:endCxn id="139" idx="2"/>
          </p:cNvCxnSpPr>
          <p:nvPr/>
        </p:nvCxnSpPr>
        <p:spPr>
          <a:xfrm rot="16200000" flipV="1">
            <a:off x="3059341" y="481870"/>
            <a:ext cx="780296" cy="1545493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95;p1"/>
          <p:cNvCxnSpPr>
            <a:stCxn id="139" idx="3"/>
            <a:endCxn id="148" idx="3"/>
          </p:cNvCxnSpPr>
          <p:nvPr/>
        </p:nvCxnSpPr>
        <p:spPr>
          <a:xfrm flipH="1">
            <a:off x="3227516" y="541304"/>
            <a:ext cx="196843" cy="2530055"/>
          </a:xfrm>
          <a:prstGeom prst="bentConnector3">
            <a:avLst>
              <a:gd name="adj1" fmla="val -776533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97;p1"/>
          <p:cNvCxnSpPr>
            <a:stCxn id="137" idx="2"/>
            <a:endCxn id="148" idx="0"/>
          </p:cNvCxnSpPr>
          <p:nvPr/>
        </p:nvCxnSpPr>
        <p:spPr>
          <a:xfrm rot="5400000">
            <a:off x="3078678" y="1604656"/>
            <a:ext cx="742205" cy="154491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98;p1"/>
          <p:cNvCxnSpPr>
            <a:stCxn id="136" idx="2"/>
            <a:endCxn id="148" idx="0"/>
          </p:cNvCxnSpPr>
          <p:nvPr/>
        </p:nvCxnSpPr>
        <p:spPr>
          <a:xfrm rot="16200000" flipH="1">
            <a:off x="2321259" y="2392149"/>
            <a:ext cx="710436" cy="1693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99;p1"/>
          <p:cNvCxnSpPr>
            <a:stCxn id="159" idx="2"/>
            <a:endCxn id="148" idx="0"/>
          </p:cNvCxnSpPr>
          <p:nvPr/>
        </p:nvCxnSpPr>
        <p:spPr>
          <a:xfrm rot="16200000" flipH="1">
            <a:off x="1432087" y="1502977"/>
            <a:ext cx="745066" cy="1745408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96;p1"/>
          <p:cNvSpPr txBox="1"/>
          <p:nvPr/>
        </p:nvSpPr>
        <p:spPr>
          <a:xfrm>
            <a:off x="2127132" y="2748214"/>
            <a:ext cx="1100384" cy="6462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unique GRID-DOI pairs</a:t>
            </a:r>
            <a:endParaRPr dirty="0"/>
          </a:p>
        </p:txBody>
      </p:sp>
      <p:cxnSp>
        <p:nvCxnSpPr>
          <p:cNvPr id="149" name="Google Shape;100;p1"/>
          <p:cNvCxnSpPr>
            <a:stCxn id="154" idx="3"/>
            <a:endCxn id="152" idx="1"/>
          </p:cNvCxnSpPr>
          <p:nvPr/>
        </p:nvCxnSpPr>
        <p:spPr>
          <a:xfrm>
            <a:off x="1599714" y="4606076"/>
            <a:ext cx="504281" cy="1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03;p1"/>
          <p:cNvCxnSpPr>
            <a:stCxn id="153" idx="1"/>
            <a:endCxn id="152" idx="3"/>
          </p:cNvCxnSpPr>
          <p:nvPr/>
        </p:nvCxnSpPr>
        <p:spPr>
          <a:xfrm rot="10800000" flipV="1">
            <a:off x="3250025" y="4605357"/>
            <a:ext cx="504281" cy="719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05;p1"/>
          <p:cNvCxnSpPr>
            <a:stCxn id="148" idx="2"/>
            <a:endCxn id="152" idx="0"/>
          </p:cNvCxnSpPr>
          <p:nvPr/>
        </p:nvCxnSpPr>
        <p:spPr>
          <a:xfrm rot="5400000">
            <a:off x="2325297" y="3746217"/>
            <a:ext cx="703741" cy="314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02;p1"/>
          <p:cNvSpPr txBox="1"/>
          <p:nvPr/>
        </p:nvSpPr>
        <p:spPr>
          <a:xfrm>
            <a:off x="2103995" y="4098245"/>
            <a:ext cx="1146029" cy="10156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unique GRID-DOI pairs with Crossref date and raw OA info 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04;p1" descr="https://lh3.googleusercontent.com/0isXn_xn7iAFQpeZxJfWN1jTIau3wdCQwMfwcFcBI4mxH7kG6b5c-1dBBmzsS3TwWjCCeuGjS3A0FDv8ja_xBNl6dkfFkpjaONaQX7j8Kn4oJa4e_d57t0ZaQZQpAiVnRnTjvt8Qv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4305" y="4298962"/>
            <a:ext cx="1225584" cy="61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01;p1" descr="https://lh4.googleusercontent.com/X8iBFpsW6-HGfGqU6WRdc3QUmvl_tUhOrwokLnRymkTzV0jIqJ6vhNV56K79AAhoGAIYBWjdTXWSzN9xZt8YCGZdrc7K_D7v-ufrm-KX0LtdLQVDH8XhCRi4CM4J3vyqClGTsnu4x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066" y="4294414"/>
            <a:ext cx="1246648" cy="6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06;p1"/>
          <p:cNvSpPr/>
          <p:nvPr/>
        </p:nvSpPr>
        <p:spPr>
          <a:xfrm>
            <a:off x="3802686" y="5896118"/>
            <a:ext cx="1151793" cy="67290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OA definitions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07;p1"/>
          <p:cNvSpPr txBox="1"/>
          <p:nvPr/>
        </p:nvSpPr>
        <p:spPr>
          <a:xfrm>
            <a:off x="2127575" y="5816688"/>
            <a:ext cx="1100384" cy="83099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institutions with various OA%</a:t>
            </a:r>
            <a:endParaRPr/>
          </a:p>
        </p:txBody>
      </p:sp>
      <p:cxnSp>
        <p:nvCxnSpPr>
          <p:cNvPr id="157" name="Google Shape;108;p1"/>
          <p:cNvCxnSpPr>
            <a:stCxn id="155" idx="1"/>
            <a:endCxn id="156" idx="3"/>
          </p:cNvCxnSpPr>
          <p:nvPr/>
        </p:nvCxnSpPr>
        <p:spPr>
          <a:xfrm rot="10800000">
            <a:off x="3227960" y="6232187"/>
            <a:ext cx="574727" cy="384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09;p1"/>
          <p:cNvCxnSpPr>
            <a:stCxn id="152" idx="2"/>
            <a:endCxn id="156" idx="0"/>
          </p:cNvCxnSpPr>
          <p:nvPr/>
        </p:nvCxnSpPr>
        <p:spPr>
          <a:xfrm rot="16200000" flipH="1">
            <a:off x="2325998" y="5464919"/>
            <a:ext cx="702780" cy="757"/>
          </a:xfrm>
          <a:prstGeom prst="bentConnector3">
            <a:avLst>
              <a:gd name="adj1" fmla="val 50000"/>
            </a:avLst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9" name="Google Shape;9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2802" y="1639569"/>
            <a:ext cx="1438228" cy="36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10;p1"/>
          <p:cNvSpPr/>
          <p:nvPr/>
        </p:nvSpPr>
        <p:spPr>
          <a:xfrm>
            <a:off x="478905" y="5783523"/>
            <a:ext cx="935157" cy="112433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Storage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11;p1"/>
          <p:cNvSpPr/>
          <p:nvPr/>
        </p:nvSpPr>
        <p:spPr>
          <a:xfrm>
            <a:off x="478903" y="6003660"/>
            <a:ext cx="935159" cy="112433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Functions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12;p1"/>
          <p:cNvSpPr/>
          <p:nvPr/>
        </p:nvSpPr>
        <p:spPr>
          <a:xfrm>
            <a:off x="478903" y="6223797"/>
            <a:ext cx="935159" cy="109395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BigQuery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13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890" y="5954943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14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953" y="6172948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15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7890" y="5732674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16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9808" y="213862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17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55753" y="2523556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18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72830" y="3876453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19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89863" y="5605626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20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0164" y="4087083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21;p1" descr="Cloud-Storag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35626" y="4088110"/>
            <a:ext cx="214132" cy="21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22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6119" y="2025113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23;p1" descr="Cloud-Function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8542" y="2014351"/>
            <a:ext cx="209868" cy="20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24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93347" y="2528650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25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01029" y="387645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26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5164" y="408708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27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1284" y="22066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28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26817" y="5609027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29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92526" y="2058934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30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54305" y="4087083"/>
            <a:ext cx="207331" cy="2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31;p1" descr="BigQuery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00094" y="5679857"/>
            <a:ext cx="207331" cy="2073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32;p1"/>
          <p:cNvGraphicFramePr/>
          <p:nvPr>
            <p:extLst>
              <p:ext uri="{D42A27DB-BD31-4B8C-83A1-F6EECF244321}">
                <p14:modId xmlns:p14="http://schemas.microsoft.com/office/powerpoint/2010/main" val="2833810382"/>
              </p:ext>
            </p:extLst>
          </p:nvPr>
        </p:nvGraphicFramePr>
        <p:xfrm>
          <a:off x="5601954" y="47093"/>
          <a:ext cx="4443005" cy="5648176"/>
        </p:xfrm>
        <a:graphic>
          <a:graphicData uri="http://schemas.openxmlformats.org/drawingml/2006/table">
            <a:tbl>
              <a:tblPr firstRow="1" bandRow="1">
                <a:tableStyleId>{8139F495-8CDB-4C9E-9601-027F6091DC42}</a:tableStyleId>
              </a:tblPr>
              <a:tblGrid>
                <a:gridCol w="133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1625019685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3086806475"/>
                    </a:ext>
                  </a:extLst>
                </a:gridCol>
              </a:tblGrid>
              <a:tr h="275259">
                <a:tc grid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u="none" strike="noStrike" cap="none" dirty="0"/>
                        <a:t>List of OA definitions using </a:t>
                      </a:r>
                      <a:r>
                        <a:rPr lang="en-AU" sz="1050" u="none" strike="noStrike" cap="none" dirty="0" err="1"/>
                        <a:t>Unpaywall</a:t>
                      </a:r>
                      <a:r>
                        <a:rPr lang="en-AU" sz="1050" u="none" strike="noStrike" cap="none" dirty="0"/>
                        <a:t> data format </a:t>
                      </a:r>
                      <a:endParaRPr sz="1050" u="none" strike="noStrike" cap="none" dirty="0"/>
                    </a:p>
                  </a:txBody>
                  <a:tcPr marL="91450" marR="91450" marT="45725" marB="45725"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450" marR="91450" marT="45725" marB="45725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 err="1"/>
                        <a:t>is_oa</a:t>
                      </a:r>
                      <a:r>
                        <a:rPr lang="en-AU" sz="1050" dirty="0"/>
                        <a:t> = TRUE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Is_oa</a:t>
                      </a:r>
                      <a:r>
                        <a:rPr lang="en-AU" sz="1050" dirty="0"/>
                        <a:t> = FALSE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 err="1"/>
                        <a:t>journal_is_in_doaj</a:t>
                      </a:r>
                      <a:r>
                        <a:rPr lang="en-AU" sz="1050" dirty="0"/>
                        <a:t> = TRUE</a:t>
                      </a:r>
                      <a:endParaRPr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Journal_is_in_doaj</a:t>
                      </a:r>
                      <a:r>
                        <a:rPr lang="en-AU" sz="1050" dirty="0"/>
                        <a:t> = FALSE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best_oa_location.host_type</a:t>
                      </a:r>
                      <a:r>
                        <a:rPr lang="en-AU" sz="1050" dirty="0"/>
                        <a:t> = “publisher”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best_oa_location.license</a:t>
                      </a:r>
                      <a:r>
                        <a:rPr lang="en-AU" sz="1050" dirty="0"/>
                        <a:t> IS NOT NULL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err="1"/>
                        <a:t>best_oa_location.license</a:t>
                      </a:r>
                      <a:r>
                        <a:rPr lang="en-AU" sz="1050" dirty="0"/>
                        <a:t> IS NULL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050" dirty="0" err="1"/>
                        <a:t>best_oa_location.host_type</a:t>
                      </a:r>
                      <a:r>
                        <a:rPr lang="en-AU" sz="1050" dirty="0"/>
                        <a:t> = “repository”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oa_locations.host_type CONTAINS “repository”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AU" sz="1050" dirty="0"/>
                        <a:t>oa_locations.host_type DOES NOT CONTAIN “publisher”</a:t>
                      </a:r>
                      <a:endParaRPr sz="105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smtClean="0"/>
                        <a:t>oa_locations.url</a:t>
                      </a:r>
                      <a:r>
                        <a:rPr lang="en-AU" sz="1050" baseline="0" dirty="0" smtClean="0"/>
                        <a:t> CONTAINS ##matching university </a:t>
                      </a:r>
                      <a:r>
                        <a:rPr lang="en-AU" sz="1050" baseline="0" dirty="0" err="1" smtClean="0"/>
                        <a:t>url</a:t>
                      </a:r>
                      <a:r>
                        <a:rPr lang="en-AU" sz="1050" baseline="0" dirty="0" smtClean="0"/>
                        <a:t>##</a:t>
                      </a:r>
                      <a:endParaRPr sz="1050" dirty="0"/>
                    </a:p>
                  </a:txBody>
                  <a:tcPr marL="91450" marR="91450" marT="45725" marB="45725"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Total OA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Gold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Hybrid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/>
                        <a:t>Bronze</a:t>
                      </a:r>
                      <a:endParaRPr sz="105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/>
                        <a:t>Green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/>
                        <a:t>Green Only</a:t>
                      </a:r>
                      <a:endParaRPr sz="105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50" dirty="0" smtClean="0"/>
                        <a:t>Green in Home</a:t>
                      </a:r>
                      <a:r>
                        <a:rPr lang="en-AU" sz="1050" baseline="0" dirty="0" smtClean="0"/>
                        <a:t> Repo</a:t>
                      </a:r>
                      <a:endParaRPr sz="1050"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050" dirty="0" smtClean="0"/>
                        <a:t>Not OA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50" marR="91450" marT="45725" marB="457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59148"/>
                  </a:ext>
                </a:extLst>
              </a:tr>
            </a:tbl>
          </a:graphicData>
        </a:graphic>
      </p:graphicFrame>
      <p:cxnSp>
        <p:nvCxnSpPr>
          <p:cNvPr id="183" name="Google Shape;133;p1"/>
          <p:cNvCxnSpPr>
            <a:stCxn id="182" idx="2"/>
            <a:endCxn id="155" idx="3"/>
          </p:cNvCxnSpPr>
          <p:nvPr/>
        </p:nvCxnSpPr>
        <p:spPr>
          <a:xfrm rot="5400000">
            <a:off x="6120317" y="4529432"/>
            <a:ext cx="537302" cy="2868977"/>
          </a:xfrm>
          <a:prstGeom prst="bentConnector2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0FD152-71D3-234D-AC36-CDEB2967FA42}"/>
              </a:ext>
            </a:extLst>
          </p:cNvPr>
          <p:cNvSpPr txBox="1"/>
          <p:nvPr/>
        </p:nvSpPr>
        <p:spPr>
          <a:xfrm>
            <a:off x="7801753" y="3524062"/>
            <a:ext cx="23280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cxnSp>
        <p:nvCxnSpPr>
          <p:cNvPr id="185" name="Elbow Connector 184"/>
          <p:cNvCxnSpPr>
            <a:endCxn id="184" idx="1"/>
          </p:cNvCxnSpPr>
          <p:nvPr/>
        </p:nvCxnSpPr>
        <p:spPr>
          <a:xfrm flipV="1">
            <a:off x="7625974" y="3652747"/>
            <a:ext cx="175779" cy="100072"/>
          </a:xfrm>
          <a:prstGeom prst="bentConnector3">
            <a:avLst>
              <a:gd name="adj1" fmla="val -14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endCxn id="184" idx="3"/>
          </p:cNvCxnSpPr>
          <p:nvPr/>
        </p:nvCxnSpPr>
        <p:spPr>
          <a:xfrm rot="10800000">
            <a:off x="8034562" y="3652747"/>
            <a:ext cx="207599" cy="100072"/>
          </a:xfrm>
          <a:prstGeom prst="bentConnector3">
            <a:avLst>
              <a:gd name="adj1" fmla="val 401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114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13</cp:revision>
  <dcterms:created xsi:type="dcterms:W3CDTF">2019-11-20T07:26:00Z</dcterms:created>
  <dcterms:modified xsi:type="dcterms:W3CDTF">2020-08-04T06:45:04Z</dcterms:modified>
</cp:coreProperties>
</file>