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4" r:id="rId6"/>
    <p:sldId id="265" r:id="rId7"/>
    <p:sldId id="267" r:id="rId8"/>
    <p:sldId id="269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"/>
          <p:cNvSpPr txBox="1">
            <a:spLocks noGrp="1"/>
          </p:cNvSpPr>
          <p:nvPr>
            <p:ph idx="3"/>
          </p:nvPr>
        </p:nvSpPr>
        <p:spPr>
          <a:xfrm>
            <a:off x="666750" y="2243435"/>
            <a:ext cx="23050500" cy="1020256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400"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body" sz="quarter" idx="13"/>
          </p:nvPr>
        </p:nvSpPr>
        <p:spPr>
          <a:xfrm>
            <a:off x="666750" y="208033"/>
            <a:ext cx="23050500" cy="1996008"/>
          </a:xfrm>
          <a:prstGeom prst="rect">
            <a:avLst/>
          </a:prstGeom>
        </p:spPr>
        <p:txBody>
          <a:bodyPr/>
          <a:lstStyle>
            <a:lvl1pPr marL="0" indent="0" algn="r" defTabSz="652145">
              <a:spcBef>
                <a:spcPts val="0"/>
              </a:spcBef>
              <a:buSzTx/>
              <a:buNone/>
              <a:defRPr sz="11850" cap="all">
                <a:solidFill>
                  <a:srgbClr val="447FB5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ln>
            <a:noFill/>
          </a:ln>
          <a:solidFill>
            <a:srgbClr val="005493">
              <a:alpha val="75000"/>
            </a:srgbClr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35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33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31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65100" dist="635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2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4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3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7525176" y="5633191"/>
            <a:ext cx="9359901" cy="6263647"/>
            <a:chOff x="0" y="0"/>
            <a:chExt cx="9359900" cy="6263645"/>
          </a:xfrm>
        </p:grpSpPr>
        <p:grpSp>
          <p:nvGrpSpPr>
            <p:cNvPr id="42" name="Group"/>
            <p:cNvGrpSpPr/>
            <p:nvPr/>
          </p:nvGrpSpPr>
          <p:grpSpPr>
            <a:xfrm>
              <a:off x="0" y="0"/>
              <a:ext cx="9359900" cy="6263646"/>
              <a:chOff x="0" y="0"/>
              <a:chExt cx="9359900" cy="6263645"/>
            </a:xfrm>
          </p:grpSpPr>
          <p:pic>
            <p:nvPicPr>
              <p:cNvPr id="40" name="Group" descr="Group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5530" t="19715" r="5530" b="9305"/>
              <a:stretch>
                <a:fillRect/>
              </a:stretch>
            </p:blipFill>
            <p:spPr>
              <a:xfrm>
                <a:off x="0" y="0"/>
                <a:ext cx="9359900" cy="6263646"/>
              </a:xfrm>
              <a:prstGeom prst="rect">
                <a:avLst/>
              </a:prstGeom>
              <a:ln w="508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65100" dist="635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1" name="Screen Shot 2017-07-05 at 3.09.22 PM.png" descr="Screen Shot 2017-07-05 at 3.09.22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16" t="29269" r="47324" b="63975"/>
              <a:stretch>
                <a:fillRect/>
              </a:stretch>
            </p:blipFill>
            <p:spPr>
              <a:xfrm>
                <a:off x="100557" y="853164"/>
                <a:ext cx="4860054" cy="595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Screen Shot 2017-07-05 at 3.20.00 PM.png" descr="Screen Shot 2017-07-05 at 3.20.0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369" t="29366" r="47283" b="10110"/>
            <a:stretch>
              <a:fillRect/>
            </a:stretch>
          </p:blipFill>
          <p:spPr>
            <a:xfrm>
              <a:off x="90450" y="842281"/>
              <a:ext cx="4887673" cy="535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" name="Click on .Rmd file to open notebook"/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  <p:sp>
        <p:nvSpPr>
          <p:cNvPr id="46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4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62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6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" name="Editable notebook"/>
          <p:cNvSpPr/>
          <p:nvPr/>
        </p:nvSpPr>
        <p:spPr>
          <a:xfrm>
            <a:off x="2039273" y="9497804"/>
            <a:ext cx="4554393" cy="1255561"/>
          </a:xfrm>
          <a:prstGeom prst="wedgeRoundRectCallout">
            <a:avLst>
              <a:gd name="adj1" fmla="val 87788"/>
              <a:gd name="adj2" fmla="val -18589"/>
              <a:gd name="adj3" fmla="val 16667"/>
            </a:avLst>
          </a:pr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Editable notebook</a:t>
            </a:r>
          </a:p>
        </p:txBody>
      </p:sp>
      <p:sp>
        <p:nvSpPr>
          <p:cNvPr id="6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6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10" name="Click on .Rmd file to open notebook">
            <a:extLst>
              <a:ext uri="{FF2B5EF4-FFF2-40B4-BE49-F238E27FC236}">
                <a16:creationId xmlns:a16="http://schemas.microsoft.com/office/drawing/2014/main" id="{F3CC08FC-B7AE-4C19-800B-0CC5AECDAC0A}"/>
              </a:ext>
            </a:extLst>
          </p:cNvPr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80" name="Group"/>
          <p:cNvGrpSpPr/>
          <p:nvPr/>
        </p:nvGrpSpPr>
        <p:grpSpPr>
          <a:xfrm>
            <a:off x="7525177" y="5633191"/>
            <a:ext cx="9359901" cy="6263647"/>
            <a:chOff x="0" y="0"/>
            <a:chExt cx="9359900" cy="6263645"/>
          </a:xfrm>
        </p:grpSpPr>
        <p:pic>
          <p:nvPicPr>
            <p:cNvPr id="7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" name="Screen Shot 2017-07-05 at 3.14.32 PM.png" descr="Screen Shot 2017-07-05 at 3.14.32 PM.png"/>
          <p:cNvPicPr>
            <a:picLocks noChangeAspect="1"/>
          </p:cNvPicPr>
          <p:nvPr/>
        </p:nvPicPr>
        <p:blipFill>
          <a:blip r:embed="rId4">
            <a:extLst/>
          </a:blip>
          <a:srcRect l="17098" t="35800" r="62014" b="45540"/>
          <a:stretch>
            <a:fillRect/>
          </a:stretch>
        </p:blipFill>
        <p:spPr>
          <a:xfrm>
            <a:off x="8748657" y="7061199"/>
            <a:ext cx="2194327" cy="1643722"/>
          </a:xfrm>
          <a:prstGeom prst="rect">
            <a:avLst/>
          </a:prstGeom>
          <a:ln w="12700">
            <a:miter lim="400000"/>
          </a:ln>
          <a:effectLst>
            <a:outerShdw blurRad="12700" dist="40149" dir="3445808" rotWithShape="0">
              <a:srgbClr val="000000">
                <a:alpha val="11535"/>
              </a:srgbClr>
            </a:outerShdw>
          </a:effectLst>
        </p:spPr>
      </p:pic>
      <p:sp>
        <p:nvSpPr>
          <p:cNvPr id="84" name="Export as…"/>
          <p:cNvSpPr/>
          <p:nvPr/>
        </p:nvSpPr>
        <p:spPr>
          <a:xfrm>
            <a:off x="2039272" y="6858000"/>
            <a:ext cx="4554393" cy="1255561"/>
          </a:xfrm>
          <a:prstGeom prst="wedgeRoundRectCallout">
            <a:avLst>
              <a:gd name="adj1" fmla="val 100504"/>
              <a:gd name="adj2" fmla="val 13420"/>
              <a:gd name="adj3" fmla="val 16667"/>
            </a:avLst>
          </a:prstGeom>
          <a:solidFill>
            <a:srgbClr val="D77EA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Export as </a:t>
            </a:r>
          </a:p>
          <a:p>
            <a:pPr>
              <a:lnSpc>
                <a:spcPct val="9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report</a:t>
            </a:r>
          </a:p>
        </p:txBody>
      </p:sp>
      <p:sp>
        <p:nvSpPr>
          <p:cNvPr id="8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8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12" name="Click on .Rmd file to open notebook">
            <a:extLst>
              <a:ext uri="{FF2B5EF4-FFF2-40B4-BE49-F238E27FC236}">
                <a16:creationId xmlns:a16="http://schemas.microsoft.com/office/drawing/2014/main" id="{74A5B2A1-0CD3-4A47-8AC3-7156CF3B7537}"/>
              </a:ext>
            </a:extLst>
          </p:cNvPr>
          <p:cNvSpPr/>
          <p:nvPr/>
        </p:nvSpPr>
        <p:spPr>
          <a:xfrm>
            <a:off x="16737495" y="10125585"/>
            <a:ext cx="5561833" cy="1771254"/>
          </a:xfrm>
          <a:prstGeom prst="wedgeRoundRectCallout">
            <a:avLst>
              <a:gd name="adj1" fmla="val -90868"/>
              <a:gd name="adj2" fmla="val -42993"/>
              <a:gd name="adj3" fmla="val 16667"/>
            </a:avLst>
          </a:prstGeom>
          <a:solidFill>
            <a:srgbClr val="97BA79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on .</a:t>
            </a:r>
            <a:r>
              <a:rPr dirty="0" err="1"/>
              <a:t>Rmd</a:t>
            </a:r>
            <a:r>
              <a:rPr dirty="0"/>
              <a:t> file to open notebook</a:t>
            </a:r>
          </a:p>
        </p:txBody>
      </p:sp>
      <p:sp>
        <p:nvSpPr>
          <p:cNvPr id="13" name="Editable notebook">
            <a:extLst>
              <a:ext uri="{FF2B5EF4-FFF2-40B4-BE49-F238E27FC236}">
                <a16:creationId xmlns:a16="http://schemas.microsoft.com/office/drawing/2014/main" id="{13FAE2E6-6CA3-45BE-B585-91848D73645A}"/>
              </a:ext>
            </a:extLst>
          </p:cNvPr>
          <p:cNvSpPr/>
          <p:nvPr/>
        </p:nvSpPr>
        <p:spPr>
          <a:xfrm>
            <a:off x="2039273" y="9497804"/>
            <a:ext cx="4554393" cy="1255561"/>
          </a:xfrm>
          <a:prstGeom prst="wedgeRoundRectCallout">
            <a:avLst>
              <a:gd name="adj1" fmla="val 87788"/>
              <a:gd name="adj2" fmla="val -18589"/>
              <a:gd name="adj3" fmla="val 16667"/>
            </a:avLst>
          </a:prstGeom>
          <a:solidFill>
            <a:srgbClr val="78AAD6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Editable notebook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09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10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12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16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19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17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20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2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2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2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2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3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3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3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3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3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42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45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46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21" name="Click to run code in chunk">
            <a:extLst>
              <a:ext uri="{FF2B5EF4-FFF2-40B4-BE49-F238E27FC236}">
                <a16:creationId xmlns:a16="http://schemas.microsoft.com/office/drawing/2014/main" id="{0DD80CE6-4D18-4B51-8A26-A6277F6A770D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168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6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171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175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178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7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79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1" name="Click to run all code chunks above"/>
          <p:cNvSpPr/>
          <p:nvPr/>
        </p:nvSpPr>
        <p:spPr>
          <a:xfrm>
            <a:off x="18922238" y="5703643"/>
            <a:ext cx="4607719" cy="2091929"/>
          </a:xfrm>
          <a:prstGeom prst="wedgeRoundRectCallout">
            <a:avLst>
              <a:gd name="adj1" fmla="val -88996"/>
              <a:gd name="adj2" fmla="val 73903"/>
              <a:gd name="adj3" fmla="val 16667"/>
            </a:avLst>
          </a:pr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to run all code chunks above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183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6" name="Wireless Network:                 Password:"/>
          <p:cNvSpPr txBox="1"/>
          <p:nvPr/>
        </p:nvSpPr>
        <p:spPr>
          <a:xfrm>
            <a:off x="5133849" y="12705222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187" name="Downloads at github.com/rstudio-education/master-the-tidyverse"/>
          <p:cNvSpPr txBox="1"/>
          <p:nvPr/>
        </p:nvSpPr>
        <p:spPr>
          <a:xfrm>
            <a:off x="2039273" y="3674553"/>
            <a:ext cx="20331706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Downloads at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github.com/rstudio-education/master-the-tidyverse</a:t>
            </a:r>
          </a:p>
        </p:txBody>
      </p:sp>
      <p:sp>
        <p:nvSpPr>
          <p:cNvPr id="23" name="Click to run code in chunk">
            <a:extLst>
              <a:ext uri="{FF2B5EF4-FFF2-40B4-BE49-F238E27FC236}">
                <a16:creationId xmlns:a16="http://schemas.microsoft.com/office/drawing/2014/main" id="{2A0F47CE-DCCF-4BEB-8EB9-51CEBA444E86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"/>
          <p:cNvGrpSpPr/>
          <p:nvPr/>
        </p:nvGrpSpPr>
        <p:grpSpPr>
          <a:xfrm>
            <a:off x="7512050" y="5633191"/>
            <a:ext cx="9359900" cy="6263647"/>
            <a:chOff x="0" y="0"/>
            <a:chExt cx="9359900" cy="6263645"/>
          </a:xfrm>
        </p:grpSpPr>
        <p:pic>
          <p:nvPicPr>
            <p:cNvPr id="210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530" t="19715" r="5530" b="9305"/>
            <a:stretch>
              <a:fillRect/>
            </a:stretch>
          </p:blipFill>
          <p:spPr>
            <a:xfrm>
              <a:off x="0" y="0"/>
              <a:ext cx="9359900" cy="6263646"/>
            </a:xfrm>
            <a:prstGeom prst="rect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165100" dist="635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11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"/>
          <p:cNvGrpSpPr/>
          <p:nvPr/>
        </p:nvGrpSpPr>
        <p:grpSpPr>
          <a:xfrm>
            <a:off x="7609542" y="6484361"/>
            <a:ext cx="4866237" cy="4903633"/>
            <a:chOff x="94374" y="853164"/>
            <a:chExt cx="4866236" cy="4903632"/>
          </a:xfrm>
        </p:grpSpPr>
        <p:pic>
          <p:nvPicPr>
            <p:cNvPr id="213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427" t="29423" r="47348" b="15049"/>
            <a:stretch>
              <a:fillRect/>
            </a:stretch>
          </p:blipFill>
          <p:spPr>
            <a:xfrm>
              <a:off x="94374" y="856724"/>
              <a:ext cx="4864590" cy="4900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269" r="47324" b="63975"/>
            <a:stretch>
              <a:fillRect/>
            </a:stretch>
          </p:blipFill>
          <p:spPr>
            <a:xfrm>
              <a:off x="100557" y="853164"/>
              <a:ext cx="4860054" cy="595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6" name="Welcome to Master the Tidyverse"/>
          <p:cNvSpPr txBox="1"/>
          <p:nvPr/>
        </p:nvSpPr>
        <p:spPr>
          <a:xfrm>
            <a:off x="1764343" y="1618674"/>
            <a:ext cx="20855315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11200" b="1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Welcome to</a:t>
            </a:r>
            <a:r>
              <a:t> Master the Tidyverse</a:t>
            </a:r>
          </a:p>
        </p:txBody>
      </p:sp>
      <p:sp>
        <p:nvSpPr>
          <p:cNvPr id="217" name="Collect a login card. Then login to the class server."/>
          <p:cNvSpPr txBox="1"/>
          <p:nvPr/>
        </p:nvSpPr>
        <p:spPr>
          <a:xfrm>
            <a:off x="4022421" y="3674553"/>
            <a:ext cx="16339158" cy="10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5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Collect a login card. Then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login</a:t>
            </a:r>
            <a:r>
              <a:t> to the class server.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9988505" y="4729655"/>
            <a:ext cx="7994547" cy="8055433"/>
            <a:chOff x="0" y="0"/>
            <a:chExt cx="7994546" cy="8055432"/>
          </a:xfrm>
        </p:grpSpPr>
        <p:pic>
          <p:nvPicPr>
            <p:cNvPr id="219" name="Screen Shot 2017-07-05 at 3.09.22 PM.png" descr="Screen Shot 2017-07-05 at 3.09.2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416" t="29335" r="47324" b="15077"/>
            <a:stretch>
              <a:fillRect/>
            </a:stretch>
          </p:blipFill>
          <p:spPr>
            <a:xfrm>
              <a:off x="0" y="0"/>
              <a:ext cx="7994547" cy="8055433"/>
            </a:xfrm>
            <a:prstGeom prst="rect">
              <a:avLst/>
            </a:prstGeom>
            <a:ln w="25400" cap="flat">
              <a:solidFill>
                <a:srgbClr val="919191"/>
              </a:solidFill>
              <a:prstDash val="solid"/>
              <a:miter lim="400000"/>
            </a:ln>
            <a:effectLst/>
          </p:spPr>
        </p:pic>
        <p:grpSp>
          <p:nvGrpSpPr>
            <p:cNvPr id="222" name="Group"/>
            <p:cNvGrpSpPr/>
            <p:nvPr/>
          </p:nvGrpSpPr>
          <p:grpSpPr>
            <a:xfrm>
              <a:off x="7235466" y="3524365"/>
              <a:ext cx="441742" cy="251445"/>
              <a:chOff x="0" y="0"/>
              <a:chExt cx="441740" cy="251444"/>
            </a:xfrm>
          </p:grpSpPr>
          <p:sp>
            <p:nvSpPr>
              <p:cNvPr id="220" name="Rounded Rectangle"/>
              <p:cNvSpPr/>
              <p:nvPr/>
            </p:nvSpPr>
            <p:spPr>
              <a:xfrm>
                <a:off x="0" y="0"/>
                <a:ext cx="441741" cy="251445"/>
              </a:xfrm>
              <a:prstGeom prst="roundRect">
                <a:avLst>
                  <a:gd name="adj" fmla="val 33957"/>
                </a:avLst>
              </a:prstGeom>
              <a:solidFill>
                <a:srgbClr val="A6AAA9"/>
              </a:solidFill>
              <a:ln w="9525" cap="flat">
                <a:solidFill>
                  <a:srgbClr val="919191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1" name="Triangle"/>
              <p:cNvSpPr/>
              <p:nvPr/>
            </p:nvSpPr>
            <p:spPr>
              <a:xfrm rot="5427224">
                <a:off x="150521" y="77551"/>
                <a:ext cx="192261" cy="97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7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800144" y="3855544"/>
              <a:ext cx="163960" cy="676557"/>
            </a:xfrm>
            <a:prstGeom prst="rect">
              <a:avLst/>
            </a:prstGeom>
            <a:solidFill>
              <a:srgbClr val="008F00"/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7610609" y="4713959"/>
            <a:ext cx="2386759" cy="8098451"/>
            <a:chOff x="0" y="8527"/>
            <a:chExt cx="2386757" cy="8098449"/>
          </a:xfrm>
        </p:grpSpPr>
        <p:sp>
          <p:nvSpPr>
            <p:cNvPr id="227" name="Shape"/>
            <p:cNvSpPr/>
            <p:nvPr/>
          </p:nvSpPr>
          <p:spPr>
            <a:xfrm>
              <a:off x="9752" y="8527"/>
              <a:ext cx="2377006" cy="80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" y="4775"/>
                  </a:moveTo>
                  <a:lnTo>
                    <a:pt x="21600" y="0"/>
                  </a:lnTo>
                  <a:lnTo>
                    <a:pt x="21473" y="21600"/>
                  </a:lnTo>
                  <a:lnTo>
                    <a:pt x="0" y="17779"/>
                  </a:lnTo>
                  <a:lnTo>
                    <a:pt x="38" y="4775"/>
                  </a:lnTo>
                  <a:close/>
                </a:path>
              </a:pathLst>
            </a:custGeom>
            <a:solidFill>
              <a:srgbClr val="000000">
                <a:alpha val="33169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0" y="1779645"/>
              <a:ext cx="2377602" cy="4902201"/>
            </a:xfrm>
            <a:prstGeom prst="rect">
              <a:avLst/>
            </a:prstGeom>
            <a:solidFill>
              <a:srgbClr val="000000">
                <a:alpha val="1393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30" name="Code result"/>
          <p:cNvSpPr/>
          <p:nvPr/>
        </p:nvSpPr>
        <p:spPr>
          <a:xfrm>
            <a:off x="18922237" y="10732813"/>
            <a:ext cx="4607720" cy="2091929"/>
          </a:xfrm>
          <a:prstGeom prst="wedgeRoundRectCallout">
            <a:avLst>
              <a:gd name="adj1" fmla="val -84251"/>
              <a:gd name="adj2" fmla="val -68633"/>
              <a:gd name="adj3" fmla="val 16667"/>
            </a:avLst>
          </a:prstGeom>
          <a:solidFill>
            <a:srgbClr val="53585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Code result</a:t>
            </a:r>
          </a:p>
        </p:txBody>
      </p:sp>
      <p:sp>
        <p:nvSpPr>
          <p:cNvPr id="231" name="Wireless Network:                 Password:"/>
          <p:cNvSpPr txBox="1"/>
          <p:nvPr/>
        </p:nvSpPr>
        <p:spPr>
          <a:xfrm>
            <a:off x="5146975" y="12639543"/>
            <a:ext cx="14116302" cy="82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3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Wireless Network:                 Password: </a:t>
            </a:r>
          </a:p>
        </p:txBody>
      </p:sp>
      <p:sp>
        <p:nvSpPr>
          <p:cNvPr id="24" name="Click to run all code chunks above">
            <a:extLst>
              <a:ext uri="{FF2B5EF4-FFF2-40B4-BE49-F238E27FC236}">
                <a16:creationId xmlns:a16="http://schemas.microsoft.com/office/drawing/2014/main" id="{0F82C270-7692-47D4-8243-9E082F50BC07}"/>
              </a:ext>
            </a:extLst>
          </p:cNvPr>
          <p:cNvSpPr/>
          <p:nvPr/>
        </p:nvSpPr>
        <p:spPr>
          <a:xfrm>
            <a:off x="18922238" y="5703643"/>
            <a:ext cx="4607719" cy="2091929"/>
          </a:xfrm>
          <a:prstGeom prst="wedgeRoundRectCallout">
            <a:avLst>
              <a:gd name="adj1" fmla="val -88996"/>
              <a:gd name="adj2" fmla="val 73903"/>
              <a:gd name="adj3" fmla="val 16667"/>
            </a:avLst>
          </a:prstGeom>
          <a:solidFill>
            <a:srgbClr val="C0C0C0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lnSpc>
                <a:spcPct val="80000"/>
              </a:lnSpc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rPr dirty="0"/>
              <a:t>Click to run all code chunks above</a:t>
            </a:r>
          </a:p>
        </p:txBody>
      </p:sp>
      <p:sp>
        <p:nvSpPr>
          <p:cNvPr id="25" name="Click to run code in chunk">
            <a:extLst>
              <a:ext uri="{FF2B5EF4-FFF2-40B4-BE49-F238E27FC236}">
                <a16:creationId xmlns:a16="http://schemas.microsoft.com/office/drawing/2014/main" id="{04A9C4EF-0051-4A5B-8CB9-72F0907CF2E3}"/>
              </a:ext>
            </a:extLst>
          </p:cNvPr>
          <p:cNvSpPr/>
          <p:nvPr/>
        </p:nvSpPr>
        <p:spPr>
          <a:xfrm>
            <a:off x="18922238" y="8379743"/>
            <a:ext cx="4607719" cy="2091929"/>
          </a:xfrm>
          <a:prstGeom prst="wedgeRoundRectCallout">
            <a:avLst>
              <a:gd name="adj1" fmla="val -80799"/>
              <a:gd name="adj2" fmla="val -48677"/>
              <a:gd name="adj3" fmla="val 16667"/>
            </a:avLst>
          </a:prstGeom>
          <a:solidFill>
            <a:srgbClr val="919191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40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Click to run code in chunk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Gill Sans</vt:lpstr>
      <vt:lpstr>Gill Sans Light</vt:lpstr>
      <vt:lpstr>Lucida Grande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Mike K</cp:lastModifiedBy>
  <cp:revision>2</cp:revision>
  <dcterms:modified xsi:type="dcterms:W3CDTF">2019-09-24T10:05:11Z</dcterms:modified>
</cp:coreProperties>
</file>