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0"/>
  </p:notesMasterIdLst>
  <p:sldIdLst>
    <p:sldId id="837" r:id="rId2"/>
    <p:sldId id="846" r:id="rId3"/>
    <p:sldId id="847" r:id="rId4"/>
    <p:sldId id="848" r:id="rId5"/>
    <p:sldId id="845" r:id="rId6"/>
    <p:sldId id="844" r:id="rId7"/>
    <p:sldId id="850" r:id="rId8"/>
    <p:sldId id="849" r:id="rId9"/>
  </p:sldIdLst>
  <p:sldSz cx="12192000" cy="6858000"/>
  <p:notesSz cx="6858000" cy="9144000"/>
  <p:embeddedFontLst>
    <p:embeddedFont>
      <p:font typeface="050-上首国潮体" panose="02010609000101010101" pitchFamily="49" charset="-122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微软雅黑" panose="020B0503020204020204" pitchFamily="34" charset="-122"/>
      <p:regular r:id="rId20"/>
      <p:bold r:id="rId21"/>
    </p:embeddedFont>
    <p:embeddedFont>
      <p:font typeface="微软雅黑" panose="020B0503020204020204" pitchFamily="34" charset="-122"/>
      <p:regular r:id="rId20"/>
      <p:bold r:id="rId2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6D09C92-D855-4297-B409-596E567F58A2}">
          <p14:sldIdLst>
            <p14:sldId id="837"/>
            <p14:sldId id="846"/>
            <p14:sldId id="847"/>
            <p14:sldId id="848"/>
            <p14:sldId id="845"/>
            <p14:sldId id="844"/>
            <p14:sldId id="850"/>
            <p14:sldId id="8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毅" initials="赵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A1C9"/>
    <a:srgbClr val="EA4A54"/>
    <a:srgbClr val="52BCA8"/>
    <a:srgbClr val="98D0D1"/>
    <a:srgbClr val="FEFBF9"/>
    <a:srgbClr val="ED7828"/>
    <a:srgbClr val="9ED4D6"/>
    <a:srgbClr val="5798D3"/>
    <a:srgbClr val="71A8D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2205" autoAdjust="0"/>
  </p:normalViewPr>
  <p:slideViewPr>
    <p:cSldViewPr showGuides="1">
      <p:cViewPr varScale="1">
        <p:scale>
          <a:sx n="79" d="100"/>
          <a:sy n="79" d="100"/>
        </p:scale>
        <p:origin x="850" y="77"/>
      </p:cViewPr>
      <p:guideLst>
        <p:guide orient="horz" pos="2160"/>
        <p:guide pos="3870"/>
      </p:guideLst>
    </p:cSldViewPr>
  </p:slideViewPr>
  <p:outlineViewPr>
    <p:cViewPr>
      <p:scale>
        <a:sx n="33" d="100"/>
        <a:sy n="33" d="100"/>
      </p:scale>
      <p:origin x="0" y="2385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187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2E362-6A50-4047-B83D-450B0D5E65AB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47890-5446-4662-AB75-3CEB6FA02C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83200" y="4343400"/>
            <a:ext cx="6908800" cy="9144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83200" y="5181600"/>
            <a:ext cx="6908800" cy="457200"/>
          </a:xfrm>
        </p:spPr>
        <p:txBody>
          <a:bodyPr/>
          <a:lstStyle>
            <a:lvl1pPr marL="0" indent="0">
              <a:buFontTx/>
              <a:buNone/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F9319D8-D4A7-4302-836F-6BE09FA24844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261BCC-5B0B-4E2E-ADFB-5F01A337C7A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C147C-3CBD-466D-9DC4-9C6D687FAC2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61901" y="3785246"/>
            <a:ext cx="69555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Shape 10"/>
          <p:cNvSpPr/>
          <p:nvPr/>
        </p:nvSpPr>
        <p:spPr>
          <a:xfrm>
            <a:off x="7917661" y="3377551"/>
            <a:ext cx="9624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879813" y="3377551"/>
            <a:ext cx="9624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1"/>
            <a:ext cx="9624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961899" y="3377551"/>
            <a:ext cx="69555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44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Microsoft YaHei" panose="020B0503020204020204" charset="-122"/>
                <a:ea typeface="Microsoft YaHei" panose="020B0503020204020204" charset="-122"/>
              </a:defRPr>
            </a:lvl1pPr>
            <a:lvl2pPr>
              <a:defRPr sz="2400">
                <a:latin typeface="Microsoft YaHei" panose="020B0503020204020204" charset="-122"/>
                <a:ea typeface="Microsoft YaHei" panose="020B0503020204020204" charset="-122"/>
              </a:defRPr>
            </a:lvl2pPr>
            <a:lvl3pPr>
              <a:defRPr sz="2000">
                <a:latin typeface="Microsoft YaHei" panose="020B0503020204020204" charset="-122"/>
                <a:ea typeface="Microsoft YaHei" panose="020B0503020204020204" charset="-122"/>
              </a:defRPr>
            </a:lvl3pPr>
            <a:lvl4pPr>
              <a:defRPr sz="1800">
                <a:latin typeface="Microsoft YaHei" panose="020B0503020204020204" charset="-122"/>
                <a:ea typeface="Microsoft YaHei" panose="020B0503020204020204" charset="-122"/>
              </a:defRPr>
            </a:lvl4pPr>
            <a:lvl5pPr>
              <a:defRPr sz="1600">
                <a:latin typeface="Microsoft YaHei" panose="020B0503020204020204" charset="-122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7AB51E9-348C-4DC8-84CE-839F8B9DCC0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1324CF73-5DCA-4897-BF85-A0A3AED7061B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44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3568C585-09AB-4EEA-BB7F-19588CFBADCB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 sz="4400">
                <a:latin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8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337EB2AD-F96B-4C3F-A388-61F599842BCD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01DEC3E-B697-4474-AF66-F17771CBD7FE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8B86E05-7D34-46AE-AA68-B7F32834D2C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latin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6713FCF-D8E0-439E-A0EE-1C5F0CBE929C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3AF52-B8D8-4057-A887-4083FFA2F85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74638"/>
            <a:ext cx="10871200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403" y="1600200"/>
            <a:ext cx="10849205" cy="456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9349" y="6381328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328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11840" y="6381328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charset="-122"/>
              </a:defRPr>
            </a:lvl1pPr>
          </a:lstStyle>
          <a:p>
            <a:fld id="{26A8A6AC-ECD1-46D1-8AD8-A99FA76A401C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anose="020B0502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anose="020B0502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anose="020B0502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anose="020B0502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anose="020B0502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anose="020B0502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anose="020B0502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anose="020B0502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FF66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FF66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FF66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FF66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tsinghua.edu.cn/f/logi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83526" y="1412776"/>
            <a:ext cx="8424947" cy="432048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" panose="020B0503020204020204" charset="-122"/>
              </a:rPr>
              <a:t>计算机组成原理 </a:t>
            </a:r>
            <a:r>
              <a:rPr lang="en-US" altLang="zh-C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" panose="020B0503020204020204" charset="-122"/>
              </a:rPr>
              <a:t>– 2023</a:t>
            </a:r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" panose="020B0503020204020204" charset="-122"/>
              </a:rPr>
              <a:t>秋</a:t>
            </a:r>
            <a:br>
              <a:rPr lang="en-US" altLang="zh-C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" panose="020B0503020204020204" charset="-122"/>
              </a:rPr>
            </a:br>
            <a:r>
              <a:rPr lang="en-US" altLang="zh-CN" sz="48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『</a:t>
            </a:r>
            <a:r>
              <a:rPr lang="en-US" altLang="zh-CN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" panose="020B0503020204020204" charset="-122"/>
              </a:rPr>
              <a:t>D</a:t>
            </a:r>
            <a:r>
              <a:rPr lang="en-US" altLang="zh-CN" sz="4800" dirty="0">
                <a:solidFill>
                  <a:srgbClr val="52BC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" panose="020B0503020204020204" charset="-122"/>
              </a:rPr>
              <a:t>A</a:t>
            </a:r>
            <a:r>
              <a:rPr lang="en-US" altLang="zh-CN" sz="4800" dirty="0">
                <a:solidFill>
                  <a:srgbClr val="98D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" panose="020B0503020204020204" charset="-122"/>
              </a:rPr>
              <a:t>T</a:t>
            </a:r>
            <a:r>
              <a:rPr lang="en-US" altLang="zh-CN" sz="4800" dirty="0">
                <a:solidFill>
                  <a:srgbClr val="0CA1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" panose="020B0503020204020204" charset="-122"/>
              </a:rPr>
              <a:t>A</a:t>
            </a:r>
            <a:r>
              <a:rPr lang="en-US" altLang="zh-C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" panose="020B0503020204020204" charset="-122"/>
              </a:rPr>
              <a:t>LAB</a:t>
            </a:r>
            <a:r>
              <a:rPr lang="en-US" altLang="zh-CN" sz="48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』</a:t>
            </a:r>
            <a:br>
              <a:rPr lang="en-US" altLang="zh-CN" sz="48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r>
              <a:rPr lang="en-US" altLang="zh-CN" sz="36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br>
              <a:rPr lang="en-US" altLang="zh-CN" sz="48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r>
              <a:rPr lang="en-US" altLang="zh-CN" sz="320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2023/10/09</a:t>
            </a:r>
            <a:r>
              <a:rPr lang="zh-CN" altLang="en-US" sz="320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（周</a:t>
            </a:r>
            <a:r>
              <a:rPr lang="zh-CN" altLang="en-US" sz="32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一</a:t>
            </a:r>
            <a:r>
              <a:rPr lang="zh-CN" altLang="en-US" sz="320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）</a:t>
            </a:r>
            <a:br>
              <a:rPr lang="en-US" altLang="zh-CN" sz="320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r>
              <a:rPr lang="zh-CN" altLang="en-US" sz="200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助教：黄 翔</a:t>
            </a:r>
            <a:b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" panose="020B0503020204020204" charset="-122"/>
              </a:rPr>
            </a:br>
            <a:endParaRPr lang="zh-CN" altLang="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9E74AB-2B5E-986A-9FF1-B3FE7FEA1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88640"/>
            <a:ext cx="3744416" cy="6781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51E9-348C-4DC8-84CE-839F8B9DCC07}" type="slidenum">
              <a:rPr lang="en-US" altLang="zh-CN" smtClean="0"/>
              <a:t>2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965B70-5B49-BCF4-051E-C5D35CDB3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88640"/>
            <a:ext cx="3744416" cy="678106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46CDCEED-5545-F2F4-D5F5-1FFF245901FE}"/>
              </a:ext>
            </a:extLst>
          </p:cNvPr>
          <p:cNvSpPr txBox="1">
            <a:spLocks/>
          </p:cNvSpPr>
          <p:nvPr/>
        </p:nvSpPr>
        <p:spPr bwMode="auto">
          <a:xfrm>
            <a:off x="660400" y="356365"/>
            <a:ext cx="10871200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sz="4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实验概述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26D260-5951-2EE7-40F0-920CE34CD809}"/>
              </a:ext>
            </a:extLst>
          </p:cNvPr>
          <p:cNvSpPr txBox="1"/>
          <p:nvPr/>
        </p:nvSpPr>
        <p:spPr>
          <a:xfrm>
            <a:off x="2045550" y="1294159"/>
            <a:ext cx="8100900" cy="4655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实验简介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800" dirty="0" err="1">
                <a:solidFill>
                  <a:srgbClr val="EA4A54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D</a:t>
            </a:r>
            <a:r>
              <a:rPr lang="en-US" altLang="zh-CN" sz="2800" dirty="0" err="1">
                <a:solidFill>
                  <a:srgbClr val="52BCA8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a</a:t>
            </a:r>
            <a:r>
              <a:rPr lang="en-US" altLang="zh-CN" sz="2800" dirty="0" err="1">
                <a:solidFill>
                  <a:srgbClr val="98D0D1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t</a:t>
            </a:r>
            <a:r>
              <a:rPr lang="en-US" altLang="zh-CN" sz="2800" dirty="0" err="1">
                <a:solidFill>
                  <a:srgbClr val="0CA1C9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a</a:t>
            </a:r>
            <a:r>
              <a:rPr lang="en-US" altLang="zh-CN" sz="2800" dirty="0" err="1">
                <a:latin typeface="050-上首国潮体" panose="02010600030101010101" charset="-122"/>
                <a:ea typeface="050-上首国潮体" panose="02010600030101010101" charset="-122"/>
              </a:rPr>
              <a:t>Lab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中，你将遵循</a:t>
            </a:r>
            <a:r>
              <a:rPr lang="zh-CN" altLang="en-US" sz="2000" b="1" dirty="0">
                <a:solidFill>
                  <a:srgbClr val="52BC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“位级整数编码规则”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000" b="1" dirty="0">
                <a:solidFill>
                  <a:srgbClr val="52BC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“位级浮点编码规则”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实现指定功能的函数，深入理解数据编码与运算原理。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实验材料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实验项目代码  </a:t>
            </a:r>
            <a:r>
              <a:rPr lang="en-US" altLang="zh-CN" sz="2000" dirty="0">
                <a:solidFill>
                  <a:srgbClr val="0CA1C9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datalab-handout.tar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含评分脚本，其中只需要修改与提交 </a:t>
            </a:r>
            <a:r>
              <a:rPr lang="en-US" altLang="zh-CN" sz="2000" dirty="0" err="1">
                <a:solidFill>
                  <a:srgbClr val="EA4A54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bits.c</a:t>
            </a:r>
            <a:r>
              <a:rPr lang="en-US" altLang="zh-CN" sz="2000" dirty="0">
                <a:solidFill>
                  <a:srgbClr val="0CA1C9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源文件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实验说明文档  </a:t>
            </a:r>
            <a:r>
              <a:rPr lang="en-US" altLang="zh-CN" sz="2000" dirty="0">
                <a:solidFill>
                  <a:srgbClr val="0CA1C9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Data Lab-Introduction-2023.pdf</a:t>
            </a:r>
            <a:endParaRPr lang="en-US" altLang="zh-CN" sz="2000" b="1" dirty="0">
              <a:solidFill>
                <a:srgbClr val="0CA1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请认真阅读并理解文档内容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实验环境  </a:t>
            </a:r>
            <a:r>
              <a:rPr lang="en-US" altLang="zh-CN" sz="2800" b="1" dirty="0">
                <a:solidFill>
                  <a:srgbClr val="EA4A54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系统，自行配置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参考教程 </a:t>
            </a:r>
            <a:r>
              <a:rPr lang="en-US" altLang="zh-CN" sz="1600" b="1" dirty="0">
                <a:solidFill>
                  <a:srgbClr val="98D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b="1" dirty="0">
                <a:solidFill>
                  <a:srgbClr val="98D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虚拟环境配置指南</a:t>
            </a:r>
            <a:endParaRPr lang="en-US" altLang="zh-CN" sz="2000" b="1" dirty="0">
              <a:solidFill>
                <a:srgbClr val="98D0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40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51E9-348C-4DC8-84CE-839F8B9DCC07}" type="slidenum">
              <a:rPr lang="en-US" altLang="zh-CN" smtClean="0"/>
              <a:t>3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965B70-5B49-BCF4-051E-C5D35CDB3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88640"/>
            <a:ext cx="3744416" cy="678106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46CDCEED-5545-F2F4-D5F5-1FFF245901FE}"/>
              </a:ext>
            </a:extLst>
          </p:cNvPr>
          <p:cNvSpPr txBox="1">
            <a:spLocks/>
          </p:cNvSpPr>
          <p:nvPr/>
        </p:nvSpPr>
        <p:spPr bwMode="auto">
          <a:xfrm>
            <a:off x="660400" y="356365"/>
            <a:ext cx="10871200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sz="4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实验内容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07673D-BAF8-AD52-DFC6-FC6C2CBAED8B}"/>
              </a:ext>
            </a:extLst>
          </p:cNvPr>
          <p:cNvSpPr txBox="1"/>
          <p:nvPr/>
        </p:nvSpPr>
        <p:spPr>
          <a:xfrm>
            <a:off x="2468475" y="1499882"/>
            <a:ext cx="7255049" cy="3858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共计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道大题，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道小题，实现特定函数功能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EA4A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EA4A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000" b="1" dirty="0">
                <a:solidFill>
                  <a:srgbClr val="EA4A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道）位操作  </a:t>
            </a:r>
            <a:r>
              <a:rPr lang="en-US" altLang="zh-CN" dirty="0">
                <a:solidFill>
                  <a:srgbClr val="EA4A54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Bit Manipulations </a:t>
            </a:r>
            <a:endParaRPr lang="zh-CN" altLang="en-US" sz="2000" dirty="0">
              <a:solidFill>
                <a:srgbClr val="EA4A54"/>
              </a:solidFill>
              <a:latin typeface="050-上首国潮体" panose="02010600030101010101" charset="-122"/>
              <a:ea typeface="050-上首国潮体" panose="02010600030101010101" charset="-122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52BC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52BC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sz="2000" b="1" dirty="0">
                <a:solidFill>
                  <a:srgbClr val="52BC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道）二进制补码运算 </a:t>
            </a:r>
            <a:r>
              <a:rPr lang="zh-CN" altLang="en-US" sz="2000" dirty="0">
                <a:solidFill>
                  <a:srgbClr val="52BC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52BCA8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Two’s Complement Arithmetic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0CA1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CA1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b="1" dirty="0">
                <a:solidFill>
                  <a:srgbClr val="0CA1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道）浮点数运算 </a:t>
            </a:r>
            <a:r>
              <a:rPr lang="zh-CN" altLang="en-US" sz="2000" dirty="0">
                <a:solidFill>
                  <a:srgbClr val="0CA1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CA1C9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Floating-Point Operations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rgbClr val="0CA1C9"/>
              </a:solidFill>
              <a:latin typeface="050-上首国潮体" panose="02010600030101010101" charset="-122"/>
              <a:ea typeface="050-上首国潮体" panose="0201060003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需要遵循额外的</a:t>
            </a:r>
            <a:r>
              <a:rPr lang="zh-CN" altLang="en-US" sz="2400" b="1" dirty="0">
                <a:solidFill>
                  <a:srgbClr val="EA4A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编码规则限制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>
                <a:solidFill>
                  <a:srgbClr val="EA4A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操作数限制</a:t>
            </a:r>
            <a:endParaRPr lang="en-US" altLang="zh-CN" sz="2400" b="1" dirty="0">
              <a:solidFill>
                <a:srgbClr val="EA4A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编码规则以</a:t>
            </a:r>
            <a:r>
              <a:rPr lang="zh-CN" altLang="en-US" sz="2000" b="1" dirty="0">
                <a:solidFill>
                  <a:srgbClr val="0CA1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CA1C9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bits.c</a:t>
            </a:r>
            <a:r>
              <a:rPr lang="en-US" altLang="zh-CN" sz="2000" b="1" dirty="0">
                <a:solidFill>
                  <a:srgbClr val="0CA1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源文件的注释内容为准；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部分函数可能有</a:t>
            </a:r>
            <a:r>
              <a:rPr lang="zh-CN" altLang="en-US" sz="2000" b="1" dirty="0">
                <a:solidFill>
                  <a:srgbClr val="52BC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独特的规则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，请仔细阅读注释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代码评分以 </a:t>
            </a:r>
            <a:r>
              <a:rPr lang="en-US" altLang="zh-CN" sz="2000" dirty="0">
                <a:solidFill>
                  <a:srgbClr val="0CA1C9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driver.pl</a:t>
            </a:r>
            <a:r>
              <a:rPr lang="en-US" altLang="zh-CN" sz="2000" b="1" dirty="0">
                <a:solidFill>
                  <a:srgbClr val="0CA1C9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脚本的评测结果为准</a:t>
            </a:r>
          </a:p>
        </p:txBody>
      </p:sp>
    </p:spTree>
    <p:extLst>
      <p:ext uri="{BB962C8B-B14F-4D97-AF65-F5344CB8AC3E}">
        <p14:creationId xmlns:p14="http://schemas.microsoft.com/office/powerpoint/2010/main" val="160286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51E9-348C-4DC8-84CE-839F8B9DCC07}" type="slidenum">
              <a:rPr lang="en-US" altLang="zh-CN" smtClean="0"/>
              <a:t>4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965B70-5B49-BCF4-051E-C5D35CDB3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88640"/>
            <a:ext cx="3744416" cy="678106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46CDCEED-5545-F2F4-D5F5-1FFF245901FE}"/>
              </a:ext>
            </a:extLst>
          </p:cNvPr>
          <p:cNvSpPr txBox="1">
            <a:spLocks/>
          </p:cNvSpPr>
          <p:nvPr/>
        </p:nvSpPr>
        <p:spPr bwMode="auto">
          <a:xfrm>
            <a:off x="660400" y="356365"/>
            <a:ext cx="10871200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sz="4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举个栗子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737BF3D-87AA-0F29-6F3E-E2216A32293E}"/>
              </a:ext>
            </a:extLst>
          </p:cNvPr>
          <p:cNvGrpSpPr/>
          <p:nvPr/>
        </p:nvGrpSpPr>
        <p:grpSpPr>
          <a:xfrm>
            <a:off x="1631504" y="1790620"/>
            <a:ext cx="4104456" cy="4012068"/>
            <a:chOff x="983432" y="1772816"/>
            <a:chExt cx="4104456" cy="401206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870A553-2356-E1C6-98A5-8B5ECDDA6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3432" y="1772816"/>
              <a:ext cx="4104456" cy="297726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BF73840-D510-7A6C-C4CF-49675C5E3C00}"/>
                </a:ext>
              </a:extLst>
            </p:cNvPr>
            <p:cNvSpPr/>
            <p:nvPr/>
          </p:nvSpPr>
          <p:spPr>
            <a:xfrm>
              <a:off x="1271464" y="2060848"/>
              <a:ext cx="3816424" cy="36004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EA4A54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73FAD4-C906-6464-AB7A-D5EEEE7EA42F}"/>
                </a:ext>
              </a:extLst>
            </p:cNvPr>
            <p:cNvSpPr/>
            <p:nvPr/>
          </p:nvSpPr>
          <p:spPr>
            <a:xfrm>
              <a:off x="1459943" y="2708919"/>
              <a:ext cx="1971761" cy="504057"/>
            </a:xfrm>
            <a:prstGeom prst="rect">
              <a:avLst/>
            </a:prstGeom>
            <a:noFill/>
            <a:ln w="38100">
              <a:solidFill>
                <a:srgbClr val="52BC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063146F-A669-FD6A-088A-F442078BF4DD}"/>
                </a:ext>
              </a:extLst>
            </p:cNvPr>
            <p:cNvSpPr/>
            <p:nvPr/>
          </p:nvSpPr>
          <p:spPr>
            <a:xfrm>
              <a:off x="1459943" y="3284983"/>
              <a:ext cx="1467706" cy="288035"/>
            </a:xfrm>
            <a:prstGeom prst="rect">
              <a:avLst/>
            </a:prstGeom>
            <a:noFill/>
            <a:ln w="38100">
              <a:solidFill>
                <a:srgbClr val="98D0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36FF173-79E5-DC11-7E94-B3372F2EA360}"/>
                </a:ext>
              </a:extLst>
            </p:cNvPr>
            <p:cNvSpPr txBox="1"/>
            <p:nvPr/>
          </p:nvSpPr>
          <p:spPr>
            <a:xfrm>
              <a:off x="1379476" y="4892332"/>
              <a:ext cx="3312368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400" b="1" dirty="0" err="1">
                  <a:latin typeface="050-上首国潮体" panose="02010600030101010101" charset="-122"/>
                  <a:ea typeface="050-上首国潮体" panose="02010600030101010101" charset="-122"/>
                </a:rPr>
                <a:t>bits.c</a:t>
              </a:r>
              <a:endParaRPr lang="en-US" altLang="zh-CN" sz="2400" b="1" dirty="0">
                <a:latin typeface="050-上首国潮体" panose="02010600030101010101" charset="-122"/>
                <a:ea typeface="050-上首国潮体" panose="02010600030101010101" charset="-122"/>
              </a:endParaRPr>
            </a:p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（唯一需要修改提交的源文件）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B8CA35E-98C9-EC6A-AA85-FCBE3B8A1BAE}"/>
                </a:ext>
              </a:extLst>
            </p:cNvPr>
            <p:cNvSpPr/>
            <p:nvPr/>
          </p:nvSpPr>
          <p:spPr>
            <a:xfrm>
              <a:off x="1019437" y="3801507"/>
              <a:ext cx="3204355" cy="892552"/>
            </a:xfrm>
            <a:prstGeom prst="rect">
              <a:avLst/>
            </a:prstGeom>
            <a:noFill/>
            <a:ln w="38100">
              <a:solidFill>
                <a:srgbClr val="0CA1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4C8B389E-D6A3-F0BB-304C-8C82D858F8D2}"/>
              </a:ext>
            </a:extLst>
          </p:cNvPr>
          <p:cNvSpPr txBox="1"/>
          <p:nvPr/>
        </p:nvSpPr>
        <p:spPr>
          <a:xfrm>
            <a:off x="6528048" y="1988840"/>
            <a:ext cx="4322017" cy="2243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EA4A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函数功能要求</a:t>
            </a:r>
            <a:endParaRPr lang="en-US" altLang="zh-CN" sz="2400" b="1" dirty="0">
              <a:solidFill>
                <a:srgbClr val="EA4A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52BC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编码规则限制 </a:t>
            </a:r>
            <a:r>
              <a:rPr lang="en-US" altLang="zh-CN" sz="2400" b="1" dirty="0">
                <a:solidFill>
                  <a:srgbClr val="52BC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400" b="1" dirty="0">
                <a:solidFill>
                  <a:srgbClr val="52BC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操作数限制</a:t>
            </a:r>
            <a:endParaRPr lang="en-US" altLang="zh-CN" sz="2400" b="1" dirty="0">
              <a:solidFill>
                <a:srgbClr val="52BC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98D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分值 （</a:t>
            </a:r>
            <a:r>
              <a:rPr lang="en-US" altLang="zh-CN" sz="2400" b="1" dirty="0">
                <a:solidFill>
                  <a:srgbClr val="98D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1~4</a:t>
            </a:r>
            <a:r>
              <a:rPr lang="zh-CN" altLang="en-US" sz="2400" b="1" dirty="0">
                <a:solidFill>
                  <a:srgbClr val="98D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400" b="1" dirty="0">
              <a:solidFill>
                <a:srgbClr val="98D0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CA1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函数体 </a:t>
            </a:r>
            <a:r>
              <a:rPr lang="en-US" altLang="zh-CN" sz="2400" b="1" dirty="0">
                <a:solidFill>
                  <a:srgbClr val="0CA1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b="1" dirty="0">
                <a:solidFill>
                  <a:srgbClr val="0CA1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在此修改</a:t>
            </a:r>
          </a:p>
        </p:txBody>
      </p:sp>
    </p:spTree>
    <p:extLst>
      <p:ext uri="{BB962C8B-B14F-4D97-AF65-F5344CB8AC3E}">
        <p14:creationId xmlns:p14="http://schemas.microsoft.com/office/powerpoint/2010/main" val="237132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5520" y="1377127"/>
            <a:ext cx="9433048" cy="4565104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EA4A54"/>
                </a:solidFill>
              </a:rPr>
              <a:t> 代码实现（</a:t>
            </a:r>
            <a:r>
              <a:rPr lang="en-US" altLang="zh-CN" b="1" dirty="0">
                <a:solidFill>
                  <a:srgbClr val="EA4A54"/>
                </a:solidFill>
              </a:rPr>
              <a:t>71</a:t>
            </a:r>
            <a:r>
              <a:rPr lang="zh-CN" altLang="en-US" b="1" dirty="0">
                <a:solidFill>
                  <a:srgbClr val="EA4A54"/>
                </a:solidFill>
              </a:rPr>
              <a:t>分）</a:t>
            </a:r>
            <a:endParaRPr lang="en-US" altLang="zh-CN" b="1" dirty="0">
              <a:solidFill>
                <a:srgbClr val="EA4A54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b="1" dirty="0"/>
              <a:t>功能正确性（</a:t>
            </a:r>
            <a:r>
              <a:rPr lang="en-US" altLang="zh-CN" b="1" dirty="0"/>
              <a:t>41</a:t>
            </a:r>
            <a:r>
              <a:rPr lang="zh-CN" altLang="en-US" b="1" dirty="0"/>
              <a:t>分）</a:t>
            </a:r>
            <a:r>
              <a:rPr lang="zh-CN" altLang="en-US" sz="1400" b="1" dirty="0">
                <a:solidFill>
                  <a:srgbClr val="52BCA8"/>
                </a:solidFill>
              </a:rPr>
              <a:t>每题 </a:t>
            </a:r>
            <a:r>
              <a:rPr lang="en-US" altLang="zh-CN" sz="1400" b="1" dirty="0">
                <a:solidFill>
                  <a:srgbClr val="52BCA8"/>
                </a:solidFill>
              </a:rPr>
              <a:t>1~4 </a:t>
            </a:r>
            <a:r>
              <a:rPr lang="zh-CN" altLang="en-US" sz="1400" b="1" dirty="0">
                <a:solidFill>
                  <a:srgbClr val="52BCA8"/>
                </a:solidFill>
              </a:rPr>
              <a:t>分</a:t>
            </a:r>
            <a:endParaRPr lang="en-US" altLang="zh-CN" sz="1400" b="1" dirty="0">
              <a:solidFill>
                <a:srgbClr val="52BCA8"/>
              </a:solidFill>
            </a:endParaRPr>
          </a:p>
          <a:p>
            <a:pPr lvl="3"/>
            <a:r>
              <a:rPr lang="zh-CN" altLang="en-US" dirty="0"/>
              <a:t>正确实现函数功能</a:t>
            </a:r>
            <a:endParaRPr lang="en-US" altLang="zh-CN" dirty="0"/>
          </a:p>
          <a:p>
            <a:pPr lvl="3"/>
            <a:r>
              <a:rPr lang="zh-CN" altLang="en-US" dirty="0"/>
              <a:t>利用 </a:t>
            </a:r>
            <a:r>
              <a:rPr lang="en-US" altLang="zh-CN" dirty="0" err="1">
                <a:solidFill>
                  <a:srgbClr val="0CA1C9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btest</a:t>
            </a:r>
            <a:r>
              <a:rPr lang="en-US" altLang="zh-CN" dirty="0"/>
              <a:t> </a:t>
            </a:r>
            <a:r>
              <a:rPr lang="zh-CN" altLang="en-US" dirty="0"/>
              <a:t>脚本可即时评分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b="1" dirty="0"/>
              <a:t>限制满足性（</a:t>
            </a:r>
            <a:r>
              <a:rPr lang="en-US" altLang="zh-CN" b="1" dirty="0"/>
              <a:t>30</a:t>
            </a:r>
            <a:r>
              <a:rPr lang="zh-CN" altLang="en-US" b="1" dirty="0"/>
              <a:t>分）</a:t>
            </a:r>
            <a:r>
              <a:rPr lang="zh-CN" altLang="en-US" sz="1400" b="1" dirty="0">
                <a:solidFill>
                  <a:srgbClr val="52BCA8"/>
                </a:solidFill>
              </a:rPr>
              <a:t>每题 </a:t>
            </a:r>
            <a:r>
              <a:rPr lang="en-US" altLang="zh-CN" sz="1400" b="1" dirty="0">
                <a:solidFill>
                  <a:srgbClr val="52BCA8"/>
                </a:solidFill>
              </a:rPr>
              <a:t>2 </a:t>
            </a:r>
            <a:r>
              <a:rPr lang="zh-CN" altLang="en-US" sz="1400" b="1" dirty="0">
                <a:solidFill>
                  <a:srgbClr val="52BCA8"/>
                </a:solidFill>
              </a:rPr>
              <a:t>分</a:t>
            </a:r>
            <a:endParaRPr lang="en-US" altLang="zh-CN" sz="1400" b="1" dirty="0">
              <a:solidFill>
                <a:srgbClr val="52BCA8"/>
              </a:solidFill>
            </a:endParaRPr>
          </a:p>
          <a:p>
            <a:pPr lvl="3"/>
            <a:r>
              <a:rPr lang="zh-CN" altLang="en-US" dirty="0"/>
              <a:t>符合编码规则限制</a:t>
            </a:r>
            <a:r>
              <a:rPr lang="en-US" altLang="zh-CN" dirty="0"/>
              <a:t> &amp; </a:t>
            </a:r>
            <a:r>
              <a:rPr lang="zh-CN" altLang="en-US" dirty="0"/>
              <a:t>操作数限制</a:t>
            </a:r>
            <a:endParaRPr lang="en-US" altLang="zh-CN" dirty="0"/>
          </a:p>
          <a:p>
            <a:pPr lvl="3"/>
            <a:r>
              <a:rPr lang="zh-CN" altLang="en-US" dirty="0"/>
              <a:t>利用</a:t>
            </a:r>
            <a:r>
              <a:rPr lang="zh-CN" altLang="en-US" dirty="0">
                <a:solidFill>
                  <a:srgbClr val="0CA1C9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 </a:t>
            </a:r>
            <a:r>
              <a:rPr lang="en-US" altLang="zh-CN" dirty="0" err="1">
                <a:solidFill>
                  <a:srgbClr val="0CA1C9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dlc</a:t>
            </a:r>
            <a:r>
              <a:rPr lang="en-US" altLang="zh-CN" dirty="0">
                <a:solidFill>
                  <a:srgbClr val="0CA1C9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 </a:t>
            </a:r>
            <a:r>
              <a:rPr lang="zh-CN" altLang="en-US" dirty="0"/>
              <a:t>脚本可即时评分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EA4A54"/>
                </a:solidFill>
              </a:rPr>
              <a:t> 实验文档（</a:t>
            </a:r>
            <a:r>
              <a:rPr lang="en-US" altLang="zh-CN" b="1" dirty="0">
                <a:solidFill>
                  <a:srgbClr val="EA4A54"/>
                </a:solidFill>
              </a:rPr>
              <a:t>29</a:t>
            </a:r>
            <a:r>
              <a:rPr lang="zh-CN" altLang="en-US" b="1" dirty="0">
                <a:solidFill>
                  <a:srgbClr val="EA4A54"/>
                </a:solidFill>
              </a:rPr>
              <a:t>分）</a:t>
            </a:r>
            <a:endParaRPr lang="en-US" altLang="zh-CN" b="1" dirty="0">
              <a:solidFill>
                <a:srgbClr val="EA4A54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b="1" dirty="0"/>
              <a:t> 每道题的实现代码、注释及所有题的总操作数（</a:t>
            </a:r>
            <a:r>
              <a:rPr lang="en-US" altLang="zh-CN" b="1" dirty="0"/>
              <a:t>5</a:t>
            </a:r>
            <a:r>
              <a:rPr lang="zh-CN" altLang="en-US" b="1" dirty="0"/>
              <a:t>分）  </a:t>
            </a:r>
            <a:r>
              <a:rPr lang="zh-CN" altLang="en-US" sz="1400" b="1" dirty="0">
                <a:solidFill>
                  <a:srgbClr val="52BCA8"/>
                </a:solidFill>
              </a:rPr>
              <a:t>满分 </a:t>
            </a:r>
            <a:r>
              <a:rPr lang="en-US" altLang="zh-CN" sz="1400" b="1" dirty="0">
                <a:solidFill>
                  <a:srgbClr val="52BCA8"/>
                </a:solidFill>
              </a:rPr>
              <a:t>5 </a:t>
            </a:r>
            <a:r>
              <a:rPr lang="zh-CN" altLang="en-US" sz="1400" b="1" dirty="0">
                <a:solidFill>
                  <a:srgbClr val="52BCA8"/>
                </a:solidFill>
              </a:rPr>
              <a:t>分的风格分</a:t>
            </a:r>
            <a:endParaRPr lang="en-US" altLang="zh-CN" sz="1400" b="1" dirty="0">
              <a:solidFill>
                <a:srgbClr val="52BCA8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b="1" dirty="0"/>
              <a:t> 每道题的解题思路与简要证明（</a:t>
            </a:r>
            <a:r>
              <a:rPr lang="en-US" altLang="zh-CN" b="1" dirty="0"/>
              <a:t>24</a:t>
            </a:r>
            <a:r>
              <a:rPr lang="zh-CN" altLang="en-US" b="1" dirty="0"/>
              <a:t>分）  </a:t>
            </a:r>
            <a:r>
              <a:rPr lang="zh-CN" altLang="en-US" sz="1400" b="1" dirty="0">
                <a:solidFill>
                  <a:srgbClr val="52BCA8"/>
                </a:solidFill>
              </a:rPr>
              <a:t>每题 </a:t>
            </a:r>
            <a:r>
              <a:rPr lang="en-US" altLang="zh-CN" sz="1400" b="1" dirty="0">
                <a:solidFill>
                  <a:srgbClr val="52BCA8"/>
                </a:solidFill>
              </a:rPr>
              <a:t>1 </a:t>
            </a:r>
            <a:r>
              <a:rPr lang="zh-CN" altLang="en-US" sz="1400" b="1" dirty="0">
                <a:solidFill>
                  <a:srgbClr val="52BCA8"/>
                </a:solidFill>
              </a:rPr>
              <a:t>分的基础分，满分 </a:t>
            </a:r>
            <a:r>
              <a:rPr lang="en-US" altLang="zh-CN" sz="1400" b="1" dirty="0">
                <a:solidFill>
                  <a:srgbClr val="52BCA8"/>
                </a:solidFill>
              </a:rPr>
              <a:t>9 </a:t>
            </a:r>
            <a:r>
              <a:rPr lang="zh-CN" altLang="en-US" sz="1400" b="1" dirty="0">
                <a:solidFill>
                  <a:srgbClr val="52BCA8"/>
                </a:solidFill>
              </a:rPr>
              <a:t>分的附加分</a:t>
            </a:r>
            <a:endParaRPr lang="en-US" altLang="zh-CN" sz="1400" b="1" dirty="0">
              <a:solidFill>
                <a:srgbClr val="52BCA8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b="1" dirty="0"/>
              <a:t>实验感想及课程意见</a:t>
            </a:r>
            <a:r>
              <a:rPr lang="zh-CN" altLang="en-US" sz="1600" b="1" dirty="0">
                <a:solidFill>
                  <a:srgbClr val="98D0D1"/>
                </a:solidFill>
              </a:rPr>
              <a:t>（可选）</a:t>
            </a:r>
            <a:endParaRPr lang="en-US" altLang="zh-CN" sz="1600" b="1" dirty="0">
              <a:solidFill>
                <a:srgbClr val="98D0D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51E9-348C-4DC8-84CE-839F8B9DCC07}" type="slidenum">
              <a:rPr lang="en-US" altLang="zh-CN" smtClean="0"/>
              <a:t>5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965B70-5B49-BCF4-051E-C5D35CDB3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88640"/>
            <a:ext cx="3744416" cy="678106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F3541FE5-87E9-88F6-6428-6D66779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56365"/>
            <a:ext cx="10871200" cy="1020762"/>
          </a:xfrm>
        </p:spPr>
        <p:txBody>
          <a:bodyPr/>
          <a:lstStyle/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作业评分</a:t>
            </a:r>
          </a:p>
        </p:txBody>
      </p:sp>
    </p:spTree>
    <p:extLst>
      <p:ext uri="{BB962C8B-B14F-4D97-AF65-F5344CB8AC3E}">
        <p14:creationId xmlns:p14="http://schemas.microsoft.com/office/powerpoint/2010/main" val="226270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2506D-D9A0-5E89-6F82-CFD2C5E4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56365"/>
            <a:ext cx="10871200" cy="1020762"/>
          </a:xfrm>
        </p:spPr>
        <p:txBody>
          <a:bodyPr/>
          <a:lstStyle/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作业提交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009A57-3E33-D684-97B8-8AB4F550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51E9-348C-4DC8-84CE-839F8B9DCC07}" type="slidenum">
              <a:rPr lang="en-US" altLang="zh-CN" smtClean="0"/>
              <a:t>6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85007-8544-0C6C-483C-E1CA7DB5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88640"/>
            <a:ext cx="3744416" cy="6781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41E8E0-0C0B-7E86-7BE3-CE24394CACE2}"/>
              </a:ext>
            </a:extLst>
          </p:cNvPr>
          <p:cNvSpPr txBox="1"/>
          <p:nvPr/>
        </p:nvSpPr>
        <p:spPr>
          <a:xfrm>
            <a:off x="1631504" y="1377127"/>
            <a:ext cx="9073008" cy="4560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提交方式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网络学堂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相应作业窗口提交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提交格式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只提交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CA1C9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bits.c</a:t>
            </a:r>
            <a:r>
              <a:rPr lang="en-US" altLang="zh-CN" sz="2400" dirty="0">
                <a:solidFill>
                  <a:srgbClr val="0CA1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源文件与 </a:t>
            </a:r>
            <a:r>
              <a:rPr lang="en-US" altLang="zh-CN" sz="2400" dirty="0">
                <a:solidFill>
                  <a:srgbClr val="EA4A54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solution.pdf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52BCA8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学号</a:t>
            </a:r>
            <a:r>
              <a:rPr lang="en-US" altLang="zh-CN" sz="2400" dirty="0">
                <a:solidFill>
                  <a:srgbClr val="52BCA8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-</a:t>
            </a:r>
            <a:r>
              <a:rPr lang="zh-CN" altLang="en-US" sz="2400" dirty="0">
                <a:solidFill>
                  <a:srgbClr val="52BCA8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姓名</a:t>
            </a:r>
            <a:r>
              <a:rPr lang="en-US" altLang="zh-CN" sz="2400" dirty="0">
                <a:solidFill>
                  <a:srgbClr val="52BCA8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-datalab.zip</a:t>
            </a:r>
          </a:p>
          <a:p>
            <a:pPr lvl="2"/>
            <a:r>
              <a:rPr lang="en-US" altLang="zh-CN" sz="2400" dirty="0">
                <a:solidFill>
                  <a:srgbClr val="52BCA8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./</a:t>
            </a:r>
            <a:r>
              <a:rPr lang="en-US" altLang="zh-CN" sz="2400" dirty="0" err="1">
                <a:solidFill>
                  <a:srgbClr val="52BCA8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src</a:t>
            </a:r>
            <a:endParaRPr lang="en-US" altLang="zh-CN" sz="2400" dirty="0">
              <a:solidFill>
                <a:srgbClr val="52BCA8"/>
              </a:solidFill>
              <a:latin typeface="050-上首国潮体" panose="02010609000101010101" pitchFamily="49" charset="-122"/>
              <a:ea typeface="050-上首国潮体" panose="02010609000101010101" pitchFamily="49" charset="-122"/>
            </a:endParaRPr>
          </a:p>
          <a:p>
            <a:pPr lvl="3"/>
            <a:r>
              <a:rPr lang="en-US" altLang="zh-CN" sz="2400" dirty="0" err="1">
                <a:solidFill>
                  <a:srgbClr val="52BCA8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bits.c</a:t>
            </a:r>
            <a:endParaRPr lang="en-US" altLang="zh-CN" sz="2400" dirty="0">
              <a:solidFill>
                <a:srgbClr val="52BCA8"/>
              </a:solidFill>
              <a:latin typeface="050-上首国潮体" panose="02010609000101010101" pitchFamily="49" charset="-122"/>
              <a:ea typeface="050-上首国潮体" panose="02010609000101010101" pitchFamily="49" charset="-122"/>
            </a:endParaRPr>
          </a:p>
          <a:p>
            <a:pPr lvl="2"/>
            <a:r>
              <a:rPr lang="en-US" altLang="zh-CN" sz="2400" dirty="0">
                <a:solidFill>
                  <a:srgbClr val="52BCA8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./pdf</a:t>
            </a:r>
          </a:p>
          <a:p>
            <a:pPr lvl="3"/>
            <a:r>
              <a:rPr lang="en-US" altLang="zh-CN" sz="2400" dirty="0">
                <a:solidFill>
                  <a:srgbClr val="52BCA8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solution.pdf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截止日期  </a:t>
            </a:r>
            <a:r>
              <a:rPr lang="en-US" altLang="zh-CN" sz="2400" b="1" dirty="0">
                <a:solidFill>
                  <a:srgbClr val="FF0000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2023/10/16 23:59</a:t>
            </a:r>
            <a:r>
              <a:rPr lang="zh-CN" altLang="en-US" sz="2400" b="1" dirty="0">
                <a:solidFill>
                  <a:srgbClr val="FF0000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（周一）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200" b="1" dirty="0">
                <a:solidFill>
                  <a:srgbClr val="EA4A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禁止抄袭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如若抄袭，本次作业</a:t>
            </a:r>
            <a:r>
              <a:rPr lang="zh-CN" altLang="en-US" sz="2400" b="1" dirty="0">
                <a:solidFill>
                  <a:srgbClr val="EA4A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并上报学校</a:t>
            </a:r>
            <a:r>
              <a:rPr lang="zh-CN" altLang="en-US" sz="2400" b="1" dirty="0">
                <a:solidFill>
                  <a:srgbClr val="EA4A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处分</a:t>
            </a:r>
            <a:endParaRPr lang="en-US" altLang="zh-CN" sz="3200" b="1" dirty="0">
              <a:solidFill>
                <a:srgbClr val="EA4A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03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2506D-D9A0-5E89-6F82-CFD2C5E4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56365"/>
            <a:ext cx="10871200" cy="1020762"/>
          </a:xfrm>
        </p:spPr>
        <p:txBody>
          <a:bodyPr/>
          <a:lstStyle/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作业补交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009A57-3E33-D684-97B8-8AB4F550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51E9-348C-4DC8-84CE-839F8B9DCC07}" type="slidenum">
              <a:rPr lang="en-US" altLang="zh-CN" smtClean="0"/>
              <a:t>7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85007-8544-0C6C-483C-E1CA7DB5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88640"/>
            <a:ext cx="3744416" cy="6781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41E8E0-0C0B-7E86-7BE3-CE24394CACE2}"/>
              </a:ext>
            </a:extLst>
          </p:cNvPr>
          <p:cNvSpPr txBox="1"/>
          <p:nvPr/>
        </p:nvSpPr>
        <p:spPr>
          <a:xfrm>
            <a:off x="1775520" y="1196752"/>
            <a:ext cx="9073008" cy="501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正常提交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52BC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52BC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400" b="1" dirty="0">
                <a:solidFill>
                  <a:srgbClr val="52BC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 </a:t>
            </a:r>
            <a:r>
              <a:rPr lang="zh-CN" altLang="en-US" sz="2400" b="1" dirty="0">
                <a:solidFill>
                  <a:srgbClr val="52BC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作业正常计分。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最迟提交期限和惩罚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每次作业</a:t>
            </a:r>
            <a:r>
              <a:rPr lang="zh-CN" altLang="en-US" sz="2400" b="1" dirty="0">
                <a:solidFill>
                  <a:srgbClr val="EA4A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最迟在 </a:t>
            </a:r>
            <a:r>
              <a:rPr lang="en-US" altLang="zh-CN" sz="2400" b="1" dirty="0">
                <a:solidFill>
                  <a:srgbClr val="EA4A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 </a:t>
            </a:r>
            <a:r>
              <a:rPr lang="zh-CN" altLang="en-US" sz="2400" b="1" dirty="0">
                <a:solidFill>
                  <a:srgbClr val="EA4A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 </a:t>
            </a:r>
            <a:r>
              <a:rPr lang="en-US" altLang="zh-CN" sz="2400" b="1" dirty="0">
                <a:solidFill>
                  <a:srgbClr val="EA4A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sz="2400" b="1" dirty="0">
                <a:solidFill>
                  <a:srgbClr val="EA4A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天内提交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，超出此期限</a:t>
            </a:r>
            <a:r>
              <a:rPr lang="zh-CN" altLang="en-US" sz="2400" b="1" dirty="0">
                <a:solidFill>
                  <a:srgbClr val="EA4A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一律拒收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未超出此拒收期限的迟交作业得分</a:t>
            </a:r>
            <a:r>
              <a:rPr lang="zh-CN" altLang="en-US" sz="2400" b="1" dirty="0">
                <a:solidFill>
                  <a:srgbClr val="EA4A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封顶为 </a:t>
            </a:r>
            <a:r>
              <a:rPr lang="en-US" altLang="zh-CN" sz="2400" b="1" dirty="0">
                <a:solidFill>
                  <a:srgbClr val="EA4A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宽限期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全部大作业共享 </a:t>
            </a:r>
            <a:r>
              <a:rPr lang="en-US" altLang="zh-CN" sz="2400" b="1" dirty="0">
                <a:solidFill>
                  <a:srgbClr val="0CA1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sz="2400" b="1" dirty="0">
                <a:solidFill>
                  <a:srgbClr val="0CA1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宽限期，迟交</a:t>
            </a:r>
            <a:r>
              <a:rPr lang="zh-CN" altLang="en-US" sz="2400" b="1" dirty="0">
                <a:solidFill>
                  <a:srgbClr val="0CA1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累计不超过该期限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的免于扣分惩罚。</a:t>
            </a:r>
          </a:p>
        </p:txBody>
      </p:sp>
    </p:spTree>
    <p:extLst>
      <p:ext uri="{BB962C8B-B14F-4D97-AF65-F5344CB8AC3E}">
        <p14:creationId xmlns:p14="http://schemas.microsoft.com/office/powerpoint/2010/main" val="190100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009A57-3E33-D684-97B8-8AB4F550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51E9-348C-4DC8-84CE-839F8B9DCC07}" type="slidenum">
              <a:rPr lang="en-US" altLang="zh-CN" smtClean="0"/>
              <a:t>8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85007-8544-0C6C-483C-E1CA7DB5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88640"/>
            <a:ext cx="3744416" cy="678106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088B88D0-4852-5C64-CA97-2E56FDA49D32}"/>
              </a:ext>
            </a:extLst>
          </p:cNvPr>
          <p:cNvSpPr txBox="1">
            <a:spLocks/>
          </p:cNvSpPr>
          <p:nvPr/>
        </p:nvSpPr>
        <p:spPr bwMode="auto">
          <a:xfrm>
            <a:off x="2639610" y="1412776"/>
            <a:ext cx="6912779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计算机组成原理 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– 2023</a:t>
            </a:r>
            <a:r>
              <a:rPr lang="zh-CN" alt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秋</a:t>
            </a:r>
            <a:b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US" altLang="zh-CN" b="0" kern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『</a:t>
            </a:r>
            <a:r>
              <a:rPr lang="en-US" altLang="zh-CN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</a:t>
            </a:r>
            <a:r>
              <a:rPr lang="en-US" altLang="zh-CN" kern="0" dirty="0">
                <a:solidFill>
                  <a:srgbClr val="52BC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en-US" altLang="zh-CN" kern="0" dirty="0">
                <a:solidFill>
                  <a:srgbClr val="98D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</a:t>
            </a:r>
            <a:r>
              <a:rPr lang="en-US" altLang="zh-CN" kern="0" dirty="0">
                <a:solidFill>
                  <a:srgbClr val="0CA1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LAB</a:t>
            </a:r>
            <a:r>
              <a:rPr lang="en-US" altLang="zh-CN" b="0" kern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』</a:t>
            </a:r>
          </a:p>
          <a:p>
            <a:pPr>
              <a:lnSpc>
                <a:spcPct val="125000"/>
              </a:lnSpc>
            </a:pPr>
            <a:r>
              <a:rPr lang="en-US" altLang="zh-CN" sz="2000" b="0" kern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br>
              <a:rPr lang="en-US" altLang="zh-CN" b="0" kern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祝大家顺利完成！</a:t>
            </a:r>
            <a:b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b="1" dirty="0">
                <a:solidFill>
                  <a:srgbClr val="EA4A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en-US" altLang="zh-CN" sz="3600" b="1" dirty="0">
                <a:solidFill>
                  <a:srgbClr val="52BC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>
                <a:solidFill>
                  <a:srgbClr val="0CA1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br>
              <a:rPr lang="en-US" altLang="zh-CN" sz="3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endParaRPr lang="zh-CN" altLang="" sz="32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3288386"/>
      </p:ext>
    </p:extLst>
  </p:cSld>
  <p:clrMapOvr>
    <a:masterClrMapping/>
  </p:clrMapOvr>
</p:sld>
</file>

<file path=ppt/theme/theme1.xml><?xml version="1.0" encoding="utf-8"?>
<a:theme xmlns:a="http://schemas.openxmlformats.org/drawingml/2006/main" name="slightly_digital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​​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slightly_digital</Template>
  <TotalTime>10335</TotalTime>
  <Words>540</Words>
  <Application>Microsoft Office PowerPoint</Application>
  <PresentationFormat>宽屏</PresentationFormat>
  <Paragraphs>65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Century Gothic</vt:lpstr>
      <vt:lpstr>050-上首国潮体</vt:lpstr>
      <vt:lpstr>微软雅黑</vt:lpstr>
      <vt:lpstr>微软雅黑</vt:lpstr>
      <vt:lpstr>Arial</vt:lpstr>
      <vt:lpstr>Wingdings</vt:lpstr>
      <vt:lpstr>Calibri</vt:lpstr>
      <vt:lpstr>slightly_digital</vt:lpstr>
      <vt:lpstr>计算机组成原理 – 2023秋 『DATALAB』   2023/10/09（周一） 助教：黄 翔 </vt:lpstr>
      <vt:lpstr>PowerPoint 演示文稿</vt:lpstr>
      <vt:lpstr>PowerPoint 演示文稿</vt:lpstr>
      <vt:lpstr>PowerPoint 演示文稿</vt:lpstr>
      <vt:lpstr>作业评分</vt:lpstr>
      <vt:lpstr>作业提交</vt:lpstr>
      <vt:lpstr>作业补交</vt:lpstr>
      <vt:lpstr>PowerPoint 演示文稿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slightly digital</dc:title>
  <dc:creator>zimu;Jingao Xu</dc:creator>
  <cp:lastModifiedBy>Wish Huang</cp:lastModifiedBy>
  <cp:revision>2157</cp:revision>
  <cp:lastPrinted>2020-09-11T02:32:56Z</cp:lastPrinted>
  <dcterms:created xsi:type="dcterms:W3CDTF">2020-09-11T02:32:56Z</dcterms:created>
  <dcterms:modified xsi:type="dcterms:W3CDTF">2023-10-07T00:40:27Z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