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304" r:id="rId2"/>
    <p:sldId id="321" r:id="rId3"/>
    <p:sldId id="280" r:id="rId4"/>
    <p:sldId id="281" r:id="rId5"/>
    <p:sldId id="282" r:id="rId6"/>
    <p:sldId id="283" r:id="rId7"/>
    <p:sldId id="305" r:id="rId8"/>
    <p:sldId id="284" r:id="rId9"/>
    <p:sldId id="306" r:id="rId10"/>
    <p:sldId id="307" r:id="rId11"/>
    <p:sldId id="308" r:id="rId12"/>
    <p:sldId id="286" r:id="rId13"/>
    <p:sldId id="287" r:id="rId14"/>
    <p:sldId id="288" r:id="rId15"/>
    <p:sldId id="291" r:id="rId16"/>
    <p:sldId id="292" r:id="rId17"/>
    <p:sldId id="322" r:id="rId18"/>
    <p:sldId id="293" r:id="rId19"/>
    <p:sldId id="294" r:id="rId20"/>
    <p:sldId id="295" r:id="rId21"/>
    <p:sldId id="296" r:id="rId22"/>
    <p:sldId id="323" r:id="rId23"/>
    <p:sldId id="324" r:id="rId24"/>
    <p:sldId id="297" r:id="rId25"/>
    <p:sldId id="310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3300"/>
    <a:srgbClr val="FFCCCC"/>
    <a:srgbClr val="CCFF66"/>
    <a:srgbClr val="FFFF00"/>
    <a:srgbClr val="CC0099"/>
    <a:srgbClr val="99009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4" autoAdjust="0"/>
  </p:normalViewPr>
  <p:slideViewPr>
    <p:cSldViewPr>
      <p:cViewPr varScale="1">
        <p:scale>
          <a:sx n="63" d="100"/>
          <a:sy n="63" d="100"/>
        </p:scale>
        <p:origin x="1740" y="7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4" Type="http://schemas.openxmlformats.org/officeDocument/2006/relationships/image" Target="../media/image12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12" Type="http://schemas.openxmlformats.org/officeDocument/2006/relationships/image" Target="../media/image158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0" Type="http://schemas.openxmlformats.org/officeDocument/2006/relationships/image" Target="../media/image156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7A6B6E-2458-4FCF-A220-8FCDFFDC8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0B37DB-DD96-430C-8AE0-EB394EDAE4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4A6956-7EF2-4C01-8BC5-C911DCEB89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4ED017-370F-4F1D-B5EE-E04ADCADB6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535ACFCC-46CF-4C49-8EF9-4EBB799A6C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BB11AB-A80B-4F17-8875-D7402FE4F1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422818-9BB5-4E5A-84A4-81C0DE4034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EAAD56C-E2E8-4780-B096-EED4AFBEB6AA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5557FBA-8142-413A-B50F-C59AA91D5F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9F5D8B-69D1-4DDD-A7D0-ECB99A9EFE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D45BD0-AF1F-4231-9E77-12C359028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C104842-43F4-4987-A763-8AFC54610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72375-035D-46CA-B31A-A7A99075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CD83A0-BC78-4A32-887A-F3699622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87F0D-934B-4C0D-90AC-8BB0E301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23B31-3D7B-4AE9-B3BB-2312183F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1FA64-E46F-4EFC-9A55-1178F83C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3C6-2734-4F42-B46F-8B314FEE89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16F9-BFF7-429B-9D60-757971B6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ED2CA-9342-43C9-88B6-1FC641D79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8930-C7A9-4AAD-B23F-CE49B1C6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6248-1BDC-4F8C-845E-93D786FB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BB206-DED6-4618-BD56-8FE038DF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15540-4426-4466-9FAB-05F87266D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1D63D3-8ECA-43DC-AF86-77D55100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65CCA-F523-46A5-BD9B-4C489669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8FF63-DE49-47BF-91C9-3308CE6E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1F7AA-8A0D-4F34-9257-0D6B99A7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10C49-A7D2-4559-AAC5-1F974711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7B030-1477-4684-90AA-5C3A7932F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1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1DCD-8DEB-4C67-9A72-38B533D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9AAFA-2CF4-402D-BB71-83151D48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14EA-2C65-40C1-A55B-ED33F3FF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40CCC-B62D-4605-AF36-CD1D932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ABD0B-3C7B-4A01-8510-893CA65B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FF31D-114B-4835-B8F1-024759182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8A8A-DC2F-4B0A-977B-66496ED7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3815C-21A9-47B0-9647-0816952E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4BE80-0B3E-4C01-BB96-96C621C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583B5-57E2-4939-98DF-309503F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BFE59-4FEF-465F-A5B0-845D575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78C67-57B3-49F8-9170-11B7498C6F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6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5D79-EB07-4AA0-810C-37FC0768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EA2FD-29C9-4400-A2AA-9A4DB6DF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B6BFD-A62D-4612-9D54-CB706549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4DE75-7D40-49C3-95B7-E9A43AC5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CFF36-4AD3-47CE-8FBA-B06C172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C5E0B-13C7-4B76-BB7D-6A23F231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9D7C3-631B-4A32-82BE-A2B73CF3D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01B36-DC41-4169-AE11-B42B0753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65572-4EAA-45A6-B4DB-FC6685D1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171F7-C964-4974-B5C7-8399C672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89B9D-FE73-41C7-8307-C3B82E63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35E5A-5733-4F0E-8828-1FE72F53E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1C26D-848C-4A06-84E4-803827E8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A5429-D5E1-4BC0-BBE7-6E43621A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298431-EE67-4341-B734-981E604F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89885-FEE4-4E6C-8BED-4ABB91A6D1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59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4B9FA-BC41-478A-AA9C-98823199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CC7F1-5937-4204-A44A-00E9AB99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0F464-573F-4FC1-B61F-2EB9AA60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CC195-0A19-4AF7-8884-9B2D89A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CEFD-14D2-46F4-A69A-57F440AB80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BCBEC-C800-4FCF-BC40-B8BAFA3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806C53-19E0-4C47-AD59-81158E8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D40DE-2096-4467-BD96-BE478606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B82C5-C3D8-4242-AB45-461864DE2E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9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91D3-3ECD-4DCC-8EA5-C996E8F8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9235E-EA14-4359-AFA2-2702EB68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530A9-E30F-4FA7-97A3-92CD0E85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398EA-1E01-4AD8-A68E-2B1C1990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E56C1-A290-4591-A20C-8B57F9F3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6468D-9EA8-42C9-8531-8DFB0D2B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35715-D128-45A5-A3E9-CF68F0322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4060-268D-45B8-A0EF-10EB0047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1E2EF-CC67-4A2F-B394-C5670684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A3A4F-E69D-45C7-B4AF-E8E2BB8C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1D792-8BEF-4F66-B120-1FE73D4A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83165-2390-47C5-A637-AE40235F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2DCB0-5CBB-4A20-8C95-914E23B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97114-BB57-42D5-ABB0-24E1AED442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1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0">
            <a:extLst>
              <a:ext uri="{FF2B5EF4-FFF2-40B4-BE49-F238E27FC236}">
                <a16:creationId xmlns:a16="http://schemas.microsoft.com/office/drawing/2014/main" id="{A72962EC-D40E-4267-896F-8B104062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2051">
            <a:extLst>
              <a:ext uri="{FF2B5EF4-FFF2-40B4-BE49-F238E27FC236}">
                <a16:creationId xmlns:a16="http://schemas.microsoft.com/office/drawing/2014/main" id="{A0FCC170-4FD9-46F9-8134-1A4CCDE26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2052">
            <a:extLst>
              <a:ext uri="{FF2B5EF4-FFF2-40B4-BE49-F238E27FC236}">
                <a16:creationId xmlns:a16="http://schemas.microsoft.com/office/drawing/2014/main" id="{E82B5EE3-34C3-42EE-A616-DD0684C140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60421" name="Rectangle 2053">
            <a:extLst>
              <a:ext uri="{FF2B5EF4-FFF2-40B4-BE49-F238E27FC236}">
                <a16:creationId xmlns:a16="http://schemas.microsoft.com/office/drawing/2014/main" id="{7C4B9486-97AF-4954-A35B-02902F1E5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60422" name="Rectangle 2054">
            <a:extLst>
              <a:ext uri="{FF2B5EF4-FFF2-40B4-BE49-F238E27FC236}">
                <a16:creationId xmlns:a16="http://schemas.microsoft.com/office/drawing/2014/main" id="{5DFFC47A-94CD-4A36-8250-63DC82FCC8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141A625-19E7-4902-AE45-498D618167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0423" name="Rectangle 20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6762DD-8387-4147-A8EF-61C8BD1E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Rectangle 20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3C2F55-9046-4C5C-8848-D08551AC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Rectangle 205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A56102-9306-4F54-AC14-88426A3F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9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2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0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7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4.emf"/><Relationship Id="rId26" Type="http://schemas.openxmlformats.org/officeDocument/2006/relationships/image" Target="../media/image158.e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7.e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3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0.emf"/><Relationship Id="rId11" Type="http://schemas.openxmlformats.org/officeDocument/2006/relationships/image" Target="../media/image162.emf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64.emf"/><Relationship Id="rId10" Type="http://schemas.openxmlformats.org/officeDocument/2006/relationships/oleObject" Target="../embeddings/oleObject163.bin"/><Relationship Id="rId4" Type="http://schemas.openxmlformats.org/officeDocument/2006/relationships/image" Target="../media/image159.emf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6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E6CFFBC-33E0-4DEB-98E5-A99726E49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第一节 不定积分的定义和性质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DF74D9E-57B1-4A15-9DAE-D4E037249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ea typeface="黑体" panose="02010609060101010101" pitchFamily="49" charset="-122"/>
              </a:rPr>
              <a:t>一、原函数与不定积分的概念</a:t>
            </a:r>
          </a:p>
          <a:p>
            <a:r>
              <a:rPr lang="zh-CN" altLang="en-US" sz="3600">
                <a:ea typeface="黑体" panose="02010609060101010101" pitchFamily="49" charset="-122"/>
              </a:rPr>
              <a:t>二、不定积分的性质</a:t>
            </a:r>
          </a:p>
          <a:p>
            <a:r>
              <a:rPr lang="zh-CN" altLang="en-US" sz="3600">
                <a:ea typeface="黑体" panose="02010609060101010101" pitchFamily="49" charset="-122"/>
              </a:rPr>
              <a:t>三、基本积分表</a:t>
            </a:r>
          </a:p>
          <a:p>
            <a:r>
              <a:rPr lang="zh-CN" altLang="en-US" sz="3600">
                <a:ea typeface="黑体" panose="02010609060101010101" pitchFamily="49" charset="-122"/>
              </a:rPr>
              <a:t>四、小结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>
            <a:extLst>
              <a:ext uri="{FF2B5EF4-FFF2-40B4-BE49-F238E27FC236}">
                <a16:creationId xmlns:a16="http://schemas.microsoft.com/office/drawing/2014/main" id="{A3DEA31B-D4DB-47E3-BAE1-9A7CFF746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8F1F6453-0753-42C9-B386-2875E893B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286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DE11BA09-F428-4DF7-9454-C84A56C3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5336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i="1"/>
              <a:t>x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E2C26F75-647D-482A-B5A6-ACFD2FC5511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0" y="0"/>
            <a:ext cx="32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i="1"/>
              <a:t>y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1DEC3110-E6BC-431D-A252-F812D6680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0</a:t>
            </a:r>
          </a:p>
        </p:txBody>
      </p:sp>
      <p:sp>
        <p:nvSpPr>
          <p:cNvPr id="65543" name="Freeform 7">
            <a:extLst>
              <a:ext uri="{FF2B5EF4-FFF2-40B4-BE49-F238E27FC236}">
                <a16:creationId xmlns:a16="http://schemas.microsoft.com/office/drawing/2014/main" id="{5C7F5946-E79B-4A79-BE6B-BE86A35E1E40}"/>
              </a:ext>
            </a:extLst>
          </p:cNvPr>
          <p:cNvSpPr>
            <a:spLocks/>
          </p:cNvSpPr>
          <p:nvPr/>
        </p:nvSpPr>
        <p:spPr bwMode="auto">
          <a:xfrm>
            <a:off x="3124200" y="21336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Freeform 8">
            <a:extLst>
              <a:ext uri="{FF2B5EF4-FFF2-40B4-BE49-F238E27FC236}">
                <a16:creationId xmlns:a16="http://schemas.microsoft.com/office/drawing/2014/main" id="{4B616578-3E81-487E-AC75-11D5C5B65ED9}"/>
              </a:ext>
            </a:extLst>
          </p:cNvPr>
          <p:cNvSpPr>
            <a:spLocks/>
          </p:cNvSpPr>
          <p:nvPr/>
        </p:nvSpPr>
        <p:spPr bwMode="auto">
          <a:xfrm>
            <a:off x="3124200" y="28194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Freeform 9">
            <a:extLst>
              <a:ext uri="{FF2B5EF4-FFF2-40B4-BE49-F238E27FC236}">
                <a16:creationId xmlns:a16="http://schemas.microsoft.com/office/drawing/2014/main" id="{13D3C90D-DFBB-40A4-9D0C-45620C9B9F23}"/>
              </a:ext>
            </a:extLst>
          </p:cNvPr>
          <p:cNvSpPr>
            <a:spLocks/>
          </p:cNvSpPr>
          <p:nvPr/>
        </p:nvSpPr>
        <p:spPr bwMode="auto">
          <a:xfrm>
            <a:off x="3124200" y="13716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Freeform 10">
            <a:extLst>
              <a:ext uri="{FF2B5EF4-FFF2-40B4-BE49-F238E27FC236}">
                <a16:creationId xmlns:a16="http://schemas.microsoft.com/office/drawing/2014/main" id="{3E3C0B26-59B9-4E99-9929-121DECDB4B41}"/>
              </a:ext>
            </a:extLst>
          </p:cNvPr>
          <p:cNvSpPr>
            <a:spLocks/>
          </p:cNvSpPr>
          <p:nvPr/>
        </p:nvSpPr>
        <p:spPr bwMode="auto">
          <a:xfrm>
            <a:off x="3124200" y="36576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Freeform 11">
            <a:extLst>
              <a:ext uri="{FF2B5EF4-FFF2-40B4-BE49-F238E27FC236}">
                <a16:creationId xmlns:a16="http://schemas.microsoft.com/office/drawing/2014/main" id="{977004A3-A4D9-4AB2-8B5A-CE7102A9D3A9}"/>
              </a:ext>
            </a:extLst>
          </p:cNvPr>
          <p:cNvSpPr>
            <a:spLocks/>
          </p:cNvSpPr>
          <p:nvPr/>
        </p:nvSpPr>
        <p:spPr bwMode="auto">
          <a:xfrm>
            <a:off x="3124200" y="6096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F79EA9C6-1A95-4C44-9FF1-8CFB2586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1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D457BFE-304B-41D0-836B-38768955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2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CAEA092D-F6A1-4290-9A69-C1310E8F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-1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3B7C2507-E379-4549-8977-C6DFBD206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62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-2</a:t>
            </a:r>
          </a:p>
        </p:txBody>
      </p:sp>
      <p:graphicFrame>
        <p:nvGraphicFramePr>
          <p:cNvPr id="65552" name="Object 16">
            <a:extLst>
              <a:ext uri="{FF2B5EF4-FFF2-40B4-BE49-F238E27FC236}">
                <a16:creationId xmlns:a16="http://schemas.microsoft.com/office/drawing/2014/main" id="{167FF2E4-F740-480A-8854-02814580D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981200"/>
          <a:ext cx="1155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公式" r:id="rId3" imgW="901440" imgH="266400" progId="Equation.3">
                  <p:embed/>
                </p:oleObj>
              </mc:Choice>
              <mc:Fallback>
                <p:oleObj name="公式" r:id="rId3" imgW="90144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1155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>
            <a:extLst>
              <a:ext uri="{FF2B5EF4-FFF2-40B4-BE49-F238E27FC236}">
                <a16:creationId xmlns:a16="http://schemas.microsoft.com/office/drawing/2014/main" id="{125878EA-66CF-453F-BC19-99A6283FB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295400"/>
          <a:ext cx="15462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公式" r:id="rId5" imgW="1206360" imgH="266400" progId="Equation.3">
                  <p:embed/>
                </p:oleObj>
              </mc:Choice>
              <mc:Fallback>
                <p:oleObj name="公式" r:id="rId5" imgW="1206360" imgH="26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95400"/>
                        <a:ext cx="15462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>
            <a:extLst>
              <a:ext uri="{FF2B5EF4-FFF2-40B4-BE49-F238E27FC236}">
                <a16:creationId xmlns:a16="http://schemas.microsoft.com/office/drawing/2014/main" id="{E4B57A3D-98A4-40CA-9A97-6067BC1D8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33400"/>
          <a:ext cx="1562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公式" r:id="rId7" imgW="1218960" imgH="266400" progId="Equation.3">
                  <p:embed/>
                </p:oleObj>
              </mc:Choice>
              <mc:Fallback>
                <p:oleObj name="公式" r:id="rId7" imgW="1218960" imgH="26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3400"/>
                        <a:ext cx="15621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>
            <a:extLst>
              <a:ext uri="{FF2B5EF4-FFF2-40B4-BE49-F238E27FC236}">
                <a16:creationId xmlns:a16="http://schemas.microsoft.com/office/drawing/2014/main" id="{4F0DAD5E-230B-4F8F-ADB5-C6CB49ED0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743200"/>
          <a:ext cx="15478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公式" r:id="rId9" imgW="1206360" imgH="266400" progId="Equation.3">
                  <p:embed/>
                </p:oleObj>
              </mc:Choice>
              <mc:Fallback>
                <p:oleObj name="公式" r:id="rId9" imgW="1206360" imgH="26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15478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>
            <a:extLst>
              <a:ext uri="{FF2B5EF4-FFF2-40B4-BE49-F238E27FC236}">
                <a16:creationId xmlns:a16="http://schemas.microsoft.com/office/drawing/2014/main" id="{B3A11B33-E622-467C-9E4D-8E58C8C7E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733800"/>
          <a:ext cx="1562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公式" r:id="rId11" imgW="1218960" imgH="266400" progId="Equation.3">
                  <p:embed/>
                </p:oleObj>
              </mc:Choice>
              <mc:Fallback>
                <p:oleObj name="公式" r:id="rId11" imgW="1218960" imgH="26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15621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Line 21">
            <a:extLst>
              <a:ext uri="{FF2B5EF4-FFF2-40B4-BE49-F238E27FC236}">
                <a16:creationId xmlns:a16="http://schemas.microsoft.com/office/drawing/2014/main" id="{2945BC33-D102-4B32-A752-2E8A05665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914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C4871002-E917-41AA-BD33-96229755C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914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5A739257-84B2-4FEA-8DD3-CF13525F7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14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BE68EF4F-CB8F-4413-B2BD-5DD38994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3400"/>
            <a:ext cx="914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>
            <a:extLst>
              <a:ext uri="{FF2B5EF4-FFF2-40B4-BE49-F238E27FC236}">
                <a16:creationId xmlns:a16="http://schemas.microsoft.com/office/drawing/2014/main" id="{A4454148-E25B-4CF2-9BFF-88FBFB999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95400"/>
            <a:ext cx="914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965DA539-C659-472E-9973-171CF19DD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1000"/>
            <a:ext cx="0" cy="403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63" name="Object 27">
            <a:extLst>
              <a:ext uri="{FF2B5EF4-FFF2-40B4-BE49-F238E27FC236}">
                <a16:creationId xmlns:a16="http://schemas.microsoft.com/office/drawing/2014/main" id="{C9485544-4751-46B3-BF8C-A9ADF8F78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1425" y="2438400"/>
          <a:ext cx="2746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13" imgW="215640" imgH="342720" progId="Equation.3">
                  <p:embed/>
                </p:oleObj>
              </mc:Choice>
              <mc:Fallback>
                <p:oleObj name="Equation" r:id="rId13" imgW="215640" imgH="342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438400"/>
                        <a:ext cx="2746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4" name="Text Box 28">
            <a:extLst>
              <a:ext uri="{FF2B5EF4-FFF2-40B4-BE49-F238E27FC236}">
                <a16:creationId xmlns:a16="http://schemas.microsoft.com/office/drawing/2014/main" id="{E9CDFFBB-31FC-40C0-BF94-39CD2DF4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839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zh-CN" sz="3200"/>
              <a:t>  </a:t>
            </a:r>
            <a:r>
              <a:rPr lang="zh-CN" altLang="en-US" sz="3200"/>
              <a:t>在同一点 </a:t>
            </a:r>
            <a:r>
              <a:rPr lang="en-US" altLang="zh-CN" sz="3200" i="1"/>
              <a:t>x</a:t>
            </a:r>
            <a:r>
              <a:rPr lang="en-US" altLang="zh-CN" sz="3200"/>
              <a:t> </a:t>
            </a:r>
            <a:r>
              <a:rPr lang="zh-CN" altLang="en-US" sz="3200"/>
              <a:t>对应的积分曲线簇上，切线平行 </a:t>
            </a: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3383BE1B-F84E-4E73-8C1E-CA41BE36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2413"/>
            <a:ext cx="4216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 </a:t>
            </a:r>
            <a:r>
              <a:rPr lang="zh-CN" altLang="en-US" sz="3200"/>
              <a:t>若给定平面上一个点</a:t>
            </a:r>
          </a:p>
        </p:txBody>
      </p:sp>
      <p:graphicFrame>
        <p:nvGraphicFramePr>
          <p:cNvPr id="65566" name="Object 30">
            <a:extLst>
              <a:ext uri="{FF2B5EF4-FFF2-40B4-BE49-F238E27FC236}">
                <a16:creationId xmlns:a16="http://schemas.microsoft.com/office/drawing/2014/main" id="{6E3ACD25-D8CB-4B30-9D89-A2D76BF9B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486400"/>
          <a:ext cx="16557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公式" r:id="rId15" imgW="1295280" imgH="342720" progId="Equation.3">
                  <p:embed/>
                </p:oleObj>
              </mc:Choice>
              <mc:Fallback>
                <p:oleObj name="公式" r:id="rId15" imgW="1295280" imgH="342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86400"/>
                        <a:ext cx="16557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7" name="Text Box 31">
            <a:extLst>
              <a:ext uri="{FF2B5EF4-FFF2-40B4-BE49-F238E27FC236}">
                <a16:creationId xmlns:a16="http://schemas.microsoft.com/office/drawing/2014/main" id="{90412B26-E794-43C1-BF82-FA008AAC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95600"/>
            <a:ext cx="33655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800">
                <a:solidFill>
                  <a:srgbClr val="FF0000"/>
                </a:solidFill>
                <a:cs typeface="Times New Roman" panose="02020603050405020304" pitchFamily="18" charset="0"/>
              </a:rPr>
              <a:t>·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65568" name="Freeform 32">
            <a:extLst>
              <a:ext uri="{FF2B5EF4-FFF2-40B4-BE49-F238E27FC236}">
                <a16:creationId xmlns:a16="http://schemas.microsoft.com/office/drawing/2014/main" id="{C4F31B52-16B8-4792-AACC-60216CAB17D6}"/>
              </a:ext>
            </a:extLst>
          </p:cNvPr>
          <p:cNvSpPr>
            <a:spLocks/>
          </p:cNvSpPr>
          <p:nvPr/>
        </p:nvSpPr>
        <p:spPr bwMode="auto">
          <a:xfrm>
            <a:off x="3048000" y="3276600"/>
            <a:ext cx="3048000" cy="711200"/>
          </a:xfrm>
          <a:custGeom>
            <a:avLst/>
            <a:gdLst>
              <a:gd name="T0" fmla="*/ 0 w 1920"/>
              <a:gd name="T1" fmla="*/ 184 h 448"/>
              <a:gd name="T2" fmla="*/ 528 w 1920"/>
              <a:gd name="T3" fmla="*/ 40 h 448"/>
              <a:gd name="T4" fmla="*/ 1200 w 1920"/>
              <a:gd name="T5" fmla="*/ 424 h 448"/>
              <a:gd name="T6" fmla="*/ 1920 w 1920"/>
              <a:gd name="T7" fmla="*/ 1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0" h="448">
                <a:moveTo>
                  <a:pt x="0" y="184"/>
                </a:moveTo>
                <a:cubicBezTo>
                  <a:pt x="164" y="92"/>
                  <a:pt x="328" y="0"/>
                  <a:pt x="528" y="40"/>
                </a:cubicBezTo>
                <a:cubicBezTo>
                  <a:pt x="728" y="80"/>
                  <a:pt x="968" y="400"/>
                  <a:pt x="1200" y="424"/>
                </a:cubicBezTo>
                <a:cubicBezTo>
                  <a:pt x="1432" y="448"/>
                  <a:pt x="1676" y="316"/>
                  <a:pt x="1920" y="18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69" name="Object 33">
            <a:extLst>
              <a:ext uri="{FF2B5EF4-FFF2-40B4-BE49-F238E27FC236}">
                <a16:creationId xmlns:a16="http://schemas.microsoft.com/office/drawing/2014/main" id="{9A376C0B-5797-4C50-A7DD-122D2AF04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00400"/>
          <a:ext cx="1503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公式" r:id="rId17" imgW="1295280" imgH="342720" progId="Equation.3">
                  <p:embed/>
                </p:oleObj>
              </mc:Choice>
              <mc:Fallback>
                <p:oleObj name="公式" r:id="rId17" imgW="1295280" imgH="3427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5033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4">
            <a:extLst>
              <a:ext uri="{FF2B5EF4-FFF2-40B4-BE49-F238E27FC236}">
                <a16:creationId xmlns:a16="http://schemas.microsoft.com/office/drawing/2014/main" id="{2D30C32F-812C-4C4E-8431-B36AD4801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276600"/>
          <a:ext cx="15636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19" imgW="1218960" imgH="266400" progId="Equation.3">
                  <p:embed/>
                </p:oleObj>
              </mc:Choice>
              <mc:Fallback>
                <p:oleObj name="Equation" r:id="rId19" imgW="1218960" imgH="266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76600"/>
                        <a:ext cx="15636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>
            <a:extLst>
              <a:ext uri="{FF2B5EF4-FFF2-40B4-BE49-F238E27FC236}">
                <a16:creationId xmlns:a16="http://schemas.microsoft.com/office/drawing/2014/main" id="{1E26EC56-270C-4CCC-9135-8E8976B2A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038600"/>
          <a:ext cx="28987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21" imgW="2260440" imgH="342720" progId="Equation.3">
                  <p:embed/>
                </p:oleObj>
              </mc:Choice>
              <mc:Fallback>
                <p:oleObj name="Equation" r:id="rId21" imgW="2260440" imgH="3427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28987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2" name="Text Box 36">
            <a:extLst>
              <a:ext uri="{FF2B5EF4-FFF2-40B4-BE49-F238E27FC236}">
                <a16:creationId xmlns:a16="http://schemas.microsoft.com/office/drawing/2014/main" id="{C3A64D9B-D50B-40D7-BD16-F36D7FDF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953125"/>
            <a:ext cx="75326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/>
              <a:t>则能唯一确定一条通过该点的积分曲线。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42" grpId="0" autoUpdateAnimBg="0"/>
      <p:bldP spid="65548" grpId="0" autoUpdateAnimBg="0"/>
      <p:bldP spid="65549" grpId="0" autoUpdateAnimBg="0"/>
      <p:bldP spid="65550" grpId="0" autoUpdateAnimBg="0"/>
      <p:bldP spid="65551" grpId="0" autoUpdateAnimBg="0"/>
      <p:bldP spid="65564" grpId="0" autoUpdateAnimBg="0"/>
      <p:bldP spid="65565" grpId="0" autoUpdateAnimBg="0"/>
      <p:bldP spid="65567" grpId="0" autoUpdateAnimBg="0"/>
      <p:bldP spid="655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>
            <a:extLst>
              <a:ext uri="{FF2B5EF4-FFF2-40B4-BE49-F238E27FC236}">
                <a16:creationId xmlns:a16="http://schemas.microsoft.com/office/drawing/2014/main" id="{253645B7-B3DB-484E-AF3F-15BF9D15A3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04800"/>
            <a:ext cx="7772400" cy="685800"/>
          </a:xfrm>
        </p:spPr>
        <p:txBody>
          <a:bodyPr anchor="ctr"/>
          <a:lstStyle/>
          <a:p>
            <a:r>
              <a:rPr lang="zh-CN" altLang="en-US" sz="3600" b="0"/>
              <a:t>二、  不定积分的性质</a:t>
            </a:r>
          </a:p>
        </p:txBody>
      </p:sp>
      <p:sp>
        <p:nvSpPr>
          <p:cNvPr id="66563" name="Text Box 1027">
            <a:extLst>
              <a:ext uri="{FF2B5EF4-FFF2-40B4-BE49-F238E27FC236}">
                <a16:creationId xmlns:a16="http://schemas.microsoft.com/office/drawing/2014/main" id="{E2929B36-BFCF-4BAF-AAB8-7F39ADF7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5888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（一）求不定积分与求导数或微分互为逆运算</a:t>
            </a:r>
          </a:p>
        </p:txBody>
      </p:sp>
      <p:sp>
        <p:nvSpPr>
          <p:cNvPr id="66564" name="Text Box 1028">
            <a:extLst>
              <a:ext uri="{FF2B5EF4-FFF2-40B4-BE49-F238E27FC236}">
                <a16:creationId xmlns:a16="http://schemas.microsoft.com/office/drawing/2014/main" id="{F74188E5-2FFA-42D1-AED5-0A6042959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3676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</a:p>
        </p:txBody>
      </p:sp>
      <p:graphicFrame>
        <p:nvGraphicFramePr>
          <p:cNvPr id="66565" name="Object 1029">
            <a:extLst>
              <a:ext uri="{FF2B5EF4-FFF2-40B4-BE49-F238E27FC236}">
                <a16:creationId xmlns:a16="http://schemas.microsoft.com/office/drawing/2014/main" id="{6CA6C9DD-A9E0-40A3-8A3E-70DC6458A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036763"/>
          <a:ext cx="3571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公式" r:id="rId3" imgW="2781000" imgH="368280" progId="Equation.3">
                  <p:embed/>
                </p:oleObj>
              </mc:Choice>
              <mc:Fallback>
                <p:oleObj name="公式" r:id="rId3" imgW="2781000" imgH="3682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36763"/>
                        <a:ext cx="35718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1030">
            <a:extLst>
              <a:ext uri="{FF2B5EF4-FFF2-40B4-BE49-F238E27FC236}">
                <a16:creationId xmlns:a16="http://schemas.microsoft.com/office/drawing/2014/main" id="{17B6E4E1-BE79-4BCB-BC45-46531F49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22588"/>
            <a:ext cx="120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</a:p>
        </p:txBody>
      </p:sp>
      <p:graphicFrame>
        <p:nvGraphicFramePr>
          <p:cNvPr id="66567" name="Object 1031">
            <a:extLst>
              <a:ext uri="{FF2B5EF4-FFF2-40B4-BE49-F238E27FC236}">
                <a16:creationId xmlns:a16="http://schemas.microsoft.com/office/drawing/2014/main" id="{1445D5D4-D5B0-4D58-AD8E-3115C87C4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60563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60563"/>
                        <a:ext cx="190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032">
            <a:extLst>
              <a:ext uri="{FF2B5EF4-FFF2-40B4-BE49-F238E27FC236}">
                <a16:creationId xmlns:a16="http://schemas.microsoft.com/office/drawing/2014/main" id="{4C99A3FE-3F77-44C9-84EE-C79D63A3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112963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公式" r:id="rId7" imgW="698400" imgH="266400" progId="Equation.3">
                  <p:embed/>
                </p:oleObj>
              </mc:Choice>
              <mc:Fallback>
                <p:oleObj name="公式" r:id="rId7" imgW="698400" imgH="266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12963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033">
            <a:extLst>
              <a:ext uri="{FF2B5EF4-FFF2-40B4-BE49-F238E27FC236}">
                <a16:creationId xmlns:a16="http://schemas.microsoft.com/office/drawing/2014/main" id="{58612C3A-1B58-4204-A96A-1F3123171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22588"/>
          <a:ext cx="3082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公式" r:id="rId9" imgW="2400120" imgH="368280" progId="Equation.3">
                  <p:embed/>
                </p:oleObj>
              </mc:Choice>
              <mc:Fallback>
                <p:oleObj name="公式" r:id="rId9" imgW="2400120" imgH="3682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22588"/>
                        <a:ext cx="30829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34">
            <a:extLst>
              <a:ext uri="{FF2B5EF4-FFF2-40B4-BE49-F238E27FC236}">
                <a16:creationId xmlns:a16="http://schemas.microsoft.com/office/drawing/2014/main" id="{92784B08-A39C-425A-B711-3AA51DB19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922588"/>
          <a:ext cx="32781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公式" r:id="rId11" imgW="2552400" imgH="368280" progId="Equation.3">
                  <p:embed/>
                </p:oleObj>
              </mc:Choice>
              <mc:Fallback>
                <p:oleObj name="公式" r:id="rId11" imgW="2552400" imgH="3682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22588"/>
                        <a:ext cx="32781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1046">
            <a:extLst>
              <a:ext uri="{FF2B5EF4-FFF2-40B4-BE49-F238E27FC236}">
                <a16:creationId xmlns:a16="http://schemas.microsoft.com/office/drawing/2014/main" id="{2C77A06B-8219-45E8-9A60-1ED21A6B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5335588"/>
          <a:ext cx="67659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公式" r:id="rId13" imgW="4178160" imgH="368280" progId="Equation.3">
                  <p:embed/>
                </p:oleObj>
              </mc:Choice>
              <mc:Fallback>
                <p:oleObj name="公式" r:id="rId13" imgW="4178160" imgH="36828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5335588"/>
                        <a:ext cx="67659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1047">
            <a:extLst>
              <a:ext uri="{FF2B5EF4-FFF2-40B4-BE49-F238E27FC236}">
                <a16:creationId xmlns:a16="http://schemas.microsoft.com/office/drawing/2014/main" id="{29E78B41-A77F-4EB6-BE1E-FDE391A1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53879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（三）</a:t>
            </a:r>
          </a:p>
        </p:txBody>
      </p:sp>
      <p:sp>
        <p:nvSpPr>
          <p:cNvPr id="66584" name="Text Box 1048">
            <a:extLst>
              <a:ext uri="{FF2B5EF4-FFF2-40B4-BE49-F238E27FC236}">
                <a16:creationId xmlns:a16="http://schemas.microsoft.com/office/drawing/2014/main" id="{1B55B21F-9364-4F2A-89FF-F604AC83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3833813"/>
            <a:ext cx="738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（二）不为 </a:t>
            </a:r>
            <a:r>
              <a:rPr lang="en-US" altLang="zh-CN"/>
              <a:t>0 </a:t>
            </a:r>
            <a:r>
              <a:rPr lang="zh-CN" altLang="en-US"/>
              <a:t>的常数因子，可以移到积分号前</a:t>
            </a:r>
            <a:r>
              <a:rPr lang="en-US" altLang="zh-CN"/>
              <a:t>,</a:t>
            </a:r>
          </a:p>
        </p:txBody>
      </p:sp>
      <p:graphicFrame>
        <p:nvGraphicFramePr>
          <p:cNvPr id="66585" name="Object 1049">
            <a:extLst>
              <a:ext uri="{FF2B5EF4-FFF2-40B4-BE49-F238E27FC236}">
                <a16:creationId xmlns:a16="http://schemas.microsoft.com/office/drawing/2014/main" id="{74B765C7-D76B-411D-AA44-B3134538B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4471988"/>
          <a:ext cx="20796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公式" r:id="rId15" imgW="1143000" imgH="368280" progId="Equation.3">
                  <p:embed/>
                </p:oleObj>
              </mc:Choice>
              <mc:Fallback>
                <p:oleObj name="公式" r:id="rId15" imgW="1143000" imgH="36828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71988"/>
                        <a:ext cx="20796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1050">
            <a:extLst>
              <a:ext uri="{FF2B5EF4-FFF2-40B4-BE49-F238E27FC236}">
                <a16:creationId xmlns:a16="http://schemas.microsoft.com/office/drawing/2014/main" id="{9CD7D14A-F0B8-46E1-8CE0-CCF674F55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4471988"/>
          <a:ext cx="24034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公式" r:id="rId17" imgW="1320480" imgH="368280" progId="Equation.3">
                  <p:embed/>
                </p:oleObj>
              </mc:Choice>
              <mc:Fallback>
                <p:oleObj name="公式" r:id="rId17" imgW="1320480" imgH="36828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471988"/>
                        <a:ext cx="24034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1051">
            <a:extLst>
              <a:ext uri="{FF2B5EF4-FFF2-40B4-BE49-F238E27FC236}">
                <a16:creationId xmlns:a16="http://schemas.microsoft.com/office/drawing/2014/main" id="{8959AA11-8E9D-495F-9FCE-A3B31EC33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1788" y="4581525"/>
          <a:ext cx="1851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公式" r:id="rId19" imgW="1015920" imgH="368280" progId="Equation.3">
                  <p:embed/>
                </p:oleObj>
              </mc:Choice>
              <mc:Fallback>
                <p:oleObj name="公式" r:id="rId19" imgW="1015920" imgH="3682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4581525"/>
                        <a:ext cx="18510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4" grpId="0" autoUpdateAnimBg="0"/>
      <p:bldP spid="66566" grpId="0" autoUpdateAnimBg="0"/>
      <p:bldP spid="66583" grpId="0" autoUpdateAnimBg="0"/>
      <p:bldP spid="665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CB249344-3558-4893-BA12-F5D00C9F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734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B16ED2A3-5A95-4990-9BD3-34323D47F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87713"/>
          <a:ext cx="2146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6" name="公式" r:id="rId3" imgW="2145960" imgH="1218960" progId="Equation.3">
                  <p:embed/>
                </p:oleObj>
              </mc:Choice>
              <mc:Fallback>
                <p:oleObj name="公式" r:id="rId3" imgW="2145960" imgH="1218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87713"/>
                        <a:ext cx="21463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1829B809-1273-4284-9CB3-307B8682F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3505200"/>
          <a:ext cx="3378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7" name="公式" r:id="rId5" imgW="3377880" imgH="1002960" progId="Equation.3">
                  <p:embed/>
                </p:oleObj>
              </mc:Choice>
              <mc:Fallback>
                <p:oleObj name="公式" r:id="rId5" imgW="337788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505200"/>
                        <a:ext cx="3378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>
            <a:extLst>
              <a:ext uri="{FF2B5EF4-FFF2-40B4-BE49-F238E27FC236}">
                <a16:creationId xmlns:a16="http://schemas.microsoft.com/office/drawing/2014/main" id="{F21E9840-C8DB-42F0-8B8C-D6600FB3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注记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FC17A036-4E2E-4158-B51C-0BFA8698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84313"/>
            <a:ext cx="665321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由于积分运算和微分运算是互逆的，因此可以根据求导公式导出相应的积分公式</a:t>
            </a:r>
            <a:r>
              <a:rPr lang="en-US" altLang="zh-CN"/>
              <a:t>.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EB0DE7AE-6E3B-43DE-B531-25489972B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824413"/>
          <a:ext cx="1346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公式" r:id="rId7" imgW="1346040" imgH="406080" progId="Equation.3">
                  <p:embed/>
                </p:oleObj>
              </mc:Choice>
              <mc:Fallback>
                <p:oleObj name="公式" r:id="rId7" imgW="134604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824413"/>
                        <a:ext cx="1346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>
            <a:extLst>
              <a:ext uri="{FF2B5EF4-FFF2-40B4-BE49-F238E27FC236}">
                <a16:creationId xmlns:a16="http://schemas.microsoft.com/office/drawing/2014/main" id="{296A0E81-6240-40BA-A7E7-0C99D48E4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838200"/>
          </a:xfrm>
        </p:spPr>
        <p:txBody>
          <a:bodyPr/>
          <a:lstStyle/>
          <a:p>
            <a:pPr algn="l"/>
            <a:r>
              <a:rPr lang="zh-CN" altLang="en-US" sz="4000">
                <a:latin typeface="黑体" panose="02010609060101010101" pitchFamily="49" charset="-122"/>
              </a:rPr>
              <a:t>三、 基本积分表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0" grpId="0" autoUpdateAnimBg="0"/>
      <p:bldP spid="389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82594992-6E59-4B83-B2E4-981B7B2201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39800" y="781050"/>
            <a:ext cx="584200" cy="3260725"/>
          </a:xfrm>
          <a:prstGeom prst="rect">
            <a:avLst/>
          </a:prstGeom>
          <a:pattFill prst="pct90">
            <a:fgClr>
              <a:schemeClr val="hlink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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954" name="Group 18">
            <a:extLst>
              <a:ext uri="{FF2B5EF4-FFF2-40B4-BE49-F238E27FC236}">
                <a16:creationId xmlns:a16="http://schemas.microsoft.com/office/drawing/2014/main" id="{EAB4D900-5D5F-4399-ACA1-9B832EDA4917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730250"/>
            <a:ext cx="5289550" cy="596900"/>
            <a:chOff x="1076" y="460"/>
            <a:chExt cx="3332" cy="376"/>
          </a:xfrm>
        </p:grpSpPr>
        <p:graphicFrame>
          <p:nvGraphicFramePr>
            <p:cNvPr id="39940" name="Object 4">
              <a:extLst>
                <a:ext uri="{FF2B5EF4-FFF2-40B4-BE49-F238E27FC236}">
                  <a16:creationId xmlns:a16="http://schemas.microsoft.com/office/drawing/2014/main" id="{422F10F4-A579-4940-B322-D30B83722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6" y="476"/>
            <a:ext cx="2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3" name="公式" r:id="rId3" imgW="3746160" imgH="571320" progId="Equation.3">
                    <p:embed/>
                  </p:oleObj>
                </mc:Choice>
                <mc:Fallback>
                  <p:oleObj name="公式" r:id="rId3" imgW="3746160" imgH="5713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76"/>
                          <a:ext cx="2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1" name="Text Box 5">
              <a:extLst>
                <a:ext uri="{FF2B5EF4-FFF2-40B4-BE49-F238E27FC236}">
                  <a16:creationId xmlns:a16="http://schemas.microsoft.com/office/drawing/2014/main" id="{BB9A2659-11D4-4E96-B152-035D0C2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46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是常数</a:t>
              </a:r>
              <a:r>
                <a:rPr lang="en-US" altLang="zh-CN"/>
                <a:t>);</a:t>
              </a:r>
            </a:p>
          </p:txBody>
        </p:sp>
      </p:grp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FD30D6DB-F377-4341-89F7-EF796B73F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295400"/>
          <a:ext cx="5372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5" imgW="5371920" imgH="1002960" progId="Equation.3">
                  <p:embed/>
                </p:oleObj>
              </mc:Choice>
              <mc:Fallback>
                <p:oleObj name="公式" r:id="rId5" imgW="537192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295400"/>
                        <a:ext cx="5372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0A210308-0201-40E0-B5CD-84D50923D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279650"/>
          <a:ext cx="326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7" imgW="3263760" imgH="838080" progId="Equation.3">
                  <p:embed/>
                </p:oleObj>
              </mc:Choice>
              <mc:Fallback>
                <p:oleObj name="Equation" r:id="rId7" imgW="32637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79650"/>
                        <a:ext cx="326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D5B4F772-4AAB-493D-8AD7-84D69F616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3200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9" imgW="2666880" imgH="888840" progId="Equation.3">
                  <p:embed/>
                </p:oleObj>
              </mc:Choice>
              <mc:Fallback>
                <p:oleObj name="公式" r:id="rId9" imgW="266688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004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941AD64B-B9B5-40AF-B7CD-7E42987FA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3444875"/>
          <a:ext cx="208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11" imgW="2082600" imgH="393480" progId="Equation.3">
                  <p:embed/>
                </p:oleObj>
              </mc:Choice>
              <mc:Fallback>
                <p:oleObj name="公式" r:id="rId11" imgW="20826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444875"/>
                        <a:ext cx="2082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D0ABE1D2-3E46-49B3-889D-5F9C493AB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4076700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公式" r:id="rId13" imgW="2933640" imgH="939600" progId="Equation.3">
                  <p:embed/>
                </p:oleObj>
              </mc:Choice>
              <mc:Fallback>
                <p:oleObj name="公式" r:id="rId13" imgW="293364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076700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60B52AD7-4902-4169-98A8-5736A7E6A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433863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公式" r:id="rId15" imgW="2031840" imgH="393480" progId="Equation.3">
                  <p:embed/>
                </p:oleObj>
              </mc:Choice>
              <mc:Fallback>
                <p:oleObj name="公式" r:id="rId15" imgW="203184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338638"/>
                        <a:ext cx="203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47BD8922-486D-4C5B-8EB4-ED9634CD1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43500"/>
          <a:ext cx="251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公式" r:id="rId17" imgW="2514600" imgH="571320" progId="Equation.3">
                  <p:embed/>
                </p:oleObj>
              </mc:Choice>
              <mc:Fallback>
                <p:oleObj name="公式" r:id="rId17" imgW="2514600" imgH="571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43500"/>
                        <a:ext cx="251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17434384-2166-43D0-BA3C-081137BAD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5216525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公式" r:id="rId19" imgW="1511280" imgH="393480" progId="Equation.3">
                  <p:embed/>
                </p:oleObj>
              </mc:Choice>
              <mc:Fallback>
                <p:oleObj name="公式" r:id="rId19" imgW="15112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5216525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4484D3B6-6F96-4E1F-9031-688DCB773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0579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公式" r:id="rId21" imgW="2489040" imgH="571320" progId="Equation.3">
                  <p:embed/>
                </p:oleObj>
              </mc:Choice>
              <mc:Fallback>
                <p:oleObj name="公式" r:id="rId21" imgW="2489040" imgH="571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579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>
            <a:extLst>
              <a:ext uri="{FF2B5EF4-FFF2-40B4-BE49-F238E27FC236}">
                <a16:creationId xmlns:a16="http://schemas.microsoft.com/office/drawing/2014/main" id="{95C3F26B-B71F-4BED-BC51-BA78F7132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61515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公式" r:id="rId23" imgW="1828800" imgH="393480" progId="Equation.3">
                  <p:embed/>
                </p:oleObj>
              </mc:Choice>
              <mc:Fallback>
                <p:oleObj name="公式" r:id="rId23" imgW="18288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6151563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497F11EA-21A8-4F60-8327-82B1536DB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28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0" name="公式" r:id="rId3" imgW="2323800" imgH="888840" progId="Equation.3">
                  <p:embed/>
                </p:oleObj>
              </mc:Choice>
              <mc:Fallback>
                <p:oleObj name="公式" r:id="rId3" imgW="23238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286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721F1F31-D184-49CE-8AF3-EAA8DFF4E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42545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公式" r:id="rId5" imgW="1854000" imgH="571320" progId="Equation.3">
                  <p:embed/>
                </p:oleObj>
              </mc:Choice>
              <mc:Fallback>
                <p:oleObj name="公式" r:id="rId5" imgW="185400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2545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DEE09BFE-0B55-4A1C-852C-79566049C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191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公式" r:id="rId7" imgW="1574640" imgH="393480" progId="Equation.3">
                  <p:embed/>
                </p:oleObj>
              </mc:Choice>
              <mc:Fallback>
                <p:oleObj name="公式" r:id="rId7" imgW="15746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9113"/>
                        <a:ext cx="157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>
            <a:extLst>
              <a:ext uri="{FF2B5EF4-FFF2-40B4-BE49-F238E27FC236}">
                <a16:creationId xmlns:a16="http://schemas.microsoft.com/office/drawing/2014/main" id="{8423D11B-3868-46CF-B719-C0DEDAA61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2509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公式" r:id="rId9" imgW="2286000" imgH="888840" progId="Equation.3">
                  <p:embed/>
                </p:oleObj>
              </mc:Choice>
              <mc:Fallback>
                <p:oleObj name="公式" r:id="rId9" imgW="22860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2509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36A7D6F9-3873-4B24-8E41-56D8E3208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44780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公式" r:id="rId11" imgW="1854000" imgH="571320" progId="Equation.3">
                  <p:embed/>
                </p:oleObj>
              </mc:Choice>
              <mc:Fallback>
                <p:oleObj name="公式" r:id="rId11" imgW="18540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EF75AFB7-C729-4307-8508-74D582614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6738" y="1520825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公式" r:id="rId13" imgW="1815840" imgH="393480" progId="Equation.3">
                  <p:embed/>
                </p:oleObj>
              </mc:Choice>
              <mc:Fallback>
                <p:oleObj name="公式" r:id="rId13" imgW="18158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520825"/>
                        <a:ext cx="1816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C3277B94-773B-4249-A9DB-01E68CE2F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401888"/>
          <a:ext cx="3479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15" imgW="3479760" imgH="495000" progId="Equation.3">
                  <p:embed/>
                </p:oleObj>
              </mc:Choice>
              <mc:Fallback>
                <p:oleObj name="公式" r:id="rId15" imgW="347976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01888"/>
                        <a:ext cx="3479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D8B4B775-39CE-4B6E-8777-0DFC9FA75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2430463"/>
          <a:ext cx="1511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公式" r:id="rId17" imgW="1511280" imgH="393480" progId="Equation.3">
                  <p:embed/>
                </p:oleObj>
              </mc:Choice>
              <mc:Fallback>
                <p:oleObj name="公式" r:id="rId17" imgW="15112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430463"/>
                        <a:ext cx="1511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>
            <a:extLst>
              <a:ext uri="{FF2B5EF4-FFF2-40B4-BE49-F238E27FC236}">
                <a16:creationId xmlns:a16="http://schemas.microsoft.com/office/drawing/2014/main" id="{2FBA3B80-391A-4FC8-B87A-2148F78F8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3143250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公式" r:id="rId19" imgW="3429000" imgH="495000" progId="Equation.3">
                  <p:embed/>
                </p:oleObj>
              </mc:Choice>
              <mc:Fallback>
                <p:oleObj name="公式" r:id="rId19" imgW="342900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143250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>
            <a:extLst>
              <a:ext uri="{FF2B5EF4-FFF2-40B4-BE49-F238E27FC236}">
                <a16:creationId xmlns:a16="http://schemas.microsoft.com/office/drawing/2014/main" id="{0D6C5859-73C4-4E5B-960B-FF565482D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3190875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公式" r:id="rId21" imgW="1803240" imgH="393480" progId="Equation.3">
                  <p:embed/>
                </p:oleObj>
              </mc:Choice>
              <mc:Fallback>
                <p:oleObj name="公式" r:id="rId21" imgW="180324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3190875"/>
                        <a:ext cx="180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>
            <a:extLst>
              <a:ext uri="{FF2B5EF4-FFF2-40B4-BE49-F238E27FC236}">
                <a16:creationId xmlns:a16="http://schemas.microsoft.com/office/drawing/2014/main" id="{3E33DCBC-113C-4F72-8A62-5A9C157E1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4335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公式" r:id="rId23" imgW="2273040" imgH="571320" progId="Equation.3">
                  <p:embed/>
                </p:oleObj>
              </mc:Choice>
              <mc:Fallback>
                <p:oleObj name="公式" r:id="rId23" imgW="227304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43350"/>
                        <a:ext cx="227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>
            <a:extLst>
              <a:ext uri="{FF2B5EF4-FFF2-40B4-BE49-F238E27FC236}">
                <a16:creationId xmlns:a16="http://schemas.microsoft.com/office/drawing/2014/main" id="{201824C1-FF3D-4721-A85F-2B21A6571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959225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公式" r:id="rId25" imgW="1130040" imgH="469800" progId="Equation.3">
                  <p:embed/>
                </p:oleObj>
              </mc:Choice>
              <mc:Fallback>
                <p:oleObj name="公式" r:id="rId25" imgW="11300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959225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>
            <a:extLst>
              <a:ext uri="{FF2B5EF4-FFF2-40B4-BE49-F238E27FC236}">
                <a16:creationId xmlns:a16="http://schemas.microsoft.com/office/drawing/2014/main" id="{1B06EE51-EEF7-4292-B25F-C92FE50C5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74345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公式" r:id="rId27" imgW="2298600" imgH="571320" progId="Equation.3">
                  <p:embed/>
                </p:oleObj>
              </mc:Choice>
              <mc:Fallback>
                <p:oleObj name="公式" r:id="rId27" imgW="229860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4345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>
            <a:extLst>
              <a:ext uri="{FF2B5EF4-FFF2-40B4-BE49-F238E27FC236}">
                <a16:creationId xmlns:a16="http://schemas.microsoft.com/office/drawing/2014/main" id="{2AB63829-4FE9-4627-9D5A-6EC29E706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0" y="4518025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公式" r:id="rId29" imgW="1346040" imgH="927000" progId="Equation.3">
                  <p:embed/>
                </p:oleObj>
              </mc:Choice>
              <mc:Fallback>
                <p:oleObj name="公式" r:id="rId29" imgW="134604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4518025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5" name="Rectangle 13">
            <a:extLst>
              <a:ext uri="{FF2B5EF4-FFF2-40B4-BE49-F238E27FC236}">
                <a16:creationId xmlns:a16="http://schemas.microsoft.com/office/drawing/2014/main" id="{CEDBC245-C3D8-4B0B-810C-C2FBDE5FC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914400"/>
          </a:xfrm>
        </p:spPr>
        <p:txBody>
          <a:bodyPr/>
          <a:lstStyle/>
          <a:p>
            <a:pPr algn="l"/>
            <a:r>
              <a:rPr lang="zh-CN" altLang="en-US" sz="4000">
                <a:latin typeface="黑体" panose="02010609060101010101" pitchFamily="49" charset="-122"/>
              </a:rPr>
              <a:t>求积分的方法（</a:t>
            </a:r>
            <a:r>
              <a:rPr lang="en-US" altLang="zh-CN" sz="4000">
                <a:latin typeface="黑体" panose="02010609060101010101" pitchFamily="49" charset="-122"/>
              </a:rPr>
              <a:t>1</a:t>
            </a:r>
            <a:r>
              <a:rPr lang="zh-CN" altLang="en-US" sz="4000">
                <a:latin typeface="黑体" panose="02010609060101010101" pitchFamily="49" charset="-122"/>
              </a:rPr>
              <a:t>）</a:t>
            </a:r>
            <a:r>
              <a:rPr lang="en-US" altLang="zh-CN" sz="4000"/>
              <a:t>—</a:t>
            </a:r>
            <a:r>
              <a:rPr lang="zh-CN" altLang="en-US" sz="4000">
                <a:latin typeface="黑体" panose="02010609060101010101" pitchFamily="49" charset="-122"/>
              </a:rPr>
              <a:t>直接积分法</a:t>
            </a:r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20CB98D1-D381-4DDB-A687-76EDA3C7D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9939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/>
              <a:t>   </a:t>
            </a:r>
            <a:r>
              <a:rPr lang="zh-CN" altLang="en-US"/>
              <a:t>求积分</a:t>
            </a:r>
          </a:p>
        </p:txBody>
      </p:sp>
      <p:graphicFrame>
        <p:nvGraphicFramePr>
          <p:cNvPr id="44048" name="Object 16">
            <a:extLst>
              <a:ext uri="{FF2B5EF4-FFF2-40B4-BE49-F238E27FC236}">
                <a16:creationId xmlns:a16="http://schemas.microsoft.com/office/drawing/2014/main" id="{473F219F-5C93-41B0-BA42-9DF420ADC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1974850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公式" r:id="rId3" imgW="1600200" imgH="533160" progId="Equation.3">
                  <p:embed/>
                </p:oleObj>
              </mc:Choice>
              <mc:Fallback>
                <p:oleObj name="公式" r:id="rId3" imgW="160020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974850"/>
                        <a:ext cx="160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Text Box 17">
            <a:extLst>
              <a:ext uri="{FF2B5EF4-FFF2-40B4-BE49-F238E27FC236}">
                <a16:creationId xmlns:a16="http://schemas.microsoft.com/office/drawing/2014/main" id="{A77B4D3F-438B-4356-9603-0A182D78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9083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44050" name="Object 18">
            <a:extLst>
              <a:ext uri="{FF2B5EF4-FFF2-40B4-BE49-F238E27FC236}">
                <a16:creationId xmlns:a16="http://schemas.microsoft.com/office/drawing/2014/main" id="{469F2A2B-D931-4433-8688-07B986A60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908300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公式" r:id="rId5" imgW="1536480" imgH="571320" progId="Equation.3">
                  <p:embed/>
                </p:oleObj>
              </mc:Choice>
              <mc:Fallback>
                <p:oleObj name="公式" r:id="rId5" imgW="153648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908300"/>
                        <a:ext cx="153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>
            <a:extLst>
              <a:ext uri="{FF2B5EF4-FFF2-40B4-BE49-F238E27FC236}">
                <a16:creationId xmlns:a16="http://schemas.microsoft.com/office/drawing/2014/main" id="{53C19441-2D47-45D5-B3A6-EA91AACDF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266065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公式" r:id="rId7" imgW="1333440" imgH="825480" progId="Equation.3">
                  <p:embed/>
                </p:oleObj>
              </mc:Choice>
              <mc:Fallback>
                <p:oleObj name="公式" r:id="rId7" imgW="1333440" imgH="825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660650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0">
            <a:extLst>
              <a:ext uri="{FF2B5EF4-FFF2-40B4-BE49-F238E27FC236}">
                <a16:creationId xmlns:a16="http://schemas.microsoft.com/office/drawing/2014/main" id="{AF7401E0-9DB5-4931-8840-7DAA062D3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41700"/>
          <a:ext cx="1727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公式" r:id="rId9" imgW="1726920" imgH="1663560" progId="Equation.3">
                  <p:embed/>
                </p:oleObj>
              </mc:Choice>
              <mc:Fallback>
                <p:oleObj name="公式" r:id="rId9" imgW="1726920" imgH="1663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41700"/>
                        <a:ext cx="1727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>
            <a:extLst>
              <a:ext uri="{FF2B5EF4-FFF2-40B4-BE49-F238E27FC236}">
                <a16:creationId xmlns:a16="http://schemas.microsoft.com/office/drawing/2014/main" id="{118C276A-3BBD-4E85-BA9E-420EDDF9D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670300"/>
          <a:ext cx="172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公式" r:id="rId11" imgW="1726920" imgH="939600" progId="Equation.3">
                  <p:embed/>
                </p:oleObj>
              </mc:Choice>
              <mc:Fallback>
                <p:oleObj name="公式" r:id="rId11" imgW="172692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70300"/>
                        <a:ext cx="172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>
            <a:extLst>
              <a:ext uri="{FF2B5EF4-FFF2-40B4-BE49-F238E27FC236}">
                <a16:creationId xmlns:a16="http://schemas.microsoft.com/office/drawing/2014/main" id="{7F648C2F-56AA-4D07-9983-0917F50B3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603500"/>
          <a:ext cx="2679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13" imgW="2679480" imgH="965160" progId="Equation.3">
                  <p:embed/>
                </p:oleObj>
              </mc:Choice>
              <mc:Fallback>
                <p:oleObj name="Equation" r:id="rId13" imgW="267948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03500"/>
                        <a:ext cx="2679700" cy="963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>
            <a:extLst>
              <a:ext uri="{FF2B5EF4-FFF2-40B4-BE49-F238E27FC236}">
                <a16:creationId xmlns:a16="http://schemas.microsoft.com/office/drawing/2014/main" id="{35D4C267-966D-48D7-BA81-2C986864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/>
              <a:t>   </a:t>
            </a:r>
            <a:r>
              <a:rPr lang="zh-CN" altLang="en-US"/>
              <a:t>求积分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B74FA712-8E83-4050-9DDC-FEE349A7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4807D10A-0426-46E3-BDE8-CB4631E99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381000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公式" r:id="rId3" imgW="3479760" imgH="965160" progId="Equation.3">
                  <p:embed/>
                </p:oleObj>
              </mc:Choice>
              <mc:Fallback>
                <p:oleObj name="公式" r:id="rId3" imgW="347976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81000"/>
                        <a:ext cx="347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8F0CC0C6-3D97-467E-ACEB-F56BC383B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00200"/>
          <a:ext cx="340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公式" r:id="rId5" imgW="3403440" imgH="939600" progId="Equation.3">
                  <p:embed/>
                </p:oleObj>
              </mc:Choice>
              <mc:Fallback>
                <p:oleObj name="公式" r:id="rId5" imgW="340344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340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EAA55B94-8422-439B-9C13-E7ABD9D88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194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公式" r:id="rId7" imgW="4457520" imgH="939600" progId="Equation.3">
                  <p:embed/>
                </p:oleObj>
              </mc:Choice>
              <mc:Fallback>
                <p:oleObj name="公式" r:id="rId7" imgW="445752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6997EF20-75EF-48BD-8899-465FD93C0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91000"/>
          <a:ext cx="189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公式" r:id="rId9" imgW="1892160" imgH="330120" progId="Equation.3">
                  <p:embed/>
                </p:oleObj>
              </mc:Choice>
              <mc:Fallback>
                <p:oleObj name="公式" r:id="rId9" imgW="18921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892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7264008E-7603-4BA0-801D-F06E6C667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10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11" imgW="1815840" imgH="330120" progId="Equation.3">
                  <p:embed/>
                </p:oleObj>
              </mc:Choice>
              <mc:Fallback>
                <p:oleObj name="公式" r:id="rId11" imgW="181584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>
            <a:extLst>
              <a:ext uri="{FF2B5EF4-FFF2-40B4-BE49-F238E27FC236}">
                <a16:creationId xmlns:a16="http://schemas.microsoft.com/office/drawing/2014/main" id="{4EF4AAAD-50A0-4D84-9EBB-4BAD5C0F6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1910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13" imgW="609480" imgH="330120" progId="Equation.3">
                  <p:embed/>
                </p:oleObj>
              </mc:Choice>
              <mc:Fallback>
                <p:oleObj name="公式" r:id="rId13" imgW="60948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910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>
            <a:extLst>
              <a:ext uri="{FF2B5EF4-FFF2-40B4-BE49-F238E27FC236}">
                <a16:creationId xmlns:a16="http://schemas.microsoft.com/office/drawing/2014/main" id="{1067E2D9-5A74-4DEC-ADC0-96E1B8ED7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181600"/>
          <a:ext cx="375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5" imgW="3759120" imgH="850680" progId="Equation.3">
                  <p:embed/>
                </p:oleObj>
              </mc:Choice>
              <mc:Fallback>
                <p:oleObj name="Equation" r:id="rId15" imgW="375912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3759200" cy="850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755A8DB4-6DDA-471D-BF48-AC7533BBA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105400"/>
          <a:ext cx="394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7" imgW="3949560" imgH="901440" progId="Equation.3">
                  <p:embed/>
                </p:oleObj>
              </mc:Choice>
              <mc:Fallback>
                <p:oleObj name="Equation" r:id="rId17" imgW="3949560" imgH="901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949700" cy="90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0F0121C2-6E6E-4B4B-AA6D-3D5AE4558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8" y="260350"/>
          <a:ext cx="48418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公式" r:id="rId3" imgW="2019240" imgH="304560" progId="Equation.3">
                  <p:embed/>
                </p:oleObj>
              </mc:Choice>
              <mc:Fallback>
                <p:oleObj name="公式" r:id="rId3" imgW="201924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260350"/>
                        <a:ext cx="48418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5">
            <a:extLst>
              <a:ext uri="{FF2B5EF4-FFF2-40B4-BE49-F238E27FC236}">
                <a16:creationId xmlns:a16="http://schemas.microsoft.com/office/drawing/2014/main" id="{3E000B74-6987-4560-9524-F3A2E35C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解：原式＝</a:t>
            </a:r>
          </a:p>
        </p:txBody>
      </p:sp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91420DB3-F0E0-4188-A9FC-475AB1F1B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052513"/>
          <a:ext cx="36004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公式" r:id="rId5" imgW="1104840" imgH="368280" progId="Equation.3">
                  <p:embed/>
                </p:oleObj>
              </mc:Choice>
              <mc:Fallback>
                <p:oleObj name="公式" r:id="rId5" imgW="11048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052513"/>
                        <a:ext cx="360045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BAFAA6BE-2C8B-4151-B58A-0718F912D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349500"/>
          <a:ext cx="49260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公式" r:id="rId7" imgW="1574640" imgH="368280" progId="Equation.3">
                  <p:embed/>
                </p:oleObj>
              </mc:Choice>
              <mc:Fallback>
                <p:oleObj name="公式" r:id="rId7" imgW="157464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49260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6E7F14AE-76AB-464F-9744-FB2F5769B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005263"/>
          <a:ext cx="4535487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公式" r:id="rId9" imgW="1307880" imgH="419040" progId="Equation.3">
                  <p:embed/>
                </p:oleObj>
              </mc:Choice>
              <mc:Fallback>
                <p:oleObj name="公式" r:id="rId9" imgW="1307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05263"/>
                        <a:ext cx="4535487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5984BA0C-3D60-4B5C-9E81-6506943D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/>
              <a:t>   </a:t>
            </a:r>
            <a:r>
              <a:rPr lang="zh-CN" altLang="en-US"/>
              <a:t>求积分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A908C1F6-922B-49F3-9FF0-5C3B6ACD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解：先变形，再用基本积分表</a:t>
            </a:r>
            <a:endParaRPr lang="zh-CN" altLang="en-US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722E31A2-37E0-409A-8710-7EBAC6742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947738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公式" r:id="rId3" imgW="2209680" imgH="1054080" progId="Equation.3">
                  <p:embed/>
                </p:oleObj>
              </mc:Choice>
              <mc:Fallback>
                <p:oleObj name="公式" r:id="rId3" imgW="22096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947738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27F8D812-185D-4403-8956-CED7CE6B2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2146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公式" r:id="rId5" imgW="2145960" imgH="1002960" progId="Equation.3">
                  <p:embed/>
                </p:oleObj>
              </mc:Choice>
              <mc:Fallback>
                <p:oleObj name="公式" r:id="rId5" imgW="214596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21463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CAB66BA2-BFB5-421C-944D-2F2CA38AB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95600"/>
          <a:ext cx="2717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7" imgW="2717640" imgH="1002960" progId="Equation.3">
                  <p:embed/>
                </p:oleObj>
              </mc:Choice>
              <mc:Fallback>
                <p:oleObj name="公式" r:id="rId7" imgW="271764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95600"/>
                        <a:ext cx="2717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1D509698-24EF-461E-931A-425DF8217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公式" r:id="rId9" imgW="2857320" imgH="965160" progId="Equation.3">
                  <p:embed/>
                </p:oleObj>
              </mc:Choice>
              <mc:Fallback>
                <p:oleObj name="公式" r:id="rId9" imgW="285732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72E27898-1881-409A-805B-B3D26C150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415290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公式" r:id="rId11" imgW="3124080" imgH="888840" progId="Equation.3">
                  <p:embed/>
                </p:oleObj>
              </mc:Choice>
              <mc:Fallback>
                <p:oleObj name="公式" r:id="rId11" imgW="31240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15290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5B942E89-A510-4C6E-9275-3B29446C1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10200"/>
          <a:ext cx="336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13" imgW="3365280" imgH="368280" progId="Equation.3">
                  <p:embed/>
                </p:oleObj>
              </mc:Choice>
              <mc:Fallback>
                <p:oleObj name="Equation" r:id="rId13" imgW="33652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336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AA2E4DC3-E752-4173-BD4E-626D21F29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/>
              <a:t>   </a:t>
            </a:r>
            <a:r>
              <a:rPr lang="zh-CN" altLang="en-US"/>
              <a:t>求积分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8063D7E-14F3-439C-AF5C-89BE025D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096953BE-6DB6-47E4-BA85-CFD5B8E4A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838200"/>
          <a:ext cx="2298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公式" r:id="rId3" imgW="2298600" imgH="1054080" progId="Equation.3">
                  <p:embed/>
                </p:oleObj>
              </mc:Choice>
              <mc:Fallback>
                <p:oleObj name="公式" r:id="rId3" imgW="229860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2298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452E5C96-ACD6-4000-9A70-EC82C211E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82800"/>
          <a:ext cx="2222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5" imgW="2222280" imgH="1002960" progId="Equation.3">
                  <p:embed/>
                </p:oleObj>
              </mc:Choice>
              <mc:Fallback>
                <p:oleObj name="公式" r:id="rId5" imgW="222228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82800"/>
                        <a:ext cx="22225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2B1075B4-6B29-4F29-9DA6-B6C414111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114550"/>
          <a:ext cx="2616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7" imgW="2616120" imgH="1002960" progId="Equation.3">
                  <p:embed/>
                </p:oleObj>
              </mc:Choice>
              <mc:Fallback>
                <p:oleObj name="公式" r:id="rId7" imgW="261612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14550"/>
                        <a:ext cx="2616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E2368808-AA30-4CE8-853E-B1A7614A3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57563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公式" r:id="rId9" imgW="3225600" imgH="888840" progId="Equation.3">
                  <p:embed/>
                </p:oleObj>
              </mc:Choice>
              <mc:Fallback>
                <p:oleObj name="公式" r:id="rId9" imgW="32256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7563"/>
                        <a:ext cx="322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00301C54-3153-4BA5-AB66-59EB9DC64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444500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公式" r:id="rId11" imgW="3276360" imgH="888840" progId="Equation.3">
                  <p:embed/>
                </p:oleObj>
              </mc:Choice>
              <mc:Fallback>
                <p:oleObj name="公式" r:id="rId11" imgW="32763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445000"/>
                        <a:ext cx="327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>
            <a:extLst>
              <a:ext uri="{FF2B5EF4-FFF2-40B4-BE49-F238E27FC236}">
                <a16:creationId xmlns:a16="http://schemas.microsoft.com/office/drawing/2014/main" id="{649E3B99-B7D4-4BED-8580-406B436D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3881438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559C80FF-7502-4C34-9874-A49B61B97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3778250"/>
          <a:ext cx="232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公式" r:id="rId3" imgW="2323800" imgH="596880" progId="Equation.3">
                  <p:embed/>
                </p:oleObj>
              </mc:Choice>
              <mc:Fallback>
                <p:oleObj name="公式" r:id="rId3" imgW="232380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78250"/>
                        <a:ext cx="232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0C756CFB-A9C0-4261-B371-4072CE001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3851275"/>
          <a:ext cx="3933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文档" r:id="rId5" imgW="3696480" imgH="594360" progId="Word.Document.8">
                  <p:embed/>
                </p:oleObj>
              </mc:Choice>
              <mc:Fallback>
                <p:oleObj name="文档" r:id="rId5" imgW="3696480" imgH="5943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851275"/>
                        <a:ext cx="39338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769C1275-ED0C-4F4B-88CB-2543FAA97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5538788"/>
          <a:ext cx="5487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文档" r:id="rId7" imgW="5493240" imgH="1019160" progId="Word.Document.8">
                  <p:embed/>
                </p:oleObj>
              </mc:Choice>
              <mc:Fallback>
                <p:oleObj name="文档" r:id="rId7" imgW="5493240" imgH="10191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538788"/>
                        <a:ext cx="5487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41068AC9-3827-4720-8855-10D6364C2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521200"/>
          <a:ext cx="308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公式" r:id="rId9" imgW="3085920" imgH="888840" progId="Equation.3">
                  <p:embed/>
                </p:oleObj>
              </mc:Choice>
              <mc:Fallback>
                <p:oleObj name="公式" r:id="rId9" imgW="30859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21200"/>
                        <a:ext cx="308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>
            <a:extLst>
              <a:ext uri="{FF2B5EF4-FFF2-40B4-BE49-F238E27FC236}">
                <a16:creationId xmlns:a16="http://schemas.microsoft.com/office/drawing/2014/main" id="{EFDC91F8-F644-4073-81E1-97B0CD97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33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定义：</a:t>
            </a:r>
          </a:p>
        </p:txBody>
      </p:sp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493FDB26-1042-4D7A-BA89-39F9868F5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8063" y="1219200"/>
          <a:ext cx="31273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Document" r:id="rId11" imgW="3140640" imgH="666720" progId="Word.Document.8">
                  <p:embed/>
                </p:oleObj>
              </mc:Choice>
              <mc:Fallback>
                <p:oleObj name="Document" r:id="rId11" imgW="3140640" imgH="66672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219200"/>
                        <a:ext cx="31273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8094E2EF-A13B-432D-908F-995D62B36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801813"/>
          <a:ext cx="23606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Document" r:id="rId13" imgW="2403000" imgH="600120" progId="Word.Document.8">
                  <p:embed/>
                </p:oleObj>
              </mc:Choice>
              <mc:Fallback>
                <p:oleObj name="Document" r:id="rId13" imgW="2403000" imgH="60012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01813"/>
                        <a:ext cx="23606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AD1B52DF-5ED0-4AF9-A92F-1FF157B4A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1801813"/>
          <a:ext cx="33274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Document" r:id="rId15" imgW="3328200" imgH="594360" progId="Word.Document.8">
                  <p:embed/>
                </p:oleObj>
              </mc:Choice>
              <mc:Fallback>
                <p:oleObj name="Document" r:id="rId15" imgW="3328200" imgH="59436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1801813"/>
                        <a:ext cx="33274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>
            <a:extLst>
              <a:ext uri="{FF2B5EF4-FFF2-40B4-BE49-F238E27FC236}">
                <a16:creationId xmlns:a16="http://schemas.microsoft.com/office/drawing/2014/main" id="{B03B5C66-853E-4551-B370-DD6218CDD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2398713"/>
          <a:ext cx="35829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Document" r:id="rId17" imgW="3649320" imgH="638280" progId="Word.Document.8">
                  <p:embed/>
                </p:oleObj>
              </mc:Choice>
              <mc:Fallback>
                <p:oleObj name="Document" r:id="rId17" imgW="3649320" imgH="63828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398713"/>
                        <a:ext cx="35829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>
            <a:extLst>
              <a:ext uri="{FF2B5EF4-FFF2-40B4-BE49-F238E27FC236}">
                <a16:creationId xmlns:a16="http://schemas.microsoft.com/office/drawing/2014/main" id="{609502CB-631A-4C3F-B1C9-E4608FFCB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398713"/>
          <a:ext cx="46196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文档" r:id="rId19" imgW="4698355" imgH="666443" progId="Word.Document.8">
                  <p:embed/>
                </p:oleObj>
              </mc:Choice>
              <mc:Fallback>
                <p:oleObj name="文档" r:id="rId19" imgW="4698355" imgH="666443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398713"/>
                        <a:ext cx="46196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>
            <a:extLst>
              <a:ext uri="{FF2B5EF4-FFF2-40B4-BE49-F238E27FC236}">
                <a16:creationId xmlns:a16="http://schemas.microsoft.com/office/drawing/2014/main" id="{023A8F85-E2BA-4273-9B38-B72B18F34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1801813"/>
          <a:ext cx="28432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文档" r:id="rId21" imgW="2844291" imgH="666443" progId="Word.Document.8">
                  <p:embed/>
                </p:oleObj>
              </mc:Choice>
              <mc:Fallback>
                <p:oleObj name="文档" r:id="rId21" imgW="2844291" imgH="666443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801813"/>
                        <a:ext cx="28432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>
            <a:extLst>
              <a:ext uri="{FF2B5EF4-FFF2-40B4-BE49-F238E27FC236}">
                <a16:creationId xmlns:a16="http://schemas.microsoft.com/office/drawing/2014/main" id="{8BF93B89-F53B-4D68-B58F-599D6A8CA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86100"/>
          <a:ext cx="5181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文档" r:id="rId23" imgW="5331019" imgH="698127" progId="Word.Document.8">
                  <p:embed/>
                </p:oleObj>
              </mc:Choice>
              <mc:Fallback>
                <p:oleObj name="文档" r:id="rId23" imgW="5331019" imgH="698127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6100"/>
                        <a:ext cx="5181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Rectangle 19">
            <a:extLst>
              <a:ext uri="{FF2B5EF4-FFF2-40B4-BE49-F238E27FC236}">
                <a16:creationId xmlns:a16="http://schemas.microsoft.com/office/drawing/2014/main" id="{D494592E-0BE7-4E0C-A9DC-F863CFC3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754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</a:rPr>
              <a:t>一、原函数与不定积分的概念</a:t>
            </a:r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8739BA03-62AF-4B7A-8FE4-18B73854C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12160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如果在区间</a:t>
            </a:r>
            <a:r>
              <a:rPr lang="zh-CN" altLang="en-US" i="1"/>
              <a:t>Ｉ</a:t>
            </a:r>
            <a:r>
              <a:rPr lang="zh-CN" altLang="en-US"/>
              <a:t>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  <p:bldP spid="80907" grpId="0"/>
      <p:bldP spid="809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07BC6BCB-ECE7-4671-A79B-7312C5DB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/>
              <a:t>   </a:t>
            </a:r>
            <a:r>
              <a:rPr lang="zh-CN" altLang="en-US"/>
              <a:t>求积分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7E869633-E3EC-4584-A660-166C480B8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F2960517-23D9-434C-A9D5-491F30BE5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90805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3" imgW="2234880" imgH="888840" progId="Equation.3">
                  <p:embed/>
                </p:oleObj>
              </mc:Choice>
              <mc:Fallback>
                <p:oleObj name="公式" r:id="rId3" imgW="223488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0805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67231BF9-77EB-4AD2-90F4-689839014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336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公式" r:id="rId5" imgW="2184120" imgH="888840" progId="Equation.3">
                  <p:embed/>
                </p:oleObj>
              </mc:Choice>
              <mc:Fallback>
                <p:oleObj name="公式" r:id="rId5" imgW="21841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AF61DF37-8111-49D2-9FC4-F4DB112B3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0" y="216535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公式" r:id="rId7" imgW="3187440" imgH="888840" progId="Equation.3">
                  <p:embed/>
                </p:oleObj>
              </mc:Choice>
              <mc:Fallback>
                <p:oleObj name="公式" r:id="rId7" imgW="31874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165350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4A62A93E-A4EB-4A0F-B037-2E8796B2F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782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公式" r:id="rId9" imgW="2209680" imgH="888840" progId="Equation.3">
                  <p:embed/>
                </p:oleObj>
              </mc:Choice>
              <mc:Fallback>
                <p:oleObj name="公式" r:id="rId9" imgW="22096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78200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92026111-4439-4BFC-8A80-B81AB1F0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9580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公式" r:id="rId11" imgW="2120760" imgH="888840" progId="Equation.3">
                  <p:embed/>
                </p:oleObj>
              </mc:Choice>
              <mc:Fallback>
                <p:oleObj name="公式" r:id="rId11" imgW="21207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212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>
            <a:extLst>
              <a:ext uri="{FF2B5EF4-FFF2-40B4-BE49-F238E27FC236}">
                <a16:creationId xmlns:a16="http://schemas.microsoft.com/office/drawing/2014/main" id="{751886D0-992F-4086-92FE-A5BE1086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76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说明：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21F9DAB5-3874-4C6D-9AC9-D1104189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30850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以上几例中的被积函数都需要进行恒等变形，才能使用基本积分表</a:t>
            </a:r>
            <a:r>
              <a:rPr lang="en-US" altLang="zh-CN"/>
              <a:t>.</a:t>
            </a:r>
          </a:p>
        </p:txBody>
      </p: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0BE178E8-C415-4F39-BE9C-96B1C5191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454400"/>
          <a:ext cx="200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3" imgW="2006280" imgH="838080" progId="Equation.3">
                  <p:embed/>
                </p:oleObj>
              </mc:Choice>
              <mc:Fallback>
                <p:oleObj name="Equation" r:id="rId13" imgW="200628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54400"/>
                        <a:ext cx="200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1BEA3BDA-BCF0-4688-9654-0137772A2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0700" y="381000"/>
          <a:ext cx="325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15" imgW="3251160" imgH="583920" progId="Equation.3">
                  <p:embed/>
                </p:oleObj>
              </mc:Choice>
              <mc:Fallback>
                <p:oleObj name="Equation" r:id="rId15" imgW="325116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81000"/>
                        <a:ext cx="3251200" cy="584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7" grpId="0" autoUpdateAnimBg="0"/>
      <p:bldP spid="481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A5BCF270-947F-4113-AB41-3AB5499E4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"/>
          <a:ext cx="7332663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文档" r:id="rId3" imgW="7335918" imgH="2041259" progId="Word.Document.8">
                  <p:embed/>
                </p:oleObj>
              </mc:Choice>
              <mc:Fallback>
                <p:oleObj name="文档" r:id="rId3" imgW="7335918" imgH="20412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7332663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>
            <a:extLst>
              <a:ext uri="{FF2B5EF4-FFF2-40B4-BE49-F238E27FC236}">
                <a16:creationId xmlns:a16="http://schemas.microsoft.com/office/drawing/2014/main" id="{6541FADB-600F-4DDA-AD3F-315F67C83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57E781B-43FC-485E-87CC-18D24FA18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57400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公式" r:id="rId5" imgW="3530520" imgH="888840" progId="Equation.3">
                  <p:embed/>
                </p:oleObj>
              </mc:Choice>
              <mc:Fallback>
                <p:oleObj name="公式" r:id="rId5" imgW="35305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3EB1DCE2-D5DD-4F5F-AA1A-299B1EE89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24200"/>
          <a:ext cx="411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公式" r:id="rId7" imgW="4114800" imgH="571320" progId="Equation.3">
                  <p:embed/>
                </p:oleObj>
              </mc:Choice>
              <mc:Fallback>
                <p:oleObj name="公式" r:id="rId7" imgW="41148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411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E2AF5A24-7591-45E7-9733-148283263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公式" r:id="rId9" imgW="3009600" imgH="393480" progId="Equation.3">
                  <p:embed/>
                </p:oleObj>
              </mc:Choice>
              <mc:Fallback>
                <p:oleObj name="公式" r:id="rId9" imgW="3009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6909697C-BA5F-4F1D-8A92-BD2864BE6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1968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公式" r:id="rId11" imgW="1968480" imgH="406080" progId="Equation.3">
                  <p:embed/>
                </p:oleObj>
              </mc:Choice>
              <mc:Fallback>
                <p:oleObj name="公式" r:id="rId11" imgW="1968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1968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C36310F4-1026-4196-B74A-5AB669CD9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0"/>
          <a:ext cx="1574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公式" r:id="rId13" imgW="1574640" imgH="406080" progId="Equation.3">
                  <p:embed/>
                </p:oleObj>
              </mc:Choice>
              <mc:Fallback>
                <p:oleObj name="公式" r:id="rId13" imgW="15746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1574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>
            <a:extLst>
              <a:ext uri="{FF2B5EF4-FFF2-40B4-BE49-F238E27FC236}">
                <a16:creationId xmlns:a16="http://schemas.microsoft.com/office/drawing/2014/main" id="{1FE47EEE-E98F-47A2-ABA3-C854665A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所求曲线方程为</a:t>
            </a:r>
          </a:p>
        </p:txBody>
      </p:sp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1369F952-A879-46B2-A707-B5D2AECB6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5441950"/>
          <a:ext cx="3213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公式" r:id="rId15" imgW="3213000" imgH="406080" progId="Equation.3">
                  <p:embed/>
                </p:oleObj>
              </mc:Choice>
              <mc:Fallback>
                <p:oleObj name="公式" r:id="rId15" imgW="32130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441950"/>
                        <a:ext cx="3213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51" name="Group 7">
            <a:extLst>
              <a:ext uri="{FF2B5EF4-FFF2-40B4-BE49-F238E27FC236}">
                <a16:creationId xmlns:a16="http://schemas.microsoft.com/office/drawing/2014/main" id="{712756ED-1E62-4DD9-BC35-C4DC9DB727FF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68263"/>
            <a:ext cx="8589962" cy="1200150"/>
            <a:chOff x="191" y="43"/>
            <a:chExt cx="5411" cy="756"/>
          </a:xfrm>
        </p:grpSpPr>
        <p:sp>
          <p:nvSpPr>
            <p:cNvPr id="82949" name="Text Box 5">
              <a:extLst>
                <a:ext uri="{FF2B5EF4-FFF2-40B4-BE49-F238E27FC236}">
                  <a16:creationId xmlns:a16="http://schemas.microsoft.com/office/drawing/2014/main" id="{5100914D-C429-4D25-B682-D466FD08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3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例</a:t>
              </a:r>
              <a:r>
                <a:rPr lang="en-US" altLang="zh-CN"/>
                <a:t>12</a:t>
              </a:r>
              <a:r>
                <a:rPr lang="zh-CN" altLang="en-US"/>
                <a:t>：已知</a:t>
              </a:r>
            </a:p>
          </p:txBody>
        </p:sp>
        <p:graphicFrame>
          <p:nvGraphicFramePr>
            <p:cNvPr id="82950" name="Object 6">
              <a:extLst>
                <a:ext uri="{FF2B5EF4-FFF2-40B4-BE49-F238E27FC236}">
                  <a16:creationId xmlns:a16="http://schemas.microsoft.com/office/drawing/2014/main" id="{BF4AFBAA-924E-469F-9A89-03D4C0D096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43"/>
            <a:ext cx="4264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8" name="公式" r:id="rId3" imgW="2577960" imgH="457200" progId="Equation.3">
                    <p:embed/>
                  </p:oleObj>
                </mc:Choice>
                <mc:Fallback>
                  <p:oleObj name="公式" r:id="rId3" imgW="257796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43"/>
                          <a:ext cx="4264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6" name="Group 22">
            <a:extLst>
              <a:ext uri="{FF2B5EF4-FFF2-40B4-BE49-F238E27FC236}">
                <a16:creationId xmlns:a16="http://schemas.microsoft.com/office/drawing/2014/main" id="{36AB17F6-7B8C-460B-9FAC-FFC9F209B80D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1268413"/>
            <a:ext cx="2828925" cy="636587"/>
            <a:chOff x="191" y="799"/>
            <a:chExt cx="1782" cy="401"/>
          </a:xfrm>
        </p:grpSpPr>
        <p:sp>
          <p:nvSpPr>
            <p:cNvPr id="82952" name="Text Box 8">
              <a:extLst>
                <a:ext uri="{FF2B5EF4-FFF2-40B4-BE49-F238E27FC236}">
                  <a16:creationId xmlns:a16="http://schemas.microsoft.com/office/drawing/2014/main" id="{D77B5E4B-1142-4A65-A133-570A4FFB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81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解：设</a:t>
              </a:r>
            </a:p>
          </p:txBody>
        </p:sp>
        <p:graphicFrame>
          <p:nvGraphicFramePr>
            <p:cNvPr id="82953" name="Object 9">
              <a:extLst>
                <a:ext uri="{FF2B5EF4-FFF2-40B4-BE49-F238E27FC236}">
                  <a16:creationId xmlns:a16="http://schemas.microsoft.com/office/drawing/2014/main" id="{01EF5386-AD3A-460F-A1DD-D1A80C3E4D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799"/>
            <a:ext cx="998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9" name="公式" r:id="rId5" imgW="507960" imgH="203040" progId="Equation.3">
                    <p:embed/>
                  </p:oleObj>
                </mc:Choice>
                <mc:Fallback>
                  <p:oleObj name="公式" r:id="rId5" imgW="50796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799"/>
                          <a:ext cx="998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7" name="Group 23">
            <a:extLst>
              <a:ext uri="{FF2B5EF4-FFF2-40B4-BE49-F238E27FC236}">
                <a16:creationId xmlns:a16="http://schemas.microsoft.com/office/drawing/2014/main" id="{F2268699-B748-4104-BA1F-A83EB71D46A4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268413"/>
            <a:ext cx="2706687" cy="528637"/>
            <a:chOff x="2109" y="799"/>
            <a:chExt cx="1705" cy="333"/>
          </a:xfrm>
        </p:grpSpPr>
        <p:sp>
          <p:nvSpPr>
            <p:cNvPr id="82954" name="Text Box 10">
              <a:extLst>
                <a:ext uri="{FF2B5EF4-FFF2-40B4-BE49-F238E27FC236}">
                  <a16:creationId xmlns:a16="http://schemas.microsoft.com/office/drawing/2014/main" id="{AA09CA0B-3AF2-4A7F-948E-58481A499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9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则当</a:t>
              </a:r>
            </a:p>
          </p:txBody>
        </p:sp>
        <p:graphicFrame>
          <p:nvGraphicFramePr>
            <p:cNvPr id="82955" name="Object 11">
              <a:extLst>
                <a:ext uri="{FF2B5EF4-FFF2-40B4-BE49-F238E27FC236}">
                  <a16:creationId xmlns:a16="http://schemas.microsoft.com/office/drawing/2014/main" id="{D0EB5981-244F-4719-92C1-7299AFB4D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799"/>
            <a:ext cx="120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0" name="公式" r:id="rId7" imgW="736560" imgH="203040" progId="Equation.3">
                    <p:embed/>
                  </p:oleObj>
                </mc:Choice>
                <mc:Fallback>
                  <p:oleObj name="公式" r:id="rId7" imgW="73656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799"/>
                          <a:ext cx="120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42406491-00AB-458F-BD32-F3F7A05FD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33321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公式" r:id="rId9" imgW="1282680" imgH="203040" progId="Equation.3">
                  <p:embed/>
                </p:oleObj>
              </mc:Choice>
              <mc:Fallback>
                <p:oleObj name="公式" r:id="rId9" imgW="12826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33321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C52868C3-A30A-4BD3-81BF-630B1BE0C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916113"/>
          <a:ext cx="39608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公式" r:id="rId11" imgW="1434960" imgH="279360" progId="Equation.3">
                  <p:embed/>
                </p:oleObj>
              </mc:Choice>
              <mc:Fallback>
                <p:oleObj name="公式" r:id="rId11" imgW="143496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16113"/>
                        <a:ext cx="39608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>
            <a:extLst>
              <a:ext uri="{FF2B5EF4-FFF2-40B4-BE49-F238E27FC236}">
                <a16:creationId xmlns:a16="http://schemas.microsoft.com/office/drawing/2014/main" id="{3A96D037-626C-45F5-90B3-2B52A97F8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7300" y="1916113"/>
          <a:ext cx="15367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公式" r:id="rId13" imgW="482400" imgH="215640" progId="Equation.3">
                  <p:embed/>
                </p:oleObj>
              </mc:Choice>
              <mc:Fallback>
                <p:oleObj name="公式" r:id="rId13" imgW="4824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1916113"/>
                        <a:ext cx="15367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Text Box 15">
            <a:extLst>
              <a:ext uri="{FF2B5EF4-FFF2-40B4-BE49-F238E27FC236}">
                <a16:creationId xmlns:a16="http://schemas.microsoft.com/office/drawing/2014/main" id="{53AE72E3-2A97-413C-9DAF-37F6287A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728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06EF796C-A87D-464D-8C51-78EBEFA62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08275"/>
          <a:ext cx="2160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公式" r:id="rId15" imgW="838080" imgH="215640" progId="Equation.3">
                  <p:embed/>
                </p:oleObj>
              </mc:Choice>
              <mc:Fallback>
                <p:oleObj name="公式" r:id="rId15" imgW="83808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2160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E6CD541B-393D-4AFC-BE17-EC398D521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73463"/>
          <a:ext cx="26066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公式" r:id="rId17" imgW="1002960" imgH="203040" progId="Equation.3">
                  <p:embed/>
                </p:oleObj>
              </mc:Choice>
              <mc:Fallback>
                <p:oleObj name="公式" r:id="rId17" imgW="10029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73463"/>
                        <a:ext cx="26066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50407007-1ECC-44E0-8D8D-A64F1BBDF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500438"/>
          <a:ext cx="34305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公式" r:id="rId19" imgW="1320480" imgH="228600" progId="Equation.3">
                  <p:embed/>
                </p:oleObj>
              </mc:Choice>
              <mc:Fallback>
                <p:oleObj name="公式" r:id="rId19" imgW="13204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34305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46192198-D2DF-4AC0-BBDA-33BE7D05A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65625"/>
          <a:ext cx="41021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公式" r:id="rId21" imgW="1485720" imgH="279360" progId="Equation.3">
                  <p:embed/>
                </p:oleObj>
              </mc:Choice>
              <mc:Fallback>
                <p:oleObj name="公式" r:id="rId21" imgW="148572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65625"/>
                        <a:ext cx="41021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2D3073FE-E057-42B7-A23A-0DEB7F66A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346575"/>
          <a:ext cx="18192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公式" r:id="rId23" imgW="571320" imgH="228600" progId="Equation.3">
                  <p:embed/>
                </p:oleObj>
              </mc:Choice>
              <mc:Fallback>
                <p:oleObj name="公式" r:id="rId23" imgW="57132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346575"/>
                        <a:ext cx="18192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>
            <a:extLst>
              <a:ext uri="{FF2B5EF4-FFF2-40B4-BE49-F238E27FC236}">
                <a16:creationId xmlns:a16="http://schemas.microsoft.com/office/drawing/2014/main" id="{CEA3B83A-C61E-4DC1-A567-9246EE3B3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300663"/>
          <a:ext cx="496887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公式" r:id="rId25" imgW="1828800" imgH="482400" progId="Equation.3">
                  <p:embed/>
                </p:oleObj>
              </mc:Choice>
              <mc:Fallback>
                <p:oleObj name="公式" r:id="rId25" imgW="182880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00663"/>
                        <a:ext cx="496887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49C21E08-A88B-45B0-803C-04808366C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628775"/>
          <a:ext cx="49688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公式" r:id="rId3" imgW="1828800" imgH="482400" progId="Equation.3">
                  <p:embed/>
                </p:oleObj>
              </mc:Choice>
              <mc:Fallback>
                <p:oleObj name="公式" r:id="rId3" imgW="18288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9688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3" name="Group 5">
            <a:extLst>
              <a:ext uri="{FF2B5EF4-FFF2-40B4-BE49-F238E27FC236}">
                <a16:creationId xmlns:a16="http://schemas.microsoft.com/office/drawing/2014/main" id="{F1D4B233-7E1F-402E-8F9F-89C11CACDAB7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68263"/>
            <a:ext cx="8589962" cy="1200150"/>
            <a:chOff x="191" y="43"/>
            <a:chExt cx="5411" cy="756"/>
          </a:xfrm>
        </p:grpSpPr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2781BE3D-1AB8-44C1-A2E4-362189D8A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3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例</a:t>
              </a:r>
              <a:r>
                <a:rPr lang="en-US" altLang="zh-CN"/>
                <a:t>12</a:t>
              </a:r>
              <a:r>
                <a:rPr lang="zh-CN" altLang="en-US"/>
                <a:t>：已知</a:t>
              </a:r>
            </a:p>
          </p:txBody>
        </p:sp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939DD2C9-FDB5-478D-9A75-19ABC67B7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43"/>
            <a:ext cx="4264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3" name="公式" r:id="rId5" imgW="2577960" imgH="457200" progId="Equation.3">
                    <p:embed/>
                  </p:oleObj>
                </mc:Choice>
                <mc:Fallback>
                  <p:oleObj name="公式" r:id="rId5" imgW="257796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43"/>
                          <a:ext cx="4264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76" name="Rectangle 8">
            <a:extLst>
              <a:ext uri="{FF2B5EF4-FFF2-40B4-BE49-F238E27FC236}">
                <a16:creationId xmlns:a16="http://schemas.microsoft.com/office/drawing/2014/main" id="{BAC5200F-74C9-460A-B2BA-583E364C39D9}"/>
              </a:ext>
            </a:extLst>
          </p:cNvPr>
          <p:cNvGraphicFramePr>
            <a:graphicFrameLocks/>
          </p:cNvGraphicFramePr>
          <p:nvPr/>
        </p:nvGraphicFramePr>
        <p:xfrm>
          <a:off x="1187450" y="1268413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9DFE79DB-C6B0-43C0-8B0F-5F5E3DD4F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3284538"/>
          <a:ext cx="3305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公式" r:id="rId8" imgW="1282680" imgH="215640" progId="Equation.3">
                  <p:embed/>
                </p:oleObj>
              </mc:Choice>
              <mc:Fallback>
                <p:oleObj name="公式" r:id="rId8" imgW="1282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284538"/>
                        <a:ext cx="33051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83BED50B-55C1-4BDC-A07C-3CD4649F3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43926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公式" r:id="rId10" imgW="1663560" imgH="215640" progId="Equation.3">
                  <p:embed/>
                </p:oleObj>
              </mc:Choice>
              <mc:Fallback>
                <p:oleObj name="公式" r:id="rId10" imgW="166356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43926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>
            <a:extLst>
              <a:ext uri="{FF2B5EF4-FFF2-40B4-BE49-F238E27FC236}">
                <a16:creationId xmlns:a16="http://schemas.microsoft.com/office/drawing/2014/main" id="{E31B3741-2933-4C35-9DB8-AE4626DED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005263"/>
          <a:ext cx="23764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公式" r:id="rId12" imgW="1041120" imgH="279360" progId="Equation.3">
                  <p:embed/>
                </p:oleObj>
              </mc:Choice>
              <mc:Fallback>
                <p:oleObj name="公式" r:id="rId12" imgW="104112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05263"/>
                        <a:ext cx="23764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E96FC2EC-14DD-4D9A-88E5-E8E0B30E2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97425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公式" r:id="rId14" imgW="660240" imgH="215640" progId="Equation.3">
                  <p:embed/>
                </p:oleObj>
              </mc:Choice>
              <mc:Fallback>
                <p:oleObj name="公式" r:id="rId14" imgW="6602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1584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9794289E-ED0B-4BE4-9319-86438954A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73688"/>
          <a:ext cx="46577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公式" r:id="rId16" imgW="1714320" imgH="482400" progId="Equation.3">
                  <p:embed/>
                </p:oleObj>
              </mc:Choice>
              <mc:Fallback>
                <p:oleObj name="公式" r:id="rId16" imgW="171432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46577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D07CF390-18C1-4A49-80CA-68977333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/>
              <a:t>基本积分表</a:t>
            </a:r>
            <a:r>
              <a:rPr lang="en-US" altLang="zh-CN" sz="3200"/>
              <a:t>(1)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0E40B854-4D2E-434A-8038-279CD6B8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4196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/>
              <a:t>不定积分的性质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D5592DD2-2563-413F-9572-6BC0031F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15240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/>
              <a:t> </a:t>
            </a:r>
            <a:r>
              <a:rPr lang="zh-CN" altLang="en-US" sz="3200"/>
              <a:t>原函数的概念：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E319AD4B-D43B-4C5E-8A5C-673540E05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100" y="1641475"/>
          <a:ext cx="2133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3" imgW="2133360" imgH="431640" progId="Equation.3">
                  <p:embed/>
                </p:oleObj>
              </mc:Choice>
              <mc:Fallback>
                <p:oleObj name="公式" r:id="rId3" imgW="2133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1641475"/>
                        <a:ext cx="2133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>
            <a:extLst>
              <a:ext uri="{FF2B5EF4-FFF2-40B4-BE49-F238E27FC236}">
                <a16:creationId xmlns:a16="http://schemas.microsoft.com/office/drawing/2014/main" id="{B98ECD0D-B40E-4FE9-8229-AE89CC3D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2239963"/>
            <a:ext cx="346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/>
              <a:t>不定积分的概念：</a:t>
            </a: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71408313-9330-403D-8A48-CF5408E0C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2860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公式" r:id="rId5" imgW="3288960" imgH="571320" progId="Equation.3">
                  <p:embed/>
                </p:oleObj>
              </mc:Choice>
              <mc:Fallback>
                <p:oleObj name="公式" r:id="rId5" imgW="32889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286000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>
            <a:extLst>
              <a:ext uri="{FF2B5EF4-FFF2-40B4-BE49-F238E27FC236}">
                <a16:creationId xmlns:a16="http://schemas.microsoft.com/office/drawing/2014/main" id="{985A2DD5-3B39-4406-987D-2FBD1614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611563"/>
            <a:ext cx="509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/>
              <a:t>求微分与求积分的互逆关系</a:t>
            </a: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DAB03034-C35A-4D10-B3E5-901C7886C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43800" cy="1143000"/>
          </a:xfrm>
        </p:spPr>
        <p:txBody>
          <a:bodyPr/>
          <a:lstStyle/>
          <a:p>
            <a:pPr algn="l"/>
            <a:r>
              <a:rPr lang="zh-CN" altLang="en-US" sz="4000">
                <a:latin typeface="黑体" panose="02010609060101010101" pitchFamily="49" charset="-122"/>
              </a:rPr>
              <a:t>四、 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183" grpId="0" autoUpdateAnimBg="0"/>
      <p:bldP spid="5018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0A0965DE-1CF7-4ACB-B8F7-CD7525C4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733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FF00"/>
                </a:solidFill>
              </a:rPr>
              <a:t>（</a:t>
            </a:r>
            <a:r>
              <a:rPr lang="en-US" altLang="zh-CN" sz="3200">
                <a:solidFill>
                  <a:srgbClr val="00FF00"/>
                </a:solidFill>
              </a:rPr>
              <a:t>2</a:t>
            </a:r>
            <a:r>
              <a:rPr lang="zh-CN" altLang="en-US" sz="3200">
                <a:solidFill>
                  <a:srgbClr val="00FF00"/>
                </a:solidFill>
              </a:rPr>
              <a:t>）有理分式和三角函数的恒等变形；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ECE19C37-D151-4F7B-85E8-90FB91E1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486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FF00"/>
                </a:solidFill>
              </a:rPr>
              <a:t>（</a:t>
            </a:r>
            <a:r>
              <a:rPr lang="en-US" altLang="zh-CN" sz="3200">
                <a:solidFill>
                  <a:srgbClr val="00FF00"/>
                </a:solidFill>
              </a:rPr>
              <a:t>1</a:t>
            </a:r>
            <a:r>
              <a:rPr lang="zh-CN" altLang="en-US" sz="3200">
                <a:solidFill>
                  <a:srgbClr val="00FF00"/>
                </a:solidFill>
              </a:rPr>
              <a:t>）熟记基本积分公式；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6BAF9EC3-EB27-41B4-818E-F73D1FA4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5902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FF00"/>
                </a:solidFill>
              </a:rPr>
              <a:t>计算不定积分时有两点要加强：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7FBBB159-BA40-492C-BB71-8180528A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83677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基本积分表中没有的积分类型，有时可以先将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被积函数变形，化简为表中所列类型后，再逐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项积分。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  <p:bldP spid="686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C5DBA56-854E-48F5-B678-794EE267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9200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BAF910F-B572-4DA9-B810-0B33C8F91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符号函数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C2CF53B1-FAD1-4792-9BA1-0938A6BE5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981200"/>
          <a:ext cx="4089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3" imgW="4089240" imgH="1625400" progId="Equation.3">
                  <p:embed/>
                </p:oleObj>
              </mc:Choice>
              <mc:Fallback>
                <p:oleObj name="公式" r:id="rId3" imgW="408924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4089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>
            <a:extLst>
              <a:ext uri="{FF2B5EF4-FFF2-40B4-BE49-F238E27FC236}">
                <a16:creationId xmlns:a16="http://schemas.microsoft.com/office/drawing/2014/main" id="{79427E76-C56C-4ECE-89C5-94116D8C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14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                   内是否存在原函数？为什么？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612B7451-F0CA-46DF-B9F6-932818CC1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22750"/>
          <a:ext cx="154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5" imgW="1549080" imgH="406080" progId="Equation.3">
                  <p:embed/>
                </p:oleObj>
              </mc:Choice>
              <mc:Fallback>
                <p:oleObj name="公式" r:id="rId5" imgW="15490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2750"/>
                        <a:ext cx="154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4772628-EAE8-4222-A24E-990B2DF2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685800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ea typeface="黑体" panose="02010609060101010101" pitchFamily="49" charset="-122"/>
              </a:rPr>
              <a:t>思考题解答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8FD216FC-3296-419C-996A-C331BDF5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335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不存在</a:t>
            </a:r>
            <a:r>
              <a:rPr lang="en-US" altLang="zh-CN"/>
              <a:t>.</a:t>
            </a:r>
          </a:p>
        </p:txBody>
      </p: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3EBAE655-2BD4-412C-AAEC-575614644383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1981200"/>
            <a:ext cx="3105150" cy="557213"/>
            <a:chOff x="732" y="1248"/>
            <a:chExt cx="1956" cy="351"/>
          </a:xfrm>
        </p:grpSpPr>
        <p:sp>
          <p:nvSpPr>
            <p:cNvPr id="29700" name="Text Box 4">
              <a:extLst>
                <a:ext uri="{FF2B5EF4-FFF2-40B4-BE49-F238E27FC236}">
                  <a16:creationId xmlns:a16="http://schemas.microsoft.com/office/drawing/2014/main" id="{0E52C135-D276-46CE-A18B-9C547E7F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1248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假设有原函数</a:t>
              </a:r>
            </a:p>
          </p:txBody>
        </p:sp>
        <p:graphicFrame>
          <p:nvGraphicFramePr>
            <p:cNvPr id="29701" name="Object 5">
              <a:extLst>
                <a:ext uri="{FF2B5EF4-FFF2-40B4-BE49-F238E27FC236}">
                  <a16:creationId xmlns:a16="http://schemas.microsoft.com/office/drawing/2014/main" id="{86070360-57E7-4ABC-BD60-10A7E7D192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1344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公式" r:id="rId3" imgW="850680" imgH="406080" progId="Equation.3">
                    <p:embed/>
                  </p:oleObj>
                </mc:Choice>
                <mc:Fallback>
                  <p:oleObj name="公式" r:id="rId3" imgW="85068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344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48F04D9B-F032-42AD-96F1-8B338839B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24000"/>
          <a:ext cx="3581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公式" r:id="rId5" imgW="3581280" imgH="1625400" progId="Equation.3">
                  <p:embed/>
                </p:oleObj>
              </mc:Choice>
              <mc:Fallback>
                <p:oleObj name="公式" r:id="rId5" imgW="3581280" imgH="1625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3581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E25086FD-C53D-4188-93B2-BF01A4544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4419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文档" r:id="rId7" imgW="4169394" imgH="594074" progId="Word.Document.8">
                  <p:embed/>
                </p:oleObj>
              </mc:Choice>
              <mc:Fallback>
                <p:oleObj name="文档" r:id="rId7" imgW="4169394" imgH="59407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419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>
            <a:extLst>
              <a:ext uri="{FF2B5EF4-FFF2-40B4-BE49-F238E27FC236}">
                <a16:creationId xmlns:a16="http://schemas.microsoft.com/office/drawing/2014/main" id="{29BF9CE9-B74A-4DBA-9E44-E163BE93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故假设错误</a:t>
            </a:r>
          </a:p>
        </p:txBody>
      </p: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5318CD0D-09DF-4766-BB72-4BD98612AE3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038600"/>
            <a:ext cx="6629400" cy="519113"/>
            <a:chOff x="720" y="2544"/>
            <a:chExt cx="4176" cy="327"/>
          </a:xfrm>
        </p:grpSpPr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51BD0AB1-6B18-401B-B6DF-48D3C8DB5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44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所以          在                   内不存在原函数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9709" name="Object 13">
              <a:extLst>
                <a:ext uri="{FF2B5EF4-FFF2-40B4-BE49-F238E27FC236}">
                  <a16:creationId xmlns:a16="http://schemas.microsoft.com/office/drawing/2014/main" id="{765F4887-910D-45F9-AECA-0176FB78F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612"/>
            <a:ext cx="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name="公式" r:id="rId9" imgW="1549080" imgH="406080" progId="Equation.3">
                    <p:embed/>
                  </p:oleObj>
                </mc:Choice>
                <mc:Fallback>
                  <p:oleObj name="公式" r:id="rId9" imgW="1549080" imgH="406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2"/>
                          <a:ext cx="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4">
              <a:extLst>
                <a:ext uri="{FF2B5EF4-FFF2-40B4-BE49-F238E27FC236}">
                  <a16:creationId xmlns:a16="http://schemas.microsoft.com/office/drawing/2014/main" id="{9424C6ED-E701-41BC-AF3F-35FD0878E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612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name="公式" r:id="rId11" imgW="838080" imgH="406080" progId="Equation.3">
                    <p:embed/>
                  </p:oleObj>
                </mc:Choice>
                <mc:Fallback>
                  <p:oleObj name="公式" r:id="rId11" imgW="838080" imgH="406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12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053BC7E-21C1-4F99-8BDC-EADAC213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990600" cy="528638"/>
          </a:xfrm>
          <a:prstGeom prst="rect">
            <a:avLst/>
          </a:prstGeom>
          <a:solidFill>
            <a:srgbClr val="FF3300"/>
          </a:solidFill>
          <a:ln w="952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EBC3E7C7-2A47-494C-8393-CEB6F89E3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7680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每一个含有</a:t>
            </a:r>
            <a:r>
              <a:rPr lang="zh-CN" altLang="en-US">
                <a:solidFill>
                  <a:schemeClr val="accent2"/>
                </a:solidFill>
              </a:rPr>
              <a:t>第一类间断点</a:t>
            </a:r>
            <a:r>
              <a:rPr lang="zh-CN" altLang="en-US"/>
              <a:t>的函数都没有原函数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7" grpId="0" autoUpdateAnimBg="0"/>
      <p:bldP spid="29712" grpId="0" animBg="1" autoUpdateAnimBg="0"/>
      <p:bldP spid="297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4A654C0A-E552-4811-95A2-3D2E75DA9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原函数存在定理：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F2DDBBA7-B59B-4AFD-9A39-04B4CB07D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971550"/>
          <a:ext cx="53006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3" imgW="5301720" imgH="476280" progId="Word.Document.8">
                  <p:embed/>
                </p:oleObj>
              </mc:Choice>
              <mc:Fallback>
                <p:oleObj name="Document" r:id="rId3" imgW="5301720" imgH="476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971550"/>
                        <a:ext cx="53006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BBF16EEB-3EE3-41F3-A7FA-AFD1C12E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098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简言之：</a:t>
            </a:r>
            <a:r>
              <a:rPr lang="zh-CN" altLang="en-US" u="sng"/>
              <a:t>连续函数一定有原函数</a:t>
            </a:r>
            <a:r>
              <a:rPr lang="en-US" altLang="zh-CN"/>
              <a:t>.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E7C5BFDA-FEFC-47AE-84AB-7891EE1D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480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99FFCC"/>
                </a:solidFill>
              </a:rPr>
              <a:t>问题</a:t>
            </a:r>
            <a:r>
              <a:rPr lang="en-US" altLang="zh-CN">
                <a:solidFill>
                  <a:srgbClr val="99FFCC"/>
                </a:solidFill>
              </a:rPr>
              <a:t>2</a:t>
            </a:r>
            <a:r>
              <a:rPr lang="zh-CN" altLang="en-US">
                <a:solidFill>
                  <a:srgbClr val="99FFCC"/>
                </a:solidFill>
              </a:rPr>
              <a:t>：</a:t>
            </a:r>
            <a:r>
              <a:rPr lang="zh-CN" altLang="en-US"/>
              <a:t> 原函数是否唯一？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D886656-78A0-4E6C-B1FF-755AC394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CBBE9E14-83F0-4A14-9DE8-F8AED93DF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232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5" imgW="2323800" imgH="596880" progId="Equation.3">
                  <p:embed/>
                </p:oleObj>
              </mc:Choice>
              <mc:Fallback>
                <p:oleObj name="公式" r:id="rId5" imgW="2323800" imgH="596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232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2CA92D3F-1972-4A27-850E-35D241BF6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76800"/>
          <a:ext cx="2959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7" imgW="2958840" imgH="596880" progId="Equation.3">
                  <p:embed/>
                </p:oleObj>
              </mc:Choice>
              <mc:Fallback>
                <p:oleObj name="公式" r:id="rId7" imgW="2958840" imgH="596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2959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>
            <a:extLst>
              <a:ext uri="{FF2B5EF4-FFF2-40B4-BE49-F238E27FC236}">
                <a16:creationId xmlns:a16="http://schemas.microsoft.com/office/drawing/2014/main" id="{5175EA5D-46C8-4108-867F-7285075C2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41888"/>
            <a:ext cx="3132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（ Ｃ为任意常数）</a:t>
            </a:r>
          </a:p>
        </p:txBody>
      </p:sp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2D32436F-800F-493E-946E-0994F7C40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00200"/>
          <a:ext cx="63769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文档" r:id="rId9" imgW="6407640" imgH="662040" progId="Word.Document.8">
                  <p:embed/>
                </p:oleObj>
              </mc:Choice>
              <mc:Fallback>
                <p:oleObj name="文档" r:id="rId9" imgW="6407640" imgH="66204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63769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6240D099-E921-4129-B3D0-41719EAB5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86000"/>
          <a:ext cx="5402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11" imgW="5405760" imgH="476280" progId="Word.Document.8">
                  <p:embed/>
                </p:oleObj>
              </mc:Choice>
              <mc:Fallback>
                <p:oleObj name="Document" r:id="rId11" imgW="5405760" imgH="47628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54022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>
            <a:extLst>
              <a:ext uri="{FF2B5EF4-FFF2-40B4-BE49-F238E27FC236}">
                <a16:creationId xmlns:a16="http://schemas.microsoft.com/office/drawing/2014/main" id="{77423EEE-7CF7-4CE4-9EA9-920BB02B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>
                <a:solidFill>
                  <a:srgbClr val="99FFCC"/>
                </a:solidFill>
              </a:rPr>
              <a:t>问题</a:t>
            </a:r>
            <a:r>
              <a:rPr lang="en-US" altLang="zh-CN">
                <a:solidFill>
                  <a:srgbClr val="99FFCC"/>
                </a:solidFill>
              </a:rPr>
              <a:t>3</a:t>
            </a:r>
            <a:r>
              <a:rPr lang="zh-CN" altLang="en-US">
                <a:solidFill>
                  <a:srgbClr val="99FFCC"/>
                </a:solidFill>
              </a:rPr>
              <a:t>：</a:t>
            </a:r>
            <a:r>
              <a:rPr lang="zh-CN" altLang="en-US"/>
              <a:t>原函数之间有什么联系？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263A9D6A-8105-4348-9D15-C21420A2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问题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  <a:r>
              <a:rPr lang="en-US" altLang="zh-CN" i="1">
                <a:solidFill>
                  <a:schemeClr val="accent2"/>
                </a:solidFill>
                <a:ea typeface="黑体" panose="02010609060101010101" pitchFamily="49" charset="-122"/>
              </a:rPr>
              <a:t>f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 (</a:t>
            </a:r>
            <a:r>
              <a:rPr lang="en-US" altLang="zh-CN" i="1">
                <a:solidFill>
                  <a:schemeClr val="accent2"/>
                </a:solidFill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 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具备什么条件时，原函数一定存在？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E15C695D-C5B0-47C9-A874-97BD8DAB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33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99FFCC"/>
                </a:solidFill>
              </a:rPr>
              <a:t>答案：</a:t>
            </a:r>
            <a:r>
              <a:rPr lang="zh-CN" altLang="en-US"/>
              <a:t>不唯一？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2" grpId="0" autoUpdateAnimBg="0"/>
      <p:bldP spid="32774" grpId="0" autoUpdateAnimBg="0"/>
      <p:bldP spid="32775" grpId="0" autoUpdateAnimBg="0"/>
      <p:bldP spid="32779" grpId="0"/>
      <p:bldP spid="32783" grpId="0" autoUpdateAnimBg="0"/>
      <p:bldP spid="327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8F0D90FF-286D-4E76-BD7D-B22234FD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8763"/>
            <a:ext cx="4762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黑体" panose="02010609060101010101" pitchFamily="49" charset="-122"/>
              </a:rPr>
              <a:t>关于原函数的两点说明：</a:t>
            </a:r>
          </a:p>
        </p:txBody>
      </p:sp>
      <p:grpSp>
        <p:nvGrpSpPr>
          <p:cNvPr id="33834" name="Group 42">
            <a:extLst>
              <a:ext uri="{FF2B5EF4-FFF2-40B4-BE49-F238E27FC236}">
                <a16:creationId xmlns:a16="http://schemas.microsoft.com/office/drawing/2014/main" id="{57AEF848-B6F5-42D1-A793-F35677A9F2B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90600"/>
            <a:ext cx="7543800" cy="519113"/>
            <a:chOff x="336" y="624"/>
            <a:chExt cx="4752" cy="327"/>
          </a:xfrm>
        </p:grpSpPr>
        <p:sp>
          <p:nvSpPr>
            <p:cNvPr id="33796" name="Text Box 4">
              <a:extLst>
                <a:ext uri="{FF2B5EF4-FFF2-40B4-BE49-F238E27FC236}">
                  <a16:creationId xmlns:a16="http://schemas.microsoft.com/office/drawing/2014/main" id="{1BDBAB78-A4BA-46A3-8C93-A86CD930F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）若                         ，则对于任意常数     ，</a:t>
              </a:r>
            </a:p>
          </p:txBody>
        </p:sp>
        <p:graphicFrame>
          <p:nvGraphicFramePr>
            <p:cNvPr id="33797" name="Object 5">
              <a:extLst>
                <a:ext uri="{FF2B5EF4-FFF2-40B4-BE49-F238E27FC236}">
                  <a16:creationId xmlns:a16="http://schemas.microsoft.com/office/drawing/2014/main" id="{E23FD50C-37E7-43CC-ACB2-E73762488E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663"/>
            <a:ext cx="13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5" name="公式" r:id="rId3" imgW="2133360" imgH="431640" progId="Equation.3">
                    <p:embed/>
                  </p:oleObj>
                </mc:Choice>
                <mc:Fallback>
                  <p:oleObj name="公式" r:id="rId3" imgW="213336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63"/>
                          <a:ext cx="13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>
              <a:extLst>
                <a:ext uri="{FF2B5EF4-FFF2-40B4-BE49-F238E27FC236}">
                  <a16:creationId xmlns:a16="http://schemas.microsoft.com/office/drawing/2014/main" id="{D65D7D67-C91F-4F81-9218-4B2F96DF31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70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name="公式" r:id="rId5" imgW="317160" imgH="330120" progId="Equation.3">
                    <p:embed/>
                  </p:oleObj>
                </mc:Choice>
                <mc:Fallback>
                  <p:oleObj name="公式" r:id="rId5" imgW="317160" imgH="3301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0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B3CF21E2-1020-41DF-8537-8D9996EF1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579563"/>
          <a:ext cx="5359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文档" r:id="rId7" imgW="5068879" imgH="594074" progId="Word.Document.8">
                  <p:embed/>
                </p:oleObj>
              </mc:Choice>
              <mc:Fallback>
                <p:oleObj name="文档" r:id="rId7" imgW="5068879" imgH="59407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579563"/>
                        <a:ext cx="5359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" name="Group 40">
            <a:extLst>
              <a:ext uri="{FF2B5EF4-FFF2-40B4-BE49-F238E27FC236}">
                <a16:creationId xmlns:a16="http://schemas.microsoft.com/office/drawing/2014/main" id="{18060BDF-B0EA-4528-A1B8-F7AC68FBE51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7278688" cy="525463"/>
            <a:chOff x="336" y="1440"/>
            <a:chExt cx="4585" cy="331"/>
          </a:xfrm>
        </p:grpSpPr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3FD63B0-547E-41F5-A90F-F6B771F71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45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）若           和          都是           的原函数，</a:t>
              </a:r>
            </a:p>
          </p:txBody>
        </p:sp>
        <p:graphicFrame>
          <p:nvGraphicFramePr>
            <p:cNvPr id="33802" name="Object 10">
              <a:extLst>
                <a:ext uri="{FF2B5EF4-FFF2-40B4-BE49-F238E27FC236}">
                  <a16:creationId xmlns:a16="http://schemas.microsoft.com/office/drawing/2014/main" id="{3B20EA1F-8EF3-45CE-98B3-ADAE6878A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4" y="1516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8" name="公式" r:id="rId9" imgW="850680" imgH="406080" progId="Equation.3">
                    <p:embed/>
                  </p:oleObj>
                </mc:Choice>
                <mc:Fallback>
                  <p:oleObj name="公式" r:id="rId9" imgW="850680" imgH="4060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1516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11">
              <a:extLst>
                <a:ext uri="{FF2B5EF4-FFF2-40B4-BE49-F238E27FC236}">
                  <a16:creationId xmlns:a16="http://schemas.microsoft.com/office/drawing/2014/main" id="{090ADD6D-EE0A-4C1C-853C-0555F2C61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4" y="1516"/>
            <a:ext cx="5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9" name="公式" r:id="rId11" imgW="825480" imgH="406080" progId="Equation.3">
                    <p:embed/>
                  </p:oleObj>
                </mc:Choice>
                <mc:Fallback>
                  <p:oleObj name="公式" r:id="rId11" imgW="825480" imgH="406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516"/>
                          <a:ext cx="5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12">
              <a:extLst>
                <a:ext uri="{FF2B5EF4-FFF2-40B4-BE49-F238E27FC236}">
                  <a16:creationId xmlns:a16="http://schemas.microsoft.com/office/drawing/2014/main" id="{D64DF857-6870-47F5-B404-809D9180B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488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0" name="公式" r:id="rId13" imgW="838080" imgH="406080" progId="Equation.3">
                    <p:embed/>
                  </p:oleObj>
                </mc:Choice>
                <mc:Fallback>
                  <p:oleObj name="公式" r:id="rId13" imgW="838080" imgH="406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5" name="Text Box 13">
            <a:extLst>
              <a:ext uri="{FF2B5EF4-FFF2-40B4-BE49-F238E27FC236}">
                <a16:creationId xmlns:a16="http://schemas.microsoft.com/office/drawing/2014/main" id="{F0D00A7A-5B6E-4403-9FA5-277365F79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09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FA54093C-A128-435C-BE3F-FFBDB4D94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3005138"/>
          <a:ext cx="2590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5" imgW="2590560" imgH="444240" progId="Equation.3">
                  <p:embed/>
                </p:oleObj>
              </mc:Choice>
              <mc:Fallback>
                <p:oleObj name="Equation" r:id="rId15" imgW="259056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005138"/>
                        <a:ext cx="2590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3" name="Group 41">
            <a:extLst>
              <a:ext uri="{FF2B5EF4-FFF2-40B4-BE49-F238E27FC236}">
                <a16:creationId xmlns:a16="http://schemas.microsoft.com/office/drawing/2014/main" id="{FA21EA0B-C33E-4C5C-B640-FDB15D2CF33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24175"/>
            <a:ext cx="3135313" cy="519113"/>
            <a:chOff x="3264" y="1833"/>
            <a:chExt cx="1975" cy="327"/>
          </a:xfrm>
        </p:grpSpPr>
        <p:sp>
          <p:nvSpPr>
            <p:cNvPr id="33808" name="Text Box 16">
              <a:extLst>
                <a:ext uri="{FF2B5EF4-FFF2-40B4-BE49-F238E27FC236}">
                  <a16:creationId xmlns:a16="http://schemas.microsoft.com/office/drawing/2014/main" id="{81C49D94-BCD2-47C8-AFA8-5CBD2D13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33"/>
              <a:ext cx="19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（   为某个常数）</a:t>
              </a:r>
            </a:p>
          </p:txBody>
        </p:sp>
        <p:graphicFrame>
          <p:nvGraphicFramePr>
            <p:cNvPr id="33809" name="Object 17">
              <a:extLst>
                <a:ext uri="{FF2B5EF4-FFF2-40B4-BE49-F238E27FC236}">
                  <a16:creationId xmlns:a16="http://schemas.microsoft.com/office/drawing/2014/main" id="{B58FF296-7ACF-4C1B-9834-6A0BE50D8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9" y="1865"/>
            <a:ext cx="27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2" name="Equation" r:id="rId17" imgW="393480" imgH="444240" progId="Equation.3">
                    <p:embed/>
                  </p:oleObj>
                </mc:Choice>
                <mc:Fallback>
                  <p:oleObj name="Equation" r:id="rId17" imgW="393480" imgH="4442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865"/>
                          <a:ext cx="27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0" name="Text Box 18">
            <a:extLst>
              <a:ext uri="{FF2B5EF4-FFF2-40B4-BE49-F238E27FC236}">
                <a16:creationId xmlns:a16="http://schemas.microsoft.com/office/drawing/2014/main" id="{AAF26574-E390-402D-B8B1-7397CF0E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证</a:t>
            </a:r>
            <a:endParaRPr lang="zh-CN" altLang="en-US"/>
          </a:p>
        </p:txBody>
      </p:sp>
      <p:graphicFrame>
        <p:nvGraphicFramePr>
          <p:cNvPr id="33811" name="Object 19">
            <a:extLst>
              <a:ext uri="{FF2B5EF4-FFF2-40B4-BE49-F238E27FC236}">
                <a16:creationId xmlns:a16="http://schemas.microsoft.com/office/drawing/2014/main" id="{07B36381-D1AD-4A8A-94A6-BCE207FFB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3505200"/>
          <a:ext cx="543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公式" r:id="rId19" imgW="5435280" imgH="609480" progId="Equation.3">
                  <p:embed/>
                </p:oleObj>
              </mc:Choice>
              <mc:Fallback>
                <p:oleObj name="公式" r:id="rId19" imgW="543528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505200"/>
                        <a:ext cx="543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>
            <a:extLst>
              <a:ext uri="{FF2B5EF4-FFF2-40B4-BE49-F238E27FC236}">
                <a16:creationId xmlns:a16="http://schemas.microsoft.com/office/drawing/2014/main" id="{E55D6796-D7B4-45F3-A350-EE59E8774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4267200"/>
          <a:ext cx="2857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公式" r:id="rId21" imgW="2857320" imgH="406080" progId="Equation.3">
                  <p:embed/>
                </p:oleObj>
              </mc:Choice>
              <mc:Fallback>
                <p:oleObj name="公式" r:id="rId21" imgW="28573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267200"/>
                        <a:ext cx="2857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>
            <a:extLst>
              <a:ext uri="{FF2B5EF4-FFF2-40B4-BE49-F238E27FC236}">
                <a16:creationId xmlns:a16="http://schemas.microsoft.com/office/drawing/2014/main" id="{B416D61D-CAC7-43F3-81E8-6EF0A27DF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191000"/>
          <a:ext cx="3136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23" imgW="3136680" imgH="444240" progId="Equation.3">
                  <p:embed/>
                </p:oleObj>
              </mc:Choice>
              <mc:Fallback>
                <p:oleObj name="Equation" r:id="rId23" imgW="313668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3136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6" name="Text Box 34">
            <a:extLst>
              <a:ext uri="{FF2B5EF4-FFF2-40B4-BE49-F238E27FC236}">
                <a16:creationId xmlns:a16="http://schemas.microsoft.com/office/drawing/2014/main" id="{6403FFD1-D1C3-49EE-92E2-43CFA300F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876800"/>
            <a:ext cx="8447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FFCC"/>
                </a:solidFill>
              </a:rPr>
              <a:t>结论：</a:t>
            </a:r>
            <a:r>
              <a:rPr lang="zh-CN" altLang="en-US"/>
              <a:t>若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的一个原函数，则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的任意</a:t>
            </a:r>
          </a:p>
          <a:p>
            <a:r>
              <a:rPr lang="zh-CN" altLang="en-US"/>
              <a:t>一个原函数可表示为：</a:t>
            </a:r>
          </a:p>
        </p:txBody>
      </p:sp>
      <p:graphicFrame>
        <p:nvGraphicFramePr>
          <p:cNvPr id="33827" name="Object 35">
            <a:extLst>
              <a:ext uri="{FF2B5EF4-FFF2-40B4-BE49-F238E27FC236}">
                <a16:creationId xmlns:a16="http://schemas.microsoft.com/office/drawing/2014/main" id="{5DAAB3FF-BC6B-4A97-9CBB-72B42EACD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6110288"/>
          <a:ext cx="3746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25" imgW="3746160" imgH="368280" progId="Equation.3">
                  <p:embed/>
                </p:oleObj>
              </mc:Choice>
              <mc:Fallback>
                <p:oleObj name="Equation" r:id="rId25" imgW="374616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10288"/>
                        <a:ext cx="3746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36">
            <a:extLst>
              <a:ext uri="{FF2B5EF4-FFF2-40B4-BE49-F238E27FC236}">
                <a16:creationId xmlns:a16="http://schemas.microsoft.com/office/drawing/2014/main" id="{31FD2C05-247C-41D9-B0CB-B16346E72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0" y="5424488"/>
          <a:ext cx="14732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27" imgW="1473120" imgH="368280" progId="Equation.3">
                  <p:embed/>
                </p:oleObj>
              </mc:Choice>
              <mc:Fallback>
                <p:oleObj name="Equation" r:id="rId27" imgW="147312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424488"/>
                        <a:ext cx="14732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Text Box 37">
            <a:extLst>
              <a:ext uri="{FF2B5EF4-FFF2-40B4-BE49-F238E27FC236}">
                <a16:creationId xmlns:a16="http://schemas.microsoft.com/office/drawing/2014/main" id="{9AD6C441-8844-49EC-830E-12A911AF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334000"/>
            <a:ext cx="337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为任意常数。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5F311F8B-3546-4C1C-80D3-F2BBB7F3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010275"/>
            <a:ext cx="3856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的全体原函数为：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  <p:bldP spid="33810" grpId="0" autoUpdateAnimBg="0"/>
      <p:bldP spid="33826" grpId="0" autoUpdateAnimBg="0"/>
      <p:bldP spid="33829" grpId="0" autoUpdateAnimBg="0"/>
      <p:bldP spid="338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0902CA04-09FB-44EE-83F1-32B292D96078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3536950"/>
            <a:ext cx="641350" cy="2406650"/>
            <a:chOff x="3716" y="2324"/>
            <a:chExt cx="404" cy="1516"/>
          </a:xfrm>
        </p:grpSpPr>
        <p:sp>
          <p:nvSpPr>
            <p:cNvPr id="34819" name="Rectangle 3">
              <a:extLst>
                <a:ext uri="{FF2B5EF4-FFF2-40B4-BE49-F238E27FC236}">
                  <a16:creationId xmlns:a16="http://schemas.microsoft.com/office/drawing/2014/main" id="{68C6995C-CFCB-49E8-949F-4C04617E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324"/>
              <a:ext cx="384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083D6534-CB80-46EA-B6CD-46AF8C604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36"/>
              <a:ext cx="385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任意常数</a:t>
              </a:r>
            </a:p>
          </p:txBody>
        </p:sp>
      </p:grp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FE274362-2D9E-4581-8063-7A4A5D02280D}"/>
              </a:ext>
            </a:extLst>
          </p:cNvPr>
          <p:cNvGrpSpPr>
            <a:grpSpLocks/>
          </p:cNvGrpSpPr>
          <p:nvPr/>
        </p:nvGrpSpPr>
        <p:grpSpPr bwMode="auto">
          <a:xfrm>
            <a:off x="2373313" y="3429000"/>
            <a:ext cx="611187" cy="2133600"/>
            <a:chOff x="1295" y="2256"/>
            <a:chExt cx="385" cy="1344"/>
          </a:xfrm>
        </p:grpSpPr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CD5C2D09-6A01-4CEF-B8D9-160F8925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240" cy="57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67CE8879-1CC2-4028-97A3-F9FF15CE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2832"/>
              <a:ext cx="3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</a:rPr>
                <a:t>积分号</a:t>
              </a:r>
            </a:p>
          </p:txBody>
        </p:sp>
      </p:grpSp>
      <p:grpSp>
        <p:nvGrpSpPr>
          <p:cNvPr id="34824" name="Group 8">
            <a:extLst>
              <a:ext uri="{FF2B5EF4-FFF2-40B4-BE49-F238E27FC236}">
                <a16:creationId xmlns:a16="http://schemas.microsoft.com/office/drawing/2014/main" id="{EF78398C-7D9E-4D1B-822A-B30C96772922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3505200"/>
            <a:ext cx="990600" cy="2209800"/>
            <a:chOff x="1584" y="2304"/>
            <a:chExt cx="624" cy="1392"/>
          </a:xfrm>
        </p:grpSpPr>
        <p:sp>
          <p:nvSpPr>
            <p:cNvPr id="34825" name="Rectangle 9">
              <a:extLst>
                <a:ext uri="{FF2B5EF4-FFF2-40B4-BE49-F238E27FC236}">
                  <a16:creationId xmlns:a16="http://schemas.microsoft.com/office/drawing/2014/main" id="{C32A696C-5A83-4284-9998-AC6EE98B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624" cy="43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A76BCF3B-C10E-4B01-A454-9AE943238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36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被积函数</a:t>
              </a:r>
            </a:p>
          </p:txBody>
        </p:sp>
      </p:grpSp>
      <p:sp>
        <p:nvSpPr>
          <p:cNvPr id="34827" name="Text Box 11">
            <a:extLst>
              <a:ext uri="{FF2B5EF4-FFF2-40B4-BE49-F238E27FC236}">
                <a16:creationId xmlns:a16="http://schemas.microsoft.com/office/drawing/2014/main" id="{FD370A27-7969-4266-B5F8-B2BE665D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黑体" panose="02010609060101010101" pitchFamily="49" charset="-122"/>
              </a:rPr>
              <a:t>不定积分的定义：</a:t>
            </a:r>
          </a:p>
        </p:txBody>
      </p:sp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C9B19744-F9CF-4671-8F0B-516D51AB1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782638"/>
          <a:ext cx="2339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文档" r:id="rId3" imgW="2349000" imgH="704880" progId="Word.Document.8">
                  <p:embed/>
                </p:oleObj>
              </mc:Choice>
              <mc:Fallback>
                <p:oleObj name="文档" r:id="rId3" imgW="2349000" imgH="70488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782638"/>
                        <a:ext cx="23399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>
            <a:extLst>
              <a:ext uri="{FF2B5EF4-FFF2-40B4-BE49-F238E27FC236}">
                <a16:creationId xmlns:a16="http://schemas.microsoft.com/office/drawing/2014/main" id="{B154FC01-4478-415E-AFF8-FFF9595DA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3505200"/>
          <a:ext cx="41973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5" imgW="3288960" imgH="571320" progId="Equation.3">
                  <p:embed/>
                </p:oleObj>
              </mc:Choice>
              <mc:Fallback>
                <p:oleObj name="公式" r:id="rId5" imgW="328896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505200"/>
                        <a:ext cx="41973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0" name="Group 14">
            <a:extLst>
              <a:ext uri="{FF2B5EF4-FFF2-40B4-BE49-F238E27FC236}">
                <a16:creationId xmlns:a16="http://schemas.microsoft.com/office/drawing/2014/main" id="{6D417D9F-F568-4028-90EA-AE45F006BBDE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3581400"/>
            <a:ext cx="1676400" cy="2514600"/>
            <a:chOff x="1584" y="2352"/>
            <a:chExt cx="1056" cy="1584"/>
          </a:xfrm>
        </p:grpSpPr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77C46F57-2263-4FFC-B6B6-696DF2F5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1008" cy="3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D508A7F1-5BEF-424F-AA74-6F1FBDA26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2688"/>
              <a:ext cx="38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</a:rPr>
                <a:t>被积表达式</a:t>
              </a:r>
            </a:p>
          </p:txBody>
        </p:sp>
      </p:grp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4FF91F1B-77DE-477C-ABDE-D697A74BA267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3962400"/>
            <a:ext cx="1144588" cy="1981200"/>
            <a:chOff x="2544" y="2592"/>
            <a:chExt cx="721" cy="1248"/>
          </a:xfrm>
        </p:grpSpPr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14955EBB-C329-446D-AADB-68350DAA1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32"/>
              <a:ext cx="38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积分变量</a:t>
              </a:r>
            </a:p>
          </p:txBody>
        </p:sp>
        <p:sp>
          <p:nvSpPr>
            <p:cNvPr id="34835" name="Line 19">
              <a:extLst>
                <a:ext uri="{FF2B5EF4-FFF2-40B4-BE49-F238E27FC236}">
                  <a16:creationId xmlns:a16="http://schemas.microsoft.com/office/drawing/2014/main" id="{DB540B99-1A87-4E82-ABA8-E60709B88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92"/>
              <a:ext cx="48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0BA4977E-EB42-4BC8-A9D4-6BD81623B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782638"/>
          <a:ext cx="39560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文档" r:id="rId7" imgW="4066560" imgH="782280" progId="Word.Document.8">
                  <p:embed/>
                </p:oleObj>
              </mc:Choice>
              <mc:Fallback>
                <p:oleObj name="文档" r:id="rId7" imgW="4066560" imgH="78228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782638"/>
                        <a:ext cx="39560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391E00D9-AB5D-4834-8C69-33AF26024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1341438"/>
          <a:ext cx="29194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文档" r:id="rId9" imgW="2931120" imgH="723960" progId="Word.Document.8">
                  <p:embed/>
                </p:oleObj>
              </mc:Choice>
              <mc:Fallback>
                <p:oleObj name="文档" r:id="rId9" imgW="2931120" imgH="72396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341438"/>
                        <a:ext cx="291941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>
            <a:extLst>
              <a:ext uri="{FF2B5EF4-FFF2-40B4-BE49-F238E27FC236}">
                <a16:creationId xmlns:a16="http://schemas.microsoft.com/office/drawing/2014/main" id="{C9A54054-C72A-4B70-9656-B1CA76B6E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1341438"/>
          <a:ext cx="4265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文档" r:id="rId11" imgW="4287600" imgH="744840" progId="Word.Document.8">
                  <p:embed/>
                </p:oleObj>
              </mc:Choice>
              <mc:Fallback>
                <p:oleObj name="文档" r:id="rId11" imgW="4287600" imgH="744840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341438"/>
                        <a:ext cx="42656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>
            <a:extLst>
              <a:ext uri="{FF2B5EF4-FFF2-40B4-BE49-F238E27FC236}">
                <a16:creationId xmlns:a16="http://schemas.microsoft.com/office/drawing/2014/main" id="{67476014-7460-4AF1-A83F-FEF7784E3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1984375"/>
          <a:ext cx="45958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文档" r:id="rId13" imgW="4619160" imgH="682920" progId="Word.Document.8">
                  <p:embed/>
                </p:oleObj>
              </mc:Choice>
              <mc:Fallback>
                <p:oleObj name="文档" r:id="rId13" imgW="4619160" imgH="68292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84375"/>
                        <a:ext cx="45958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Text Box 27">
            <a:extLst>
              <a:ext uri="{FF2B5EF4-FFF2-40B4-BE49-F238E27FC236}">
                <a16:creationId xmlns:a16="http://schemas.microsoft.com/office/drawing/2014/main" id="{38C35D08-B532-47D2-A991-52821ACE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如果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</a:t>
            </a:r>
            <a:r>
              <a:rPr lang="zh-CN" altLang="en-US" i="1"/>
              <a:t>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上的其中一个原函数，则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F58ECE6-DA4A-4850-A9AA-96D5EA92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10288"/>
            <a:ext cx="877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简单地说：不定积分表达的是函数的任意一个原函数。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utoUpdateAnimBg="0"/>
      <p:bldP spid="348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659E2A36-C916-41CA-847E-33117726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75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/>
              <a:t>   </a:t>
            </a:r>
            <a:r>
              <a:rPr lang="zh-CN" altLang="en-US"/>
              <a:t>求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508C5B0A-1BBE-45E0-82C3-D903F2F0B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3048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式" r:id="rId3" imgW="1079280" imgH="533160" progId="Equation.3">
                  <p:embed/>
                </p:oleObj>
              </mc:Choice>
              <mc:Fallback>
                <p:oleObj name="公式" r:id="rId3" imgW="107928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048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8D5AC48D-60E6-4D95-BFCC-1E988E9F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09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C9FBE0F1-0D38-4428-B992-C7DEAA269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2150" y="914400"/>
          <a:ext cx="2146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公式" r:id="rId5" imgW="2145960" imgH="1206360" progId="Equation.3">
                  <p:embed/>
                </p:oleObj>
              </mc:Choice>
              <mc:Fallback>
                <p:oleObj name="公式" r:id="rId5" imgW="2145960" imgH="1206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914400"/>
                        <a:ext cx="21463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4F947AF7-8B4F-4865-AA75-4511FFC4E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1350" y="1131888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7" imgW="2882880" imgH="927000" progId="Equation.3">
                  <p:embed/>
                </p:oleObj>
              </mc:Choice>
              <mc:Fallback>
                <p:oleObj name="公式" r:id="rId7" imgW="288288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131888"/>
                        <a:ext cx="288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>
            <a:extLst>
              <a:ext uri="{FF2B5EF4-FFF2-40B4-BE49-F238E27FC236}">
                <a16:creationId xmlns:a16="http://schemas.microsoft.com/office/drawing/2014/main" id="{7939A7C8-47DD-4C06-9C0F-51E5B361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32273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pSp>
        <p:nvGrpSpPr>
          <p:cNvPr id="35854" name="Group 14">
            <a:extLst>
              <a:ext uri="{FF2B5EF4-FFF2-40B4-BE49-F238E27FC236}">
                <a16:creationId xmlns:a16="http://schemas.microsoft.com/office/drawing/2014/main" id="{1B411DB3-51D6-4A24-828B-A84B2740C6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133600"/>
            <a:ext cx="3016250" cy="914400"/>
            <a:chOff x="803" y="1912"/>
            <a:chExt cx="1900" cy="576"/>
          </a:xfrm>
        </p:grpSpPr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03280492-E85D-4D52-ACA7-BFBE76D8D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" y="202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/>
                <a:t>   </a:t>
              </a:r>
              <a:r>
                <a:rPr lang="zh-CN" altLang="en-US"/>
                <a:t>求</a:t>
              </a:r>
            </a:p>
          </p:txBody>
        </p:sp>
        <p:graphicFrame>
          <p:nvGraphicFramePr>
            <p:cNvPr id="35850" name="Object 10">
              <a:extLst>
                <a:ext uri="{FF2B5EF4-FFF2-40B4-BE49-F238E27FC236}">
                  <a16:creationId xmlns:a16="http://schemas.microsoft.com/office/drawing/2014/main" id="{64EA7E96-062A-4375-92A8-FCAB37E5F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7" y="1912"/>
            <a:ext cx="10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公式" r:id="rId9" imgW="1676160" imgH="914400" progId="Equation.3">
                    <p:embed/>
                  </p:oleObj>
                </mc:Choice>
                <mc:Fallback>
                  <p:oleObj name="公式" r:id="rId9" imgW="1676160" imgH="914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1912"/>
                          <a:ext cx="105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6F339D9F-52F5-4B02-8BAB-90F5A1ABC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308610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11" imgW="3771720" imgH="888840" progId="Equation.3">
                  <p:embed/>
                </p:oleObj>
              </mc:Choice>
              <mc:Fallback>
                <p:oleObj name="公式" r:id="rId11" imgW="377172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08610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45096217-0018-4F2F-A624-DE3FBE6D0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4051300"/>
          <a:ext cx="466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13" imgW="4660560" imgH="888840" progId="Equation.3">
                  <p:embed/>
                </p:oleObj>
              </mc:Choice>
              <mc:Fallback>
                <p:oleObj name="公式" r:id="rId13" imgW="466056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051300"/>
                        <a:ext cx="466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24057A4A-071F-4262-8FC0-3074DFAB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6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/>
              <a:t>   </a:t>
            </a:r>
            <a:r>
              <a:rPr lang="zh-CN" altLang="en-US"/>
              <a:t>求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3D350E0-C447-4CD5-BBCD-3C6222A1E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304800"/>
          <a:ext cx="95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3" imgW="952200" imgH="838080" progId="Equation.3">
                  <p:embed/>
                </p:oleObj>
              </mc:Choice>
              <mc:Fallback>
                <p:oleObj name="Equation" r:id="rId3" imgW="95220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4800"/>
                        <a:ext cx="95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6690DB9B-6C47-4A31-8834-57106EB3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5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D18522A6-A89E-4EB4-8772-7F39AD758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1600"/>
          <a:ext cx="506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5" imgW="5067000" imgH="419040" progId="Equation.3">
                  <p:embed/>
                </p:oleObj>
              </mc:Choice>
              <mc:Fallback>
                <p:oleObj name="Equation" r:id="rId5" imgW="50670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506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D584DD17-5CFB-49F0-A130-6765D9432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05000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7" imgW="2082600" imgH="838080" progId="Equation.3">
                  <p:embed/>
                </p:oleObj>
              </mc:Choice>
              <mc:Fallback>
                <p:oleObj name="Equation" r:id="rId7" imgW="208260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964BA460-A9AA-40F4-831A-1409B12EE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306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9" imgW="3060360" imgH="838080" progId="Equation.3">
                  <p:embed/>
                </p:oleObj>
              </mc:Choice>
              <mc:Fallback>
                <p:oleObj name="Equation" r:id="rId9" imgW="30603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06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>
            <a:extLst>
              <a:ext uri="{FF2B5EF4-FFF2-40B4-BE49-F238E27FC236}">
                <a16:creationId xmlns:a16="http://schemas.microsoft.com/office/drawing/2014/main" id="{8C2C8FD5-842A-42D6-900D-B7A1FB4A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2052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注意：</a:t>
            </a: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BE22BED0-FD3B-4DB4-AAC8-0A1E4B417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03860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11" imgW="2565360" imgH="838080" progId="Equation.3">
                  <p:embed/>
                </p:oleObj>
              </mc:Choice>
              <mc:Fallback>
                <p:oleObj name="Equation" r:id="rId11" imgW="256536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>
            <a:extLst>
              <a:ext uri="{FF2B5EF4-FFF2-40B4-BE49-F238E27FC236}">
                <a16:creationId xmlns:a16="http://schemas.microsoft.com/office/drawing/2014/main" id="{F80CC4D9-E17F-4037-80ED-AF7C01CF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86200"/>
            <a:ext cx="94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chemeClr val="hlink"/>
                </a:solidFill>
                <a:cs typeface="Times New Roman" panose="02020603050405020304" pitchFamily="18" charset="0"/>
              </a:rPr>
              <a:t>×</a:t>
            </a:r>
            <a:endParaRPr lang="en-US" altLang="zh-CN" sz="60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6" grpId="0" autoUpdateAnimBg="0"/>
      <p:bldP spid="634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77183832-8ECF-473E-B161-42E1E652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/>
              <a:t>   </a:t>
            </a:r>
            <a:r>
              <a:rPr lang="zh-CN" altLang="en-US"/>
              <a:t>设曲线通过点（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），且其上任一点处的切线斜率等于这点横坐标的两倍，求此曲线方程</a:t>
            </a:r>
            <a:r>
              <a:rPr lang="en-US" altLang="zh-CN"/>
              <a:t>.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AE0D2546-29A6-4C8C-9828-F006F12E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09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87C2EDA-FDE7-40BC-BD43-8D3E21EC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设曲线方程为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635AAA52-33CA-4362-BE30-C87285F20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1384300"/>
          <a:ext cx="154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2" name="公式" r:id="rId3" imgW="1549080" imgH="406080" progId="Equation.3">
                  <p:embed/>
                </p:oleObj>
              </mc:Choice>
              <mc:Fallback>
                <p:oleObj name="公式" r:id="rId3" imgW="1549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384300"/>
                        <a:ext cx="154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C926A63A-BE89-45D0-90D2-6EC49374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95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根据题意知</a:t>
            </a:r>
          </a:p>
        </p:txBody>
      </p:sp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FC089264-53EF-40FC-AF04-8DDBD1A78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215265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" name="公式" r:id="rId5" imgW="1726920" imgH="393480" progId="Equation.3">
                  <p:embed/>
                </p:oleObj>
              </mc:Choice>
              <mc:Fallback>
                <p:oleObj name="公式" r:id="rId5" imgW="17269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15265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875EF7F9-A8B0-4556-BE4A-EF1669786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057400"/>
          <a:ext cx="46910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Document" r:id="rId7" imgW="4697640" imgH="619200" progId="Word.Document.8">
                  <p:embed/>
                </p:oleObj>
              </mc:Choice>
              <mc:Fallback>
                <p:oleObj name="Document" r:id="rId7" imgW="4697640" imgH="6192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6910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A92E521B-CF0D-4D1E-B3F5-5583AE07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2908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公式" r:id="rId9" imgW="2908080" imgH="634680" progId="Equation.3">
                  <p:embed/>
                </p:oleObj>
              </mc:Choice>
              <mc:Fallback>
                <p:oleObj name="公式" r:id="rId9" imgW="290808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2908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E0C4936A-27D3-420C-8274-5C495AD2F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10000"/>
          <a:ext cx="2667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公式" r:id="rId11" imgW="2666880" imgH="482400" progId="Equation.3">
                  <p:embed/>
                </p:oleObj>
              </mc:Choice>
              <mc:Fallback>
                <p:oleObj name="公式" r:id="rId11" imgW="26668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2667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>
            <a:extLst>
              <a:ext uri="{FF2B5EF4-FFF2-40B4-BE49-F238E27FC236}">
                <a16:creationId xmlns:a16="http://schemas.microsoft.com/office/drawing/2014/main" id="{50F5898F-592C-4440-A1D8-7D6F0F49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95800"/>
            <a:ext cx="376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由曲线通过点（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8C125C3F-4B48-4EFF-A661-B8B66A27D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181600"/>
          <a:ext cx="1409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公式" r:id="rId13" imgW="1409400" imgH="393480" progId="Equation.3">
                  <p:embed/>
                </p:oleObj>
              </mc:Choice>
              <mc:Fallback>
                <p:oleObj name="公式" r:id="rId13" imgW="14094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1409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3">
            <a:extLst>
              <a:ext uri="{FF2B5EF4-FFF2-40B4-BE49-F238E27FC236}">
                <a16:creationId xmlns:a16="http://schemas.microsoft.com/office/drawing/2014/main" id="{D12831A1-10A3-49B5-927D-4092E510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05488"/>
            <a:ext cx="2687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所求曲线方程为</a:t>
            </a:r>
          </a:p>
        </p:txBody>
      </p:sp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6892AF38-155E-4592-8552-6D46190F6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0" y="5818188"/>
          <a:ext cx="1663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公式" r:id="rId15" imgW="1663560" imgH="482400" progId="Equation.3">
                  <p:embed/>
                </p:oleObj>
              </mc:Choice>
              <mc:Fallback>
                <p:oleObj name="公式" r:id="rId15" imgW="166356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818188"/>
                        <a:ext cx="1663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Line 33">
            <a:extLst>
              <a:ext uri="{FF2B5EF4-FFF2-40B4-BE49-F238E27FC236}">
                <a16:creationId xmlns:a16="http://schemas.microsoft.com/office/drawing/2014/main" id="{F344B190-AA35-4CF6-9214-472297859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Line 34">
            <a:extLst>
              <a:ext uri="{FF2B5EF4-FFF2-40B4-BE49-F238E27FC236}">
                <a16:creationId xmlns:a16="http://schemas.microsoft.com/office/drawing/2014/main" id="{22DF7D0B-A1F2-4E7A-AFC8-E8AF69174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124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B29B88BC-295F-4C40-8BC1-A502DE8D8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8006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i="1"/>
              <a:t>x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0BD5F8E5-B86B-46EF-A05C-F6F768B4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956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i="1"/>
              <a:t>y</a:t>
            </a:r>
          </a:p>
        </p:txBody>
      </p:sp>
      <p:sp>
        <p:nvSpPr>
          <p:cNvPr id="36901" name="Text Box 37">
            <a:extLst>
              <a:ext uri="{FF2B5EF4-FFF2-40B4-BE49-F238E27FC236}">
                <a16:creationId xmlns:a16="http://schemas.microsoft.com/office/drawing/2014/main" id="{2FE76C3E-5EA8-4C18-83C5-8ADC77BE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/>
              <a:t>0</a:t>
            </a:r>
          </a:p>
        </p:txBody>
      </p:sp>
      <p:sp>
        <p:nvSpPr>
          <p:cNvPr id="36902" name="Freeform 38">
            <a:extLst>
              <a:ext uri="{FF2B5EF4-FFF2-40B4-BE49-F238E27FC236}">
                <a16:creationId xmlns:a16="http://schemas.microsoft.com/office/drawing/2014/main" id="{E3B0B7C8-7C87-4CE5-A74C-9B07BF38604F}"/>
              </a:ext>
            </a:extLst>
          </p:cNvPr>
          <p:cNvSpPr>
            <a:spLocks/>
          </p:cNvSpPr>
          <p:nvPr/>
        </p:nvSpPr>
        <p:spPr bwMode="auto">
          <a:xfrm>
            <a:off x="6096000" y="4191000"/>
            <a:ext cx="1524000" cy="762000"/>
          </a:xfrm>
          <a:custGeom>
            <a:avLst/>
            <a:gdLst>
              <a:gd name="T0" fmla="*/ 0 w 960"/>
              <a:gd name="T1" fmla="*/ 0 h 480"/>
              <a:gd name="T2" fmla="*/ 480 w 960"/>
              <a:gd name="T3" fmla="*/ 480 h 480"/>
              <a:gd name="T4" fmla="*/ 960 w 96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3" name="Freeform 39">
            <a:extLst>
              <a:ext uri="{FF2B5EF4-FFF2-40B4-BE49-F238E27FC236}">
                <a16:creationId xmlns:a16="http://schemas.microsoft.com/office/drawing/2014/main" id="{6D8052D0-679B-464B-8E91-99DBCCF62025}"/>
              </a:ext>
            </a:extLst>
          </p:cNvPr>
          <p:cNvSpPr>
            <a:spLocks/>
          </p:cNvSpPr>
          <p:nvPr/>
        </p:nvSpPr>
        <p:spPr bwMode="auto">
          <a:xfrm>
            <a:off x="6096000" y="3429000"/>
            <a:ext cx="1524000" cy="762000"/>
          </a:xfrm>
          <a:custGeom>
            <a:avLst/>
            <a:gdLst>
              <a:gd name="T0" fmla="*/ 0 w 960"/>
              <a:gd name="T1" fmla="*/ 0 h 480"/>
              <a:gd name="T2" fmla="*/ 480 w 960"/>
              <a:gd name="T3" fmla="*/ 480 h 480"/>
              <a:gd name="T4" fmla="*/ 960 w 96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Freeform 40">
            <a:extLst>
              <a:ext uri="{FF2B5EF4-FFF2-40B4-BE49-F238E27FC236}">
                <a16:creationId xmlns:a16="http://schemas.microsoft.com/office/drawing/2014/main" id="{3B6EE16E-59AD-41BD-A572-7880F6300978}"/>
              </a:ext>
            </a:extLst>
          </p:cNvPr>
          <p:cNvSpPr>
            <a:spLocks/>
          </p:cNvSpPr>
          <p:nvPr/>
        </p:nvSpPr>
        <p:spPr bwMode="auto">
          <a:xfrm>
            <a:off x="6096000" y="4953000"/>
            <a:ext cx="1524000" cy="762000"/>
          </a:xfrm>
          <a:custGeom>
            <a:avLst/>
            <a:gdLst>
              <a:gd name="T0" fmla="*/ 0 w 960"/>
              <a:gd name="T1" fmla="*/ 0 h 480"/>
              <a:gd name="T2" fmla="*/ 480 w 960"/>
              <a:gd name="T3" fmla="*/ 480 h 480"/>
              <a:gd name="T4" fmla="*/ 960 w 96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905" name="Object 41">
            <a:extLst>
              <a:ext uri="{FF2B5EF4-FFF2-40B4-BE49-F238E27FC236}">
                <a16:creationId xmlns:a16="http://schemas.microsoft.com/office/drawing/2014/main" id="{6E9E5099-CE49-46B0-B7EB-D73732BD9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581400"/>
          <a:ext cx="877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公式" r:id="rId17" imgW="685800" imgH="355320" progId="Equation.3">
                  <p:embed/>
                </p:oleObj>
              </mc:Choice>
              <mc:Fallback>
                <p:oleObj name="公式" r:id="rId17" imgW="685800" imgH="3553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81400"/>
                        <a:ext cx="877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42">
            <a:extLst>
              <a:ext uri="{FF2B5EF4-FFF2-40B4-BE49-F238E27FC236}">
                <a16:creationId xmlns:a16="http://schemas.microsoft.com/office/drawing/2014/main" id="{3A17D139-770F-4ADF-BC79-1C84BC952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819400"/>
          <a:ext cx="128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公式" r:id="rId19" imgW="1002960" imgH="355320" progId="Equation.3">
                  <p:embed/>
                </p:oleObj>
              </mc:Choice>
              <mc:Fallback>
                <p:oleObj name="公式" r:id="rId19" imgW="1002960" imgH="355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819400"/>
                        <a:ext cx="128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7" name="Object 43">
            <a:extLst>
              <a:ext uri="{FF2B5EF4-FFF2-40B4-BE49-F238E27FC236}">
                <a16:creationId xmlns:a16="http://schemas.microsoft.com/office/drawing/2014/main" id="{E642D254-2A5F-44A6-9EEF-3B736F689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343400"/>
          <a:ext cx="128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公式" r:id="rId21" imgW="1002960" imgH="355320" progId="Equation.3">
                  <p:embed/>
                </p:oleObj>
              </mc:Choice>
              <mc:Fallback>
                <p:oleObj name="公式" r:id="rId21" imgW="1002960" imgH="3553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43400"/>
                        <a:ext cx="128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9" name="Text Box 45">
            <a:extLst>
              <a:ext uri="{FF2B5EF4-FFF2-40B4-BE49-F238E27FC236}">
                <a16:creationId xmlns:a16="http://schemas.microsoft.com/office/drawing/2014/main" id="{D6617141-49D5-43C1-8F1F-469AAF9F5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953000"/>
            <a:ext cx="33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1</a:t>
            </a:r>
          </a:p>
        </p:txBody>
      </p:sp>
      <p:sp>
        <p:nvSpPr>
          <p:cNvPr id="36910" name="Text Box 46">
            <a:extLst>
              <a:ext uri="{FF2B5EF4-FFF2-40B4-BE49-F238E27FC236}">
                <a16:creationId xmlns:a16="http://schemas.microsoft.com/office/drawing/2014/main" id="{DA85BB77-AFD9-4696-B679-BB4DD403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38600"/>
            <a:ext cx="33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1</a:t>
            </a:r>
          </a:p>
        </p:txBody>
      </p:sp>
      <p:sp>
        <p:nvSpPr>
          <p:cNvPr id="36911" name="Text Box 47">
            <a:extLst>
              <a:ext uri="{FF2B5EF4-FFF2-40B4-BE49-F238E27FC236}">
                <a16:creationId xmlns:a16="http://schemas.microsoft.com/office/drawing/2014/main" id="{9273A31B-0024-404D-83D5-147BF4B0A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71800"/>
            <a:ext cx="311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FF00"/>
                </a:solidFill>
                <a:cs typeface="Times New Roman" panose="02020603050405020304" pitchFamily="18" charset="0"/>
              </a:rPr>
              <a:t>·</a:t>
            </a:r>
            <a:endParaRPr lang="en-US" altLang="zh-CN" sz="4000">
              <a:solidFill>
                <a:srgbClr val="00FF00"/>
              </a:solidFill>
            </a:endParaRPr>
          </a:p>
        </p:txBody>
      </p:sp>
      <p:sp>
        <p:nvSpPr>
          <p:cNvPr id="36912" name="Line 48">
            <a:extLst>
              <a:ext uri="{FF2B5EF4-FFF2-40B4-BE49-F238E27FC236}">
                <a16:creationId xmlns:a16="http://schemas.microsoft.com/office/drawing/2014/main" id="{9E459983-EB98-42E4-AEEF-2E8FB8D3C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276600"/>
            <a:ext cx="0" cy="1676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913" name="Line 49">
            <a:extLst>
              <a:ext uri="{FF2B5EF4-FFF2-40B4-BE49-F238E27FC236}">
                <a16:creationId xmlns:a16="http://schemas.microsoft.com/office/drawing/2014/main" id="{E9BE97D2-56FE-4AC6-A703-0E428A325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429000"/>
            <a:ext cx="762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914" name="Text Box 50">
            <a:extLst>
              <a:ext uri="{FF2B5EF4-FFF2-40B4-BE49-F238E27FC236}">
                <a16:creationId xmlns:a16="http://schemas.microsoft.com/office/drawing/2014/main" id="{5187FA7B-5B94-4CCB-815F-3584096D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76600"/>
            <a:ext cx="33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70" grpId="0" autoUpdateAnimBg="0"/>
      <p:bldP spid="36875" grpId="0" autoUpdateAnimBg="0"/>
      <p:bldP spid="36877" grpId="0" autoUpdateAnimBg="0"/>
      <p:bldP spid="36899" grpId="0" autoUpdateAnimBg="0"/>
      <p:bldP spid="36900" grpId="0" autoUpdateAnimBg="0"/>
      <p:bldP spid="36901" grpId="0" autoUpdateAnimBg="0"/>
      <p:bldP spid="36909" grpId="0" autoUpdateAnimBg="0"/>
      <p:bldP spid="36910" grpId="0" autoUpdateAnimBg="0"/>
      <p:bldP spid="36911" grpId="0" autoUpdateAnimBg="0"/>
      <p:bldP spid="369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367D680D-4BB7-42B9-BCEB-D44BC925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609600"/>
            <a:ext cx="385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00FF00"/>
                </a:solidFill>
              </a:rPr>
              <a:t>不定积分的几何意义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694B1650-C598-41D1-B5EB-ED1A3027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4407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  </a:t>
            </a:r>
            <a:r>
              <a:rPr lang="zh-CN" altLang="en-US" sz="3200"/>
              <a:t>每个原函数 </a:t>
            </a:r>
            <a:r>
              <a:rPr lang="en-US" altLang="zh-CN" sz="3200" i="1"/>
              <a:t>y</a:t>
            </a:r>
            <a:r>
              <a:rPr lang="en-US" altLang="zh-CN" sz="3200"/>
              <a:t> = </a:t>
            </a:r>
            <a:r>
              <a:rPr lang="en-US" altLang="zh-CN" sz="3200" i="1"/>
              <a:t>F</a:t>
            </a:r>
            <a:r>
              <a:rPr lang="en-US" altLang="zh-CN" sz="3200"/>
              <a:t> (</a:t>
            </a:r>
            <a:r>
              <a:rPr lang="en-US" altLang="zh-CN" sz="3200" i="1"/>
              <a:t>x</a:t>
            </a:r>
            <a:r>
              <a:rPr lang="en-US" altLang="zh-CN" sz="3200"/>
              <a:t>) </a:t>
            </a:r>
            <a:r>
              <a:rPr lang="zh-CN" altLang="en-US" sz="3200"/>
              <a:t>在几何上都对应一条确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/>
              <a:t>   定的曲线，称为 </a:t>
            </a:r>
            <a:r>
              <a:rPr lang="en-US" altLang="zh-CN" sz="3200" i="1"/>
              <a:t>f</a:t>
            </a:r>
            <a:r>
              <a:rPr lang="en-US" altLang="zh-CN" sz="3200"/>
              <a:t> (</a:t>
            </a:r>
            <a:r>
              <a:rPr lang="en-US" altLang="zh-CN" sz="3200" i="1"/>
              <a:t>x</a:t>
            </a:r>
            <a:r>
              <a:rPr lang="en-US" altLang="zh-CN" sz="3200"/>
              <a:t>) </a:t>
            </a:r>
            <a:r>
              <a:rPr lang="zh-CN" altLang="en-US" sz="3200"/>
              <a:t>的积分曲线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B8EF2231-8489-43DA-ABC5-8033F2D9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84693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 </a:t>
            </a:r>
            <a:r>
              <a:rPr lang="zh-CN" altLang="en-US" sz="3200"/>
              <a:t>由于 </a:t>
            </a:r>
            <a:r>
              <a:rPr lang="en-US" altLang="zh-CN" sz="3200" i="1"/>
              <a:t>F</a:t>
            </a:r>
            <a:r>
              <a:rPr lang="en-US" altLang="zh-CN" sz="3200"/>
              <a:t> </a:t>
            </a:r>
            <a:r>
              <a:rPr lang="en-US" altLang="zh-CN" sz="3200">
                <a:sym typeface="Symbol" panose="05050102010706020507" pitchFamily="18" charset="2"/>
              </a:rPr>
              <a:t>(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>
                <a:sym typeface="Symbol" panose="05050102010706020507" pitchFamily="18" charset="2"/>
              </a:rPr>
              <a:t>) = </a:t>
            </a:r>
            <a:r>
              <a:rPr lang="en-US" altLang="zh-CN" sz="3200" i="1">
                <a:sym typeface="Symbol" panose="05050102010706020507" pitchFamily="18" charset="2"/>
              </a:rPr>
              <a:t>f</a:t>
            </a:r>
            <a:r>
              <a:rPr lang="en-US" altLang="zh-CN" sz="3200">
                <a:sym typeface="Symbol" panose="05050102010706020507" pitchFamily="18" charset="2"/>
              </a:rPr>
              <a:t> (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，因此，积分曲线 </a:t>
            </a:r>
            <a:r>
              <a:rPr lang="en-US" altLang="zh-CN" sz="3200" i="1">
                <a:sym typeface="Symbol" panose="05050102010706020507" pitchFamily="18" charset="2"/>
              </a:rPr>
              <a:t>y</a:t>
            </a:r>
            <a:r>
              <a:rPr lang="en-US" altLang="zh-CN" sz="3200">
                <a:sym typeface="Symbol" panose="05050102010706020507" pitchFamily="18" charset="2"/>
              </a:rPr>
              <a:t> = </a:t>
            </a:r>
            <a:r>
              <a:rPr lang="en-US" altLang="zh-CN" sz="3200" i="1">
                <a:sym typeface="Symbol" panose="05050102010706020507" pitchFamily="18" charset="2"/>
              </a:rPr>
              <a:t>F</a:t>
            </a:r>
            <a:r>
              <a:rPr lang="en-US" altLang="zh-CN" sz="3200">
                <a:sym typeface="Symbol" panose="05050102010706020507" pitchFamily="18" charset="2"/>
              </a:rPr>
              <a:t> (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>
                <a:sym typeface="Symbol" panose="05050102010706020507" pitchFamily="18" charset="2"/>
              </a:rPr>
              <a:t>    </a:t>
            </a:r>
            <a:r>
              <a:rPr lang="zh-CN" altLang="en-US" sz="3200">
                <a:sym typeface="Symbol" panose="05050102010706020507" pitchFamily="18" charset="2"/>
              </a:rPr>
              <a:t>在点 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zh-CN" altLang="en-US" sz="3200">
                <a:sym typeface="Symbol" panose="05050102010706020507" pitchFamily="18" charset="2"/>
              </a:rPr>
              <a:t>处的切线斜率正是 </a:t>
            </a:r>
            <a:r>
              <a:rPr lang="en-US" altLang="zh-CN" sz="3200" i="1">
                <a:sym typeface="Symbol" panose="05050102010706020507" pitchFamily="18" charset="2"/>
              </a:rPr>
              <a:t>f</a:t>
            </a:r>
            <a:r>
              <a:rPr lang="en-US" altLang="zh-CN" sz="3200">
                <a:sym typeface="Symbol" panose="05050102010706020507" pitchFamily="18" charset="2"/>
              </a:rPr>
              <a:t> (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。</a:t>
            </a:r>
            <a:endParaRPr lang="zh-CN" altLang="en-US" sz="3200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34672C22-A643-42A8-B27D-2C8389610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86248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 </a:t>
            </a:r>
            <a:r>
              <a:rPr lang="zh-CN" altLang="en-US" sz="3200"/>
              <a:t>不定积分 </a:t>
            </a:r>
            <a:r>
              <a:rPr lang="en-US" altLang="zh-CN" sz="3200" i="1"/>
              <a:t>y </a:t>
            </a:r>
            <a:r>
              <a:rPr lang="en-US" altLang="zh-CN" sz="3200"/>
              <a:t>= </a:t>
            </a:r>
            <a:r>
              <a:rPr lang="en-US" altLang="zh-CN" sz="3200" i="1"/>
              <a:t>F 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) +</a:t>
            </a:r>
            <a:r>
              <a:rPr lang="zh-CN" altLang="en-US" sz="3200" i="1"/>
              <a:t>Ｃ</a:t>
            </a:r>
            <a:r>
              <a:rPr lang="zh-CN" altLang="en-US" sz="3200"/>
              <a:t> 在几何上代表一簇积分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/>
              <a:t>    曲线，它们可通过曲线 </a:t>
            </a:r>
            <a:r>
              <a:rPr lang="en-US" altLang="zh-CN" sz="3200" i="1"/>
              <a:t>y</a:t>
            </a:r>
            <a:r>
              <a:rPr lang="en-US" altLang="zh-CN" sz="3200"/>
              <a:t> = </a:t>
            </a:r>
            <a:r>
              <a:rPr lang="en-US" altLang="zh-CN" sz="3200" i="1"/>
              <a:t>F 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) </a:t>
            </a:r>
            <a:r>
              <a:rPr lang="zh-CN" altLang="en-US" sz="3200"/>
              <a:t>沿 </a:t>
            </a:r>
            <a:r>
              <a:rPr lang="en-US" altLang="zh-CN" sz="3200" i="1"/>
              <a:t>y</a:t>
            </a:r>
            <a:r>
              <a:rPr lang="en-US" altLang="zh-CN" sz="3200"/>
              <a:t> </a:t>
            </a:r>
            <a:r>
              <a:rPr lang="zh-CN" altLang="zh-CN" sz="3200"/>
              <a:t>轴方向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200"/>
              <a:t>     上或下移动</a:t>
            </a:r>
            <a:r>
              <a:rPr lang="zh-CN" altLang="en-US" sz="3200"/>
              <a:t> </a:t>
            </a:r>
            <a:r>
              <a:rPr lang="zh-CN" altLang="en-US" sz="3200" i="1"/>
              <a:t>Ｃ　</a:t>
            </a:r>
            <a:r>
              <a:rPr lang="zh-CN" altLang="en-US" sz="3200"/>
              <a:t>个单位</a:t>
            </a:r>
            <a:r>
              <a:rPr lang="zh-CN" altLang="zh-CN" sz="3200"/>
              <a:t>而得到。</a:t>
            </a:r>
            <a:endParaRPr lang="zh-CN" altLang="en-US" sz="32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utoUpdateAnimBg="0"/>
      <p:bldP spid="64517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1075</TotalTime>
  <Words>756</Words>
  <Application>Microsoft Office PowerPoint</Application>
  <PresentationFormat>全屏显示(4:3)</PresentationFormat>
  <Paragraphs>131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Times New Roman</vt:lpstr>
      <vt:lpstr>宋体</vt:lpstr>
      <vt:lpstr>黑体</vt:lpstr>
      <vt:lpstr>Symbol</vt:lpstr>
      <vt:lpstr>Monotype Sorts</vt:lpstr>
      <vt:lpstr>背景</vt:lpstr>
      <vt:lpstr>Microsoft Equation 3.0</vt:lpstr>
      <vt:lpstr>Microsoft Word 文档</vt:lpstr>
      <vt:lpstr>Microsoft 公式 3.0</vt:lpstr>
      <vt:lpstr>第一节 不定积分的定义和性质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  不定积分的性质</vt:lpstr>
      <vt:lpstr>三、 基本积分表</vt:lpstr>
      <vt:lpstr>PowerPoint 演示文稿</vt:lpstr>
      <vt:lpstr>PowerPoint 演示文稿</vt:lpstr>
      <vt:lpstr>求积分的方法（1）—直接积分法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 小结</vt:lpstr>
      <vt:lpstr>PowerPoint 演示文稿</vt:lpstr>
      <vt:lpstr>PowerPoint 演示文稿</vt:lpstr>
      <vt:lpstr>PowerPoint 演示文稿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 DM</dc:creator>
  <cp:lastModifiedBy>C DM</cp:lastModifiedBy>
  <cp:revision>213</cp:revision>
  <dcterms:created xsi:type="dcterms:W3CDTF">1996-07-15T15:40:02Z</dcterms:created>
  <dcterms:modified xsi:type="dcterms:W3CDTF">2021-12-09T12:26:45Z</dcterms:modified>
</cp:coreProperties>
</file>