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98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2" r:id="rId25"/>
    <p:sldId id="293" r:id="rId26"/>
    <p:sldId id="294" r:id="rId27"/>
    <p:sldId id="299" r:id="rId28"/>
    <p:sldId id="278" r:id="rId29"/>
    <p:sldId id="279" r:id="rId30"/>
    <p:sldId id="280" r:id="rId31"/>
  </p:sldIdLst>
  <p:sldSz cx="9144000" cy="6858000" type="screen4x3"/>
  <p:notesSz cx="6858000" cy="9144000"/>
  <p:custShowLst>
    <p:custShow name="曲边梯形" id="0">
      <p:sldLst>
        <p:sld r:id="rId20"/>
        <p:sld r:id="rId21"/>
        <p:sld r:id="rId22"/>
        <p:sld r:id="rId23"/>
        <p:sld r:id="rId24"/>
        <p:sld r:id="rId25"/>
        <p:sld r:id="rId26"/>
        <p:sld r:id="rId27"/>
        <p:sld r:id="rId2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CC9900"/>
    <a:srgbClr val="FFFFFF"/>
    <a:srgbClr val="FF0066"/>
    <a:srgbClr val="FF9900"/>
    <a:srgbClr val="3399FF"/>
    <a:srgbClr val="FFFF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80" d="100"/>
          <a:sy n="80" d="100"/>
        </p:scale>
        <p:origin x="908" y="40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e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emf"/><Relationship Id="rId2" Type="http://schemas.openxmlformats.org/officeDocument/2006/relationships/image" Target="../media/image67.wmf"/><Relationship Id="rId1" Type="http://schemas.openxmlformats.org/officeDocument/2006/relationships/image" Target="../media/image66.png"/><Relationship Id="rId6" Type="http://schemas.openxmlformats.org/officeDocument/2006/relationships/image" Target="../media/image71.wmf"/><Relationship Id="rId11" Type="http://schemas.openxmlformats.org/officeDocument/2006/relationships/image" Target="../media/image76.e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png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e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e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1.emf"/><Relationship Id="rId18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2.wmf"/><Relationship Id="rId12" Type="http://schemas.openxmlformats.org/officeDocument/2006/relationships/image" Target="../media/image170.emf"/><Relationship Id="rId17" Type="http://schemas.openxmlformats.org/officeDocument/2006/relationships/image" Target="../media/image175.wmf"/><Relationship Id="rId2" Type="http://schemas.openxmlformats.org/officeDocument/2006/relationships/image" Target="../media/image165.wmf"/><Relationship Id="rId16" Type="http://schemas.openxmlformats.org/officeDocument/2006/relationships/image" Target="../media/image174.wmf"/><Relationship Id="rId1" Type="http://schemas.openxmlformats.org/officeDocument/2006/relationships/image" Target="../media/image164.emf"/><Relationship Id="rId6" Type="http://schemas.openxmlformats.org/officeDocument/2006/relationships/image" Target="../media/image169.png"/><Relationship Id="rId11" Type="http://schemas.openxmlformats.org/officeDocument/2006/relationships/image" Target="../media/image11.wmf"/><Relationship Id="rId5" Type="http://schemas.openxmlformats.org/officeDocument/2006/relationships/image" Target="../media/image168.emf"/><Relationship Id="rId15" Type="http://schemas.openxmlformats.org/officeDocument/2006/relationships/image" Target="../media/image173.wmf"/><Relationship Id="rId10" Type="http://schemas.openxmlformats.org/officeDocument/2006/relationships/image" Target="../media/image10.wmf"/><Relationship Id="rId19" Type="http://schemas.openxmlformats.org/officeDocument/2006/relationships/image" Target="../media/image177.wmf"/><Relationship Id="rId4" Type="http://schemas.openxmlformats.org/officeDocument/2006/relationships/image" Target="../media/image167.wmf"/><Relationship Id="rId9" Type="http://schemas.openxmlformats.org/officeDocument/2006/relationships/image" Target="../media/image14.wmf"/><Relationship Id="rId14" Type="http://schemas.openxmlformats.org/officeDocument/2006/relationships/image" Target="../media/image17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e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png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e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wmf"/><Relationship Id="rId10" Type="http://schemas.openxmlformats.org/officeDocument/2006/relationships/image" Target="../media/image43.e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Relationship Id="rId9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8B8213-3654-46A2-A54B-20EBABBA22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9DD059-79F0-4019-B600-DFE3E9C64D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1FE6E4-6DD6-40F7-B460-C395158DF7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AA8B441-03A4-4C07-BA71-BFE0BE2DB7E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04AFB07-DF38-4921-B960-E00A8CB619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5BD947F-278C-4C0E-8556-DF9F1CEF89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AA6EE99-8F97-44C8-AF67-36CD6B785A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FA3AFD6-4875-4F45-95C7-AD2356F53380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71ED6F1-9127-494E-B019-4CD8039A90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5B58EB0-B226-49FF-855F-EE2C3DB46E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394D76-E333-42E0-A39F-AD7DAE0D7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6DDA51E0-95A7-4614-B323-952F4BEF21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CB953-8E59-46AC-875B-1AFB972A6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2ECF74-6E6E-4029-A83B-98CE7E764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D5C6F0-B92D-4A81-8C7B-C50FB404E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B3AD6-7046-464A-B181-7869A939DC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71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D04FB-B59A-436B-80A9-63E3E5B1B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DB838-080D-4DF5-BF32-9E701F5F8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38E050-7DDE-4E1F-A070-8829183F5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1FC49-D0A0-41D4-B884-4048B51D16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4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CC86B-0007-405A-8A7E-CA840CFE2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00DD0A-E185-4F50-B6A5-C3A667739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52FAC-A76A-4D55-9D90-642AB48A5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F7909-5B7B-410C-9472-DCDFA035C6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3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71B664-EFC4-4A5C-923D-2958DAA97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E1F19-83AA-4E3B-B703-75967C67E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FA0B7B-9752-4794-9D77-FFC1ADD96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778D4-CF31-4373-8707-54D001165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3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D5B04A-B9C3-4339-87E3-DCEB6B539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1582B9-E957-4E76-8D10-021272466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57610A-CFE8-4E15-99F3-44EB5C76C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9B37A-0ABD-46C4-BAD0-F1725231D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0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52573-6EFB-400F-91E5-C7D7098A4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7B437-1698-4013-A93E-E15778D5C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036C8-AB82-44FB-99C3-EB32018C0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FA099-551C-42FA-9C91-30171D2B5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5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CC6139-629E-4DF4-8454-0A1992B013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FA6884-A5CB-4FE5-8C2F-610B101BA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947D74-AA63-4FEE-80C9-6C8DB24AD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69CC4-E211-4317-9A55-A4852B453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8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7E14BB-9400-47F0-A8B7-47F0D1369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BA3F87-B367-4529-8D9C-B1D7C753B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D3070D-E700-4D07-944D-5522494CD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E7654-0D08-4CCA-8762-A5DB66E98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696A52-F8A5-49DC-9EFE-E65C8CFE0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4C460D-E918-4B4B-9409-80C284FB0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64EFC4-CEAA-4614-B44B-50F06A3E0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8044C-A835-4D0D-92D1-196896D03E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1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51D2D-550F-43E6-82E5-DB88EC1B8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4ACEB-9717-4E7F-B3DF-9F9367E88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080E5-C1BE-42D8-80C3-738FE27E1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1B166-BE6D-422D-9D38-BDDC406E6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4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2171E-9E6A-4235-8DB9-204A791CF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2518D-6DD2-4088-BBC3-94578D012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6C992-8DA0-4AF0-937C-89C44B1EF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F447E-3BC9-4812-828B-F105CE1308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1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610980-BC2C-42D4-AAEA-6F0892036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636DB7-71F3-4229-ADC8-BA8D83D97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CEFA818-35D1-4170-8455-4B28EB9D6D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1696CD6-1D58-446A-B53F-BCC99CC452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EBF3E9B-61A6-47E5-A89A-A50C7BC7B2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4BEC29-A4E9-4ED2-9446-A270FAB342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97E792-D8C0-4088-9655-8A70DAA6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2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D7F3B9-5507-45EA-9F73-D64DB68A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FE2CEBA-14FB-454D-89C2-A6BE132C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3.w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6.e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8.e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6.png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png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7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7.w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0.w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6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3.wmf"/><Relationship Id="rId26" Type="http://schemas.openxmlformats.org/officeDocument/2006/relationships/image" Target="../media/image170.emf"/><Relationship Id="rId39" Type="http://schemas.openxmlformats.org/officeDocument/2006/relationships/oleObject" Target="../embeddings/oleObject186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1.wmf"/><Relationship Id="rId32" Type="http://schemas.openxmlformats.org/officeDocument/2006/relationships/image" Target="../media/image173.wmf"/><Relationship Id="rId37" Type="http://schemas.openxmlformats.org/officeDocument/2006/relationships/oleObject" Target="../embeddings/oleObject185.bin"/><Relationship Id="rId40" Type="http://schemas.openxmlformats.org/officeDocument/2006/relationships/image" Target="../media/image177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71.emf"/><Relationship Id="rId36" Type="http://schemas.openxmlformats.org/officeDocument/2006/relationships/image" Target="../media/image175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9.png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72.wmf"/><Relationship Id="rId35" Type="http://schemas.openxmlformats.org/officeDocument/2006/relationships/oleObject" Target="../embeddings/oleObject184.bin"/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81.wmf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8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5.e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1.wmf"/><Relationship Id="rId8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w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6.e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2A5E4F31-7389-4D17-AAA5-E30BED80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7472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定积分的概念与性质</a:t>
            </a:r>
          </a:p>
        </p:txBody>
      </p:sp>
      <p:sp>
        <p:nvSpPr>
          <p:cNvPr id="4099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C3467FC7-EFEC-4407-99EF-793567F81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041525"/>
            <a:ext cx="4797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一  问题的提出</a:t>
            </a:r>
          </a:p>
        </p:txBody>
      </p:sp>
      <p:sp>
        <p:nvSpPr>
          <p:cNvPr id="4100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E171F791-2454-4191-9C1D-E89F162F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55925"/>
            <a:ext cx="4487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二  定积分的概念</a:t>
            </a:r>
          </a:p>
        </p:txBody>
      </p:sp>
      <p:sp>
        <p:nvSpPr>
          <p:cNvPr id="4101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880A0731-3AD1-4831-90B1-9D3C1B9A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784725"/>
            <a:ext cx="510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四  小结  思考题</a:t>
            </a:r>
          </a:p>
        </p:txBody>
      </p:sp>
      <p:sp>
        <p:nvSpPr>
          <p:cNvPr id="4102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7B2C6A97-0138-4417-A47F-971B5A726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70325"/>
            <a:ext cx="503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三  定积分的性质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477C4DF5-86D6-43DD-8A70-44F7C934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493713"/>
            <a:ext cx="3360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注意：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FE700291-B7FD-4459-BB42-EC4D6DFEE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1320800"/>
          <a:ext cx="7543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3" imgW="7335623" imgH="608024" progId="Word.Document.8">
                  <p:embed/>
                </p:oleObj>
              </mc:Choice>
              <mc:Fallback>
                <p:oleObj name="Document" r:id="rId3" imgW="7335623" imgH="60802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320800"/>
                        <a:ext cx="7543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5F7124A5-49E0-4ED6-8B40-7DA98592C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62225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1511300" imgH="660400" progId="Equation.3">
                  <p:embed/>
                </p:oleObj>
              </mc:Choice>
              <mc:Fallback>
                <p:oleObj name="公式" r:id="rId5" imgW="15113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62225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35C923C3-527C-4024-997D-1C14060A0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2562225"/>
          <a:ext cx="165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1651000" imgH="660400" progId="Equation.3">
                  <p:embed/>
                </p:oleObj>
              </mc:Choice>
              <mc:Fallback>
                <p:oleObj name="公式" r:id="rId7" imgW="16510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562225"/>
                        <a:ext cx="165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B3C3005E-A6B2-4CE7-ABC8-125A15F4B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2562225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9" imgW="1803400" imgH="660400" progId="Equation.3">
                  <p:embed/>
                </p:oleObj>
              </mc:Choice>
              <mc:Fallback>
                <p:oleObj name="公式" r:id="rId9" imgW="18034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562225"/>
                        <a:ext cx="1803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D98CE830-A18A-489F-BC68-88DCF0726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438525"/>
          <a:ext cx="76406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11" imgW="7664353" imgH="648763" progId="Word.Document.8">
                  <p:embed/>
                </p:oleObj>
              </mc:Choice>
              <mc:Fallback>
                <p:oleObj name="Document" r:id="rId11" imgW="7664353" imgH="6487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438525"/>
                        <a:ext cx="76406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E440CF4C-DE71-4818-90BF-77487E8CA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4133850"/>
          <a:ext cx="78025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文档" r:id="rId13" imgW="7833360" imgH="629920" progId="Word.Document.8">
                  <p:embed/>
                </p:oleObj>
              </mc:Choice>
              <mc:Fallback>
                <p:oleObj name="文档" r:id="rId13" imgW="7833360" imgH="6299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133850"/>
                        <a:ext cx="780256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722C29A6-4624-44F8-9A7D-29DBE3BD7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1951038"/>
          <a:ext cx="4600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文档" r:id="rId15" imgW="4424680" imgH="462280" progId="Word.Document.8">
                  <p:embed/>
                </p:oleObj>
              </mc:Choice>
              <mc:Fallback>
                <p:oleObj name="文档" r:id="rId15" imgW="4424680" imgH="4622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951038"/>
                        <a:ext cx="46005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0F9691D7-8C5A-4EB7-B3A5-AA5DF9668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4837113"/>
          <a:ext cx="5162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17" imgW="5114797" imgH="591424" progId="Word.Document.8">
                  <p:embed/>
                </p:oleObj>
              </mc:Choice>
              <mc:Fallback>
                <p:oleObj name="Document" r:id="rId17" imgW="5114797" imgH="59142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837113"/>
                        <a:ext cx="51625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E875432F-6744-4353-8263-616A96EDD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5446713"/>
          <a:ext cx="36623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19" imgW="3218416" imgH="803995" progId="Word.Document.8">
                  <p:embed/>
                </p:oleObj>
              </mc:Choice>
              <mc:Fallback>
                <p:oleObj name="Document" r:id="rId19" imgW="3218416" imgH="8039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446713"/>
                        <a:ext cx="366236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0C24001-3C22-4913-9D2A-BF545BD7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5562600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57" name="Object 25">
            <a:extLst>
              <a:ext uri="{FF2B5EF4-FFF2-40B4-BE49-F238E27FC236}">
                <a16:creationId xmlns:a16="http://schemas.microsoft.com/office/drawing/2014/main" id="{7D079721-9FE7-4C8B-A843-F7BD45799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00400"/>
          <a:ext cx="5181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BMP 图象" r:id="rId3" imgW="2819794" imgH="1867161" progId="Paint.Picture">
                  <p:embed/>
                </p:oleObj>
              </mc:Choice>
              <mc:Fallback>
                <p:oleObj name="BMP 图象" r:id="rId3" imgW="2819794" imgH="1867161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5181600" cy="21336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017D6267-0ACE-4ADC-89CC-938164335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1498600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5" imgW="1497950" imgH="406224" progId="Equation.3">
                  <p:embed/>
                </p:oleObj>
              </mc:Choice>
              <mc:Fallback>
                <p:oleObj name="公式" r:id="rId5" imgW="1497950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498600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7C9EC44C-0F94-4E3D-A05F-B264BD5B7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12954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7" imgW="2184400" imgH="660400" progId="Equation.3">
                  <p:embed/>
                </p:oleObj>
              </mc:Choice>
              <mc:Fallback>
                <p:oleObj name="公式" r:id="rId7" imgW="21844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295400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B00251B6-D2F0-4791-BB8D-FF5283D1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71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曲边梯形的面积</a:t>
            </a:r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0021D0EF-02EB-4601-ABA2-83E1A1452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2209800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9" imgW="1497950" imgH="406224" progId="Equation.3">
                  <p:embed/>
                </p:oleObj>
              </mc:Choice>
              <mc:Fallback>
                <p:oleObj name="公式" r:id="rId9" imgW="1497950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209800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51070CF0-C325-4329-8527-EF1671E83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057400"/>
          <a:ext cx="2413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11" imgW="2413000" imgH="660400" progId="Equation.3">
                  <p:embed/>
                </p:oleObj>
              </mc:Choice>
              <mc:Fallback>
                <p:oleObj name="公式" r:id="rId11" imgW="24130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057400"/>
                        <a:ext cx="2413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>
            <a:extLst>
              <a:ext uri="{FF2B5EF4-FFF2-40B4-BE49-F238E27FC236}">
                <a16:creationId xmlns:a16="http://schemas.microsoft.com/office/drawing/2014/main" id="{9F4FC90A-EE4B-4C23-893D-495F24BE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0185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曲边梯形的面积的负值</a:t>
            </a:r>
          </a:p>
        </p:txBody>
      </p:sp>
      <p:graphicFrame>
        <p:nvGraphicFramePr>
          <p:cNvPr id="69648" name="Object 16">
            <a:extLst>
              <a:ext uri="{FF2B5EF4-FFF2-40B4-BE49-F238E27FC236}">
                <a16:creationId xmlns:a16="http://schemas.microsoft.com/office/drawing/2014/main" id="{BA72F4C3-E6EF-4D5F-89E8-F12055323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4038600"/>
          <a:ext cx="2619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13" imgW="393529" imgH="457002" progId="Equation.3">
                  <p:embed/>
                </p:oleObj>
              </mc:Choice>
              <mc:Fallback>
                <p:oleObj name="公式" r:id="rId13" imgW="393529" imgH="45700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038600"/>
                        <a:ext cx="2619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>
            <a:extLst>
              <a:ext uri="{FF2B5EF4-FFF2-40B4-BE49-F238E27FC236}">
                <a16:creationId xmlns:a16="http://schemas.microsoft.com/office/drawing/2014/main" id="{F59831A8-A603-421D-AA11-A1F8EDDBE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42672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15" imgW="419100" imgH="457200" progId="Equation.3">
                  <p:embed/>
                </p:oleObj>
              </mc:Choice>
              <mc:Fallback>
                <p:oleObj name="公式" r:id="rId15" imgW="419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2672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>
            <a:extLst>
              <a:ext uri="{FF2B5EF4-FFF2-40B4-BE49-F238E27FC236}">
                <a16:creationId xmlns:a16="http://schemas.microsoft.com/office/drawing/2014/main" id="{D1D633D2-ECB9-413E-84E3-563113088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41148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17" imgW="419100" imgH="457200" progId="Equation.3">
                  <p:embed/>
                </p:oleObj>
              </mc:Choice>
              <mc:Fallback>
                <p:oleObj name="公式" r:id="rId17" imgW="4191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1148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>
            <a:extLst>
              <a:ext uri="{FF2B5EF4-FFF2-40B4-BE49-F238E27FC236}">
                <a16:creationId xmlns:a16="http://schemas.microsoft.com/office/drawing/2014/main" id="{9D7A9B13-B830-4A6F-AFDD-2CA3886D1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572000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19" imgW="406224" imgH="457002" progId="Equation.3">
                  <p:embed/>
                </p:oleObj>
              </mc:Choice>
              <mc:Fallback>
                <p:oleObj name="公式" r:id="rId19" imgW="406224" imgH="4570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0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>
            <a:extLst>
              <a:ext uri="{FF2B5EF4-FFF2-40B4-BE49-F238E27FC236}">
                <a16:creationId xmlns:a16="http://schemas.microsoft.com/office/drawing/2014/main" id="{B6EB581D-9C30-4F94-83DD-F80EC465E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638800"/>
          <a:ext cx="457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21" imgW="4572000" imgH="660400" progId="Equation.3">
                  <p:embed/>
                </p:oleObj>
              </mc:Choice>
              <mc:Fallback>
                <p:oleObj name="公式" r:id="rId21" imgW="4572000" imgH="660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457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>
            <a:extLst>
              <a:ext uri="{FF2B5EF4-FFF2-40B4-BE49-F238E27FC236}">
                <a16:creationId xmlns:a16="http://schemas.microsoft.com/office/drawing/2014/main" id="{7B4DD45B-E97E-4420-9FDD-046CFAD0E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5929313"/>
          <a:ext cx="2984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23" imgW="238188" imgH="85928" progId="Equation.3">
                  <p:embed/>
                </p:oleObj>
              </mc:Choice>
              <mc:Fallback>
                <p:oleObj name="公式" r:id="rId23" imgW="238188" imgH="8592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5929313"/>
                        <a:ext cx="2984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>
            <a:extLst>
              <a:ext uri="{FF2B5EF4-FFF2-40B4-BE49-F238E27FC236}">
                <a16:creationId xmlns:a16="http://schemas.microsoft.com/office/drawing/2014/main" id="{82E3D7A4-18E1-4633-8745-C6E6A6502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8674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25" imgW="263622" imgH="250893" progId="Equation.3">
                  <p:embed/>
                </p:oleObj>
              </mc:Choice>
              <mc:Fallback>
                <p:oleObj name="公式" r:id="rId25" imgW="263622" imgH="25089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3">
            <a:extLst>
              <a:ext uri="{FF2B5EF4-FFF2-40B4-BE49-F238E27FC236}">
                <a16:creationId xmlns:a16="http://schemas.microsoft.com/office/drawing/2014/main" id="{E20AA54F-9686-4FC2-8A4C-AD3700016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5943600"/>
          <a:ext cx="3429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27" imgW="238188" imgH="85928" progId="Equation.3">
                  <p:embed/>
                </p:oleObj>
              </mc:Choice>
              <mc:Fallback>
                <p:oleObj name="公式" r:id="rId27" imgW="238188" imgH="8592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943600"/>
                        <a:ext cx="3429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24">
            <a:extLst>
              <a:ext uri="{FF2B5EF4-FFF2-40B4-BE49-F238E27FC236}">
                <a16:creationId xmlns:a16="http://schemas.microsoft.com/office/drawing/2014/main" id="{06588A27-E0D2-4BA6-932A-D4B438E8C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008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定积分的几何意义：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615E6E1-BDDB-4A25-B5DA-EDF1E9A2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9763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几何意义：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D7BFF134-EDA0-4BF2-B35E-37572D200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1397000"/>
          <a:ext cx="70500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3" imgW="7048500" imgH="2032000" progId="Equation.3">
                  <p:embed/>
                </p:oleObj>
              </mc:Choice>
              <mc:Fallback>
                <p:oleObj name="公式" r:id="rId3" imgW="7048500" imgH="203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397000"/>
                        <a:ext cx="7050088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>
            <a:extLst>
              <a:ext uri="{FF2B5EF4-FFF2-40B4-BE49-F238E27FC236}">
                <a16:creationId xmlns:a16="http://schemas.microsoft.com/office/drawing/2014/main" id="{4124EFCF-865D-405C-A273-485140A326D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675063"/>
            <a:ext cx="5638800" cy="2192337"/>
            <a:chOff x="912" y="2544"/>
            <a:chExt cx="3552" cy="1381"/>
          </a:xfrm>
        </p:grpSpPr>
        <p:graphicFrame>
          <p:nvGraphicFramePr>
            <p:cNvPr id="15365" name="Object 17">
              <a:extLst>
                <a:ext uri="{FF2B5EF4-FFF2-40B4-BE49-F238E27FC236}">
                  <a16:creationId xmlns:a16="http://schemas.microsoft.com/office/drawing/2014/main" id="{889A9201-16FB-465B-94C5-57B923EE34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544"/>
            <a:ext cx="3552" cy="1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BMP 图象" r:id="rId5" imgW="2819794" imgH="1867161" progId="Paint.Picture">
                    <p:embed/>
                  </p:oleObj>
                </mc:Choice>
                <mc:Fallback>
                  <p:oleObj name="BMP 图象" r:id="rId5" imgW="2819794" imgH="1867161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3552" cy="1381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13">
              <a:extLst>
                <a:ext uri="{FF2B5EF4-FFF2-40B4-BE49-F238E27FC236}">
                  <a16:creationId xmlns:a16="http://schemas.microsoft.com/office/drawing/2014/main" id="{62DB334E-8684-4F53-9F1A-9A9FEC3AF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067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公式" r:id="rId7" imgW="253890" imgH="241195" progId="Equation.3">
                    <p:embed/>
                  </p:oleObj>
                </mc:Choice>
                <mc:Fallback>
                  <p:oleObj name="公式" r:id="rId7" imgW="253890" imgH="24119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67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14">
              <a:extLst>
                <a:ext uri="{FF2B5EF4-FFF2-40B4-BE49-F238E27FC236}">
                  <a16:creationId xmlns:a16="http://schemas.microsoft.com/office/drawing/2014/main" id="{D76E6121-FE88-47F6-972E-4A0D9A24A5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5" y="2971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公式" r:id="rId9" imgW="253890" imgH="241195" progId="Equation.3">
                    <p:embed/>
                  </p:oleObj>
                </mc:Choice>
                <mc:Fallback>
                  <p:oleObj name="公式" r:id="rId9" imgW="253890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971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15">
              <a:extLst>
                <a:ext uri="{FF2B5EF4-FFF2-40B4-BE49-F238E27FC236}">
                  <a16:creationId xmlns:a16="http://schemas.microsoft.com/office/drawing/2014/main" id="{FA725DBD-8F5C-47BB-B6F8-141F19C48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345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公式" r:id="rId10" imgW="240986" imgH="88784" progId="Equation.3">
                    <p:embed/>
                  </p:oleObj>
                </mc:Choice>
                <mc:Fallback>
                  <p:oleObj name="公式" r:id="rId10" imgW="240986" imgH="8878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45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6">
              <a:extLst>
                <a:ext uri="{FF2B5EF4-FFF2-40B4-BE49-F238E27FC236}">
                  <a16:creationId xmlns:a16="http://schemas.microsoft.com/office/drawing/2014/main" id="{71EFA234-FEAA-4A96-8CED-295010BE2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6" y="3441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公式" r:id="rId12" imgW="240986" imgH="88784" progId="Equation.3">
                    <p:embed/>
                  </p:oleObj>
                </mc:Choice>
                <mc:Fallback>
                  <p:oleObj name="公式" r:id="rId12" imgW="240986" imgH="8878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441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B90D2778-7A42-420F-93B4-9CE73CF6E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1795463"/>
          <a:ext cx="6418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文档" r:id="rId3" imgW="6234106" imgH="536969" progId="Word.Document.8">
                  <p:embed/>
                </p:oleObj>
              </mc:Choice>
              <mc:Fallback>
                <p:oleObj name="文档" r:id="rId3" imgW="6234106" imgH="5369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1795463"/>
                        <a:ext cx="64182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>
            <a:extLst>
              <a:ext uri="{FF2B5EF4-FFF2-40B4-BE49-F238E27FC236}">
                <a16:creationId xmlns:a16="http://schemas.microsoft.com/office/drawing/2014/main" id="{6188D73C-4282-4F87-A7AB-0E9E96778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C29EF418-6DA9-4142-961D-EAF2582C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14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56F2715E-EDB9-41C3-A51F-848F3EE8E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6240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5" imgW="6294240" imgH="618470" progId="Word.Document.8">
                  <p:embed/>
                </p:oleObj>
              </mc:Choice>
              <mc:Fallback>
                <p:oleObj name="Document" r:id="rId5" imgW="6294240" imgH="6184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6240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F63D24F7-95B9-40C7-B94D-20068C6A0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2476500"/>
          <a:ext cx="4441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文档" r:id="rId7" imgW="4452345" imgH="487925" progId="Word.Document.8">
                  <p:embed/>
                </p:oleObj>
              </mc:Choice>
              <mc:Fallback>
                <p:oleObj name="文档" r:id="rId7" imgW="4452345" imgH="4879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476500"/>
                        <a:ext cx="4441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148366FE-6FFA-4B27-A89E-0B7954930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4668838"/>
          <a:ext cx="62404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9" imgW="6182974" imgH="858286" progId="Word.Document.8">
                  <p:embed/>
                </p:oleObj>
              </mc:Choice>
              <mc:Fallback>
                <p:oleObj name="Document" r:id="rId9" imgW="6182974" imgH="85828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668838"/>
                        <a:ext cx="62404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45C3D387-73E4-4B73-B5B2-87260B217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927475"/>
          <a:ext cx="2220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文档" r:id="rId11" imgW="2217420" imgH="571500" progId="Word.Document.8">
                  <p:embed/>
                </p:oleObj>
              </mc:Choice>
              <mc:Fallback>
                <p:oleObj name="文档" r:id="rId11" imgW="2217420" imgH="5715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27475"/>
                        <a:ext cx="2220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>
            <a:extLst>
              <a:ext uri="{FF2B5EF4-FFF2-40B4-BE49-F238E27FC236}">
                <a16:creationId xmlns:a16="http://schemas.microsoft.com/office/drawing/2014/main" id="{C131004B-FACD-4F2A-A3E3-0D15EBD54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98475"/>
            <a:ext cx="39624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存在定理：</a:t>
            </a:r>
          </a:p>
        </p:txBody>
      </p:sp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F013A1AA-3D9B-437E-84AA-182FC8FC5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927475"/>
          <a:ext cx="464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文档" r:id="rId13" imgW="4648200" imgH="579120" progId="Word.Document.8">
                  <p:embed/>
                </p:oleObj>
              </mc:Choice>
              <mc:Fallback>
                <p:oleObj name="文档" r:id="rId13" imgW="4648200" imgH="5791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27475"/>
                        <a:ext cx="4648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2FEB913C-02CD-4276-9BF6-3A05AF6AE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275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23C11A7E-9259-4B32-B901-39827EDD1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375275"/>
          <a:ext cx="2220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文档" r:id="rId15" imgW="2217420" imgH="571500" progId="Word.Document.8">
                  <p:embed/>
                </p:oleObj>
              </mc:Choice>
              <mc:Fallback>
                <p:oleObj name="文档" r:id="rId15" imgW="2217420" imgH="5715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75275"/>
                        <a:ext cx="2220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310EB590-00A0-4B7C-A7DD-4130A4132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375275"/>
          <a:ext cx="464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16" imgW="4644885" imgH="578802" progId="Word.Document.8">
                  <p:embed/>
                </p:oleObj>
              </mc:Choice>
              <mc:Fallback>
                <p:oleObj name="Document" r:id="rId16" imgW="4644885" imgH="578802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75275"/>
                        <a:ext cx="4648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05663BC8-0BC6-47F7-9D2B-2D6E5E4D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/>
              <a:t>   </a:t>
            </a:r>
            <a:r>
              <a:rPr lang="zh-CN" altLang="en-US" sz="2800"/>
              <a:t>利用定义计算定积分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6BB4F56E-0095-4668-BA9E-B8426CBD9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819150"/>
          <a:ext cx="114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1143000" imgH="698500" progId="Equation.3">
                  <p:embed/>
                </p:oleObj>
              </mc:Choice>
              <mc:Fallback>
                <p:oleObj name="公式" r:id="rId3" imgW="11430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819150"/>
                        <a:ext cx="114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866DD747-013C-4767-BCCA-4D4CC448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66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42EE5CFC-E2D2-4C16-96A2-06284DDA3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1531938"/>
          <a:ext cx="7164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文档" r:id="rId5" imgW="6878677" imgH="1029274" progId="Word.Document.8">
                  <p:embed/>
                </p:oleObj>
              </mc:Choice>
              <mc:Fallback>
                <p:oleObj name="文档" r:id="rId5" imgW="6878677" imgH="10292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531938"/>
                        <a:ext cx="71643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3A3BC069-8EFA-437D-ADC7-98CEE4704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438400"/>
          <a:ext cx="76819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文档" r:id="rId7" imgW="7696583" imgH="1038464" progId="Word.Document.8">
                  <p:embed/>
                </p:oleObj>
              </mc:Choice>
              <mc:Fallback>
                <p:oleObj name="文档" r:id="rId7" imgW="7696583" imgH="103846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76819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DE97E442-BA53-49E4-976B-8622CC752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3582988"/>
          <a:ext cx="5259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文档" r:id="rId9" imgW="5275031" imgH="592752" progId="Word.Document.8">
                  <p:embed/>
                </p:oleObj>
              </mc:Choice>
              <mc:Fallback>
                <p:oleObj name="文档" r:id="rId9" imgW="5275031" imgH="5927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582988"/>
                        <a:ext cx="5259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52EA51FB-A50C-4CE4-AB6C-9ED813EC0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343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11" imgW="1828800" imgH="939800" progId="Equation.3">
                  <p:embed/>
                </p:oleObj>
              </mc:Choice>
              <mc:Fallback>
                <p:oleObj name="公式" r:id="rId11" imgW="18288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C816AF0B-DF61-424E-BB4C-C4BB421E8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43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13" imgW="1828800" imgH="939800" progId="Equation.3">
                  <p:embed/>
                </p:oleObj>
              </mc:Choice>
              <mc:Fallback>
                <p:oleObj name="公式" r:id="rId13" imgW="18288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>
            <a:extLst>
              <a:ext uri="{FF2B5EF4-FFF2-40B4-BE49-F238E27FC236}">
                <a16:creationId xmlns:a16="http://schemas.microsoft.com/office/drawing/2014/main" id="{61FA7FCC-50AC-4D96-9365-95DD52930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0"/>
          <a:ext cx="18161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5" imgW="710891" imgH="431613" progId="Equation.3">
                  <p:embed/>
                </p:oleObj>
              </mc:Choice>
              <mc:Fallback>
                <p:oleObj name="公式" r:id="rId15" imgW="710891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18161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47E25FA8-D69B-40D5-AC6D-8FE06A92B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1181100"/>
          <a:ext cx="198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1981200" imgH="1041400" progId="Equation.3">
                  <p:embed/>
                </p:oleObj>
              </mc:Choice>
              <mc:Fallback>
                <p:oleObj name="公式" r:id="rId3" imgW="1981200" imgH="10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181100"/>
                        <a:ext cx="198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AB519F0B-478B-4319-9E9B-7F9F0F2AE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70000"/>
          <a:ext cx="148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5" imgW="1485900" imgH="939800" progId="Equation.3">
                  <p:embed/>
                </p:oleObj>
              </mc:Choice>
              <mc:Fallback>
                <p:oleObj name="公式" r:id="rId5" imgW="14859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70000"/>
                        <a:ext cx="148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2A3CFF55-C928-48A1-80A4-21B3CE102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1270000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7" imgW="3378200" imgH="889000" progId="Equation.3">
                  <p:embed/>
                </p:oleObj>
              </mc:Choice>
              <mc:Fallback>
                <p:oleObj name="公式" r:id="rId7" imgW="33782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270000"/>
                        <a:ext cx="337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6E211FB9-6952-4DB6-976E-B39100057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4511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9" imgW="2984500" imgH="965200" progId="Equation.3">
                  <p:embed/>
                </p:oleObj>
              </mc:Choice>
              <mc:Fallback>
                <p:oleObj name="公式" r:id="rId9" imgW="29845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511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A830E37F-A340-4443-BD08-6819327F5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75" y="2730500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1" imgW="2692400" imgH="419100" progId="Equation.3">
                  <p:embed/>
                </p:oleObj>
              </mc:Choice>
              <mc:Fallback>
                <p:oleObj name="公式" r:id="rId11" imgW="2692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730500"/>
                        <a:ext cx="269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6C7250E1-D115-4FCD-8BCD-528F81BAF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3606800"/>
          <a:ext cx="111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13" imgW="1117600" imgH="660400" progId="Equation.3">
                  <p:embed/>
                </p:oleObj>
              </mc:Choice>
              <mc:Fallback>
                <p:oleObj name="公式" r:id="rId13" imgW="1117600" imgH="66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606800"/>
                        <a:ext cx="1117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38EF0BC6-E36B-49B9-803C-60B8AD88C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3492500"/>
          <a:ext cx="2400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15" imgW="2400300" imgH="939800" progId="Equation.3">
                  <p:embed/>
                </p:oleObj>
              </mc:Choice>
              <mc:Fallback>
                <p:oleObj name="公式" r:id="rId15" imgW="24003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3492500"/>
                        <a:ext cx="2400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ABB25C94-59C7-4F7A-8BE0-EFFDC9A76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4521200"/>
          <a:ext cx="346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17" imgW="3467100" imgH="965200" progId="Equation.3">
                  <p:embed/>
                </p:oleObj>
              </mc:Choice>
              <mc:Fallback>
                <p:oleObj name="公式" r:id="rId17" imgW="3467100" imgH="96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521200"/>
                        <a:ext cx="346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882C491B-9CA2-4729-8F23-371C4F624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763" y="4508500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19" imgW="672808" imgH="888614" progId="Equation.3">
                  <p:embed/>
                </p:oleObj>
              </mc:Choice>
              <mc:Fallback>
                <p:oleObj name="公式" r:id="rId19" imgW="672808" imgH="8886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4508500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BE179916-937D-430A-A251-96246C0E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161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对定积分的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补充规定</a:t>
            </a:r>
            <a:r>
              <a:rPr lang="en-US" altLang="zh-CN" sz="2800"/>
              <a:t>: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40BF16D1-7644-4A23-80DF-0E26CD619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2514600"/>
          <a:ext cx="56118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文档" r:id="rId3" imgW="5615059" imgH="827095" progId="Word.Document.8">
                  <p:embed/>
                </p:oleObj>
              </mc:Choice>
              <mc:Fallback>
                <p:oleObj name="文档" r:id="rId3" imgW="5615059" imgH="82709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514600"/>
                        <a:ext cx="56118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9A5A16E8-1910-4DF1-B749-BB53A6420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49638"/>
          <a:ext cx="7543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文档" r:id="rId5" imgW="6782183" imgH="790336" progId="Word.Document.8">
                  <p:embed/>
                </p:oleObj>
              </mc:Choice>
              <mc:Fallback>
                <p:oleObj name="文档" r:id="rId5" imgW="6782183" imgH="7903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49638"/>
                        <a:ext cx="7543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>
            <a:extLst>
              <a:ext uri="{FF2B5EF4-FFF2-40B4-BE49-F238E27FC236}">
                <a16:creationId xmlns:a16="http://schemas.microsoft.com/office/drawing/2014/main" id="{E488B571-7982-495F-8033-B0A965A3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5323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AF6F4AF8-BD31-4552-8BE2-FBBE91AF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540250"/>
            <a:ext cx="693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在下面的性质中，假定定积分都存在，且不考虑积分上下限的大小．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42CEAEFC-C0D1-4657-92D4-227A9B796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/>
              <a:t>三、定积分的性质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7" grpId="0" autoUpdateAnimBg="0"/>
      <p:bldP spid="1003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92705D5A-7E7E-47DE-9C65-A0D26D79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385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292831DD-2B2A-4463-A838-58732CBD2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1320800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2832100" imgH="660400" progId="Equation.DSMT4">
                  <p:embed/>
                </p:oleObj>
              </mc:Choice>
              <mc:Fallback>
                <p:oleObj name="Equation" r:id="rId3" imgW="28321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320800"/>
                        <a:ext cx="283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7F40D7D0-DA4B-46E1-8CCC-E6EB0802B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408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4089400" imgH="939800" progId="Equation.DSMT4">
                  <p:embed/>
                </p:oleObj>
              </mc:Choice>
              <mc:Fallback>
                <p:oleObj name="Equation" r:id="rId5" imgW="40894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408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6EBC7F7A-7065-4EFE-99E6-0C81526C5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95600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7" imgW="2717800" imgH="939800" progId="Equation.3">
                  <p:embed/>
                </p:oleObj>
              </mc:Choice>
              <mc:Fallback>
                <p:oleObj name="公式" r:id="rId7" imgW="27178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271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F82966AB-8330-406A-9E54-665E48F53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2895600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9" imgW="2641600" imgH="939800" progId="Equation.3">
                  <p:embed/>
                </p:oleObj>
              </mc:Choice>
              <mc:Fallback>
                <p:oleObj name="公式" r:id="rId9" imgW="26416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895600"/>
                        <a:ext cx="264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FD994C1F-5F21-40A6-9570-1EF76023B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3898900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1" imgW="1828800" imgH="660400" progId="Equation.3">
                  <p:embed/>
                </p:oleObj>
              </mc:Choice>
              <mc:Fallback>
                <p:oleObj name="公式" r:id="rId11" imgW="1828800" imgH="66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898900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2ACB88ED-7185-4000-90F3-B6EC74583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3886200"/>
          <a:ext cx="184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3" imgW="1841500" imgH="685800" progId="Equation.3">
                  <p:embed/>
                </p:oleObj>
              </mc:Choice>
              <mc:Fallback>
                <p:oleObj name="公式" r:id="rId13" imgW="18415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886200"/>
                        <a:ext cx="184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C29D9ABA-F12C-45EF-9F92-E617E07AD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533400"/>
          <a:ext cx="69992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Document" r:id="rId15" imgW="7011932" imgH="808716" progId="Word.Document.8">
                  <p:embed/>
                </p:oleObj>
              </mc:Choice>
              <mc:Fallback>
                <p:oleObj name="Document" r:id="rId15" imgW="7011932" imgH="80871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533400"/>
                        <a:ext cx="69992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Rectangle 10">
            <a:extLst>
              <a:ext uri="{FF2B5EF4-FFF2-40B4-BE49-F238E27FC236}">
                <a16:creationId xmlns:a16="http://schemas.microsoft.com/office/drawing/2014/main" id="{A992D008-F0C5-44CB-91FD-0A495430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4724400"/>
            <a:ext cx="765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（此性质可以推广到有限多个函数作和的情况）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4CAAE9DF-81D0-4367-ADE9-2B0258FA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240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1(1)</a:t>
            </a:r>
          </a:p>
        </p:txBody>
      </p:sp>
      <p:graphicFrame>
        <p:nvGraphicFramePr>
          <p:cNvPr id="101388" name="Object 12">
            <a:extLst>
              <a:ext uri="{FF2B5EF4-FFF2-40B4-BE49-F238E27FC236}">
                <a16:creationId xmlns:a16="http://schemas.microsoft.com/office/drawing/2014/main" id="{D4E4611E-9A3D-44ED-912D-731342E57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5334000"/>
          <a:ext cx="61420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文档" r:id="rId17" imgW="6165669" imgH="767691" progId="Word.Document.8">
                  <p:embed/>
                </p:oleObj>
              </mc:Choice>
              <mc:Fallback>
                <p:oleObj name="文档" r:id="rId17" imgW="6165669" imgH="767691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334000"/>
                        <a:ext cx="61420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>
            <a:extLst>
              <a:ext uri="{FF2B5EF4-FFF2-40B4-BE49-F238E27FC236}">
                <a16:creationId xmlns:a16="http://schemas.microsoft.com/office/drawing/2014/main" id="{B6F130D9-DEFF-4743-A157-52DB9177C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410200"/>
            <a:ext cx="218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1(2)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86" grpId="0" autoUpdateAnimBg="0"/>
      <p:bldP spid="1013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D337037E-B8CD-4CD9-8DAF-DF3124C10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1143000"/>
          <a:ext cx="5594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文档" r:id="rId3" imgW="5610464" imgH="831690" progId="Word.Document.8">
                  <p:embed/>
                </p:oleObj>
              </mc:Choice>
              <mc:Fallback>
                <p:oleObj name="文档" r:id="rId3" imgW="5610464" imgH="8316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143000"/>
                        <a:ext cx="55943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7374318D-DF9E-457A-9FDD-8E3C11B21861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1995488"/>
            <a:ext cx="8001000" cy="519112"/>
            <a:chOff x="720" y="1632"/>
            <a:chExt cx="5040" cy="327"/>
          </a:xfrm>
        </p:grpSpPr>
        <p:sp>
          <p:nvSpPr>
            <p:cNvPr id="21519" name="Text Box 4">
              <a:extLst>
                <a:ext uri="{FF2B5EF4-FFF2-40B4-BE49-F238E27FC236}">
                  <a16:creationId xmlns:a16="http://schemas.microsoft.com/office/drawing/2014/main" id="{16580CB1-0FA8-4776-99F9-6966C05C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632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a typeface="黑体" panose="02010609060101010101" pitchFamily="49" charset="-122"/>
                </a:rPr>
                <a:t>补充</a:t>
              </a:r>
              <a:r>
                <a:rPr lang="zh-CN" altLang="en-US" sz="2800"/>
                <a:t>：不论           的相对位置如何</a:t>
              </a:r>
              <a:r>
                <a:rPr lang="en-US" altLang="zh-CN" sz="2800"/>
                <a:t>, </a:t>
              </a:r>
              <a:r>
                <a:rPr lang="zh-CN" altLang="en-US" sz="2800"/>
                <a:t>上式总成立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21520" name="Object 5">
              <a:extLst>
                <a:ext uri="{FF2B5EF4-FFF2-40B4-BE49-F238E27FC236}">
                  <a16:creationId xmlns:a16="http://schemas.microsoft.com/office/drawing/2014/main" id="{0F2790D9-8921-442E-ACE4-0195109E7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2" y="1700"/>
            <a:ext cx="5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公式" r:id="rId5" imgW="875920" imgH="393529" progId="Equation.3">
                    <p:embed/>
                  </p:oleObj>
                </mc:Choice>
                <mc:Fallback>
                  <p:oleObj name="公式" r:id="rId5" imgW="875920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1700"/>
                          <a:ext cx="5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0" name="Text Box 6">
            <a:extLst>
              <a:ext uri="{FF2B5EF4-FFF2-40B4-BE49-F238E27FC236}">
                <a16:creationId xmlns:a16="http://schemas.microsoft.com/office/drawing/2014/main" id="{5561C5FB-CC5F-4388-A0D0-C8AACAFD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例</a:t>
            </a:r>
            <a:r>
              <a:rPr lang="zh-CN" altLang="en-US" sz="2800"/>
              <a:t>   若</a:t>
            </a:r>
          </a:p>
        </p:txBody>
      </p:sp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id="{BADA16FC-D0AE-46EA-977F-BAD2FBF77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274320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7" imgW="1459866" imgH="393529" progId="Equation.3">
                  <p:embed/>
                </p:oleObj>
              </mc:Choice>
              <mc:Fallback>
                <p:oleObj name="公式" r:id="rId7" imgW="145986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743200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DFE3A760-46ED-45FB-ABDD-EF5DD57BA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327660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9" imgW="1511300" imgH="660400" progId="Equation.3">
                  <p:embed/>
                </p:oleObj>
              </mc:Choice>
              <mc:Fallback>
                <p:oleObj name="公式" r:id="rId9" imgW="15113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276600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id="{97C6CBB3-B8FB-4650-9CA0-0C93DF60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76600"/>
          <a:ext cx="365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1" imgW="3657600" imgH="660400" progId="Equation.3">
                  <p:embed/>
                </p:oleObj>
              </mc:Choice>
              <mc:Fallback>
                <p:oleObj name="公式" r:id="rId11" imgW="3657600" imgH="66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3657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>
            <a:extLst>
              <a:ext uri="{FF2B5EF4-FFF2-40B4-BE49-F238E27FC236}">
                <a16:creationId xmlns:a16="http://schemas.microsoft.com/office/drawing/2014/main" id="{036AE0AB-0191-453B-85AD-42ACF8B73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404495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13" imgW="1511300" imgH="660400" progId="Equation.3">
                  <p:embed/>
                </p:oleObj>
              </mc:Choice>
              <mc:Fallback>
                <p:oleObj name="公式" r:id="rId13" imgW="1511300" imgH="66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44950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>
            <a:extLst>
              <a:ext uri="{FF2B5EF4-FFF2-40B4-BE49-F238E27FC236}">
                <a16:creationId xmlns:a16="http://schemas.microsoft.com/office/drawing/2014/main" id="{1E3C4009-58E2-43A6-A774-8DFE05DD5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4038600"/>
          <a:ext cx="364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15" imgW="3644900" imgH="660400" progId="Equation.3">
                  <p:embed/>
                </p:oleObj>
              </mc:Choice>
              <mc:Fallback>
                <p:oleObj name="公式" r:id="rId15" imgW="36449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4038600"/>
                        <a:ext cx="3644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>
            <a:extLst>
              <a:ext uri="{FF2B5EF4-FFF2-40B4-BE49-F238E27FC236}">
                <a16:creationId xmlns:a16="http://schemas.microsoft.com/office/drawing/2014/main" id="{6C2E485A-1AC7-4F91-AF90-643E23037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3797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公式" r:id="rId17" imgW="3797300" imgH="685800" progId="Equation.3">
                  <p:embed/>
                </p:oleObj>
              </mc:Choice>
              <mc:Fallback>
                <p:oleObj name="公式" r:id="rId17" imgW="37973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3797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>
            <a:extLst>
              <a:ext uri="{FF2B5EF4-FFF2-40B4-BE49-F238E27FC236}">
                <a16:creationId xmlns:a16="http://schemas.microsoft.com/office/drawing/2014/main" id="{F24D261E-2FC6-47AF-BDFD-011E5022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（定积分对于积分区间具有可加性）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EF5CC7F3-8413-4668-9A71-C8D8F849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465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graphicFrame>
        <p:nvGraphicFramePr>
          <p:cNvPr id="21517" name="Object 15">
            <a:extLst>
              <a:ext uri="{FF2B5EF4-FFF2-40B4-BE49-F238E27FC236}">
                <a16:creationId xmlns:a16="http://schemas.microsoft.com/office/drawing/2014/main" id="{5272659B-65F3-4244-861E-3C5D3509B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608013"/>
          <a:ext cx="2401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文档" r:id="rId19" imgW="2357222" imgH="427333" progId="Word.Document.8">
                  <p:embed/>
                </p:oleObj>
              </mc:Choice>
              <mc:Fallback>
                <p:oleObj name="文档" r:id="rId19" imgW="2357222" imgH="427333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8013"/>
                        <a:ext cx="24018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6">
            <a:extLst>
              <a:ext uri="{FF2B5EF4-FFF2-40B4-BE49-F238E27FC236}">
                <a16:creationId xmlns:a16="http://schemas.microsoft.com/office/drawing/2014/main" id="{26E6E7A7-20CF-46A9-A38C-D2126978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47688"/>
            <a:ext cx="210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  <p:bldP spid="103437" grpId="0" autoUpdateAnimBg="0"/>
      <p:bldP spid="1034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id="{00353C4E-C0AA-4A4E-AE9F-3429AF692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479550"/>
          <a:ext cx="45481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文档" r:id="rId3" imgW="4696064" imgH="744386" progId="Word.Document.8">
                  <p:embed/>
                </p:oleObj>
              </mc:Choice>
              <mc:Fallback>
                <p:oleObj name="文档" r:id="rId3" imgW="4696064" imgH="74438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479550"/>
                        <a:ext cx="45481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>
            <a:extLst>
              <a:ext uri="{FF2B5EF4-FFF2-40B4-BE49-F238E27FC236}">
                <a16:creationId xmlns:a16="http://schemas.microsoft.com/office/drawing/2014/main" id="{F5E9FA71-1E53-4BD4-8C21-B64ECCB4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479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B8E153EB-3829-47B3-9D1F-412AE68C0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24003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5" imgW="1904174" imgH="406224" progId="Equation.3">
                  <p:embed/>
                </p:oleObj>
              </mc:Choice>
              <mc:Fallback>
                <p:oleObj name="公式" r:id="rId5" imgW="1904174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4003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EDAE03CF-2C48-453D-AF39-DB965BED0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2347913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7" imgW="1993900" imgH="457200" progId="Equation.3">
                  <p:embed/>
                </p:oleObj>
              </mc:Choice>
              <mc:Fallback>
                <p:oleObj name="公式" r:id="rId7" imgW="1993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347913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BB1E9CA1-A55E-48FB-AD1F-52FBD2790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2362200"/>
          <a:ext cx="2095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9" imgW="2094591" imgH="406224" progId="Equation.3">
                  <p:embed/>
                </p:oleObj>
              </mc:Choice>
              <mc:Fallback>
                <p:oleObj name="公式" r:id="rId9" imgW="2094591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362200"/>
                        <a:ext cx="2095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AE3E45EB-2746-46E1-8F16-190DB276C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3148013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11" imgW="1663700" imgH="457200" progId="Equation.3">
                  <p:embed/>
                </p:oleObj>
              </mc:Choice>
              <mc:Fallback>
                <p:oleObj name="公式" r:id="rId11" imgW="1663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148013"/>
                        <a:ext cx="166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EC35EE71-64BB-4272-8B2C-E408A83D6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2881313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13" imgW="2984500" imgH="952500" progId="Equation.3">
                  <p:embed/>
                </p:oleObj>
              </mc:Choice>
              <mc:Fallback>
                <p:oleObj name="公式" r:id="rId13" imgW="29845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881313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>
            <a:extLst>
              <a:ext uri="{FF2B5EF4-FFF2-40B4-BE49-F238E27FC236}">
                <a16:creationId xmlns:a16="http://schemas.microsoft.com/office/drawing/2014/main" id="{B6BA46C7-EFDE-4156-A75C-2C110FAC7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3948113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15" imgW="4165600" imgH="457200" progId="Equation.3">
                  <p:embed/>
                </p:oleObj>
              </mc:Choice>
              <mc:Fallback>
                <p:oleObj name="公式" r:id="rId15" imgW="4165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948113"/>
                        <a:ext cx="416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ADF24FE0-AE78-430D-91CE-03ED06B41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456113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17" imgW="2819400" imgH="939800" progId="Equation.3">
                  <p:embed/>
                </p:oleObj>
              </mc:Choice>
              <mc:Fallback>
                <p:oleObj name="公式" r:id="rId17" imgW="28194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56113"/>
                        <a:ext cx="281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189D0C98-43D3-47DE-BD85-2B74646B6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4557713"/>
          <a:ext cx="247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19" imgW="2476500" imgH="685800" progId="Equation.3">
                  <p:embed/>
                </p:oleObj>
              </mc:Choice>
              <mc:Fallback>
                <p:oleObj name="公式" r:id="rId19" imgW="24765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557713"/>
                        <a:ext cx="2476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4">
            <a:extLst>
              <a:ext uri="{FF2B5EF4-FFF2-40B4-BE49-F238E27FC236}">
                <a16:creationId xmlns:a16="http://schemas.microsoft.com/office/drawing/2014/main" id="{7D0036B4-EEDC-48BF-9B4E-C0088A9F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104463" name="Object 15">
            <a:extLst>
              <a:ext uri="{FF2B5EF4-FFF2-40B4-BE49-F238E27FC236}">
                <a16:creationId xmlns:a16="http://schemas.microsoft.com/office/drawing/2014/main" id="{0DC3C70F-2737-4975-82F3-3BED854FF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11225"/>
          <a:ext cx="50371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文档" r:id="rId21" imgW="5077447" imgH="542207" progId="Word.Document.8">
                  <p:embed/>
                </p:oleObj>
              </mc:Choice>
              <mc:Fallback>
                <p:oleObj name="文档" r:id="rId21" imgW="5077447" imgH="542207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1225"/>
                        <a:ext cx="50371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1C2B99-50F7-4C33-B41A-CE2F5ECC387B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2593975"/>
            <a:ext cx="3195638" cy="2305050"/>
            <a:chOff x="3218" y="1634"/>
            <a:chExt cx="2013" cy="1452"/>
          </a:xfrm>
        </p:grpSpPr>
        <p:graphicFrame>
          <p:nvGraphicFramePr>
            <p:cNvPr id="5131" name="Object 6">
              <a:extLst>
                <a:ext uri="{FF2B5EF4-FFF2-40B4-BE49-F238E27FC236}">
                  <a16:creationId xmlns:a16="http://schemas.microsoft.com/office/drawing/2014/main" id="{56144170-9494-491A-A8B7-28EE304C6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4">
              <a:extLst>
                <a:ext uri="{FF2B5EF4-FFF2-40B4-BE49-F238E27FC236}">
                  <a16:creationId xmlns:a16="http://schemas.microsoft.com/office/drawing/2014/main" id="{4A3270EE-C9A3-4808-A31B-8C169788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5133" name="Rectangle 5">
              <a:extLst>
                <a:ext uri="{FF2B5EF4-FFF2-40B4-BE49-F238E27FC236}">
                  <a16:creationId xmlns:a16="http://schemas.microsoft.com/office/drawing/2014/main" id="{24303CFC-80B0-4E83-8094-B5EE9C5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6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134" name="Rectangle 6">
              <a:extLst>
                <a:ext uri="{FF2B5EF4-FFF2-40B4-BE49-F238E27FC236}">
                  <a16:creationId xmlns:a16="http://schemas.microsoft.com/office/drawing/2014/main" id="{2378CCF1-A525-4ED2-9163-1CB3831A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5135" name="Rectangle 7">
              <a:extLst>
                <a:ext uri="{FF2B5EF4-FFF2-40B4-BE49-F238E27FC236}">
                  <a16:creationId xmlns:a16="http://schemas.microsoft.com/office/drawing/2014/main" id="{FE53984F-FD17-4A72-A4DA-0CD8ECC8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79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5136" name="Group 8">
              <a:extLst>
                <a:ext uri="{FF2B5EF4-FFF2-40B4-BE49-F238E27FC236}">
                  <a16:creationId xmlns:a16="http://schemas.microsoft.com/office/drawing/2014/main" id="{827B9365-89B5-40EE-B8FC-65EA4408B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1634"/>
              <a:ext cx="2013" cy="1452"/>
              <a:chOff x="3218" y="1634"/>
              <a:chExt cx="2013" cy="1452"/>
            </a:xfrm>
          </p:grpSpPr>
          <p:grpSp>
            <p:nvGrpSpPr>
              <p:cNvPr id="5137" name="Group 9">
                <a:extLst>
                  <a:ext uri="{FF2B5EF4-FFF2-40B4-BE49-F238E27FC236}">
                    <a16:creationId xmlns:a16="http://schemas.microsoft.com/office/drawing/2014/main" id="{AD3D41F8-7B25-4FBB-A86D-95170D17D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5147" name="Rectangle 10">
                  <a:extLst>
                    <a:ext uri="{FF2B5EF4-FFF2-40B4-BE49-F238E27FC236}">
                      <a16:creationId xmlns:a16="http://schemas.microsoft.com/office/drawing/2014/main" id="{0AD43F55-D783-4220-9775-DF29E7521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5148" name="Freeform 11">
                  <a:extLst>
                    <a:ext uri="{FF2B5EF4-FFF2-40B4-BE49-F238E27FC236}">
                      <a16:creationId xmlns:a16="http://schemas.microsoft.com/office/drawing/2014/main" id="{95487881-4D0B-49D1-A144-33D40C218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8" name="Group 12">
                <a:extLst>
                  <a:ext uri="{FF2B5EF4-FFF2-40B4-BE49-F238E27FC236}">
                    <a16:creationId xmlns:a16="http://schemas.microsoft.com/office/drawing/2014/main" id="{52228394-B441-43BB-8B7A-5C1213C9BB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5145" name="Rectangle 13">
                  <a:extLst>
                    <a:ext uri="{FF2B5EF4-FFF2-40B4-BE49-F238E27FC236}">
                      <a16:creationId xmlns:a16="http://schemas.microsoft.com/office/drawing/2014/main" id="{9CAC2EBB-7B0E-4BA6-ACEF-19FAB3419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5146" name="Freeform 14">
                  <a:extLst>
                    <a:ext uri="{FF2B5EF4-FFF2-40B4-BE49-F238E27FC236}">
                      <a16:creationId xmlns:a16="http://schemas.microsoft.com/office/drawing/2014/main" id="{94F9164C-25A8-43A1-B46C-F7926F707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39" name="Rectangle 15">
                <a:extLst>
                  <a:ext uri="{FF2B5EF4-FFF2-40B4-BE49-F238E27FC236}">
                    <a16:creationId xmlns:a16="http://schemas.microsoft.com/office/drawing/2014/main" id="{B16B462F-2E35-4926-BCF3-40814CBE8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5140" name="Rectangle 16">
                <a:extLst>
                  <a:ext uri="{FF2B5EF4-FFF2-40B4-BE49-F238E27FC236}">
                    <a16:creationId xmlns:a16="http://schemas.microsoft.com/office/drawing/2014/main" id="{2D044316-5A7E-4E65-9BB2-B97719A4C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99"/>
                <a:ext cx="19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5141" name="Rectangle 17">
                <a:extLst>
                  <a:ext uri="{FF2B5EF4-FFF2-40B4-BE49-F238E27FC236}">
                    <a16:creationId xmlns:a16="http://schemas.microsoft.com/office/drawing/2014/main" id="{A7EC96AE-B5C1-4CA7-8685-486AD4D52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5142" name="Rectangle 18">
                <a:extLst>
                  <a:ext uri="{FF2B5EF4-FFF2-40B4-BE49-F238E27FC236}">
                    <a16:creationId xmlns:a16="http://schemas.microsoft.com/office/drawing/2014/main" id="{9295C809-4471-480D-B80D-A90B0B781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17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5143" name="Rectangle 19">
                <a:extLst>
                  <a:ext uri="{FF2B5EF4-FFF2-40B4-BE49-F238E27FC236}">
                    <a16:creationId xmlns:a16="http://schemas.microsoft.com/office/drawing/2014/main" id="{1EA1E112-FB13-4CB3-93B6-4E6E02B96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5144" name="Rectangle 20">
                <a:extLst>
                  <a:ext uri="{FF2B5EF4-FFF2-40B4-BE49-F238E27FC236}">
                    <a16:creationId xmlns:a16="http://schemas.microsoft.com/office/drawing/2014/main" id="{BB3E8793-C547-462B-A54F-23DD83449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21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pic>
        <p:nvPicPr>
          <p:cNvPr id="119808" name="Object 0">
            <a:extLst>
              <a:ext uri="{FF2B5EF4-FFF2-40B4-BE49-F238E27FC236}">
                <a16:creationId xmlns:a16="http://schemas.microsoft.com/office/drawing/2014/main" id="{9E0DAE02-3720-4283-B703-CC9D7FBB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876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9809" name="Object 1">
            <a:extLst>
              <a:ext uri="{FF2B5EF4-FFF2-40B4-BE49-F238E27FC236}">
                <a16:creationId xmlns:a16="http://schemas.microsoft.com/office/drawing/2014/main" id="{BBDC9058-75C5-4D55-A732-63654D9F0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2836863"/>
          <a:ext cx="3810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文档" r:id="rId6" imgW="3505966" imgH="592752" progId="Word.Document.8">
                  <p:embed/>
                </p:oleObj>
              </mc:Choice>
              <mc:Fallback>
                <p:oleObj name="文档" r:id="rId6" imgW="3505966" imgH="59275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836863"/>
                        <a:ext cx="3810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23">
            <a:extLst>
              <a:ext uri="{FF2B5EF4-FFF2-40B4-BE49-F238E27FC236}">
                <a16:creationId xmlns:a16="http://schemas.microsoft.com/office/drawing/2014/main" id="{91E224D4-2F58-47EB-912C-451D3183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33575"/>
            <a:ext cx="542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/>
              <a:t> </a:t>
            </a:r>
            <a:r>
              <a:rPr lang="zh-CN" altLang="en-US"/>
              <a:t>（求曲边梯形的面积）</a:t>
            </a:r>
          </a:p>
        </p:txBody>
      </p:sp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C2241D2F-43F2-4137-85E5-1285EDDF5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3436938"/>
          <a:ext cx="3952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文档" r:id="rId8" imgW="3653005" imgH="592752" progId="Word.Document.8">
                  <p:embed/>
                </p:oleObj>
              </mc:Choice>
              <mc:Fallback>
                <p:oleObj name="文档" r:id="rId8" imgW="3653005" imgH="5927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436938"/>
                        <a:ext cx="39528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>
            <a:extLst>
              <a:ext uri="{FF2B5EF4-FFF2-40B4-BE49-F238E27FC236}">
                <a16:creationId xmlns:a16="http://schemas.microsoft.com/office/drawing/2014/main" id="{1FCEB744-2948-406B-861D-AA4AFF9B4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4076700"/>
          <a:ext cx="36449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文档" r:id="rId10" imgW="3740310" imgH="624917" progId="Word.Document.8">
                  <p:embed/>
                </p:oleObj>
              </mc:Choice>
              <mc:Fallback>
                <p:oleObj name="文档" r:id="rId10" imgW="3740310" imgH="62491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076700"/>
                        <a:ext cx="36449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2E21EF24-0F30-4E2B-A23C-5B62AAD36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4657725"/>
          <a:ext cx="28368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文档" r:id="rId12" imgW="2724820" imgH="592752" progId="Word.Document.8">
                  <p:embed/>
                </p:oleObj>
              </mc:Choice>
              <mc:Fallback>
                <p:oleObj name="文档" r:id="rId12" imgW="2724820" imgH="5927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657725"/>
                        <a:ext cx="28368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27">
            <a:extLst>
              <a:ext uri="{FF2B5EF4-FFF2-40B4-BE49-F238E27FC236}">
                <a16:creationId xmlns:a16="http://schemas.microsoft.com/office/drawing/2014/main" id="{69620C83-7542-4559-9685-CBD6D2FD1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/>
              <a:t>一、问题的提出</a:t>
            </a:r>
          </a:p>
        </p:txBody>
      </p:sp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EB26E98D-75FC-4F62-A67E-03FD19FBE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825750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14" imgW="1444469" imgH="403293" progId="Equation.3">
                  <p:embed/>
                </p:oleObj>
              </mc:Choice>
              <mc:Fallback>
                <p:oleObj name="公式" r:id="rId14" imgW="1444469" imgH="40329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25750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D3FD7C87-85F0-41E2-98D5-FA4118EC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>
              <a:solidFill>
                <a:srgbClr val="D60093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FE8F2840-0DDC-425F-B570-472B5F79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6CE10A91-BC81-460E-B8EF-B0949340F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2584450"/>
          <a:ext cx="246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3" imgW="2462731" imgH="406224" progId="Equation.3">
                  <p:embed/>
                </p:oleObj>
              </mc:Choice>
              <mc:Fallback>
                <p:oleObj name="公式" r:id="rId3" imgW="246273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584450"/>
                        <a:ext cx="2463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10F324D5-3452-4ED6-AE4E-E8144D3B0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1800" y="2576513"/>
          <a:ext cx="2997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5" imgW="2997200" imgH="406400" progId="Equation.3">
                  <p:embed/>
                </p:oleObj>
              </mc:Choice>
              <mc:Fallback>
                <p:oleObj name="公式" r:id="rId5" imgW="2997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576513"/>
                        <a:ext cx="2997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7510E718-DD1E-42E7-831A-2491E573F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3276600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7" imgW="3873500" imgH="685800" progId="Equation.3">
                  <p:embed/>
                </p:oleObj>
              </mc:Choice>
              <mc:Fallback>
                <p:oleObj name="公式" r:id="rId7" imgW="38735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276600"/>
                        <a:ext cx="387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2C319DA2-6A08-4194-AB6F-C84B8A2BE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191000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9" imgW="3962400" imgH="685800" progId="Equation.3">
                  <p:embed/>
                </p:oleObj>
              </mc:Choice>
              <mc:Fallback>
                <p:oleObj name="公式" r:id="rId9" imgW="39624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3962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140E7290-49CB-461F-852A-FEDE87F01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5130800"/>
          <a:ext cx="54879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文档" r:id="rId11" imgW="5486400" imgH="661676" progId="Word.Document.8">
                  <p:embed/>
                </p:oleObj>
              </mc:Choice>
              <mc:Fallback>
                <p:oleObj name="文档" r:id="rId11" imgW="5486400" imgH="66167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130800"/>
                        <a:ext cx="54879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40E2F6B3-98C9-49DA-A984-277ACCFD5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1566863"/>
          <a:ext cx="60642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13" imgW="6099795" imgH="725215" progId="Word.Document.8">
                  <p:embed/>
                </p:oleObj>
              </mc:Choice>
              <mc:Fallback>
                <p:oleObj name="Document" r:id="rId13" imgW="6099795" imgH="72521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566863"/>
                        <a:ext cx="60642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C77533AF-3207-4157-8F06-744D8BA3A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8200"/>
          <a:ext cx="6335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Document" r:id="rId15" imgW="5986369" imgH="473860" progId="Word.Document.8">
                  <p:embed/>
                </p:oleObj>
              </mc:Choice>
              <mc:Fallback>
                <p:oleObj name="Document" r:id="rId15" imgW="5986369" imgH="47386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6335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2F7EC711-FAE8-4C9D-B818-D32254A8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371600"/>
          <a:ext cx="4191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文档" r:id="rId3" imgW="4043578" imgH="790336" progId="Word.Document.8">
                  <p:embed/>
                </p:oleObj>
              </mc:Choice>
              <mc:Fallback>
                <p:oleObj name="文档" r:id="rId3" imgW="4043578" imgH="7903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4191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611D17F2-654C-4BF1-BEBB-CF0A01D35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524000"/>
          <a:ext cx="1143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5" imgW="1066337" imgH="406224" progId="Equation.3">
                  <p:embed/>
                </p:oleObj>
              </mc:Choice>
              <mc:Fallback>
                <p:oleObj name="公式" r:id="rId5" imgW="1066337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24000"/>
                        <a:ext cx="1143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 Box 4">
            <a:extLst>
              <a:ext uri="{FF2B5EF4-FFF2-40B4-BE49-F238E27FC236}">
                <a16:creationId xmlns:a16="http://schemas.microsoft.com/office/drawing/2014/main" id="{A31FC663-27EA-4435-A76E-2C2F549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28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E248AE55-4B0D-47CA-8AA4-9D15198B4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2566988"/>
          <a:ext cx="4152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7" imgW="4152900" imgH="482600" progId="Equation.3">
                  <p:embed/>
                </p:oleObj>
              </mc:Choice>
              <mc:Fallback>
                <p:oleObj name="公式" r:id="rId7" imgW="41529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566988"/>
                        <a:ext cx="4152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9A85F8E5-5BC9-49FB-A710-D8B02486D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3429000"/>
          <a:ext cx="61610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9" imgW="6159500" imgH="685800" progId="Equation.3">
                  <p:embed/>
                </p:oleObj>
              </mc:Choice>
              <mc:Fallback>
                <p:oleObj name="公式" r:id="rId9" imgW="61595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429000"/>
                        <a:ext cx="61610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0427A163-5295-457C-B1F4-2BB7B207C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4546600"/>
          <a:ext cx="412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文档" r:id="rId11" imgW="4144667" imgH="785741" progId="Word.Document.8">
                  <p:embed/>
                </p:oleObj>
              </mc:Choice>
              <mc:Fallback>
                <p:oleObj name="文档" r:id="rId11" imgW="4144667" imgH="7857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546600"/>
                        <a:ext cx="41211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F973F167-8FC5-4E2E-9E44-17C58C22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62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9FD987E3-C436-4562-9A29-101514860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35013"/>
          <a:ext cx="57118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3" imgW="5713067" imgH="1178089" progId="Word.Document.8">
                  <p:embed/>
                </p:oleObj>
              </mc:Choice>
              <mc:Fallback>
                <p:oleObj name="Document" r:id="rId3" imgW="5713067" imgH="11780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35013"/>
                        <a:ext cx="571182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3">
            <a:extLst>
              <a:ext uri="{FF2B5EF4-FFF2-40B4-BE49-F238E27FC236}">
                <a16:creationId xmlns:a16="http://schemas.microsoft.com/office/drawing/2014/main" id="{2EDF08CA-2262-41DF-84DF-33568EB2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9298528F-1B12-451D-BEF5-BE31359EA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046413"/>
          <a:ext cx="2819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5" imgW="2819400" imgH="406400" progId="Equation.3">
                  <p:embed/>
                </p:oleObj>
              </mc:Choice>
              <mc:Fallback>
                <p:oleObj name="公式" r:id="rId5" imgW="28194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46413"/>
                        <a:ext cx="2819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ED68FEE6-2D38-4383-8C29-C4E2E5138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656013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7" imgW="4902200" imgH="685800" progId="Equation.3">
                  <p:embed/>
                </p:oleObj>
              </mc:Choice>
              <mc:Fallback>
                <p:oleObj name="公式" r:id="rId7" imgW="49022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6013"/>
                        <a:ext cx="490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6AA8C347-FCDA-4358-900F-82BA209FC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4495800"/>
          <a:ext cx="509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9" imgW="5092700" imgH="685800" progId="Equation.3">
                  <p:embed/>
                </p:oleObj>
              </mc:Choice>
              <mc:Fallback>
                <p:oleObj name="公式" r:id="rId9" imgW="50927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495800"/>
                        <a:ext cx="5092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>
            <a:extLst>
              <a:ext uri="{FF2B5EF4-FFF2-40B4-BE49-F238E27FC236}">
                <a16:creationId xmlns:a16="http://schemas.microsoft.com/office/drawing/2014/main" id="{E00D96D8-1760-4EC5-8ED7-9516481B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48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（此性质可用于估计积分值的大致范围）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292713D5-C26C-4E9E-99C8-CC92AB41D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065338"/>
          <a:ext cx="65627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11" imgW="6610032" imgH="792473" progId="Word.Document.8">
                  <p:embed/>
                </p:oleObj>
              </mc:Choice>
              <mc:Fallback>
                <p:oleObj name="Document" r:id="rId11" imgW="6610032" imgH="79247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65338"/>
                        <a:ext cx="65627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1A21C421-FC5F-4AF5-A5F5-46717A9B4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1519238"/>
          <a:ext cx="6657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13" imgW="6825361" imgH="497661" progId="Word.Document.8">
                  <p:embed/>
                </p:oleObj>
              </mc:Choice>
              <mc:Fallback>
                <p:oleObj name="Document" r:id="rId13" imgW="6825361" imgH="49766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519238"/>
                        <a:ext cx="6657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B409C2A3-B597-4A59-B89C-CC168433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762000"/>
            <a:ext cx="1495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D20393E8-CA7C-4D7C-BE25-D858546A2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1128713"/>
          <a:ext cx="7065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文档" r:id="rId3" imgW="7193280" imgH="1013460" progId="Word.Document.8">
                  <p:embed/>
                </p:oleObj>
              </mc:Choice>
              <mc:Fallback>
                <p:oleObj name="文档" r:id="rId3" imgW="7193280" imgH="10134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128713"/>
                        <a:ext cx="70659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Text Box 3">
            <a:extLst>
              <a:ext uri="{FF2B5EF4-FFF2-40B4-BE49-F238E27FC236}">
                <a16:creationId xmlns:a16="http://schemas.microsoft.com/office/drawing/2014/main" id="{6A7686E3-40D5-4101-A21D-07F08A93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00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AD63D276-1E3B-4AE4-9666-61EC0F781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33600"/>
          <a:ext cx="2667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5" imgW="2819400" imgH="889000" progId="Equation.3">
                  <p:embed/>
                </p:oleObj>
              </mc:Choice>
              <mc:Fallback>
                <p:oleObj name="公式" r:id="rId5" imgW="28194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2667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B63F00EE-2647-43BB-B967-8FD573EC5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30463"/>
          <a:ext cx="1828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7" imgW="1904174" imgH="406224" progId="Equation.3">
                  <p:embed/>
                </p:oleObj>
              </mc:Choice>
              <mc:Fallback>
                <p:oleObj name="公式" r:id="rId7" imgW="1904174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0463"/>
                        <a:ext cx="1828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92FD5A9C-239D-416A-9477-219529183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429000"/>
          <a:ext cx="2057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9" imgW="2133600" imgH="469900" progId="Equation.3">
                  <p:embed/>
                </p:oleObj>
              </mc:Choice>
              <mc:Fallback>
                <p:oleObj name="公式" r:id="rId9" imgW="2133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2057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0FD1D33B-B747-40F4-B6BB-9CF860192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00400"/>
          <a:ext cx="2667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11" imgW="2819400" imgH="889000" progId="Equation.3">
                  <p:embed/>
                </p:oleObj>
              </mc:Choice>
              <mc:Fallback>
                <p:oleObj name="公式" r:id="rId11" imgW="28194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2667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748F4B0B-29C1-4502-9EAC-B71571636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54500"/>
          <a:ext cx="370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13" imgW="3708400" imgH="850900" progId="Equation.3">
                  <p:embed/>
                </p:oleObj>
              </mc:Choice>
              <mc:Fallback>
                <p:oleObj name="公式" r:id="rId13" imgW="3708400" imgH="850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54500"/>
                        <a:ext cx="370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E256F974-FC2B-4F33-9233-C24C199D5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1371600"/>
          <a:ext cx="62118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文档" r:id="rId3" imgW="6226191" imgH="592752" progId="Word.Document.8">
                  <p:embed/>
                </p:oleObj>
              </mc:Choice>
              <mc:Fallback>
                <p:oleObj name="文档" r:id="rId3" imgW="6226191" imgH="5927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371600"/>
                        <a:ext cx="62118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Text Box 3">
            <a:extLst>
              <a:ext uri="{FF2B5EF4-FFF2-40B4-BE49-F238E27FC236}">
                <a16:creationId xmlns:a16="http://schemas.microsoft.com/office/drawing/2014/main" id="{5102F11D-5695-427F-B493-07B66AF9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24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ED0824FC-2D05-4391-B1F3-AAF7D4704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84688"/>
          <a:ext cx="422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5" imgW="4229100" imgH="889000" progId="Equation.3">
                  <p:embed/>
                </p:oleObj>
              </mc:Choice>
              <mc:Fallback>
                <p:oleObj name="公式" r:id="rId5" imgW="4229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84688"/>
                        <a:ext cx="422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C0B67592-64D8-4413-A092-79E6E104D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3733800"/>
          <a:ext cx="541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7" imgW="5410200" imgH="660400" progId="Equation.3">
                  <p:embed/>
                </p:oleObj>
              </mc:Choice>
              <mc:Fallback>
                <p:oleObj name="公式" r:id="rId7" imgW="54102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33800"/>
                        <a:ext cx="541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>
            <a:extLst>
              <a:ext uri="{FF2B5EF4-FFF2-40B4-BE49-F238E27FC236}">
                <a16:creationId xmlns:a16="http://schemas.microsoft.com/office/drawing/2014/main" id="{19A8140A-77C6-423F-B2FC-A4DED387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006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由闭区间上连续函数的介值定理知</a:t>
            </a: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9D7873B8-EA66-41AF-8A23-5D855CEDF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1992313"/>
          <a:ext cx="66675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文档" r:id="rId9" imgW="6828133" imgH="698436" progId="Word.Document.8">
                  <p:embed/>
                </p:oleObj>
              </mc:Choice>
              <mc:Fallback>
                <p:oleObj name="文档" r:id="rId9" imgW="6828133" imgH="69843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992313"/>
                        <a:ext cx="66675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A80D23C9-3C67-40D5-A7D0-E06F9F552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09838"/>
          <a:ext cx="66246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文档" r:id="rId11" imgW="6635144" imgH="790336" progId="Word.Document.8">
                  <p:embed/>
                </p:oleObj>
              </mc:Choice>
              <mc:Fallback>
                <p:oleObj name="文档" r:id="rId11" imgW="6635144" imgH="79033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09838"/>
                        <a:ext cx="66246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>
            <a:extLst>
              <a:ext uri="{FF2B5EF4-FFF2-40B4-BE49-F238E27FC236}">
                <a16:creationId xmlns:a16="http://schemas.microsoft.com/office/drawing/2014/main" id="{5A55707C-9DAF-465D-854B-65A1BA88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（定积分中值定理）</a:t>
            </a:r>
          </a:p>
        </p:txBody>
      </p:sp>
      <p:sp>
        <p:nvSpPr>
          <p:cNvPr id="112650" name="AutoShape 10">
            <a:extLst>
              <a:ext uri="{FF2B5EF4-FFF2-40B4-BE49-F238E27FC236}">
                <a16:creationId xmlns:a16="http://schemas.microsoft.com/office/drawing/2014/main" id="{D147ABCC-C46E-4FF0-B8C9-F543533E0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5013"/>
            <a:ext cx="2209800" cy="457200"/>
          </a:xfrm>
          <a:prstGeom prst="wedgeRectCallout">
            <a:avLst>
              <a:gd name="adj1" fmla="val -65875"/>
              <a:gd name="adj2" fmla="val -96875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</a:rPr>
              <a:t>积分中值公式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6" grpId="0" autoUpdateAnimBg="0"/>
      <p:bldP spid="11265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2A023275-15A2-491C-8B6A-517D7F49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571500"/>
          <a:ext cx="57213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文档" r:id="rId3" imgW="5524623" imgH="475099" progId="Word.Document.8">
                  <p:embed/>
                </p:oleObj>
              </mc:Choice>
              <mc:Fallback>
                <p:oleObj name="文档" r:id="rId3" imgW="5524623" imgH="4750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71500"/>
                        <a:ext cx="57213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Text Box 3">
            <a:extLst>
              <a:ext uri="{FF2B5EF4-FFF2-40B4-BE49-F238E27FC236}">
                <a16:creationId xmlns:a16="http://schemas.microsoft.com/office/drawing/2014/main" id="{01D4C304-BA86-4A03-8488-9AE6F7BA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233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使</a:t>
            </a:r>
          </a:p>
        </p:txBody>
      </p:sp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9D18ABD3-E9F4-431F-B6E3-2F04B8F76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066800"/>
          <a:ext cx="33353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5" imgW="3556000" imgH="889000" progId="Equation.3">
                  <p:embed/>
                </p:oleObj>
              </mc:Choice>
              <mc:Fallback>
                <p:oleObj name="公式" r:id="rId5" imgW="35560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066800"/>
                        <a:ext cx="33353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1999B267-11B1-496A-8F20-ACCE73BD5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905000"/>
          <a:ext cx="5360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文档" r:id="rId7" imgW="5486400" imgH="661676" progId="Word.Document.8">
                  <p:embed/>
                </p:oleObj>
              </mc:Choice>
              <mc:Fallback>
                <p:oleObj name="文档" r:id="rId7" imgW="5486400" imgH="66167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905000"/>
                        <a:ext cx="53609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8BF9FFAA-F15C-43E2-984E-9A31D0F3B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2057400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9" imgW="1663700" imgH="419100" progId="Equation.3">
                  <p:embed/>
                </p:oleObj>
              </mc:Choice>
              <mc:Fallback>
                <p:oleObj name="公式" r:id="rId9" imgW="1663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057400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966CB97A-ACB9-4EE1-AA22-F8E5958AD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909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Document" r:id="rId11" imgW="3809804" imgH="952594" progId="Word.Document.8">
                  <p:embed/>
                </p:oleObj>
              </mc:Choice>
              <mc:Fallback>
                <p:oleObj name="Document" r:id="rId11" imgW="3809804" imgH="95259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0900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Rectangle 8">
            <a:extLst>
              <a:ext uri="{FF2B5EF4-FFF2-40B4-BE49-F238E27FC236}">
                <a16:creationId xmlns:a16="http://schemas.microsoft.com/office/drawing/2014/main" id="{6440415F-D645-4742-8712-7D7A5161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981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978B8DEF-E9F3-4A30-BB6D-6D04E935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051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积分中值公式的几何解释：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821573F-5837-4E79-9400-FCC9B537CB62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3714750"/>
            <a:ext cx="2944812" cy="2265363"/>
            <a:chOff x="817" y="2304"/>
            <a:chExt cx="1855" cy="1427"/>
          </a:xfrm>
        </p:grpSpPr>
        <p:graphicFrame>
          <p:nvGraphicFramePr>
            <p:cNvPr id="28694" name="Object 11">
              <a:extLst>
                <a:ext uri="{FF2B5EF4-FFF2-40B4-BE49-F238E27FC236}">
                  <a16:creationId xmlns:a16="http://schemas.microsoft.com/office/drawing/2014/main" id="{54E9C03E-8DBC-41ED-BBBF-E5890ABDF0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9" y="2564"/>
            <a:ext cx="83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BMP 图象" r:id="rId13" imgW="1324160" imgH="1504762" progId="Paint.Picture">
                    <p:embed/>
                  </p:oleObj>
                </mc:Choice>
                <mc:Fallback>
                  <p:oleObj name="BMP 图象" r:id="rId13" imgW="1324160" imgH="1504762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2564"/>
                          <a:ext cx="83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5" name="Line 12">
              <a:extLst>
                <a:ext uri="{FF2B5EF4-FFF2-40B4-BE49-F238E27FC236}">
                  <a16:creationId xmlns:a16="http://schemas.microsoft.com/office/drawing/2014/main" id="{B5896CB5-F4AB-42FB-8EA4-E797AA81E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35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13">
              <a:extLst>
                <a:ext uri="{FF2B5EF4-FFF2-40B4-BE49-F238E27FC236}">
                  <a16:creationId xmlns:a16="http://schemas.microsoft.com/office/drawing/2014/main" id="{9F47C501-66FE-4F44-B583-BA60EC939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7" name="Object 14">
              <a:extLst>
                <a:ext uri="{FF2B5EF4-FFF2-40B4-BE49-F238E27FC236}">
                  <a16:creationId xmlns:a16="http://schemas.microsoft.com/office/drawing/2014/main" id="{8B70AC34-3709-4D23-9870-5C47B7C86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5" y="355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公式" r:id="rId15" imgW="266469" imgH="253780" progId="Equation.3">
                    <p:embed/>
                  </p:oleObj>
                </mc:Choice>
                <mc:Fallback>
                  <p:oleObj name="公式" r:id="rId15" imgW="266469" imgH="253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55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8" name="Object 15">
              <a:extLst>
                <a:ext uri="{FF2B5EF4-FFF2-40B4-BE49-F238E27FC236}">
                  <a16:creationId xmlns:a16="http://schemas.microsoft.com/office/drawing/2014/main" id="{E4F0F4C6-6D22-441D-85AB-B3ACA8AC90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7" y="2304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9" name="公式" r:id="rId17" imgW="266584" imgH="330057" progId="Equation.3">
                    <p:embed/>
                  </p:oleObj>
                </mc:Choice>
                <mc:Fallback>
                  <p:oleObj name="公式" r:id="rId17" imgW="266584" imgH="3300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2304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9" name="Object 16">
              <a:extLst>
                <a:ext uri="{FF2B5EF4-FFF2-40B4-BE49-F238E27FC236}">
                  <a16:creationId xmlns:a16="http://schemas.microsoft.com/office/drawing/2014/main" id="{2FF27F81-E82A-49E1-AE40-EE0B5C09B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537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公式" r:id="rId19" imgW="228501" imgH="253890" progId="Equation.3">
                    <p:embed/>
                  </p:oleObj>
                </mc:Choice>
                <mc:Fallback>
                  <p:oleObj name="公式" r:id="rId19" imgW="228501" imgH="25389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7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0" name="Object 17">
              <a:extLst>
                <a:ext uri="{FF2B5EF4-FFF2-40B4-BE49-F238E27FC236}">
                  <a16:creationId xmlns:a16="http://schemas.microsoft.com/office/drawing/2014/main" id="{085EA546-A2B2-4672-873D-1808A7F63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35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name="公式" r:id="rId21" imgW="241195" imgH="253890" progId="Equation.3">
                    <p:embed/>
                  </p:oleObj>
                </mc:Choice>
                <mc:Fallback>
                  <p:oleObj name="公式" r:id="rId21" imgW="241195" imgH="25389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5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18">
              <a:extLst>
                <a:ext uri="{FF2B5EF4-FFF2-40B4-BE49-F238E27FC236}">
                  <a16:creationId xmlns:a16="http://schemas.microsoft.com/office/drawing/2014/main" id="{BD029919-B6F6-4A48-8721-AC4A1063B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7" y="3523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公式" r:id="rId23" imgW="228600" imgH="330200" progId="Equation.3">
                    <p:embed/>
                  </p:oleObj>
                </mc:Choice>
                <mc:Fallback>
                  <p:oleObj name="公式" r:id="rId23" imgW="2286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3523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83" name="Rectangle 19">
            <a:extLst>
              <a:ext uri="{FF2B5EF4-FFF2-40B4-BE49-F238E27FC236}">
                <a16:creationId xmlns:a16="http://schemas.microsoft.com/office/drawing/2014/main" id="{3092B2BC-F70B-4383-9FFC-3D2E86F5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4356100"/>
            <a:ext cx="1295400" cy="125095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13684" name="Line 20">
            <a:extLst>
              <a:ext uri="{FF2B5EF4-FFF2-40B4-BE49-F238E27FC236}">
                <a16:creationId xmlns:a16="http://schemas.microsoft.com/office/drawing/2014/main" id="{41C8E1D4-3CEA-4E1D-B998-04E3739CE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4400550"/>
            <a:ext cx="0" cy="1219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85" name="Object 21">
            <a:extLst>
              <a:ext uri="{FF2B5EF4-FFF2-40B4-BE49-F238E27FC236}">
                <a16:creationId xmlns:a16="http://schemas.microsoft.com/office/drawing/2014/main" id="{6236C7DE-A57B-4D30-83AB-AAA1FAB0E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5681663"/>
          <a:ext cx="215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公式" r:id="rId25" imgW="238188" imgH="415857" progId="Equation.3">
                  <p:embed/>
                </p:oleObj>
              </mc:Choice>
              <mc:Fallback>
                <p:oleObj name="公式" r:id="rId25" imgW="238188" imgH="4158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681663"/>
                        <a:ext cx="215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Line 22">
            <a:extLst>
              <a:ext uri="{FF2B5EF4-FFF2-40B4-BE49-F238E27FC236}">
                <a16:creationId xmlns:a16="http://schemas.microsoft.com/office/drawing/2014/main" id="{1B0D6B6E-CB70-4E3E-9B62-0F77308FD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7950" y="4356100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87" name="Object 23">
            <a:extLst>
              <a:ext uri="{FF2B5EF4-FFF2-40B4-BE49-F238E27FC236}">
                <a16:creationId xmlns:a16="http://schemas.microsoft.com/office/drawing/2014/main" id="{637BEAD0-EE73-465C-8A84-2665EF3C6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4200525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公式" r:id="rId27" imgW="809436" imgH="415857" progId="Equation.3">
                  <p:embed/>
                </p:oleObj>
              </mc:Choice>
              <mc:Fallback>
                <p:oleObj name="公式" r:id="rId27" imgW="809436" imgH="41585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200525"/>
                        <a:ext cx="6842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8" name="Object 24">
            <a:extLst>
              <a:ext uri="{FF2B5EF4-FFF2-40B4-BE49-F238E27FC236}">
                <a16:creationId xmlns:a16="http://schemas.microsoft.com/office/drawing/2014/main" id="{A5531CD2-6C48-4F1D-BBDA-88867F50C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3848100"/>
          <a:ext cx="3143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文档" r:id="rId29" imgW="3149600" imgH="447040" progId="Word.Document.8">
                  <p:embed/>
                </p:oleObj>
              </mc:Choice>
              <mc:Fallback>
                <p:oleObj name="文档" r:id="rId29" imgW="3149600" imgH="44704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848100"/>
                        <a:ext cx="3143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9" name="Object 25">
            <a:extLst>
              <a:ext uri="{FF2B5EF4-FFF2-40B4-BE49-F238E27FC236}">
                <a16:creationId xmlns:a16="http://schemas.microsoft.com/office/drawing/2014/main" id="{C30D9588-76F4-4B0F-8E7C-8D1E03064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4305300"/>
          <a:ext cx="2724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文档" r:id="rId31" imgW="2722880" imgH="447040" progId="Word.Document.8">
                  <p:embed/>
                </p:oleObj>
              </mc:Choice>
              <mc:Fallback>
                <p:oleObj name="文档" r:id="rId31" imgW="2722880" imgH="447040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305300"/>
                        <a:ext cx="2724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0" name="Object 26">
            <a:extLst>
              <a:ext uri="{FF2B5EF4-FFF2-40B4-BE49-F238E27FC236}">
                <a16:creationId xmlns:a16="http://schemas.microsoft.com/office/drawing/2014/main" id="{0EEF8A73-6410-4083-A255-78444C9D8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0" y="4229100"/>
          <a:ext cx="1162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文档" r:id="rId33" imgW="1193800" imgH="619760" progId="Word.Document.8">
                  <p:embed/>
                </p:oleObj>
              </mc:Choice>
              <mc:Fallback>
                <p:oleObj name="文档" r:id="rId33" imgW="1193800" imgH="61976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229100"/>
                        <a:ext cx="1162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1" name="Object 27">
            <a:extLst>
              <a:ext uri="{FF2B5EF4-FFF2-40B4-BE49-F238E27FC236}">
                <a16:creationId xmlns:a16="http://schemas.microsoft.com/office/drawing/2014/main" id="{E8E5C04D-9E06-4658-B0FF-ED67A33CE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705350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文档" r:id="rId35" imgW="3891280" imgH="594360" progId="Word.Document.8">
                  <p:embed/>
                </p:oleObj>
              </mc:Choice>
              <mc:Fallback>
                <p:oleObj name="文档" r:id="rId35" imgW="3891280" imgH="59436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05350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2" name="Object 28">
            <a:extLst>
              <a:ext uri="{FF2B5EF4-FFF2-40B4-BE49-F238E27FC236}">
                <a16:creationId xmlns:a16="http://schemas.microsoft.com/office/drawing/2014/main" id="{F03E33FA-283E-4495-B7D6-182062144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181600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文档" r:id="rId37" imgW="3891280" imgH="594360" progId="Word.Document.8">
                  <p:embed/>
                </p:oleObj>
              </mc:Choice>
              <mc:Fallback>
                <p:oleObj name="文档" r:id="rId37" imgW="3891280" imgH="59436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81600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3" name="Object 29">
            <a:extLst>
              <a:ext uri="{FF2B5EF4-FFF2-40B4-BE49-F238E27FC236}">
                <a16:creationId xmlns:a16="http://schemas.microsoft.com/office/drawing/2014/main" id="{15222CBC-F580-43B6-8ABC-656C325DE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753100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文档" r:id="rId39" imgW="3129280" imgH="426720" progId="Word.Document.8">
                  <p:embed/>
                </p:oleObj>
              </mc:Choice>
              <mc:Fallback>
                <p:oleObj name="文档" r:id="rId39" imgW="3129280" imgH="42672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53100"/>
                        <a:ext cx="312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72" grpId="0" autoUpdateAnimBg="0"/>
      <p:bldP spid="113673" grpId="0" autoUpdateAnimBg="0"/>
      <p:bldP spid="1136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45F6101A-EBF0-4D29-B8DE-D2FBF359E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55625"/>
          <a:ext cx="6999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3" imgW="7041133" imgH="2001908" progId="Word.Document.8">
                  <p:embed/>
                </p:oleObj>
              </mc:Choice>
              <mc:Fallback>
                <p:oleObj name="Document" r:id="rId3" imgW="7041133" imgH="20019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5625"/>
                        <a:ext cx="6999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3">
            <a:extLst>
              <a:ext uri="{FF2B5EF4-FFF2-40B4-BE49-F238E27FC236}">
                <a16:creationId xmlns:a16="http://schemas.microsoft.com/office/drawing/2014/main" id="{728C474C-F213-467B-B41F-F019CF68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28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8AFBE671-882A-4B8E-8010-43218FE4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由积分中值定理知有</a:t>
            </a:r>
          </a:p>
        </p:txBody>
      </p:sp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9AFBCC1E-71AC-4FC5-85D9-4F38B68A1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90800"/>
          <a:ext cx="2120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5" imgW="2120900" imgH="406400" progId="Equation.3">
                  <p:embed/>
                </p:oleObj>
              </mc:Choice>
              <mc:Fallback>
                <p:oleObj name="公式" r:id="rId5" imgW="21209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2120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>
            <a:extLst>
              <a:ext uri="{FF2B5EF4-FFF2-40B4-BE49-F238E27FC236}">
                <a16:creationId xmlns:a16="http://schemas.microsoft.com/office/drawing/2014/main" id="{5F9428F2-6396-49AF-A892-CD19E1E9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004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使</a:t>
            </a:r>
          </a:p>
        </p:txBody>
      </p:sp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5188753A-90CB-4516-B6DE-8C78E53DB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97225"/>
          <a:ext cx="257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7" imgW="2578100" imgH="889000" progId="Equation.3">
                  <p:embed/>
                </p:oleObj>
              </mc:Choice>
              <mc:Fallback>
                <p:oleObj name="公式" r:id="rId7" imgW="25781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97225"/>
                        <a:ext cx="257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>
            <a:extLst>
              <a:ext uri="{FF2B5EF4-FFF2-40B4-BE49-F238E27FC236}">
                <a16:creationId xmlns:a16="http://schemas.microsoft.com/office/drawing/2014/main" id="{6A0B3812-4FF2-4884-8DB4-82CF754BF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13100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9" imgW="3822700" imgH="965200" progId="Equation.3">
                  <p:embed/>
                </p:oleObj>
              </mc:Choice>
              <mc:Fallback>
                <p:oleObj name="公式" r:id="rId9" imgW="38227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13100"/>
                        <a:ext cx="382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465EA758-CA3F-4085-89FD-F2A400632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41148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11" imgW="3289300" imgH="889000" progId="Equation.3">
                  <p:embed/>
                </p:oleObj>
              </mc:Choice>
              <mc:Fallback>
                <p:oleObj name="公式" r:id="rId11" imgW="32893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114800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>
            <a:extLst>
              <a:ext uri="{FF2B5EF4-FFF2-40B4-BE49-F238E27FC236}">
                <a16:creationId xmlns:a16="http://schemas.microsoft.com/office/drawing/2014/main" id="{2DAB33BB-AA4B-4698-B7AC-C6CC2FDA3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114800"/>
          <a:ext cx="307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13" imgW="3073400" imgH="965200" progId="Equation.3">
                  <p:embed/>
                </p:oleObj>
              </mc:Choice>
              <mc:Fallback>
                <p:oleObj name="公式" r:id="rId13" imgW="3073400" imgH="96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114800"/>
                        <a:ext cx="307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>
            <a:extLst>
              <a:ext uri="{FF2B5EF4-FFF2-40B4-BE49-F238E27FC236}">
                <a16:creationId xmlns:a16="http://schemas.microsoft.com/office/drawing/2014/main" id="{A30F8BC2-3D0F-4A7C-97D9-A6DCFD465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995863"/>
          <a:ext cx="3902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15" imgW="1587500" imgH="419100" progId="Equation.3">
                  <p:embed/>
                </p:oleObj>
              </mc:Choice>
              <mc:Fallback>
                <p:oleObj name="公式" r:id="rId15" imgW="1587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95863"/>
                        <a:ext cx="39020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>
            <a:extLst>
              <a:ext uri="{FF2B5EF4-FFF2-40B4-BE49-F238E27FC236}">
                <a16:creationId xmlns:a16="http://schemas.microsoft.com/office/drawing/2014/main" id="{B5EF8AFA-E1DA-46C3-B295-7897FBE1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3086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公式" r:id="rId17" imgW="609600" imgH="330200" progId="Equation.3">
                  <p:embed/>
                </p:oleObj>
              </mc:Choice>
              <mc:Fallback>
                <p:oleObj name="公式" r:id="rId17" imgW="6096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086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  <p:bldP spid="11469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>
            <a:extLst>
              <a:ext uri="{FF2B5EF4-FFF2-40B4-BE49-F238E27FC236}">
                <a16:creationId xmlns:a16="http://schemas.microsoft.com/office/drawing/2014/main" id="{912D78CC-6942-4F79-B0CF-E30E297B2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8F28081-200B-4DBD-85A9-8E2DB4794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84225"/>
          <a:ext cx="727551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3085920" imgH="799920" progId="Equation.DSMT4">
                  <p:embed/>
                </p:oleObj>
              </mc:Choice>
              <mc:Fallback>
                <p:oleObj name="Equation" r:id="rId3" imgW="3085920" imgH="7999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84225"/>
                        <a:ext cx="727551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>
            <a:extLst>
              <a:ext uri="{FF2B5EF4-FFF2-40B4-BE49-F238E27FC236}">
                <a16:creationId xmlns:a16="http://schemas.microsoft.com/office/drawing/2014/main" id="{FB2ED9CA-7DC3-4115-945D-5DD0ABDAF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432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3554717-22ED-4296-AC24-531562F2B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2765425"/>
          <a:ext cx="74263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5" imgW="3149280" imgH="799920" progId="Equation.DSMT4">
                  <p:embed/>
                </p:oleObj>
              </mc:Choice>
              <mc:Fallback>
                <p:oleObj name="Equation" r:id="rId5" imgW="3149280" imgH="79992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765425"/>
                        <a:ext cx="74263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>
            <a:extLst>
              <a:ext uri="{FF2B5EF4-FFF2-40B4-BE49-F238E27FC236}">
                <a16:creationId xmlns:a16="http://schemas.microsoft.com/office/drawing/2014/main" id="{B629E4DB-C3A2-475C-9618-41980125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58B14BB-DA00-4A81-AB35-D31F76B00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675188"/>
          <a:ext cx="7605712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7" imgW="3225600" imgH="571320" progId="Equation.DSMT4">
                  <p:embed/>
                </p:oleObj>
              </mc:Choice>
              <mc:Fallback>
                <p:oleObj name="Equation" r:id="rId7" imgW="3225600" imgH="57132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75188"/>
                        <a:ext cx="7605712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1DD5818-1110-4165-9D13-779969232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38862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四、小结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4FC0F94-1F73-401E-8E75-D32FC95F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25563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１．定积分的实质</a:t>
            </a:r>
            <a:r>
              <a:rPr lang="zh-CN" altLang="en-US"/>
              <a:t>：特殊和式的极限．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0EDD86FA-5A28-499B-A749-8BC4EA0BB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3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２．定积分的思想和方法：</a:t>
            </a: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DC27A9D-CD8D-4BD7-9460-E68D1867337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24200"/>
            <a:ext cx="3048000" cy="381000"/>
            <a:chOff x="1056" y="2352"/>
            <a:chExt cx="1920" cy="240"/>
          </a:xfrm>
        </p:grpSpPr>
        <p:sp>
          <p:nvSpPr>
            <p:cNvPr id="31769" name="AutoShape 7">
              <a:extLst>
                <a:ext uri="{FF2B5EF4-FFF2-40B4-BE49-F238E27FC236}">
                  <a16:creationId xmlns:a16="http://schemas.microsoft.com/office/drawing/2014/main" id="{B490AC01-0C71-4508-A0BF-B3267015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1770" name="AutoShape 8">
              <a:extLst>
                <a:ext uri="{FF2B5EF4-FFF2-40B4-BE49-F238E27FC236}">
                  <a16:creationId xmlns:a16="http://schemas.microsoft.com/office/drawing/2014/main" id="{0F261B4D-DAC0-4866-BAC1-00CC65214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F84F70A-FEB7-4A59-AB5D-DD1EF07E1EE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886200"/>
            <a:ext cx="3048000" cy="381000"/>
            <a:chOff x="1056" y="2928"/>
            <a:chExt cx="1920" cy="240"/>
          </a:xfrm>
        </p:grpSpPr>
        <p:sp>
          <p:nvSpPr>
            <p:cNvPr id="31767" name="AutoShape 10">
              <a:extLst>
                <a:ext uri="{FF2B5EF4-FFF2-40B4-BE49-F238E27FC236}">
                  <a16:creationId xmlns:a16="http://schemas.microsoft.com/office/drawing/2014/main" id="{024B44CB-B687-4616-B77C-57ACFDF3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1768" name="AutoShape 11">
              <a:extLst>
                <a:ext uri="{FF2B5EF4-FFF2-40B4-BE49-F238E27FC236}">
                  <a16:creationId xmlns:a16="http://schemas.microsoft.com/office/drawing/2014/main" id="{E9127B9E-FFDE-4693-AD5D-DBC655E5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D8ED79AD-7D18-45C9-8686-816C3D64DBA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4343400" cy="381000"/>
            <a:chOff x="768" y="2064"/>
            <a:chExt cx="2736" cy="240"/>
          </a:xfrm>
        </p:grpSpPr>
        <p:sp>
          <p:nvSpPr>
            <p:cNvPr id="31764" name="Rectangle 13">
              <a:extLst>
                <a:ext uri="{FF2B5EF4-FFF2-40B4-BE49-F238E27FC236}">
                  <a16:creationId xmlns:a16="http://schemas.microsoft.com/office/drawing/2014/main" id="{122097B3-0276-4D8E-928C-B3307099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6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</a:rPr>
                <a:t>分割</a:t>
              </a:r>
            </a:p>
          </p:txBody>
        </p:sp>
        <p:sp>
          <p:nvSpPr>
            <p:cNvPr id="31765" name="Rectangle 14">
              <a:extLst>
                <a:ext uri="{FF2B5EF4-FFF2-40B4-BE49-F238E27FC236}">
                  <a16:creationId xmlns:a16="http://schemas.microsoft.com/office/drawing/2014/main" id="{079A1B5A-B5B4-4775-B9F7-AD75BDE6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120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化整为零</a:t>
              </a:r>
            </a:p>
          </p:txBody>
        </p:sp>
        <p:sp>
          <p:nvSpPr>
            <p:cNvPr id="31766" name="AutoShape 15">
              <a:extLst>
                <a:ext uri="{FF2B5EF4-FFF2-40B4-BE49-F238E27FC236}">
                  <a16:creationId xmlns:a16="http://schemas.microsoft.com/office/drawing/2014/main" id="{97B26752-DCE1-4481-9265-CE8DB7DB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56D4D8A8-E50C-46FE-BB06-48EE006D185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4343400" cy="381000"/>
            <a:chOff x="768" y="2640"/>
            <a:chExt cx="2736" cy="240"/>
          </a:xfrm>
        </p:grpSpPr>
        <p:sp>
          <p:nvSpPr>
            <p:cNvPr id="31761" name="Rectangle 17">
              <a:extLst>
                <a:ext uri="{FF2B5EF4-FFF2-40B4-BE49-F238E27FC236}">
                  <a16:creationId xmlns:a16="http://schemas.microsoft.com/office/drawing/2014/main" id="{4245F399-81E8-4DF5-8C85-D017BB67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</a:rPr>
                <a:t>求和</a:t>
              </a:r>
            </a:p>
          </p:txBody>
        </p:sp>
        <p:sp>
          <p:nvSpPr>
            <p:cNvPr id="31762" name="Rectangle 18">
              <a:extLst>
                <a:ext uri="{FF2B5EF4-FFF2-40B4-BE49-F238E27FC236}">
                  <a16:creationId xmlns:a16="http://schemas.microsoft.com/office/drawing/2014/main" id="{DB2DBC4A-B4BF-4D21-99E7-C9E6D64C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120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积零为整</a:t>
              </a:r>
            </a:p>
          </p:txBody>
        </p:sp>
        <p:sp>
          <p:nvSpPr>
            <p:cNvPr id="31763" name="AutoShape 19">
              <a:extLst>
                <a:ext uri="{FF2B5EF4-FFF2-40B4-BE49-F238E27FC236}">
                  <a16:creationId xmlns:a16="http://schemas.microsoft.com/office/drawing/2014/main" id="{D702D377-ECE1-4440-8251-4ADDC55B3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ECFFC004-FDCD-40E5-AFE4-92E41033C25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5105400" cy="381000"/>
            <a:chOff x="768" y="3216"/>
            <a:chExt cx="3216" cy="240"/>
          </a:xfrm>
        </p:grpSpPr>
        <p:sp>
          <p:nvSpPr>
            <p:cNvPr id="31758" name="Rectangle 21">
              <a:extLst>
                <a:ext uri="{FF2B5EF4-FFF2-40B4-BE49-F238E27FC236}">
                  <a16:creationId xmlns:a16="http://schemas.microsoft.com/office/drawing/2014/main" id="{7FE32866-21F6-4A24-9DFC-B70CBF5F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16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</a:rPr>
                <a:t>取极限</a:t>
              </a:r>
            </a:p>
          </p:txBody>
        </p:sp>
        <p:sp>
          <p:nvSpPr>
            <p:cNvPr id="31759" name="Rectangle 22">
              <a:extLst>
                <a:ext uri="{FF2B5EF4-FFF2-40B4-BE49-F238E27FC236}">
                  <a16:creationId xmlns:a16="http://schemas.microsoft.com/office/drawing/2014/main" id="{9CA92585-990E-4719-8255-174DC339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16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精确值</a:t>
              </a:r>
              <a:r>
                <a:rPr lang="en-US" altLang="zh-CN" sz="2400"/>
                <a:t>——</a:t>
              </a:r>
              <a:r>
                <a:rPr lang="zh-CN" altLang="en-US" sz="2400"/>
                <a:t>定积分</a:t>
              </a:r>
            </a:p>
          </p:txBody>
        </p:sp>
        <p:sp>
          <p:nvSpPr>
            <p:cNvPr id="31760" name="AutoShape 23">
              <a:extLst>
                <a:ext uri="{FF2B5EF4-FFF2-40B4-BE49-F238E27FC236}">
                  <a16:creationId xmlns:a16="http://schemas.microsoft.com/office/drawing/2014/main" id="{FD6C4CC6-1593-4601-B4E1-9C4CB7C7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720" cy="48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78872" name="Text Box 24">
            <a:extLst>
              <a:ext uri="{FF2B5EF4-FFF2-40B4-BE49-F238E27FC236}">
                <a16:creationId xmlns:a16="http://schemas.microsoft.com/office/drawing/2014/main" id="{951D232C-F8B9-4EF2-B41F-1C140B74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083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求近似以直（不变）代曲（变）</a:t>
            </a:r>
          </a:p>
        </p:txBody>
      </p:sp>
      <p:sp>
        <p:nvSpPr>
          <p:cNvPr id="78873" name="Text Box 25">
            <a:extLst>
              <a:ext uri="{FF2B5EF4-FFF2-40B4-BE49-F238E27FC236}">
                <a16:creationId xmlns:a16="http://schemas.microsoft.com/office/drawing/2014/main" id="{5BE7C809-295C-4003-8A45-29FACFAC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703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取极限</a:t>
            </a: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0F5AEED0-9FA4-43D9-8531-A32AFCC7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．定积分的性质</a:t>
            </a:r>
          </a:p>
        </p:txBody>
      </p:sp>
      <p:sp>
        <p:nvSpPr>
          <p:cNvPr id="78875" name="Text Box 27">
            <a:extLst>
              <a:ext uri="{FF2B5EF4-FFF2-40B4-BE49-F238E27FC236}">
                <a16:creationId xmlns:a16="http://schemas.microsoft.com/office/drawing/2014/main" id="{EA8C66B2-E69B-4EFA-81E5-3AE86B19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（注意估值性质、积分中值定理的应用）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autoUpdateAnimBg="0"/>
      <p:bldP spid="78872" grpId="0" autoUpdateAnimBg="0"/>
      <p:bldP spid="78873" grpId="0" autoUpdateAnimBg="0"/>
      <p:bldP spid="78874" grpId="0" autoUpdateAnimBg="0"/>
      <p:bldP spid="788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C9FB76F-4BCE-4276-AD48-7DD8CFDB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思考题：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D0E461C-0C15-4F61-A805-D8451718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将和式极限：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79D7D5D2-BDF3-4D31-B327-1B4E9B377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971800"/>
          <a:ext cx="564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3" imgW="5638800" imgH="914400" progId="Equation.3">
                  <p:embed/>
                </p:oleObj>
              </mc:Choice>
              <mc:Fallback>
                <p:oleObj name="公式" r:id="rId3" imgW="5638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5640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DCC8D81F-E418-4E2C-9D58-30C81BFC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48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表示成定积分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18412A-9045-4A78-858A-EB6EA0A019D4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1849438"/>
            <a:ext cx="3962400" cy="2476500"/>
            <a:chOff x="3218" y="1634"/>
            <a:chExt cx="2013" cy="1428"/>
          </a:xfrm>
        </p:grpSpPr>
        <p:graphicFrame>
          <p:nvGraphicFramePr>
            <p:cNvPr id="6183" name="Object 3">
              <a:extLst>
                <a:ext uri="{FF2B5EF4-FFF2-40B4-BE49-F238E27FC236}">
                  <a16:creationId xmlns:a16="http://schemas.microsoft.com/office/drawing/2014/main" id="{109B1F6C-34B5-419B-B56C-6425ED22F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Rectangle 4">
              <a:extLst>
                <a:ext uri="{FF2B5EF4-FFF2-40B4-BE49-F238E27FC236}">
                  <a16:creationId xmlns:a16="http://schemas.microsoft.com/office/drawing/2014/main" id="{D7A098FC-10B9-4844-AF9F-BBACDAF26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6185" name="Rectangle 5">
              <a:extLst>
                <a:ext uri="{FF2B5EF4-FFF2-40B4-BE49-F238E27FC236}">
                  <a16:creationId xmlns:a16="http://schemas.microsoft.com/office/drawing/2014/main" id="{EA09F790-0758-4C99-81B5-82EBBBBD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6186" name="Rectangle 6">
              <a:extLst>
                <a:ext uri="{FF2B5EF4-FFF2-40B4-BE49-F238E27FC236}">
                  <a16:creationId xmlns:a16="http://schemas.microsoft.com/office/drawing/2014/main" id="{3C4218F9-C600-4DC0-92E6-2FDF7BA8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6187" name="Rectangle 7">
              <a:extLst>
                <a:ext uri="{FF2B5EF4-FFF2-40B4-BE49-F238E27FC236}">
                  <a16:creationId xmlns:a16="http://schemas.microsoft.com/office/drawing/2014/main" id="{9FBB6D33-D228-4EC8-9CE8-76DF376B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6188" name="Group 8">
              <a:extLst>
                <a:ext uri="{FF2B5EF4-FFF2-40B4-BE49-F238E27FC236}">
                  <a16:creationId xmlns:a16="http://schemas.microsoft.com/office/drawing/2014/main" id="{6C3E27CE-5155-479A-862A-6A53C181A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6189" name="Group 9">
                <a:extLst>
                  <a:ext uri="{FF2B5EF4-FFF2-40B4-BE49-F238E27FC236}">
                    <a16:creationId xmlns:a16="http://schemas.microsoft.com/office/drawing/2014/main" id="{3D77FDE6-74FD-43B1-B8F8-9E35B1AE4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6199" name="Rectangle 10">
                  <a:extLst>
                    <a:ext uri="{FF2B5EF4-FFF2-40B4-BE49-F238E27FC236}">
                      <a16:creationId xmlns:a16="http://schemas.microsoft.com/office/drawing/2014/main" id="{8840B02F-C0CE-4C44-A4D9-2943A9495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6200" name="Freeform 11">
                  <a:extLst>
                    <a:ext uri="{FF2B5EF4-FFF2-40B4-BE49-F238E27FC236}">
                      <a16:creationId xmlns:a16="http://schemas.microsoft.com/office/drawing/2014/main" id="{E9740197-EB28-4EE9-83EA-5AF6B2FFC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90" name="Group 12">
                <a:extLst>
                  <a:ext uri="{FF2B5EF4-FFF2-40B4-BE49-F238E27FC236}">
                    <a16:creationId xmlns:a16="http://schemas.microsoft.com/office/drawing/2014/main" id="{CFF7F123-73D4-4F37-AD51-BC74404558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6197" name="Rectangle 13">
                  <a:extLst>
                    <a:ext uri="{FF2B5EF4-FFF2-40B4-BE49-F238E27FC236}">
                      <a16:creationId xmlns:a16="http://schemas.microsoft.com/office/drawing/2014/main" id="{BA95B91E-E20E-445B-AC10-CCB720BC8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6198" name="Freeform 14">
                  <a:extLst>
                    <a:ext uri="{FF2B5EF4-FFF2-40B4-BE49-F238E27FC236}">
                      <a16:creationId xmlns:a16="http://schemas.microsoft.com/office/drawing/2014/main" id="{79B85021-112E-4B86-B9F7-F9ECCADAA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91" name="Rectangle 15">
                <a:extLst>
                  <a:ext uri="{FF2B5EF4-FFF2-40B4-BE49-F238E27FC236}">
                    <a16:creationId xmlns:a16="http://schemas.microsoft.com/office/drawing/2014/main" id="{72186F55-7E0E-4022-965C-6CA192156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92" name="Rectangle 16">
                <a:extLst>
                  <a:ext uri="{FF2B5EF4-FFF2-40B4-BE49-F238E27FC236}">
                    <a16:creationId xmlns:a16="http://schemas.microsoft.com/office/drawing/2014/main" id="{F9BFDECF-BC5A-45E0-8374-FDCFCD6BB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193" name="Rectangle 17">
                <a:extLst>
                  <a:ext uri="{FF2B5EF4-FFF2-40B4-BE49-F238E27FC236}">
                    <a16:creationId xmlns:a16="http://schemas.microsoft.com/office/drawing/2014/main" id="{BCDDAB30-42CF-44FE-9E93-BCD9D8404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94" name="Rectangle 18">
                <a:extLst>
                  <a:ext uri="{FF2B5EF4-FFF2-40B4-BE49-F238E27FC236}">
                    <a16:creationId xmlns:a16="http://schemas.microsoft.com/office/drawing/2014/main" id="{5623297C-E7CB-42FC-8A13-F58DBBDA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6195" name="Rectangle 19">
                <a:extLst>
                  <a:ext uri="{FF2B5EF4-FFF2-40B4-BE49-F238E27FC236}">
                    <a16:creationId xmlns:a16="http://schemas.microsoft.com/office/drawing/2014/main" id="{4E9B7F2B-C9E7-4CB6-86B4-0AB1DA752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96" name="Rectangle 20">
                <a:extLst>
                  <a:ext uri="{FF2B5EF4-FFF2-40B4-BE49-F238E27FC236}">
                    <a16:creationId xmlns:a16="http://schemas.microsoft.com/office/drawing/2014/main" id="{B4D35DBC-5731-43A6-A22A-27F2BC004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C11019C3-99B0-4AEB-8E50-3371370DAD1F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828800"/>
            <a:ext cx="3962400" cy="2476500"/>
            <a:chOff x="3218" y="1634"/>
            <a:chExt cx="2013" cy="1428"/>
          </a:xfrm>
        </p:grpSpPr>
        <p:graphicFrame>
          <p:nvGraphicFramePr>
            <p:cNvPr id="6165" name="Object 22">
              <a:extLst>
                <a:ext uri="{FF2B5EF4-FFF2-40B4-BE49-F238E27FC236}">
                  <a16:creationId xmlns:a16="http://schemas.microsoft.com/office/drawing/2014/main" id="{3CA33D9B-6AF9-4A14-82FE-D97B5E897D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BMP 图象" r:id="rId5" imgW="1828571" imgH="1857143" progId="Paint.Picture">
                    <p:embed/>
                  </p:oleObj>
                </mc:Choice>
                <mc:Fallback>
                  <p:oleObj name="BMP 图象" r:id="rId5" imgW="1828571" imgH="1857143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23">
              <a:extLst>
                <a:ext uri="{FF2B5EF4-FFF2-40B4-BE49-F238E27FC236}">
                  <a16:creationId xmlns:a16="http://schemas.microsoft.com/office/drawing/2014/main" id="{C45BEDEB-4051-4675-8FD5-B7C48232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6167" name="Rectangle 24">
              <a:extLst>
                <a:ext uri="{FF2B5EF4-FFF2-40B4-BE49-F238E27FC236}">
                  <a16:creationId xmlns:a16="http://schemas.microsoft.com/office/drawing/2014/main" id="{9D9D94FD-427B-4CF4-8804-A6CBEBE70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6168" name="Rectangle 25">
              <a:extLst>
                <a:ext uri="{FF2B5EF4-FFF2-40B4-BE49-F238E27FC236}">
                  <a16:creationId xmlns:a16="http://schemas.microsoft.com/office/drawing/2014/main" id="{81B11A9F-E3BA-4637-BDEF-D32DBDB71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6169" name="Rectangle 26">
              <a:extLst>
                <a:ext uri="{FF2B5EF4-FFF2-40B4-BE49-F238E27FC236}">
                  <a16:creationId xmlns:a16="http://schemas.microsoft.com/office/drawing/2014/main" id="{C68B07A6-9729-47B1-834B-3818152F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grpSp>
          <p:nvGrpSpPr>
            <p:cNvPr id="6170" name="Group 27">
              <a:extLst>
                <a:ext uri="{FF2B5EF4-FFF2-40B4-BE49-F238E27FC236}">
                  <a16:creationId xmlns:a16="http://schemas.microsoft.com/office/drawing/2014/main" id="{60B7D87E-9793-4065-A2C7-D945C84F1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6171" name="Group 28">
                <a:extLst>
                  <a:ext uri="{FF2B5EF4-FFF2-40B4-BE49-F238E27FC236}">
                    <a16:creationId xmlns:a16="http://schemas.microsoft.com/office/drawing/2014/main" id="{3B28D954-FE5A-4F39-91EF-A6B34378A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6181" name="Rectangle 29">
                  <a:extLst>
                    <a:ext uri="{FF2B5EF4-FFF2-40B4-BE49-F238E27FC236}">
                      <a16:creationId xmlns:a16="http://schemas.microsoft.com/office/drawing/2014/main" id="{17D7FA5B-28B8-4EB9-8E18-CD00997E1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6182" name="Freeform 30">
                  <a:extLst>
                    <a:ext uri="{FF2B5EF4-FFF2-40B4-BE49-F238E27FC236}">
                      <a16:creationId xmlns:a16="http://schemas.microsoft.com/office/drawing/2014/main" id="{F6625A5B-2E40-4BE3-ACFB-3B017E40B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59"/>
                    <a:gd name="T14" fmla="*/ 158 w 15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2" name="Group 31">
                <a:extLst>
                  <a:ext uri="{FF2B5EF4-FFF2-40B4-BE49-F238E27FC236}">
                    <a16:creationId xmlns:a16="http://schemas.microsoft.com/office/drawing/2014/main" id="{7CB90219-6696-4B75-8596-EE28EAB17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6179" name="Rectangle 32">
                  <a:extLst>
                    <a:ext uri="{FF2B5EF4-FFF2-40B4-BE49-F238E27FC236}">
                      <a16:creationId xmlns:a16="http://schemas.microsoft.com/office/drawing/2014/main" id="{65790DEE-AEAD-4CDB-ACB3-878642911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6180" name="Freeform 33">
                  <a:extLst>
                    <a:ext uri="{FF2B5EF4-FFF2-40B4-BE49-F238E27FC236}">
                      <a16:creationId xmlns:a16="http://schemas.microsoft.com/office/drawing/2014/main" id="{D97BBE89-9316-4CD6-8EAD-3E2F0F954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0"/>
                    <a:gd name="T13" fmla="*/ 0 h 157"/>
                    <a:gd name="T14" fmla="*/ 160 w 160"/>
                    <a:gd name="T15" fmla="*/ 157 h 1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73" name="Rectangle 34">
                <a:extLst>
                  <a:ext uri="{FF2B5EF4-FFF2-40B4-BE49-F238E27FC236}">
                    <a16:creationId xmlns:a16="http://schemas.microsoft.com/office/drawing/2014/main" id="{EB58A1C0-F0A0-407D-A8AB-662C9A506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74" name="Rectangle 35">
                <a:extLst>
                  <a:ext uri="{FF2B5EF4-FFF2-40B4-BE49-F238E27FC236}">
                    <a16:creationId xmlns:a16="http://schemas.microsoft.com/office/drawing/2014/main" id="{CD50DF82-0B8D-4FFF-9582-FDA6B0718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175" name="Rectangle 36">
                <a:extLst>
                  <a:ext uri="{FF2B5EF4-FFF2-40B4-BE49-F238E27FC236}">
                    <a16:creationId xmlns:a16="http://schemas.microsoft.com/office/drawing/2014/main" id="{30364C2B-7379-499A-A9B8-35ABB9D7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76" name="Rectangle 37">
                <a:extLst>
                  <a:ext uri="{FF2B5EF4-FFF2-40B4-BE49-F238E27FC236}">
                    <a16:creationId xmlns:a16="http://schemas.microsoft.com/office/drawing/2014/main" id="{3D579424-8603-40F6-A4A8-86A6725DF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6177" name="Rectangle 38">
                <a:extLst>
                  <a:ext uri="{FF2B5EF4-FFF2-40B4-BE49-F238E27FC236}">
                    <a16:creationId xmlns:a16="http://schemas.microsoft.com/office/drawing/2014/main" id="{0DA57600-2157-44D4-A543-23922DEFA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6178" name="Rectangle 39">
                <a:extLst>
                  <a:ext uri="{FF2B5EF4-FFF2-40B4-BE49-F238E27FC236}">
                    <a16:creationId xmlns:a16="http://schemas.microsoft.com/office/drawing/2014/main" id="{26116C17-EF8B-4A74-A0D3-6277F71D7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</p:grpSp>
      </p:grpSp>
      <p:sp>
        <p:nvSpPr>
          <p:cNvPr id="6148" name="Text Box 40">
            <a:extLst>
              <a:ext uri="{FF2B5EF4-FFF2-40B4-BE49-F238E27FC236}">
                <a16:creationId xmlns:a16="http://schemas.microsoft.com/office/drawing/2014/main" id="{33F70125-BE9C-4721-B96C-83FE7306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用矩形面积近似取代曲边梯形面积</a:t>
            </a:r>
          </a:p>
        </p:txBody>
      </p:sp>
      <p:sp>
        <p:nvSpPr>
          <p:cNvPr id="59433" name="Rectangle 41">
            <a:extLst>
              <a:ext uri="{FF2B5EF4-FFF2-40B4-BE49-F238E27FC236}">
                <a16:creationId xmlns:a16="http://schemas.microsoft.com/office/drawing/2014/main" id="{71B7BBAE-D917-4E97-AD98-8952DF64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3081338"/>
            <a:ext cx="644525" cy="78581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4" name="Rectangle 42">
            <a:extLst>
              <a:ext uri="{FF2B5EF4-FFF2-40B4-BE49-F238E27FC236}">
                <a16:creationId xmlns:a16="http://schemas.microsoft.com/office/drawing/2014/main" id="{7F70AC01-7415-41B9-A5CD-6004F70A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27363"/>
            <a:ext cx="685800" cy="839787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5" name="Rectangle 43">
            <a:extLst>
              <a:ext uri="{FF2B5EF4-FFF2-40B4-BE49-F238E27FC236}">
                <a16:creationId xmlns:a16="http://schemas.microsoft.com/office/drawing/2014/main" id="{C700FD96-A8C2-436C-8D5C-A5900605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82863"/>
            <a:ext cx="477838" cy="12842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6" name="Rectangle 44">
            <a:extLst>
              <a:ext uri="{FF2B5EF4-FFF2-40B4-BE49-F238E27FC236}">
                <a16:creationId xmlns:a16="http://schemas.microsoft.com/office/drawing/2014/main" id="{EED49BB4-8DC3-48FA-B3E7-6908E7A8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420938"/>
            <a:ext cx="501650" cy="14462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7" name="Rectangle 45">
            <a:extLst>
              <a:ext uri="{FF2B5EF4-FFF2-40B4-BE49-F238E27FC236}">
                <a16:creationId xmlns:a16="http://schemas.microsoft.com/office/drawing/2014/main" id="{1761114B-35B2-4B6D-8354-8316F2B1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132138"/>
            <a:ext cx="360362" cy="754062"/>
          </a:xfrm>
          <a:prstGeom prst="rect">
            <a:avLst/>
          </a:prstGeom>
          <a:solidFill>
            <a:srgbClr val="FF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8" name="Rectangle 46">
            <a:extLst>
              <a:ext uri="{FF2B5EF4-FFF2-40B4-BE49-F238E27FC236}">
                <a16:creationId xmlns:a16="http://schemas.microsoft.com/office/drawing/2014/main" id="{16B7EA30-F1FD-4EBF-8140-20FBE4C2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3173413"/>
            <a:ext cx="195262" cy="712787"/>
          </a:xfrm>
          <a:prstGeom prst="rect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39" name="Rectangle 47">
            <a:extLst>
              <a:ext uri="{FF2B5EF4-FFF2-40B4-BE49-F238E27FC236}">
                <a16:creationId xmlns:a16="http://schemas.microsoft.com/office/drawing/2014/main" id="{CAEC5823-EA15-4769-B919-258DDE10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3094038"/>
            <a:ext cx="207963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0" name="Rectangle 48">
            <a:extLst>
              <a:ext uri="{FF2B5EF4-FFF2-40B4-BE49-F238E27FC236}">
                <a16:creationId xmlns:a16="http://schemas.microsoft.com/office/drawing/2014/main" id="{454DA35A-D813-48C2-91CD-DE201EAEF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970213"/>
            <a:ext cx="222250" cy="915987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1" name="Rectangle 49">
            <a:extLst>
              <a:ext uri="{FF2B5EF4-FFF2-40B4-BE49-F238E27FC236}">
                <a16:creationId xmlns:a16="http://schemas.microsoft.com/office/drawing/2014/main" id="{2C759161-F99C-47F8-BC36-585BD474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2819400"/>
            <a:ext cx="290513" cy="1066800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2" name="Rectangle 50">
            <a:extLst>
              <a:ext uri="{FF2B5EF4-FFF2-40B4-BE49-F238E27FC236}">
                <a16:creationId xmlns:a16="http://schemas.microsoft.com/office/drawing/2014/main" id="{44F5C8FB-C0C9-4B50-98EB-0821DE2B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33663"/>
            <a:ext cx="304800" cy="1252537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5BDF88D3-861C-4483-8E28-48EA7A4A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08250"/>
            <a:ext cx="304800" cy="137795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4" name="Rectangle 52">
            <a:extLst>
              <a:ext uri="{FF2B5EF4-FFF2-40B4-BE49-F238E27FC236}">
                <a16:creationId xmlns:a16="http://schemas.microsoft.com/office/drawing/2014/main" id="{EE2EA271-84CA-49D8-B0F5-86E34CF1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38400"/>
            <a:ext cx="228600" cy="1447800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5" name="Rectangle 53">
            <a:extLst>
              <a:ext uri="{FF2B5EF4-FFF2-40B4-BE49-F238E27FC236}">
                <a16:creationId xmlns:a16="http://schemas.microsoft.com/office/drawing/2014/main" id="{A99E27EF-5802-4559-BC7C-FE299A46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71738"/>
            <a:ext cx="196850" cy="141446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46" name="Text Box 54">
            <a:extLst>
              <a:ext uri="{FF2B5EF4-FFF2-40B4-BE49-F238E27FC236}">
                <a16:creationId xmlns:a16="http://schemas.microsoft.com/office/drawing/2014/main" id="{0346D32A-8DEE-4ED5-BA55-2932CE96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2125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显然，小矩形越多，矩形总面积越接近曲边梯形面积．</a:t>
            </a:r>
          </a:p>
        </p:txBody>
      </p:sp>
      <p:sp>
        <p:nvSpPr>
          <p:cNvPr id="59447" name="Text Box 55">
            <a:extLst>
              <a:ext uri="{FF2B5EF4-FFF2-40B4-BE49-F238E27FC236}">
                <a16:creationId xmlns:a16="http://schemas.microsoft.com/office/drawing/2014/main" id="{34369BE9-C824-4BBB-997D-4285D256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</a:rPr>
              <a:t>（四个小矩形）</a:t>
            </a:r>
          </a:p>
        </p:txBody>
      </p:sp>
      <p:sp>
        <p:nvSpPr>
          <p:cNvPr id="59448" name="Text Box 56">
            <a:extLst>
              <a:ext uri="{FF2B5EF4-FFF2-40B4-BE49-F238E27FC236}">
                <a16:creationId xmlns:a16="http://schemas.microsoft.com/office/drawing/2014/main" id="{C5E885C0-8F4E-4D75-832C-2E314FCCE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</a:rPr>
              <a:t>（九个小矩形）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39" grpId="0" animBg="1"/>
      <p:bldP spid="59440" grpId="0" animBg="1"/>
      <p:bldP spid="59441" grpId="0" animBg="1"/>
      <p:bldP spid="59442" grpId="0" animBg="1"/>
      <p:bldP spid="59443" grpId="0" animBg="1"/>
      <p:bldP spid="59444" grpId="0" animBg="1"/>
      <p:bldP spid="59445" grpId="0" animBg="1"/>
      <p:bldP spid="59446" grpId="0" autoUpdateAnimBg="0"/>
      <p:bldP spid="59447" grpId="0" autoUpdateAnimBg="0"/>
      <p:bldP spid="5944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6B272FD-65E7-4F61-9B55-AEE52195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20763"/>
            <a:ext cx="3089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思考题解答：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C0689DFB-D1B6-4D1E-9DD0-4B72481E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9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原式</a:t>
            </a:r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DBBEC736-F187-4C5C-ADAB-68AAB7FD3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1828800"/>
          <a:ext cx="7151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3" imgW="7150100" imgH="914400" progId="Equation.3">
                  <p:embed/>
                </p:oleObj>
              </mc:Choice>
              <mc:Fallback>
                <p:oleObj name="公式" r:id="rId3" imgW="7150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828800"/>
                        <a:ext cx="71516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0366BA55-133F-4618-B28E-64A2A080E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28575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5" imgW="2438400" imgH="965200" progId="Equation.3">
                  <p:embed/>
                </p:oleObj>
              </mc:Choice>
              <mc:Fallback>
                <p:oleObj name="公式" r:id="rId5" imgW="24384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857500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9D16617A-63FE-4214-B5CE-59F5245E0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1763" y="2844800"/>
          <a:ext cx="3136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7" imgW="3136900" imgH="965200" progId="Equation.3">
                  <p:embed/>
                </p:oleObj>
              </mc:Choice>
              <mc:Fallback>
                <p:oleObj name="公式" r:id="rId7" imgW="31369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844800"/>
                        <a:ext cx="3136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CEA65899-08DD-4D0A-8C1F-1C463F538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3962400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公式" r:id="rId9" imgW="2082800" imgH="838200" progId="Equation.3">
                  <p:embed/>
                </p:oleObj>
              </mc:Choice>
              <mc:Fallback>
                <p:oleObj name="公式" r:id="rId9" imgW="20828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962400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0F1049D7-3C83-402F-911E-23841C85D260}"/>
              </a:ext>
            </a:extLst>
          </p:cNvPr>
          <p:cNvGrpSpPr>
            <a:grpSpLocks/>
          </p:cNvGrpSpPr>
          <p:nvPr/>
        </p:nvGrpSpPr>
        <p:grpSpPr bwMode="auto">
          <a:xfrm>
            <a:off x="6761163" y="2819400"/>
            <a:ext cx="603250" cy="1447800"/>
            <a:chOff x="4244" y="2016"/>
            <a:chExt cx="380" cy="912"/>
          </a:xfrm>
        </p:grpSpPr>
        <p:sp>
          <p:nvSpPr>
            <p:cNvPr id="33804" name="Rectangle 9">
              <a:extLst>
                <a:ext uri="{FF2B5EF4-FFF2-40B4-BE49-F238E27FC236}">
                  <a16:creationId xmlns:a16="http://schemas.microsoft.com/office/drawing/2014/main" id="{ADD553AC-F521-4DC9-8FFA-DBC24E8FE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016"/>
              <a:ext cx="288" cy="6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33805" name="Object 10">
              <a:extLst>
                <a:ext uri="{FF2B5EF4-FFF2-40B4-BE49-F238E27FC236}">
                  <a16:creationId xmlns:a16="http://schemas.microsoft.com/office/drawing/2014/main" id="{14B61B58-8194-434B-9302-C65702816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640"/>
            <a:ext cx="3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公式" r:id="rId11" imgW="555503" imgH="453957" progId="Equation.3">
                    <p:embed/>
                  </p:oleObj>
                </mc:Choice>
                <mc:Fallback>
                  <p:oleObj name="公式" r:id="rId11" imgW="555503" imgH="453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640"/>
                          <a:ext cx="3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4E183D7B-A8AA-4B3D-8EBC-B1E8D7A9A6D9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2819400"/>
            <a:ext cx="457200" cy="1447800"/>
            <a:chOff x="3744" y="2016"/>
            <a:chExt cx="288" cy="912"/>
          </a:xfrm>
        </p:grpSpPr>
        <p:sp>
          <p:nvSpPr>
            <p:cNvPr id="33802" name="Rectangle 12">
              <a:extLst>
                <a:ext uri="{FF2B5EF4-FFF2-40B4-BE49-F238E27FC236}">
                  <a16:creationId xmlns:a16="http://schemas.microsoft.com/office/drawing/2014/main" id="{5DFE366C-4B45-48EF-A607-12C59492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288" cy="62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33803" name="Object 13">
              <a:extLst>
                <a:ext uri="{FF2B5EF4-FFF2-40B4-BE49-F238E27FC236}">
                  <a16:creationId xmlns:a16="http://schemas.microsoft.com/office/drawing/2014/main" id="{77EF2BBC-F7FD-40A8-885F-352370809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3" y="2640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公式" r:id="rId13" imgW="301570" imgH="453957" progId="Equation.3">
                    <p:embed/>
                  </p:oleObj>
                </mc:Choice>
                <mc:Fallback>
                  <p:oleObj name="公式" r:id="rId13" imgW="301570" imgH="453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640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D3747F9-5787-4884-8AC6-A2314D55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曲边梯形如图所示，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2CDB343F-833E-4C7F-A5E1-F4DDA3E7D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914400"/>
          <a:ext cx="6783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2997200" imgH="469900" progId="Equation.DSMT4">
                  <p:embed/>
                </p:oleObj>
              </mc:Choice>
              <mc:Fallback>
                <p:oleObj name="Equation" r:id="rId3" imgW="29972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914400"/>
                        <a:ext cx="67833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4">
            <a:extLst>
              <a:ext uri="{FF2B5EF4-FFF2-40B4-BE49-F238E27FC236}">
                <a16:creationId xmlns:a16="http://schemas.microsoft.com/office/drawing/2014/main" id="{3EA46970-9118-4D32-B756-DD6E43DDE8E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286000"/>
            <a:ext cx="4648200" cy="2438400"/>
            <a:chOff x="2736" y="1440"/>
            <a:chExt cx="2928" cy="1536"/>
          </a:xfrm>
        </p:grpSpPr>
        <p:graphicFrame>
          <p:nvGraphicFramePr>
            <p:cNvPr id="7210" name="Object 5">
              <a:extLst>
                <a:ext uri="{FF2B5EF4-FFF2-40B4-BE49-F238E27FC236}">
                  <a16:creationId xmlns:a16="http://schemas.microsoft.com/office/drawing/2014/main" id="{CAD55D80-09BE-49F6-94F8-B0BF2FE47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2" y="155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BMP 图象" r:id="rId5" imgW="1905266" imgH="1352381" progId="Paint.Picture">
                    <p:embed/>
                  </p:oleObj>
                </mc:Choice>
                <mc:Fallback>
                  <p:oleObj name="BMP 图象" r:id="rId5" imgW="1905266" imgH="1352381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55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6">
              <a:extLst>
                <a:ext uri="{FF2B5EF4-FFF2-40B4-BE49-F238E27FC236}">
                  <a16:creationId xmlns:a16="http://schemas.microsoft.com/office/drawing/2014/main" id="{7ADD05B5-EC04-4444-AD02-7793C75B7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9" y="27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7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7">
              <a:extLst>
                <a:ext uri="{FF2B5EF4-FFF2-40B4-BE49-F238E27FC236}">
                  <a16:creationId xmlns:a16="http://schemas.microsoft.com/office/drawing/2014/main" id="{EAC52C59-12FA-4449-9188-BB8C8EF591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76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公式" r:id="rId9" imgW="228600" imgH="330200" progId="Equation.3">
                    <p:embed/>
                  </p:oleObj>
                </mc:Choice>
                <mc:Fallback>
                  <p:oleObj name="公式" r:id="rId9" imgW="228600" imgH="330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76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3" name="Line 8">
              <a:extLst>
                <a:ext uri="{FF2B5EF4-FFF2-40B4-BE49-F238E27FC236}">
                  <a16:creationId xmlns:a16="http://schemas.microsoft.com/office/drawing/2014/main" id="{C735E851-7730-4909-A46B-EF96929B8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737"/>
              <a:ext cx="27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9">
              <a:extLst>
                <a:ext uri="{FF2B5EF4-FFF2-40B4-BE49-F238E27FC236}">
                  <a16:creationId xmlns:a16="http://schemas.microsoft.com/office/drawing/2014/main" id="{7CF060C6-E5F1-486F-AAB7-4F3AC4042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1440"/>
              <a:ext cx="0" cy="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15" name="Object 10">
              <a:extLst>
                <a:ext uri="{FF2B5EF4-FFF2-40B4-BE49-F238E27FC236}">
                  <a16:creationId xmlns:a16="http://schemas.microsoft.com/office/drawing/2014/main" id="{097E58CC-743D-46C9-8F2C-79652DEC2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7" y="2785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公式" r:id="rId11" imgW="266469" imgH="253780" progId="Equation.3">
                    <p:embed/>
                  </p:oleObj>
                </mc:Choice>
                <mc:Fallback>
                  <p:oleObj name="公式" r:id="rId11" imgW="266469" imgH="2537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785"/>
                          <a:ext cx="23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6" name="Object 11">
              <a:extLst>
                <a:ext uri="{FF2B5EF4-FFF2-40B4-BE49-F238E27FC236}">
                  <a16:creationId xmlns:a16="http://schemas.microsoft.com/office/drawing/2014/main" id="{A7ECE1E8-5246-4FA6-9538-D9AE18855B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公式" r:id="rId13" imgW="266584" imgH="330057" progId="Equation.3">
                    <p:embed/>
                  </p:oleObj>
                </mc:Choice>
                <mc:Fallback>
                  <p:oleObj name="公式" r:id="rId13" imgW="266584" imgH="3300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2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7" name="Object 12">
              <a:extLst>
                <a:ext uri="{FF2B5EF4-FFF2-40B4-BE49-F238E27FC236}">
                  <a16:creationId xmlns:a16="http://schemas.microsoft.com/office/drawing/2014/main" id="{1CF2B5F7-2D00-4B0F-970D-A7AFF8669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7" y="2765"/>
            <a:ext cx="2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公式" r:id="rId15" imgW="228501" imgH="253890" progId="Equation.3">
                    <p:embed/>
                  </p:oleObj>
                </mc:Choice>
                <mc:Fallback>
                  <p:oleObj name="公式" r:id="rId15" imgW="228501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5"/>
                          <a:ext cx="22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FF93F57C-683F-4E9B-A60D-A96778324DD7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2794000"/>
            <a:ext cx="1905000" cy="1560513"/>
            <a:chOff x="3620" y="1856"/>
            <a:chExt cx="1200" cy="983"/>
          </a:xfrm>
        </p:grpSpPr>
        <p:sp>
          <p:nvSpPr>
            <p:cNvPr id="7203" name="Line 14">
              <a:extLst>
                <a:ext uri="{FF2B5EF4-FFF2-40B4-BE49-F238E27FC236}">
                  <a16:creationId xmlns:a16="http://schemas.microsoft.com/office/drawing/2014/main" id="{7DDD29D5-9A3D-4DB2-807C-A4BB88D4D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856"/>
              <a:ext cx="0" cy="9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15">
              <a:extLst>
                <a:ext uri="{FF2B5EF4-FFF2-40B4-BE49-F238E27FC236}">
                  <a16:creationId xmlns:a16="http://schemas.microsoft.com/office/drawing/2014/main" id="{EE530685-04CF-4418-B159-0E308C25C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87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6">
              <a:extLst>
                <a:ext uri="{FF2B5EF4-FFF2-40B4-BE49-F238E27FC236}">
                  <a16:creationId xmlns:a16="http://schemas.microsoft.com/office/drawing/2014/main" id="{9EFD4A72-69E0-4B56-A74A-F41A55ACC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7">
              <a:extLst>
                <a:ext uri="{FF2B5EF4-FFF2-40B4-BE49-F238E27FC236}">
                  <a16:creationId xmlns:a16="http://schemas.microsoft.com/office/drawing/2014/main" id="{F4A4E377-7567-41AB-BC58-2FF99461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8">
              <a:extLst>
                <a:ext uri="{FF2B5EF4-FFF2-40B4-BE49-F238E27FC236}">
                  <a16:creationId xmlns:a16="http://schemas.microsoft.com/office/drawing/2014/main" id="{38172D6B-8459-4569-A8D5-B81054682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19">
              <a:extLst>
                <a:ext uri="{FF2B5EF4-FFF2-40B4-BE49-F238E27FC236}">
                  <a16:creationId xmlns:a16="http://schemas.microsoft.com/office/drawing/2014/main" id="{479E9A6F-640C-4C56-9DD5-A1C546423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180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20">
              <a:extLst>
                <a:ext uri="{FF2B5EF4-FFF2-40B4-BE49-F238E27FC236}">
                  <a16:creationId xmlns:a16="http://schemas.microsoft.com/office/drawing/2014/main" id="{92592EAC-F0AD-4569-A27C-4487A6C4E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768AD02B-1A58-4574-8D8B-F248ADEFB7C0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2819400"/>
            <a:ext cx="2559050" cy="806450"/>
            <a:chOff x="3380" y="1872"/>
            <a:chExt cx="1612" cy="508"/>
          </a:xfrm>
        </p:grpSpPr>
        <p:sp>
          <p:nvSpPr>
            <p:cNvPr id="7195" name="Line 22">
              <a:extLst>
                <a:ext uri="{FF2B5EF4-FFF2-40B4-BE49-F238E27FC236}">
                  <a16:creationId xmlns:a16="http://schemas.microsoft.com/office/drawing/2014/main" id="{EF7DB9AA-6EDC-4E9C-A543-5C8944670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16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3">
              <a:extLst>
                <a:ext uri="{FF2B5EF4-FFF2-40B4-BE49-F238E27FC236}">
                  <a16:creationId xmlns:a16="http://schemas.microsoft.com/office/drawing/2014/main" id="{5EB8954D-5675-4259-BF0B-2DE9F1D28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872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4">
              <a:extLst>
                <a:ext uri="{FF2B5EF4-FFF2-40B4-BE49-F238E27FC236}">
                  <a16:creationId xmlns:a16="http://schemas.microsoft.com/office/drawing/2014/main" id="{DE8BF870-11D9-4148-867E-DFF1B0685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2092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25">
              <a:extLst>
                <a:ext uri="{FF2B5EF4-FFF2-40B4-BE49-F238E27FC236}">
                  <a16:creationId xmlns:a16="http://schemas.microsoft.com/office/drawing/2014/main" id="{094B7971-6760-41F1-8C7D-E995F91CB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2304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26">
              <a:extLst>
                <a:ext uri="{FF2B5EF4-FFF2-40B4-BE49-F238E27FC236}">
                  <a16:creationId xmlns:a16="http://schemas.microsoft.com/office/drawing/2014/main" id="{4820B93B-C21A-4BA3-86FF-A8E14C2B5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380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27">
              <a:extLst>
                <a:ext uri="{FF2B5EF4-FFF2-40B4-BE49-F238E27FC236}">
                  <a16:creationId xmlns:a16="http://schemas.microsoft.com/office/drawing/2014/main" id="{E67C5174-9F87-459F-B76C-5A8E290AE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38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28">
              <a:extLst>
                <a:ext uri="{FF2B5EF4-FFF2-40B4-BE49-F238E27FC236}">
                  <a16:creationId xmlns:a16="http://schemas.microsoft.com/office/drawing/2014/main" id="{D8A3D2CD-1E30-45C6-B931-5070FC1EE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2168"/>
              <a:ext cx="1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29">
              <a:extLst>
                <a:ext uri="{FF2B5EF4-FFF2-40B4-BE49-F238E27FC236}">
                  <a16:creationId xmlns:a16="http://schemas.microsoft.com/office/drawing/2014/main" id="{D842CDF2-F35B-4517-A977-541FC817D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968"/>
              <a:ext cx="14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7C4DA9A7-10B0-4641-9BB2-3B7C4978444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51150"/>
            <a:ext cx="2209800" cy="1873250"/>
            <a:chOff x="3504" y="1892"/>
            <a:chExt cx="1392" cy="1180"/>
          </a:xfrm>
        </p:grpSpPr>
        <p:sp>
          <p:nvSpPr>
            <p:cNvPr id="7186" name="Line 31">
              <a:extLst>
                <a:ext uri="{FF2B5EF4-FFF2-40B4-BE49-F238E27FC236}">
                  <a16:creationId xmlns:a16="http://schemas.microsoft.com/office/drawing/2014/main" id="{D247FCCA-C1F6-480E-A388-BF55A14D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92"/>
              <a:ext cx="0" cy="9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32">
              <a:extLst>
                <a:ext uri="{FF2B5EF4-FFF2-40B4-BE49-F238E27FC236}">
                  <a16:creationId xmlns:a16="http://schemas.microsoft.com/office/drawing/2014/main" id="{E18FD686-432B-4DE8-9DBA-DBCF39E92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33">
              <a:extLst>
                <a:ext uri="{FF2B5EF4-FFF2-40B4-BE49-F238E27FC236}">
                  <a16:creationId xmlns:a16="http://schemas.microsoft.com/office/drawing/2014/main" id="{8A13F1BD-5714-4060-95B9-0CC03326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00"/>
              <a:ext cx="0" cy="44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34">
              <a:extLst>
                <a:ext uri="{FF2B5EF4-FFF2-40B4-BE49-F238E27FC236}">
                  <a16:creationId xmlns:a16="http://schemas.microsoft.com/office/drawing/2014/main" id="{D1583B32-3758-47D2-890E-D3FEC5030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0" y="2180"/>
              <a:ext cx="0" cy="6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35">
              <a:extLst>
                <a:ext uri="{FF2B5EF4-FFF2-40B4-BE49-F238E27FC236}">
                  <a16:creationId xmlns:a16="http://schemas.microsoft.com/office/drawing/2014/main" id="{34BCF383-B302-4B16-A260-0F3A6D4F5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81"/>
              <a:ext cx="0" cy="4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36">
              <a:extLst>
                <a:ext uri="{FF2B5EF4-FFF2-40B4-BE49-F238E27FC236}">
                  <a16:creationId xmlns:a16="http://schemas.microsoft.com/office/drawing/2014/main" id="{6C5A8488-64E1-41BF-AC83-F41F4289E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84"/>
              <a:ext cx="0" cy="76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37">
              <a:extLst>
                <a:ext uri="{FF2B5EF4-FFF2-40B4-BE49-F238E27FC236}">
                  <a16:creationId xmlns:a16="http://schemas.microsoft.com/office/drawing/2014/main" id="{ACAB1E77-3000-443A-BEF2-FC8EB1DCF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160"/>
              <a:ext cx="0" cy="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38">
              <a:extLst>
                <a:ext uri="{FF2B5EF4-FFF2-40B4-BE49-F238E27FC236}">
                  <a16:creationId xmlns:a16="http://schemas.microsoft.com/office/drawing/2014/main" id="{83422039-24A7-40CD-95E8-535F8BDE3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4" name="Object 39">
              <a:extLst>
                <a:ext uri="{FF2B5EF4-FFF2-40B4-BE49-F238E27FC236}">
                  <a16:creationId xmlns:a16="http://schemas.microsoft.com/office/drawing/2014/main" id="{3926A89A-AB0C-48A2-B71D-0A2F70F7D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859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公式" r:id="rId17" imgW="301570" imgH="453957" progId="Equation.3">
                    <p:embed/>
                  </p:oleObj>
                </mc:Choice>
                <mc:Fallback>
                  <p:oleObj name="公式" r:id="rId17" imgW="301570" imgH="45395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59"/>
                          <a:ext cx="14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030EF928-98B2-4120-9808-A3127B9CFA1A}"/>
              </a:ext>
            </a:extLst>
          </p:cNvPr>
          <p:cNvGrpSpPr>
            <a:grpSpLocks/>
          </p:cNvGrpSpPr>
          <p:nvPr/>
        </p:nvGrpSpPr>
        <p:grpSpPr bwMode="auto">
          <a:xfrm>
            <a:off x="5507038" y="4343400"/>
            <a:ext cx="2341562" cy="339725"/>
            <a:chOff x="3565" y="2832"/>
            <a:chExt cx="1475" cy="214"/>
          </a:xfrm>
        </p:grpSpPr>
        <p:graphicFrame>
          <p:nvGraphicFramePr>
            <p:cNvPr id="7181" name="Object 41">
              <a:extLst>
                <a:ext uri="{FF2B5EF4-FFF2-40B4-BE49-F238E27FC236}">
                  <a16:creationId xmlns:a16="http://schemas.microsoft.com/office/drawing/2014/main" id="{19DD27AE-A066-4F56-9C5A-56E55800E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1" y="2832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公式" r:id="rId19" imgW="342751" imgH="457002" progId="Equation.3">
                    <p:embed/>
                  </p:oleObj>
                </mc:Choice>
                <mc:Fallback>
                  <p:oleObj name="公式" r:id="rId19" imgW="342751" imgH="45700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832"/>
                          <a:ext cx="15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2" name="Group 42">
              <a:extLst>
                <a:ext uri="{FF2B5EF4-FFF2-40B4-BE49-F238E27FC236}">
                  <a16:creationId xmlns:a16="http://schemas.microsoft.com/office/drawing/2014/main" id="{B5A5CCA5-E21C-4312-A4CB-7A85E7040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832"/>
              <a:ext cx="1475" cy="214"/>
              <a:chOff x="3565" y="2832"/>
              <a:chExt cx="1475" cy="214"/>
            </a:xfrm>
          </p:grpSpPr>
          <p:graphicFrame>
            <p:nvGraphicFramePr>
              <p:cNvPr id="7183" name="Object 43">
                <a:extLst>
                  <a:ext uri="{FF2B5EF4-FFF2-40B4-BE49-F238E27FC236}">
                    <a16:creationId xmlns:a16="http://schemas.microsoft.com/office/drawing/2014/main" id="{637131E5-A510-481B-9B9F-AFD662000F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5" y="2834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7" name="公式" r:id="rId21" imgW="355446" imgH="457002" progId="Equation.3">
                      <p:embed/>
                    </p:oleObj>
                  </mc:Choice>
                  <mc:Fallback>
                    <p:oleObj name="公式" r:id="rId21" imgW="355446" imgH="457002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2834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44">
                <a:extLst>
                  <a:ext uri="{FF2B5EF4-FFF2-40B4-BE49-F238E27FC236}">
                    <a16:creationId xmlns:a16="http://schemas.microsoft.com/office/drawing/2014/main" id="{AB609E59-0AE6-415F-B46E-ED485BFE3D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97" y="2832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8" name="公式" r:id="rId23" imgW="583947" imgH="457002" progId="Equation.3">
                      <p:embed/>
                    </p:oleObj>
                  </mc:Choice>
                  <mc:Fallback>
                    <p:oleObj name="公式" r:id="rId23" imgW="583947" imgH="457002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7" y="2832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45">
                <a:extLst>
                  <a:ext uri="{FF2B5EF4-FFF2-40B4-BE49-F238E27FC236}">
                    <a16:creationId xmlns:a16="http://schemas.microsoft.com/office/drawing/2014/main" id="{4C15AF95-C304-4347-A2AB-B1343CE3E0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2832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9" name="公式" r:id="rId25" imgW="622300" imgH="457200" progId="Equation.3">
                      <p:embed/>
                    </p:oleObj>
                  </mc:Choice>
                  <mc:Fallback>
                    <p:oleObj name="公式" r:id="rId25" imgW="622300" imgH="4572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486" name="Object 46">
            <a:extLst>
              <a:ext uri="{FF2B5EF4-FFF2-40B4-BE49-F238E27FC236}">
                <a16:creationId xmlns:a16="http://schemas.microsoft.com/office/drawing/2014/main" id="{7744EA5E-955E-4600-8879-B83E848FD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95500"/>
          <a:ext cx="332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公式" r:id="rId27" imgW="3327400" imgH="1562100" progId="Equation.3">
                  <p:embed/>
                </p:oleObj>
              </mc:Choice>
              <mc:Fallback>
                <p:oleObj name="公式" r:id="rId27" imgW="3327400" imgH="1562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95500"/>
                        <a:ext cx="332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47">
            <a:extLst>
              <a:ext uri="{FF2B5EF4-FFF2-40B4-BE49-F238E27FC236}">
                <a16:creationId xmlns:a16="http://schemas.microsoft.com/office/drawing/2014/main" id="{4C423DF2-2EDA-430E-B8D2-53DE58673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3429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公式" r:id="rId29" imgW="3429000" imgH="1003300" progId="Equation.3">
                  <p:embed/>
                </p:oleObj>
              </mc:Choice>
              <mc:Fallback>
                <p:oleObj name="公式" r:id="rId29" imgW="3429000" imgH="1003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429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48">
            <a:extLst>
              <a:ext uri="{FF2B5EF4-FFF2-40B4-BE49-F238E27FC236}">
                <a16:creationId xmlns:a16="http://schemas.microsoft.com/office/drawing/2014/main" id="{AFB379CA-BDF2-4714-A159-7B191C34E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5626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公式" r:id="rId31" imgW="2184400" imgH="457200" progId="Equation.3">
                  <p:embed/>
                </p:oleObj>
              </mc:Choice>
              <mc:Fallback>
                <p:oleObj name="公式" r:id="rId31" imgW="21844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49">
            <a:extLst>
              <a:ext uri="{FF2B5EF4-FFF2-40B4-BE49-F238E27FC236}">
                <a16:creationId xmlns:a16="http://schemas.microsoft.com/office/drawing/2014/main" id="{19A54C99-24FC-40C3-90B4-A37B6A896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67288"/>
          <a:ext cx="69738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公式" r:id="rId33" imgW="6972300" imgH="444500" progId="Equation.3">
                  <p:embed/>
                </p:oleObj>
              </mc:Choice>
              <mc:Fallback>
                <p:oleObj name="公式" r:id="rId33" imgW="6972300" imgH="444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7288"/>
                        <a:ext cx="69738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DA4CB3F0-B855-40D1-AD5E-5C05E2933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28800"/>
          <a:ext cx="250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3" imgW="2501900" imgH="939800" progId="Equation.3">
                  <p:embed/>
                </p:oleObj>
              </mc:Choice>
              <mc:Fallback>
                <p:oleObj name="公式" r:id="rId3" imgW="25019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50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>
            <a:extLst>
              <a:ext uri="{FF2B5EF4-FFF2-40B4-BE49-F238E27FC236}">
                <a16:creationId xmlns:a16="http://schemas.microsoft.com/office/drawing/2014/main" id="{D061F17D-DCDC-40D7-A0F8-DC215655D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曲边梯形面积的近似值为</a:t>
            </a:r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0828BDAD-6739-4F1A-A74B-FF4726AF4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95800"/>
          <a:ext cx="2971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5" imgW="3073400" imgH="939800" progId="Equation.3">
                  <p:embed/>
                </p:oleObj>
              </mc:Choice>
              <mc:Fallback>
                <p:oleObj name="公式" r:id="rId5" imgW="3073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29718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B2137B31-9F88-4820-BF1B-4E2C8EE52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82900"/>
          <a:ext cx="6096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2590800" imgH="685800" progId="Equation.DSMT4">
                  <p:embed/>
                </p:oleObj>
              </mc:Choice>
              <mc:Fallback>
                <p:oleObj name="Equation" r:id="rId7" imgW="25908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82900"/>
                        <a:ext cx="60960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>
            <a:extLst>
              <a:ext uri="{FF2B5EF4-FFF2-40B4-BE49-F238E27FC236}">
                <a16:creationId xmlns:a16="http://schemas.microsoft.com/office/drawing/2014/main" id="{762AC335-9FB7-4935-AA29-08135867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4687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曲边梯形面积为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856861-9235-4BE4-A4D6-4B4184CB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9175"/>
            <a:ext cx="629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/>
              <a:t> </a:t>
            </a:r>
            <a:r>
              <a:rPr lang="zh-CN" altLang="en-US"/>
              <a:t>（求变速直线运动的路程）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4498B1E-E9A8-4CA8-A68E-72800D22B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1800225"/>
          <a:ext cx="68611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文档" r:id="rId3" imgW="6985836" imgH="1883417" progId="Word.Document.8">
                  <p:embed/>
                </p:oleObj>
              </mc:Choice>
              <mc:Fallback>
                <p:oleObj name="文档" r:id="rId3" imgW="6985836" imgH="188341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00225"/>
                        <a:ext cx="68611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8C6377F1-913C-4386-AD57-D839571CC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57575"/>
            <a:ext cx="7543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思路</a:t>
            </a:r>
            <a:r>
              <a:rPr lang="zh-CN" altLang="en-US" sz="2800"/>
              <a:t>：把整段时间分割成若干小段，每小段上速度看作不变，求出各小段的路程再相加，便得到路程的近似值，最后通过对时间的无限细分过程求得路程的精确值．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F0F3CD87-DA21-41DB-BD81-C79C246F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）分割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02C02DE8-EE16-4F2B-9F6D-84D2C6917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14400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3" imgW="5283200" imgH="457200" progId="Equation.3">
                  <p:embed/>
                </p:oleObj>
              </mc:Choice>
              <mc:Fallback>
                <p:oleObj name="公式" r:id="rId3" imgW="5283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528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61559142-16E1-4AC2-8CC9-DAB7A739D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764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5" imgW="1930400" imgH="457200" progId="Equation.3">
                  <p:embed/>
                </p:oleObj>
              </mc:Choice>
              <mc:Fallback>
                <p:oleObj name="公式" r:id="rId5" imgW="193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C897EAEB-C7D2-4FC7-ACB7-544FEDC1B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0" y="1676400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7" imgW="2120900" imgH="457200" progId="Equation.3">
                  <p:embed/>
                </p:oleObj>
              </mc:Choice>
              <mc:Fallback>
                <p:oleObj name="公式" r:id="rId7" imgW="2120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676400"/>
                        <a:ext cx="212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9A0D8C9-2232-4D3A-8FA5-A8E0101C116A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2101850"/>
            <a:ext cx="3111500" cy="862013"/>
            <a:chOff x="1688" y="1248"/>
            <a:chExt cx="1960" cy="543"/>
          </a:xfrm>
        </p:grpSpPr>
        <p:sp>
          <p:nvSpPr>
            <p:cNvPr id="10257" name="Text Box 7">
              <a:extLst>
                <a:ext uri="{FF2B5EF4-FFF2-40B4-BE49-F238E27FC236}">
                  <a16:creationId xmlns:a16="http://schemas.microsoft.com/office/drawing/2014/main" id="{5C04A592-5EF4-4EAF-9B77-282646375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440"/>
              <a:ext cx="1296" cy="351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部分路程值</a:t>
              </a:r>
            </a:p>
          </p:txBody>
        </p:sp>
        <p:grpSp>
          <p:nvGrpSpPr>
            <p:cNvPr id="10258" name="Group 8">
              <a:extLst>
                <a:ext uri="{FF2B5EF4-FFF2-40B4-BE49-F238E27FC236}">
                  <a16:creationId xmlns:a16="http://schemas.microsoft.com/office/drawing/2014/main" id="{9392FDAC-E41C-4C86-B46E-8362D5FA7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248"/>
              <a:ext cx="672" cy="384"/>
              <a:chOff x="2976" y="1248"/>
              <a:chExt cx="672" cy="384"/>
            </a:xfrm>
          </p:grpSpPr>
          <p:sp>
            <p:nvSpPr>
              <p:cNvPr id="10259" name="Line 9">
                <a:extLst>
                  <a:ext uri="{FF2B5EF4-FFF2-40B4-BE49-F238E27FC236}">
                    <a16:creationId xmlns:a16="http://schemas.microsoft.com/office/drawing/2014/main" id="{0B2ED75A-9A6A-4293-95A0-906246AD1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124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10">
                <a:extLst>
                  <a:ext uri="{FF2B5EF4-FFF2-40B4-BE49-F238E27FC236}">
                    <a16:creationId xmlns:a16="http://schemas.microsoft.com/office/drawing/2014/main" id="{51DC495B-A561-4A91-B59F-412D37A93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226A951D-A844-448C-A250-7EFD2C9F40F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133600"/>
            <a:ext cx="2438400" cy="862013"/>
            <a:chOff x="3552" y="1248"/>
            <a:chExt cx="1536" cy="543"/>
          </a:xfrm>
        </p:grpSpPr>
        <p:sp>
          <p:nvSpPr>
            <p:cNvPr id="10254" name="Text Box 12">
              <a:extLst>
                <a:ext uri="{FF2B5EF4-FFF2-40B4-BE49-F238E27FC236}">
                  <a16:creationId xmlns:a16="http://schemas.microsoft.com/office/drawing/2014/main" id="{40C53001-DFDC-4977-AAE1-C161E009E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440"/>
              <a:ext cx="1536" cy="35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某时刻的速度</a:t>
              </a:r>
            </a:p>
          </p:txBody>
        </p:sp>
        <p:sp>
          <p:nvSpPr>
            <p:cNvPr id="10255" name="Line 13">
              <a:extLst>
                <a:ext uri="{FF2B5EF4-FFF2-40B4-BE49-F238E27FC236}">
                  <a16:creationId xmlns:a16="http://schemas.microsoft.com/office/drawing/2014/main" id="{0D488B52-7E70-450A-980D-E2C9C8144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4">
              <a:extLst>
                <a:ext uri="{FF2B5EF4-FFF2-40B4-BE49-F238E27FC236}">
                  <a16:creationId xmlns:a16="http://schemas.microsoft.com/office/drawing/2014/main" id="{7CA484E6-AD39-40D9-8FE9-9C809E751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4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7" name="Text Box 15">
            <a:extLst>
              <a:ext uri="{FF2B5EF4-FFF2-40B4-BE49-F238E27FC236}">
                <a16:creationId xmlns:a16="http://schemas.microsoft.com/office/drawing/2014/main" id="{DBAA8308-ADA8-4090-B44F-64C02891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）求和</a:t>
            </a:r>
          </a:p>
        </p:txBody>
      </p:sp>
      <p:graphicFrame>
        <p:nvGraphicFramePr>
          <p:cNvPr id="64528" name="Object 16">
            <a:extLst>
              <a:ext uri="{FF2B5EF4-FFF2-40B4-BE49-F238E27FC236}">
                <a16:creationId xmlns:a16="http://schemas.microsoft.com/office/drawing/2014/main" id="{92B14ECB-E866-4E28-8B0C-239C88A73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20040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9" imgW="2197100" imgH="939800" progId="Equation.3">
                  <p:embed/>
                </p:oleObj>
              </mc:Choice>
              <mc:Fallback>
                <p:oleObj name="公式" r:id="rId9" imgW="2197100" imgH="93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200400"/>
                        <a:ext cx="2197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Text Box 17">
            <a:extLst>
              <a:ext uri="{FF2B5EF4-FFF2-40B4-BE49-F238E27FC236}">
                <a16:creationId xmlns:a16="http://schemas.microsoft.com/office/drawing/2014/main" id="{8B917E1A-5D8B-4433-BB6E-54904124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）取极限</a:t>
            </a: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D49296B3-561D-4CF8-AC38-31083047C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43400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11" imgW="3924300" imgH="457200" progId="Equation.3">
                  <p:embed/>
                </p:oleObj>
              </mc:Choice>
              <mc:Fallback>
                <p:oleObj name="公式" r:id="rId11" imgW="392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BF21CC61-D259-46CA-BED5-FCAAC9434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4927600"/>
          <a:ext cx="278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13" imgW="2781300" imgH="939800" progId="Equation.3">
                  <p:embed/>
                </p:oleObj>
              </mc:Choice>
              <mc:Fallback>
                <p:oleObj name="公式" r:id="rId13" imgW="2781300" imgH="93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927600"/>
                        <a:ext cx="278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20">
            <a:extLst>
              <a:ext uri="{FF2B5EF4-FFF2-40B4-BE49-F238E27FC236}">
                <a16:creationId xmlns:a16="http://schemas.microsoft.com/office/drawing/2014/main" id="{A0F7B8BD-E50C-42FD-BB64-B27D4128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路程的精确值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autoUpdateAnimBg="0"/>
      <p:bldP spid="64529" grpId="0" autoUpdateAnimBg="0"/>
      <p:bldP spid="645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37202938-DC43-4888-B11F-60D3A1CF9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1295400"/>
          <a:ext cx="4391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文档" r:id="rId3" imgW="4328160" imgH="518160" progId="Word.Document.8">
                  <p:embed/>
                </p:oleObj>
              </mc:Choice>
              <mc:Fallback>
                <p:oleObj name="文档" r:id="rId3" imgW="4328160" imgH="5181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295400"/>
                        <a:ext cx="43910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19853465-D3D8-4F9E-948A-4CFA9EB6C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51438"/>
          <a:ext cx="53721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文档" r:id="rId5" imgW="5204460" imgH="990600" progId="Word.Document.8">
                  <p:embed/>
                </p:oleObj>
              </mc:Choice>
              <mc:Fallback>
                <p:oleObj name="文档" r:id="rId5" imgW="5204460" imgH="990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51438"/>
                        <a:ext cx="53721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9A75E37E-9313-44D9-8D6D-043BF1273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562600"/>
          <a:ext cx="2590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文档" r:id="rId7" imgW="2613660" imgH="449580" progId="Word.Document.8">
                  <p:embed/>
                </p:oleObj>
              </mc:Choice>
              <mc:Fallback>
                <p:oleObj name="文档" r:id="rId7" imgW="2613660" imgH="4495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62600"/>
                        <a:ext cx="2590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646164B2-4B0A-4ECB-932F-D2467C6AD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1308100"/>
          <a:ext cx="28543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文档" r:id="rId9" imgW="2903220" imgH="449580" progId="Word.Document.8">
                  <p:embed/>
                </p:oleObj>
              </mc:Choice>
              <mc:Fallback>
                <p:oleObj name="文档" r:id="rId9" imgW="2903220" imgH="4495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308100"/>
                        <a:ext cx="28543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FC64BFD6-9C16-4BE0-9E04-B6625FCB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905000"/>
          <a:ext cx="174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文档" r:id="rId11" imgW="1805940" imgH="434340" progId="Word.Document.8">
                  <p:embed/>
                </p:oleObj>
              </mc:Choice>
              <mc:Fallback>
                <p:oleObj name="文档" r:id="rId11" imgW="1805940" imgH="4343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905000"/>
                        <a:ext cx="174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9EC04D9E-3E63-421B-A3E5-812AF375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2393950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13" imgW="5406869" imgH="453957" progId="Equation.3">
                  <p:embed/>
                </p:oleObj>
              </mc:Choice>
              <mc:Fallback>
                <p:oleObj name="公式" r:id="rId13" imgW="5406869" imgH="453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393950"/>
                        <a:ext cx="541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1EA30A8F-08D4-4245-9ABE-7CF082894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3027363"/>
          <a:ext cx="4416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文档" r:id="rId15" imgW="4579499" imgH="452818" progId="Word.Document.8">
                  <p:embed/>
                </p:oleObj>
              </mc:Choice>
              <mc:Fallback>
                <p:oleObj name="文档" r:id="rId15" imgW="4579499" imgH="45281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027363"/>
                        <a:ext cx="44164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D787F36E-D4F0-4151-806B-DEB9E844D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3001963"/>
          <a:ext cx="33448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文档" r:id="rId17" imgW="3413760" imgH="426720" progId="Word.Document.8">
                  <p:embed/>
                </p:oleObj>
              </mc:Choice>
              <mc:Fallback>
                <p:oleObj name="文档" r:id="rId17" imgW="3413760" imgH="42672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3001963"/>
                        <a:ext cx="33448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F2EBBBC3-FC88-4AB1-962A-7792FBE27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536950"/>
          <a:ext cx="5487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文档" r:id="rId19" imgW="5486400" imgH="460248" progId="Word.Document.8">
                  <p:embed/>
                </p:oleObj>
              </mc:Choice>
              <mc:Fallback>
                <p:oleObj name="文档" r:id="rId19" imgW="5486400" imgH="46024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536950"/>
                        <a:ext cx="54879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CDFFE643-65FD-4565-9462-44DE70960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3532188"/>
          <a:ext cx="2686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文档" r:id="rId21" imgW="2742157" imgH="428021" progId="Word.Document.8">
                  <p:embed/>
                </p:oleObj>
              </mc:Choice>
              <mc:Fallback>
                <p:oleObj name="文档" r:id="rId21" imgW="2742157" imgH="42802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532188"/>
                        <a:ext cx="2686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B4A8DC90-6BBF-4FD5-8327-05580A056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414655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文档" r:id="rId23" imgW="3745946" imgH="459287" progId="Word.Document.8">
                  <p:embed/>
                </p:oleObj>
              </mc:Choice>
              <mc:Fallback>
                <p:oleObj name="文档" r:id="rId23" imgW="3745946" imgH="459287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146550"/>
                        <a:ext cx="359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704E3F94-2478-4466-8649-95A932D14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4146550"/>
          <a:ext cx="566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文档" r:id="rId25" imgW="5825133" imgH="468965" progId="Word.Document.8">
                  <p:embed/>
                </p:oleObj>
              </mc:Choice>
              <mc:Fallback>
                <p:oleObj name="文档" r:id="rId25" imgW="5825133" imgH="46896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146550"/>
                        <a:ext cx="566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7778BAFC-6594-4168-BDD7-048129856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4603750"/>
          <a:ext cx="39512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27" imgW="4099626" imgH="950966" progId="Word.Document.8">
                  <p:embed/>
                </p:oleObj>
              </mc:Choice>
              <mc:Fallback>
                <p:oleObj name="Document" r:id="rId27" imgW="4099626" imgH="950966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603750"/>
                        <a:ext cx="39512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>
            <a:extLst>
              <a:ext uri="{FF2B5EF4-FFF2-40B4-BE49-F238E27FC236}">
                <a16:creationId xmlns:a16="http://schemas.microsoft.com/office/drawing/2014/main" id="{BF79FCEC-74DC-4BFE-8315-01BC41E63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5913"/>
            <a:ext cx="5791200" cy="9144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二、定积分的概念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3CE4090F-56E3-4984-8713-66F7A3B77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233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966A8DE6-B268-4C9E-AF45-78AD39EED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766763"/>
          <a:ext cx="2349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文档" r:id="rId3" imgW="2354580" imgH="533400" progId="Word.Document.8">
                  <p:embed/>
                </p:oleObj>
              </mc:Choice>
              <mc:Fallback>
                <p:oleObj name="文档" r:id="rId3" imgW="2354580" imgH="533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766763"/>
                        <a:ext cx="23495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A2005EA3-2404-4144-A506-2680DA68A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16250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文档" r:id="rId5" imgW="5486400" imgH="941970" progId="Word.Document.8">
                  <p:embed/>
                </p:oleObj>
              </mc:Choice>
              <mc:Fallback>
                <p:oleObj name="文档" r:id="rId5" imgW="5486400" imgH="9419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16250"/>
                        <a:ext cx="579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291D0D49-7F33-4CF6-9236-0EF10DFA4D1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778250"/>
            <a:ext cx="685800" cy="2057400"/>
            <a:chOff x="1296" y="2256"/>
            <a:chExt cx="432" cy="1296"/>
          </a:xfrm>
        </p:grpSpPr>
        <p:sp>
          <p:nvSpPr>
            <p:cNvPr id="12313" name="Text Box 5">
              <a:extLst>
                <a:ext uri="{FF2B5EF4-FFF2-40B4-BE49-F238E27FC236}">
                  <a16:creationId xmlns:a16="http://schemas.microsoft.com/office/drawing/2014/main" id="{0B79F06F-2EFC-4D2A-8039-F68753B2A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403" cy="960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被积函数</a:t>
              </a:r>
            </a:p>
          </p:txBody>
        </p:sp>
        <p:sp>
          <p:nvSpPr>
            <p:cNvPr id="12314" name="Line 6">
              <a:extLst>
                <a:ext uri="{FF2B5EF4-FFF2-40B4-BE49-F238E27FC236}">
                  <a16:creationId xmlns:a16="http://schemas.microsoft.com/office/drawing/2014/main" id="{C4A84B52-2B87-4CAE-8C47-BDA3A81BB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33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7">
              <a:extLst>
                <a:ext uri="{FF2B5EF4-FFF2-40B4-BE49-F238E27FC236}">
                  <a16:creationId xmlns:a16="http://schemas.microsoft.com/office/drawing/2014/main" id="{4B2546DC-DB71-48C8-A1A1-8AE25B4F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56"/>
              <a:ext cx="43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A67298EC-C787-48EE-A943-12537976BC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092450"/>
            <a:ext cx="1981200" cy="3003550"/>
            <a:chOff x="1248" y="1948"/>
            <a:chExt cx="1248" cy="1892"/>
          </a:xfrm>
        </p:grpSpPr>
        <p:sp>
          <p:nvSpPr>
            <p:cNvPr id="12310" name="Text Box 9">
              <a:extLst>
                <a:ext uri="{FF2B5EF4-FFF2-40B4-BE49-F238E27FC236}">
                  <a16:creationId xmlns:a16="http://schemas.microsoft.com/office/drawing/2014/main" id="{88A5ED05-2962-4263-B270-09652ED79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2736"/>
              <a:ext cx="364" cy="110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被积表达式</a:t>
              </a:r>
              <a:endParaRPr lang="zh-CN" altLang="en-US" sz="2800"/>
            </a:p>
          </p:txBody>
        </p:sp>
        <p:sp>
          <p:nvSpPr>
            <p:cNvPr id="12311" name="Line 10">
              <a:extLst>
                <a:ext uri="{FF2B5EF4-FFF2-40B4-BE49-F238E27FC236}">
                  <a16:creationId xmlns:a16="http://schemas.microsoft.com/office/drawing/2014/main" id="{EA01E83A-C558-4288-A740-EF99BB0FA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9" y="2428"/>
              <a:ext cx="299" cy="2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03D6A9D3-A42D-453D-8DA3-2699E6A9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48"/>
              <a:ext cx="816" cy="48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B04A7003-6E70-4A06-BE24-5CB8BE8EFF6F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3657600"/>
            <a:ext cx="2144712" cy="2209800"/>
            <a:chOff x="2508" y="2208"/>
            <a:chExt cx="1351" cy="1392"/>
          </a:xfrm>
        </p:grpSpPr>
        <p:sp>
          <p:nvSpPr>
            <p:cNvPr id="12307" name="Text Box 13">
              <a:extLst>
                <a:ext uri="{FF2B5EF4-FFF2-40B4-BE49-F238E27FC236}">
                  <a16:creationId xmlns:a16="http://schemas.microsoft.com/office/drawing/2014/main" id="{D587F2DD-AAB5-4305-9A9F-3C878764A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403" cy="1008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积分变量</a:t>
              </a:r>
            </a:p>
          </p:txBody>
        </p:sp>
        <p:sp>
          <p:nvSpPr>
            <p:cNvPr id="12308" name="Line 14">
              <a:extLst>
                <a:ext uri="{FF2B5EF4-FFF2-40B4-BE49-F238E27FC236}">
                  <a16:creationId xmlns:a16="http://schemas.microsoft.com/office/drawing/2014/main" id="{04FC1CF3-57FB-4D39-B114-A6049DD99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912" cy="3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09" name="Line 15">
              <a:extLst>
                <a:ext uri="{FF2B5EF4-FFF2-40B4-BE49-F238E27FC236}">
                  <a16:creationId xmlns:a16="http://schemas.microsoft.com/office/drawing/2014/main" id="{AFAC2681-9186-4FC6-B5B9-E1973804F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208"/>
              <a:ext cx="1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1BEB5033-AAFC-430E-8415-0EC00C4A6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343400"/>
          <a:ext cx="222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7" imgW="2222500" imgH="431800" progId="Equation.3">
                  <p:embed/>
                </p:oleObj>
              </mc:Choice>
              <mc:Fallback>
                <p:oleObj name="公式" r:id="rId7" imgW="22225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0"/>
                        <a:ext cx="2222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C8C17B8A-6F10-4096-B105-FC07AC73A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8" y="762000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文档" r:id="rId9" imgW="4168140" imgH="464820" progId="Word.Document.8">
                  <p:embed/>
                </p:oleObj>
              </mc:Choice>
              <mc:Fallback>
                <p:oleObj name="文档" r:id="rId9" imgW="4168140" imgH="46482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762000"/>
                        <a:ext cx="4094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>
            <a:extLst>
              <a:ext uri="{FF2B5EF4-FFF2-40B4-BE49-F238E27FC236}">
                <a16:creationId xmlns:a16="http://schemas.microsoft.com/office/drawing/2014/main" id="{BE2F6F05-9C87-4BC6-B79A-68E09121D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1311275"/>
          <a:ext cx="2892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文档" r:id="rId11" imgW="2956560" imgH="464820" progId="Word.Document.8">
                  <p:embed/>
                </p:oleObj>
              </mc:Choice>
              <mc:Fallback>
                <p:oleObj name="文档" r:id="rId11" imgW="2956560" imgH="464820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311275"/>
                        <a:ext cx="28924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17D9C1D2-199A-4DE3-BC95-9654049BC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1295400"/>
          <a:ext cx="29702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文档" r:id="rId13" imgW="3025140" imgH="441960" progId="Word.Document.8">
                  <p:embed/>
                </p:oleObj>
              </mc:Choice>
              <mc:Fallback>
                <p:oleObj name="文档" r:id="rId13" imgW="3025140" imgH="44196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1295400"/>
                        <a:ext cx="29702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>
            <a:extLst>
              <a:ext uri="{FF2B5EF4-FFF2-40B4-BE49-F238E27FC236}">
                <a16:creationId xmlns:a16="http://schemas.microsoft.com/office/drawing/2014/main" id="{F7F2B325-A559-4EDB-8273-9726A9D17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3788" y="1295400"/>
          <a:ext cx="18208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文档" r:id="rId15" imgW="1828800" imgH="426720" progId="Word.Document.8">
                  <p:embed/>
                </p:oleObj>
              </mc:Choice>
              <mc:Fallback>
                <p:oleObj name="文档" r:id="rId15" imgW="1828800" imgH="42672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1295400"/>
                        <a:ext cx="18208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>
            <a:extLst>
              <a:ext uri="{FF2B5EF4-FFF2-40B4-BE49-F238E27FC236}">
                <a16:creationId xmlns:a16="http://schemas.microsoft.com/office/drawing/2014/main" id="{33278671-EEA6-4F24-8C35-45EA89B76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1841500"/>
          <a:ext cx="2181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文档" r:id="rId17" imgW="2186940" imgH="426720" progId="Word.Document.8">
                  <p:embed/>
                </p:oleObj>
              </mc:Choice>
              <mc:Fallback>
                <p:oleObj name="文档" r:id="rId17" imgW="2186940" imgH="42672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841500"/>
                        <a:ext cx="2181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>
            <a:extLst>
              <a:ext uri="{FF2B5EF4-FFF2-40B4-BE49-F238E27FC236}">
                <a16:creationId xmlns:a16="http://schemas.microsoft.com/office/drawing/2014/main" id="{8D3C5A0B-1F9C-4E07-9E4C-4166337DC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846263"/>
          <a:ext cx="54752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文档" r:id="rId19" imgW="5486400" imgH="449580" progId="Word.Document.8">
                  <p:embed/>
                </p:oleObj>
              </mc:Choice>
              <mc:Fallback>
                <p:oleObj name="文档" r:id="rId19" imgW="5486400" imgH="449580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46263"/>
                        <a:ext cx="54752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>
            <a:extLst>
              <a:ext uri="{FF2B5EF4-FFF2-40B4-BE49-F238E27FC236}">
                <a16:creationId xmlns:a16="http://schemas.microsoft.com/office/drawing/2014/main" id="{03B44DA0-BED0-45BD-9C8C-DAD084384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2362200"/>
          <a:ext cx="3694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文档" r:id="rId21" imgW="3703320" imgH="449580" progId="Word.Document.8">
                  <p:embed/>
                </p:oleObj>
              </mc:Choice>
              <mc:Fallback>
                <p:oleObj name="文档" r:id="rId21" imgW="3703320" imgH="44958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362200"/>
                        <a:ext cx="36941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Text Box 24">
            <a:extLst>
              <a:ext uri="{FF2B5EF4-FFF2-40B4-BE49-F238E27FC236}">
                <a16:creationId xmlns:a16="http://schemas.microsoft.com/office/drawing/2014/main" id="{D102B62A-EBA4-40D1-BBB8-2717FC85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27275"/>
            <a:ext cx="1143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>
                <a:ea typeface="黑体" panose="02010609060101010101" pitchFamily="49" charset="-122"/>
              </a:rPr>
              <a:t>记为</a:t>
            </a:r>
          </a:p>
        </p:txBody>
      </p:sp>
      <p:sp>
        <p:nvSpPr>
          <p:cNvPr id="66585" name="AutoShape 25">
            <a:extLst>
              <a:ext uri="{FF2B5EF4-FFF2-40B4-BE49-F238E27FC236}">
                <a16:creationId xmlns:a16="http://schemas.microsoft.com/office/drawing/2014/main" id="{57EEA88C-AAC0-4EB9-9993-3BB01236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838200" cy="304800"/>
          </a:xfrm>
          <a:prstGeom prst="wedgeRoundRectCallout">
            <a:avLst>
              <a:gd name="adj1" fmla="val 63449"/>
              <a:gd name="adj2" fmla="val 50000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/>
              <a:t>积分上限</a:t>
            </a:r>
          </a:p>
        </p:txBody>
      </p:sp>
      <p:sp>
        <p:nvSpPr>
          <p:cNvPr id="66586" name="AutoShape 26">
            <a:extLst>
              <a:ext uri="{FF2B5EF4-FFF2-40B4-BE49-F238E27FC236}">
                <a16:creationId xmlns:a16="http://schemas.microsoft.com/office/drawing/2014/main" id="{EB3C4DD8-989B-410B-A378-D18E002D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838200" cy="304800"/>
          </a:xfrm>
          <a:prstGeom prst="wedgeRoundRectCallout">
            <a:avLst>
              <a:gd name="adj1" fmla="val 53787"/>
              <a:gd name="adj2" fmla="val -143231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/>
              <a:t>积分下限</a:t>
            </a:r>
          </a:p>
        </p:txBody>
      </p:sp>
      <p:sp>
        <p:nvSpPr>
          <p:cNvPr id="66587" name="AutoShape 27">
            <a:extLst>
              <a:ext uri="{FF2B5EF4-FFF2-40B4-BE49-F238E27FC236}">
                <a16:creationId xmlns:a16="http://schemas.microsoft.com/office/drawing/2014/main" id="{7A314A91-67FD-4305-8405-E14DBC3C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1143000" cy="457200"/>
          </a:xfrm>
          <a:prstGeom prst="wedgeRectCallout">
            <a:avLst>
              <a:gd name="adj1" fmla="val -67500"/>
              <a:gd name="adj2" fmla="val 10104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积分和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4" grpId="0" autoUpdateAnimBg="0"/>
      <p:bldP spid="66585" grpId="0" animBg="1" autoUpdateAnimBg="0"/>
      <p:bldP spid="66586" grpId="0" animBg="1" autoUpdateAnimBg="0"/>
      <p:bldP spid="66587" grpId="0" animBg="1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1304</TotalTime>
  <Words>463</Words>
  <Application>Microsoft Office PowerPoint</Application>
  <PresentationFormat>全屏显示(4:3)</PresentationFormat>
  <Paragraphs>112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背景</vt:lpstr>
      <vt:lpstr>PowerPoint 演示文稿</vt:lpstr>
      <vt:lpstr>一、问题的提出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二、定积分的概念</vt:lpstr>
      <vt:lpstr>PowerPoint 演示文稿</vt:lpstr>
      <vt:lpstr>PowerPoint 演示文稿</vt:lpstr>
      <vt:lpstr>定积分的几何意义：</vt:lpstr>
      <vt:lpstr>PowerPoint 演示文稿</vt:lpstr>
      <vt:lpstr>存在定理：</vt:lpstr>
      <vt:lpstr>PowerPoint 演示文稿</vt:lpstr>
      <vt:lpstr>PowerPoint 演示文稿</vt:lpstr>
      <vt:lpstr>三、定积分的性质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sxma</cp:lastModifiedBy>
  <cp:revision>195</cp:revision>
  <dcterms:created xsi:type="dcterms:W3CDTF">1996-07-15T15:40:02Z</dcterms:created>
  <dcterms:modified xsi:type="dcterms:W3CDTF">2021-11-19T02:21:50Z</dcterms:modified>
</cp:coreProperties>
</file>