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
  </p:notesMasterIdLst>
  <p:handoutMasterIdLst>
    <p:handoutMasterId r:id="rId21"/>
  </p:handoutMasterIdLst>
  <p:sldIdLst>
    <p:sldId id="256" r:id="rId2"/>
    <p:sldId id="360" r:id="rId3"/>
    <p:sldId id="450" r:id="rId4"/>
    <p:sldId id="463" r:id="rId5"/>
    <p:sldId id="444" r:id="rId6"/>
    <p:sldId id="462" r:id="rId7"/>
    <p:sldId id="448" r:id="rId8"/>
    <p:sldId id="464" r:id="rId9"/>
    <p:sldId id="465" r:id="rId10"/>
    <p:sldId id="455" r:id="rId11"/>
    <p:sldId id="453" r:id="rId12"/>
    <p:sldId id="454" r:id="rId13"/>
    <p:sldId id="461" r:id="rId14"/>
    <p:sldId id="429" r:id="rId15"/>
    <p:sldId id="298" r:id="rId16"/>
    <p:sldId id="403" r:id="rId17"/>
    <p:sldId id="280" r:id="rId18"/>
    <p:sldId id="374" r:id="rId19"/>
  </p:sldIdLst>
  <p:sldSz cx="9144000" cy="6858000" type="screen4x3"/>
  <p:notesSz cx="7010400" cy="9236075"/>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5AF2"/>
    <a:srgbClr val="009A5C"/>
    <a:srgbClr val="3FFFB1"/>
    <a:srgbClr val="66FF33"/>
    <a:srgbClr val="FB1B03"/>
    <a:srgbClr val="FFFF66"/>
    <a:srgbClr val="BBE0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73" autoAdjust="0"/>
    <p:restoredTop sz="95252" autoAdjust="0"/>
  </p:normalViewPr>
  <p:slideViewPr>
    <p:cSldViewPr>
      <p:cViewPr>
        <p:scale>
          <a:sx n="125" d="100"/>
          <a:sy n="125" d="100"/>
        </p:scale>
        <p:origin x="-306" y="21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0"/>
    </p:cViewPr>
  </p:sorterViewPr>
  <p:notesViewPr>
    <p:cSldViewPr>
      <p:cViewPr varScale="1">
        <p:scale>
          <a:sx n="55" d="100"/>
          <a:sy n="55" d="100"/>
        </p:scale>
        <p:origin x="-2508" y="-96"/>
      </p:cViewPr>
      <p:guideLst>
        <p:guide orient="horz" pos="2910"/>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1"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2771" name="Rectangle 3"/>
          <p:cNvSpPr>
            <a:spLocks noGrp="1" noChangeArrowheads="1"/>
          </p:cNvSpPr>
          <p:nvPr>
            <p:ph type="dt" sz="quarter" idx="1"/>
          </p:nvPr>
        </p:nvSpPr>
        <p:spPr bwMode="auto">
          <a:xfrm>
            <a:off x="3970339"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32772" name="Rectangle 4"/>
          <p:cNvSpPr>
            <a:spLocks noGrp="1" noChangeArrowheads="1"/>
          </p:cNvSpPr>
          <p:nvPr>
            <p:ph type="ftr" sz="quarter" idx="2"/>
          </p:nvPr>
        </p:nvSpPr>
        <p:spPr bwMode="auto">
          <a:xfrm>
            <a:off x="1"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2773" name="Rectangle 5"/>
          <p:cNvSpPr>
            <a:spLocks noGrp="1" noChangeArrowheads="1"/>
          </p:cNvSpPr>
          <p:nvPr>
            <p:ph type="sldNum" sz="quarter" idx="3"/>
          </p:nvPr>
        </p:nvSpPr>
        <p:spPr bwMode="auto">
          <a:xfrm>
            <a:off x="3970339"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A606AF8-850F-4680-8370-03A2F7490FAF}" type="slidenum">
              <a:rPr lang="en-US"/>
              <a:pPr>
                <a:defRPr/>
              </a:pPr>
              <a:t>‹#›</a:t>
            </a:fld>
            <a:endParaRPr lang="en-US"/>
          </a:p>
        </p:txBody>
      </p:sp>
    </p:spTree>
    <p:extLst>
      <p:ext uri="{BB962C8B-B14F-4D97-AF65-F5344CB8AC3E}">
        <p14:creationId xmlns:p14="http://schemas.microsoft.com/office/powerpoint/2010/main" val="33281587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hdr" sz="quarter"/>
          </p:nvPr>
        </p:nvSpPr>
        <p:spPr bwMode="auto">
          <a:xfrm>
            <a:off x="1"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1747" name="Rectangle 3"/>
          <p:cNvSpPr>
            <a:spLocks noGrp="1" noChangeArrowheads="1"/>
          </p:cNvSpPr>
          <p:nvPr>
            <p:ph type="dt" idx="1"/>
          </p:nvPr>
        </p:nvSpPr>
        <p:spPr bwMode="auto">
          <a:xfrm>
            <a:off x="3970339" y="0"/>
            <a:ext cx="3038475" cy="4621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96975" y="692150"/>
            <a:ext cx="4619625" cy="3463925"/>
          </a:xfrm>
          <a:prstGeom prst="rect">
            <a:avLst/>
          </a:prstGeom>
          <a:noFill/>
          <a:ln w="9525">
            <a:solidFill>
              <a:srgbClr val="000000"/>
            </a:solidFill>
            <a:miter lim="800000"/>
            <a:headEnd/>
            <a:tailEnd/>
          </a:ln>
        </p:spPr>
      </p:sp>
      <p:sp>
        <p:nvSpPr>
          <p:cNvPr id="31749" name="Rectangle 5"/>
          <p:cNvSpPr>
            <a:spLocks noGrp="1" noChangeArrowheads="1"/>
          </p:cNvSpPr>
          <p:nvPr>
            <p:ph type="body" sz="quarter" idx="3"/>
          </p:nvPr>
        </p:nvSpPr>
        <p:spPr bwMode="auto">
          <a:xfrm>
            <a:off x="701675" y="4387767"/>
            <a:ext cx="5607050" cy="415591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1750" name="Rectangle 6"/>
          <p:cNvSpPr>
            <a:spLocks noGrp="1" noChangeArrowheads="1"/>
          </p:cNvSpPr>
          <p:nvPr>
            <p:ph type="ftr" sz="quarter" idx="4"/>
          </p:nvPr>
        </p:nvSpPr>
        <p:spPr bwMode="auto">
          <a:xfrm>
            <a:off x="1"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1751" name="Rectangle 7"/>
          <p:cNvSpPr>
            <a:spLocks noGrp="1" noChangeArrowheads="1"/>
          </p:cNvSpPr>
          <p:nvPr>
            <p:ph type="sldNum" sz="quarter" idx="5"/>
          </p:nvPr>
        </p:nvSpPr>
        <p:spPr bwMode="auto">
          <a:xfrm>
            <a:off x="3970339" y="8772378"/>
            <a:ext cx="3038475" cy="4621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6030CE5-EFAD-430D-929F-A95F5BB37191}" type="slidenum">
              <a:rPr lang="en-US"/>
              <a:pPr>
                <a:defRPr/>
              </a:pPr>
              <a:t>‹#›</a:t>
            </a:fld>
            <a:endParaRPr lang="en-US"/>
          </a:p>
        </p:txBody>
      </p:sp>
    </p:spTree>
    <p:extLst>
      <p:ext uri="{BB962C8B-B14F-4D97-AF65-F5344CB8AC3E}">
        <p14:creationId xmlns:p14="http://schemas.microsoft.com/office/powerpoint/2010/main" val="4696775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33B1F80F-D362-4BB0-8AD3-923895E79A09}" type="slidenum">
              <a:rPr lang="en-US" smtClean="0"/>
              <a:pPr/>
              <a:t>1</a:t>
            </a:fld>
            <a:endParaRPr lang="en-U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10</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11</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12</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13</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D1A35FD9-F8F8-4B85-BF0D-BEBF117A9E5E}" type="slidenum">
              <a:rPr lang="en-US" smtClean="0"/>
              <a:pPr/>
              <a:t>14</a:t>
            </a:fld>
            <a:endParaRPr lang="en-US"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3B80D137-BBBA-4371-B8DF-317DA9D77C7D}" type="slidenum">
              <a:rPr lang="en-US" smtClean="0"/>
              <a:pPr/>
              <a:t>15</a:t>
            </a:fld>
            <a:endParaRPr lang="en-US"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E94A2FA9-2C40-4AEE-9859-D6A58D055590}" type="slidenum">
              <a:rPr lang="en-US" smtClean="0"/>
              <a:pPr/>
              <a:t>16</a:t>
            </a:fld>
            <a:endParaRPr 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D9E5A6C-1A41-49C0-95BD-D787E9E6930C}" type="slidenum">
              <a:rPr lang="en-US" smtClean="0"/>
              <a:pPr/>
              <a:t>17</a:t>
            </a:fld>
            <a:endParaRPr lang="en-US"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DE7C8B4-93D0-40E3-A169-D12851849B6D}" type="slidenum">
              <a:rPr lang="en-US" smtClean="0"/>
              <a:pPr/>
              <a:t>18</a:t>
            </a:fld>
            <a:endParaRPr 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207D1AA-B9EE-4CC4-94AF-59D101D62C89}" type="slidenum">
              <a:rPr lang="en-US" smtClean="0"/>
              <a:pPr/>
              <a:t>2</a:t>
            </a:fld>
            <a:endParaRPr 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3</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8207D1AA-B9EE-4CC4-94AF-59D101D62C89}" type="slidenum">
              <a:rPr lang="en-US" smtClean="0"/>
              <a:pPr/>
              <a:t>4</a:t>
            </a:fld>
            <a:endParaRPr lang="en-U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5</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6</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7</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8</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6C94F66-C53B-484F-8533-536995912A7C}" type="slidenum">
              <a:rPr lang="en-US" smtClean="0">
                <a:solidFill>
                  <a:srgbClr val="000000"/>
                </a:solidFill>
              </a:rPr>
              <a:pPr/>
              <a:t>9</a:t>
            </a:fld>
            <a:endParaRPr lang="en-US" smtClean="0">
              <a:solidFill>
                <a:srgbClr val="00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6802"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76803"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BBA6EF1-E712-4A37-A21D-41F199994977}" type="slidenum">
              <a:rPr lang="en-US"/>
              <a:pPr>
                <a:defRPr/>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89AAD47-CBD6-4F31-A88B-83E56039D95B}" type="slidenum">
              <a:rPr lang="en-US"/>
              <a:pPr>
                <a:defRPr/>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82CF52B-0896-4A93-A6A1-A2639106D49A}" type="slidenum">
              <a:rPr 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E9B8A15-B813-43F7-A8D5-F1977C6C1041}" type="slidenum">
              <a:rPr lang="en-US"/>
              <a:pPr>
                <a:defRPr/>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18614D-8C07-44C6-8DC6-09C0135507C8}" type="slidenum">
              <a:rPr lang="en-US"/>
              <a:pPr>
                <a:defRPr/>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0637772-C850-4E52-AC8D-7A4C0146B982}" type="slidenum">
              <a:rPr lang="en-US"/>
              <a:pPr>
                <a:defRPr/>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C3B1E11-B56B-40F7-831D-DBFCF0FC7A3F}" type="slidenum">
              <a:rPr lang="en-US"/>
              <a:pPr>
                <a:defRPr/>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745664-874D-492C-B330-4E9572292F3A}" type="slidenum">
              <a:rPr lang="en-US"/>
              <a:pPr>
                <a:defRPr/>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770156F-3513-42FA-B509-725E8F9E87CA}" type="slidenum">
              <a:rPr lang="en-US"/>
              <a:pPr>
                <a:defRPr/>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235661-CFC8-49CF-B895-EE5FA791D00F}" type="slidenum">
              <a:rPr lang="en-US"/>
              <a:pPr>
                <a:defRPr/>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69B77AE-58DD-4598-AFA7-6A4988EE518C}" type="slidenum">
              <a:rPr lang="en-US"/>
              <a:pPr>
                <a:defRPr/>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5779"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5780"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effectLst>
                  <a:outerShdw blurRad="38100" dist="38100" dir="2700000" algn="tl">
                    <a:srgbClr val="000000"/>
                  </a:outerShdw>
                </a:effectLst>
              </a:defRPr>
            </a:lvl1pPr>
          </a:lstStyle>
          <a:p>
            <a:pPr>
              <a:defRPr/>
            </a:pPr>
            <a:endParaRPr lang="en-US"/>
          </a:p>
        </p:txBody>
      </p:sp>
      <p:sp>
        <p:nvSpPr>
          <p:cNvPr id="7578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effectLst>
                  <a:outerShdw blurRad="38100" dist="38100" dir="2700000" algn="tl">
                    <a:srgbClr val="000000"/>
                  </a:outerShdw>
                </a:effectLst>
              </a:defRPr>
            </a:lvl1pPr>
          </a:lstStyle>
          <a:p>
            <a:pPr>
              <a:defRPr/>
            </a:pPr>
            <a:endParaRPr lang="en-US"/>
          </a:p>
        </p:txBody>
      </p:sp>
      <p:sp>
        <p:nvSpPr>
          <p:cNvPr id="75782"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effectLst>
                  <a:outerShdw blurRad="38100" dist="38100" dir="2700000" algn="tl">
                    <a:srgbClr val="000000"/>
                  </a:outerShdw>
                </a:effectLst>
              </a:defRPr>
            </a:lvl1pPr>
          </a:lstStyle>
          <a:p>
            <a:pPr>
              <a:defRPr/>
            </a:pPr>
            <a:fld id="{051D3FF4-D10B-42FA-AFA4-CAF6F752610A}"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fade/>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pitchFamily="34"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mailto:DanW@strategicmail.net"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2209800" y="1828800"/>
            <a:ext cx="4724400" cy="1573213"/>
          </a:xfrm>
        </p:spPr>
        <p:txBody>
          <a:bodyPr/>
          <a:lstStyle/>
          <a:p>
            <a:pPr eaLnBrk="1" hangingPunct="1">
              <a:defRPr/>
            </a:pPr>
            <a:endParaRPr lang="en-US" sz="2800" dirty="0" smtClean="0"/>
          </a:p>
          <a:p>
            <a:pPr eaLnBrk="1" hangingPunct="1">
              <a:defRPr/>
            </a:pPr>
            <a:r>
              <a:rPr lang="en-US" sz="2800" dirty="0" smtClean="0"/>
              <a:t>Audio/Video System </a:t>
            </a:r>
          </a:p>
          <a:p>
            <a:pPr eaLnBrk="1" hangingPunct="1">
              <a:defRPr/>
            </a:pPr>
            <a:r>
              <a:rPr lang="en-US" sz="2800" dirty="0" smtClean="0"/>
              <a:t>Quick Reference Guide</a:t>
            </a:r>
          </a:p>
        </p:txBody>
      </p:sp>
      <p:sp>
        <p:nvSpPr>
          <p:cNvPr id="2" name="Text Box 5"/>
          <p:cNvSpPr txBox="1">
            <a:spLocks noChangeArrowheads="1"/>
          </p:cNvSpPr>
          <p:nvPr/>
        </p:nvSpPr>
        <p:spPr bwMode="auto">
          <a:xfrm>
            <a:off x="1981200" y="5410200"/>
            <a:ext cx="4953000" cy="369888"/>
          </a:xfrm>
          <a:prstGeom prst="rect">
            <a:avLst/>
          </a:prstGeom>
          <a:noFill/>
          <a:ln w="9525">
            <a:noFill/>
            <a:miter lim="800000"/>
            <a:headEnd/>
            <a:tailEnd/>
          </a:ln>
        </p:spPr>
        <p:txBody>
          <a:bodyPr>
            <a:spAutoFit/>
          </a:bodyPr>
          <a:lstStyle/>
          <a:p>
            <a:pPr>
              <a:spcBef>
                <a:spcPct val="50000"/>
              </a:spcBef>
            </a:pPr>
            <a:r>
              <a:rPr lang="en-US" dirty="0" smtClean="0"/>
              <a:t>Pacific Conference Room</a:t>
            </a:r>
            <a:endParaRPr lang="en-US" dirty="0"/>
          </a:p>
        </p:txBody>
      </p:sp>
      <p:pic>
        <p:nvPicPr>
          <p:cNvPr id="2052" name="Picture 19" descr="TEst v116 copy"/>
          <p:cNvPicPr>
            <a:picLocks noChangeAspect="1" noChangeArrowheads="1"/>
          </p:cNvPicPr>
          <p:nvPr/>
        </p:nvPicPr>
        <p:blipFill>
          <a:blip r:embed="rId3" cstate="print"/>
          <a:srcRect/>
          <a:stretch>
            <a:fillRect/>
          </a:stretch>
        </p:blipFill>
        <p:spPr bwMode="auto">
          <a:xfrm>
            <a:off x="1828800" y="685800"/>
            <a:ext cx="5373688" cy="1066800"/>
          </a:xfrm>
          <a:prstGeom prst="rect">
            <a:avLst/>
          </a:prstGeom>
          <a:noFill/>
          <a:ln w="9525">
            <a:noFill/>
            <a:miter lim="800000"/>
            <a:headEnd/>
            <a:tailEnd/>
          </a:ln>
        </p:spPr>
      </p:pic>
      <p:sp>
        <p:nvSpPr>
          <p:cNvPr id="3" name="AutoShape 2" descr="data:image/jpeg;base64,/9j/4AAQSkZJRgABAQAAAQABAAD/2wCEAAkGBxQQEhUUExQVFRQXFh0aFxgXFhgcGhYVFBwXHRkSGCAaKCggJBsmHBsXLTghJSw3Ly4uGB80ODgsNygtLisBCgoKDg0OGxAQGywiICQsLiw0LCw3NywtLC0uNCwsLCwsLCwsLC0sLC4sLCwvNCwsLCwsLCwsLCwsLCwsLCwsLP/AABEIAGEAoAMBEQACEQEDEQH/xAAbAAEAAgMBAQAAAAAAAAAAAAAABQYBAwQHAv/EADoQAAIBAgQBCgUCBAcBAAAAAAECAwARBAUSITEGExQiQVFhgZHTMlNUcZIHoRUjM3JFUmKChLLCQ//EABoBAQADAQEBAAAAAAAAAAAAAAABAwQCBQb/xAAsEQACAQMDAwQCAgIDAAAAAAAAAQIDERIxUfAhgbETQZHRBGEiIzNxMjRE/9oADAMBAAIRAxEAPwDz+vePnxQCgFAKAUAoBQGVUkgAXJ4AcT4UBMRclcYy6ujuo730p/3Iqt1qadrlyoVGr2PjFcmsXEupsPJp71GsDxJS4oq0H0TIlQmvYiasKhQCgFAKAUAoBQCgFAKAUAoBQCgFASWQZM+Mk0Lso3dyCQi8L7cSTsBxJripUUFdllOm5uyLXjM4w+V3iwqB5hszk7g9upl3J/0qQB3ms0acqvWWhplUhS6R1K3iOVGJck85pv8A5FUfva/qa0KjBexQ682bMFytxMTatav/AHKL/ktm/eolQgyY15osMcuGzdSGXmcSBcEbk24t2a17wesN7FqotOi+nVc+C9OFZdej58lLzLAPh5GikFmU+RB4MD2gjtrXGSkroxzg4uzOWpORQCgFAKAUAoBQCgFAKAUAoBQF9lk/huXqq7TzWJParOtz+EbKB4yE1jS9Wp10XPJtb9Kl01fPBT8lC8/Hr06dQ1ayAuntvfatVS+LsZadslc64sQY8O11Q3bRH1VJ6rBne/b2L9mPhXLV5lidodTthnJnjU8ypjW8hYRqCSQxiXVYXtZfNuyuGv4vXqdKX8lp0ISaYpMXQhSHLKUNwpBuNJ7hVqV42ZS3aV0W/lJpx2AjxQAEkdtYHYpbS6jwDlWA7BJ4Vmpf11HDc1Vf7Kan7lGrWYhQCgFAKAUAoBQCgLWcPlXzJvzPtVnvW2XO5pxo7vnYdHyv5k35n2qXrbLncY0d3zsOj5X8yb8z7VL1tlzuMaO752HR8r+ZN+Z9ql62y53GNHd87GVgysH+pN+Z9ql62y53GNHd87HLy1zlMVInNm6Kp7COs7sSN7HZRGL/AOmuqFNwTuRXqKbViu1cZxQCgFAWrkpnMMUEsM7EK9xwO6yLZrEA2IKoeHZWetTk5KUTTRqRUXGRno+V/Mm/M+1S9bZc7jGju+dh0fK/mTfmfapetsudxjR3fOw6PlfzJvzPtUvW2XO4xo7vnYdHyv5k35n2qXrbLncY0d3zsfE8GWaW0yTarHTdj8Vtv/l31KdbZc7kONHd87FXq8zigFAKAmRlcMITpMkis6hwkaAlUb4WYsRxG9hVWcpf8UXYRjbM589y9MPIFjk51GRXVrWuri4BHfXVObkrtWOasFF2TuR1dlZMZdyfebC4jEj4YbdnxXtq/EEHzquVVRmo7l0KTlBy2IerCkyPGgLLHyegODOLM76BJzekRC5awNhvbt41R6ss8LGn0YYZ3K3La503K32vsbeNqvX7M7tfofNCCb5L5KmNlWHnTHI2q3UuOqC3G/cDVVWo6ayt0LqVNTeN+p8vgMKrFTiXFiQTzJ7Nu+ilNq9iXCmnZs5M4wKwSBUkEqFFZXAIuHF+B4EV3CTkuqsV1IqL6O5xoASLmw7Ta9vGujlE9juS7Jg1xkcgliLaTZCpXiNRv2XsPMVTGteeDVmXzoWhmndFfq4zljzzkv0KONppgJJE1CMISRw6rG9hxt5VTTrZt4rovc0ToYJOT6v2K5VxnFAKAUBfcLFhc4jjVpBBjY0EYv8ABMqCy+du7f79mRudFuyvHwbUoV0ru0vJUs9yqbCS81OLMBtvcFewqe7jWinOM1eJmqU5QdpHAqkmw3J4feuytdT1Tk3heZmXCNJAYWw5ikj56PWZpOs5KX1X30/ZRXn1HlHOzve/Y9OnHF4dLWt3PMsxwZgleJuKMVPkeNb4yySaPOnHGTRz1JyXT/Af+Z/5rL/6OxsX/Wf+yl1qMYoC1/pgt8wj8EkP26jC/wC9Z/yv8b7Gn8X/ACI5sPkkUuJCtioCGk3A50Mbn4RdALn7106jUOkXzuR6Sc+rWvPYgcTsxG9gSBc8ACbCrVoUy1sa6k5PSOSGOW0ODm/o4nDMAO6TW9mH3F/MLWGtHWa1TPQpS0g9GisYDKDh8XKsw6uF1SP3NotzfkzFPI1olPKCx9zPGnjUd/Ylf1Ddmgy5nuWbD3JPaWCG/wC9V/jWUppbnf5N3GDexSa1GQUAoBQFk5R8l5oZjzMTPC1jG0YLCxA2uL2IPfVFOtGUer6mirQlGX8V0HKzGu0WEimOqeJH5w3uQHYaI2P+YKu/91KMUnJx0ZNaTxjF6oci8peSQz82WSBWkUfMlQXjiHedWnyFK80ljfXwRQptvLbyRmF58YpSFc4hZdem3WLqdR28jVjxw/RwsvU/dy0/qZkrmfpMaExyRhpLb826izarcNtPnes/4tRY4s0flUm5ZIo8cZYhVBJJsAOJJ4AVrbsY0r9EehyZPN/BVh5s870jWU21abt1iOPdWL1I+vlfpY3+nL0MbdbkBk/IzESyKJY+bi4uzMoso3Nhe9/Krp/kQS6O7M8Pxpt9VZFcmA1Nbhc2+19qvWhQ7X6Fz/SzBP0rnSpEYjcazspY2GkE9u/7Vl/LksLe5r/Ei8svYhpOTuMEhZYJL6yVNvG4NWqrTtZsqdKpldI0Z9lDYXmxIf5zqXdbg6LnqgkbXO9TTmp3toc1aeFr6kZFEXIVQSx4AcSasbtqVpNuyLRnuV4iOLByLG45uEEkDdHDs3W7juDvWenOLck3qzVUhNKLS0RJcrs3TGQQ8wt8RiVUzhNz/I1AR2/uJP8AtFV0YOEnlotO53WnnFY6vXsbeXWWTNhMBpRmMUFpLb6Dpj2a244H0qKE4qcuurFeEnCNlojz2tphFAKAUBuhxToLK7qD2KxF/SocU9UdKclozTUnIvQCgF6kC9QBUgxsKE9TNQQL0A1eNSLCoB9IpJ2BJ8KEpN6GLkd9CNAGtwNqEq5jV41JFhUAUAoBQFp5Sk4Bkw0B0FY1aVx8Ukji5ueOkcAo24ms9L+xZSNVV+laMSAzDHvOVaSxYLp1WsWAJILW4tva/cBV0YqPRGec3Lqyagh6LgUxKgc9NKyo5APNxx7ErfYOWB34gcKqbzqOPskXpYU8/dnTyYm/iDNhcQdepGMLkDXHKouLHjpIBup22qKq9NZx7k0peo8JdipoxUgjYg3HgRWgzJ7Fn5aYhtOEW+zYSKRgABqkYyXc27dhVFBK8n+2aK8naP7SKvV5mLRyZxLrhMcQf6caFNh1WkkCll7ja9UVUnOP7uaaUmqcntYrDsSSTuTxq8zPqdWUSMs8ek2JdR+RAIrmdsXc7p3zVi356cXHjMQygCGNnbSQmgxoPhtvxtbzrNT9NwW7NU/UU3sUzDw89KqDbW4A7hrNv2vWpvFXMiWUrbk9ylnaCd8Jh9SRxEJZfikcAapHI3JLX8ALWtVNJKUc5asuqtxlhHREfnMs8ixmeNwUBXWyEFhe4BNhcjv413BRTeLOKjk0skd/6fs3TFUbqwYsptZtKsRe/jXH5FsLnf4187GMRNi44ZGmF42/l2YKetIGIZbC4I0nf7USg2sddSXKok3LTQrlXmYUAoBQFjzzMIceI5WfmZ1QJIHVikmgWDqUDEG3EEVRTjKndWujRUlGpZ3syIzBIV0LExcheu5BUFieCg76QLbnckmrY5PUqmoroiUwGaRSYQ4TEFk0uZIZQuoIzDrI4G+k77jvquUJKece5ZGcXDCXYxlOOiwOuRJBLOUZI9KsEj1ixkJcKSwHAWt40nF1OjVkISjTu07sgo1BIBIUd5vYeJsCfQVcyldWWTlBLh8QcPpxKgRYZImvHNuyFyWFl4daqKalG91q7mipjLFJ6KxCZokSyWgYvGFXrEEam0jWbHcDVfarYZW/kUzUU/4ktkOJhTC4qOSZVedEVRokOkxvquxCkWNuy9V1FJzi0tC2m4qnJN6nBLhoEhYiYSS3UIqpIAF31MSwG/DbxrtOTlp0K3GKjr1NOUFRNGzuEVXViSGOykGwCgm9TO+LSIp2Uk2TGayQTYyaZcUqJK7E/wAubUI5LggjTa9ie2qoKUYKOOhdJxc28ujIJ5QkpaIkBXuhPGym6k/tV1rqzKL2ldE9nmLw+NfpCy9HnYDnUdZCpcAAvG0atxtwIFU04ygsWrrm5fOUajyTszRymzhZ0w8aO7iGEIzNcB3vcsAd7eJ3qaVPFttasitVySSeg5GYyKDEc7NIEUI4tpdiS6kD4QRa57TSvGUo2SIoSjGV2znw2HgUMHxIKEX0Ikt3dQ2gdZQBuTv4mum5eyISj7siasKRQCgFAWs4LLPqD6Te1WfKtt4+zVhR358DoeWfUH0m9qmVbbx9jCjvz4HQ8s+oPpN7VMq23j7GFHfnwOh5Z9QfSb2qZVtvH2MKO/PgdDyz6g+k3tUyrbePsYUd+fA6Hln1B9JvaplW28fYwo78+B0PLPqD6Te1TKtt4+xhR358DoeWfUH0m9qmVbbx9jCjvz4HQ8s+oPpN7VMq23j7GFHfnwOh5Z9QfSb2qZVtvH2MKO/PgdDyz6g+k3tUyrbePsYUd+fA6Hln1B9JvaplW28fYwo78+B0PLPqD6Te1TKtt4+xhR358DoeWfUH0m9qmVbbx9jCjvz4HQ8s+oPpN7VMq23j7GFHfnwfE+Dy4K2nEEtY6RabdrbDePvqVKrfTx9hwo78+Cr1eZRQCgFAKAUAoBQCgFAKAUAoBQCgFAKAUAoBQCgFAKAUAoBQCgFAKAUAoBQCgFAKAUAoBQCgFAKAUB//2Q=="/>
          <p:cNvSpPr>
            <a:spLocks noChangeAspect="1" noChangeArrowheads="1"/>
          </p:cNvSpPr>
          <p:nvPr/>
        </p:nvSpPr>
        <p:spPr bwMode="auto">
          <a:xfrm>
            <a:off x="155575" y="-555625"/>
            <a:ext cx="1914525"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CEAAkGBxQQEhUUExQVFRQXFh0aFxgXFhgcGhYVFBwXHRkSGCAaKCggJBsmHBsXLTghJSw3Ly4uGB80ODgsNygtLisBCgoKDg0OGxAQGywiICQsLiw0LCw3NywtLC0uNCwsLCwsLCwsLC0sLC4sLCwvNCwsLCwsLCwsLCwsLCwsLCwsLP/AABEIAGEAoAMBEQACEQEDEQH/xAAbAAEAAgMBAQAAAAAAAAAAAAAABQYBAwQHAv/EADoQAAIBAgQBCgUCBAcBAAAAAAECAwARBAUSITEGExQiQVFhgZHTMlNUcZIHoRUjM3JFUmKChLLCQ//EABoBAQADAQEBAAAAAAAAAAAAAAABAwQCBQb/xAAsEQACAQMDAwQCAgIDAAAAAAAAAQIDERIxUfAhgbETQZHRBGEiIzNxMjRE/9oADAMBAAIRAxEAPwDz+vePnxQCgFAKAUAoBQGVUkgAXJ4AcT4UBMRclcYy6ujuo730p/3Iqt1qadrlyoVGr2PjFcmsXEupsPJp71GsDxJS4oq0H0TIlQmvYiasKhQCgFAKAUAoBQCgFAKAUAoBQCgFASWQZM+Mk0Lso3dyCQi8L7cSTsBxJripUUFdllOm5uyLXjM4w+V3iwqB5hszk7g9upl3J/0qQB3ms0acqvWWhplUhS6R1K3iOVGJck85pv8A5FUfva/qa0KjBexQ682bMFytxMTatav/AHKL/ktm/eolQgyY15osMcuGzdSGXmcSBcEbk24t2a17wesN7FqotOi+nVc+C9OFZdej58lLzLAPh5GikFmU+RB4MD2gjtrXGSkroxzg4uzOWpORQCgFAKAUAoBQCgFAKAUAoBQF9lk/huXqq7TzWJParOtz+EbKB4yE1jS9Wp10XPJtb9Kl01fPBT8lC8/Hr06dQ1ayAuntvfatVS+LsZadslc64sQY8O11Q3bRH1VJ6rBne/b2L9mPhXLV5lidodTthnJnjU8ypjW8hYRqCSQxiXVYXtZfNuyuGv4vXqdKX8lp0ISaYpMXQhSHLKUNwpBuNJ7hVqV42ZS3aV0W/lJpx2AjxQAEkdtYHYpbS6jwDlWA7BJ4Vmpf11HDc1Vf7Kan7lGrWYhQCgFAKAUAoBQCgLWcPlXzJvzPtVnvW2XO5pxo7vnYdHyv5k35n2qXrbLncY0d3zsOj5X8yb8z7VL1tlzuMaO752HR8r+ZN+Z9ql62y53GNHd87GVgysH+pN+Z9ql62y53GNHd87HLy1zlMVInNm6Kp7COs7sSN7HZRGL/AOmuqFNwTuRXqKbViu1cZxQCgFAWrkpnMMUEsM7EK9xwO6yLZrEA2IKoeHZWetTk5KUTTRqRUXGRno+V/Mm/M+1S9bZc7jGju+dh0fK/mTfmfapetsudxjR3fOw6PlfzJvzPtUvW2XO4xo7vnYdHyv5k35n2qXrbLncY0d3zsfE8GWaW0yTarHTdj8Vtv/l31KdbZc7kONHd87FXq8zigFAKAmRlcMITpMkis6hwkaAlUb4WYsRxG9hVWcpf8UXYRjbM589y9MPIFjk51GRXVrWuri4BHfXVObkrtWOasFF2TuR1dlZMZdyfebC4jEj4YbdnxXtq/EEHzquVVRmo7l0KTlBy2IerCkyPGgLLHyegODOLM76BJzekRC5awNhvbt41R6ss8LGn0YYZ3K3La503K32vsbeNqvX7M7tfofNCCb5L5KmNlWHnTHI2q3UuOqC3G/cDVVWo6ayt0LqVNTeN+p8vgMKrFTiXFiQTzJ7Nu+ilNq9iXCmnZs5M4wKwSBUkEqFFZXAIuHF+B4EV3CTkuqsV1IqL6O5xoASLmw7Ta9vGujlE9juS7Jg1xkcgliLaTZCpXiNRv2XsPMVTGteeDVmXzoWhmndFfq4zljzzkv0KONppgJJE1CMISRw6rG9hxt5VTTrZt4rovc0ToYJOT6v2K5VxnFAKAUBfcLFhc4jjVpBBjY0EYv8ABMqCy+du7f79mRudFuyvHwbUoV0ru0vJUs9yqbCS81OLMBtvcFewqe7jWinOM1eJmqU5QdpHAqkmw3J4feuytdT1Tk3heZmXCNJAYWw5ikj56PWZpOs5KX1X30/ZRXn1HlHOzve/Y9OnHF4dLWt3PMsxwZgleJuKMVPkeNb4yySaPOnHGTRz1JyXT/Af+Z/5rL/6OxsX/Wf+yl1qMYoC1/pgt8wj8EkP26jC/wC9Z/yv8b7Gn8X/ACI5sPkkUuJCtioCGk3A50Mbn4RdALn7106jUOkXzuR6Sc+rWvPYgcTsxG9gSBc8ACbCrVoUy1sa6k5PSOSGOW0ODm/o4nDMAO6TW9mH3F/MLWGtHWa1TPQpS0g9GisYDKDh8XKsw6uF1SP3NotzfkzFPI1olPKCx9zPGnjUd/Ylf1Ddmgy5nuWbD3JPaWCG/wC9V/jWUppbnf5N3GDexSa1GQUAoBQFk5R8l5oZjzMTPC1jG0YLCxA2uL2IPfVFOtGUer6mirQlGX8V0HKzGu0WEimOqeJH5w3uQHYaI2P+YKu/91KMUnJx0ZNaTxjF6oci8peSQz82WSBWkUfMlQXjiHedWnyFK80ljfXwRQptvLbyRmF58YpSFc4hZdem3WLqdR28jVjxw/RwsvU/dy0/qZkrmfpMaExyRhpLb826izarcNtPnes/4tRY4s0flUm5ZIo8cZYhVBJJsAOJJ4AVrbsY0r9EehyZPN/BVh5s870jWU21abt1iOPdWL1I+vlfpY3+nL0MbdbkBk/IzESyKJY+bi4uzMoso3Nhe9/Krp/kQS6O7M8Pxpt9VZFcmA1Nbhc2+19qvWhQ7X6Fz/SzBP0rnSpEYjcazspY2GkE9u/7Vl/LksLe5r/Ei8svYhpOTuMEhZYJL6yVNvG4NWqrTtZsqdKpldI0Z9lDYXmxIf5zqXdbg6LnqgkbXO9TTmp3toc1aeFr6kZFEXIVQSx4AcSasbtqVpNuyLRnuV4iOLByLG45uEEkDdHDs3W7juDvWenOLck3qzVUhNKLS0RJcrs3TGQQ8wt8RiVUzhNz/I1AR2/uJP8AtFV0YOEnlotO53WnnFY6vXsbeXWWTNhMBpRmMUFpLb6Dpj2a244H0qKE4qcuurFeEnCNlojz2tphFAKAUBuhxToLK7qD2KxF/SocU9UdKclozTUnIvQCgF6kC9QBUgxsKE9TNQQL0A1eNSLCoB9IpJ2BJ8KEpN6GLkd9CNAGtwNqEq5jV41JFhUAUAoBQFp5Sk4Bkw0B0FY1aVx8Ukji5ueOkcAo24ms9L+xZSNVV+laMSAzDHvOVaSxYLp1WsWAJILW4tva/cBV0YqPRGec3Lqyagh6LgUxKgc9NKyo5APNxx7ErfYOWB34gcKqbzqOPskXpYU8/dnTyYm/iDNhcQdepGMLkDXHKouLHjpIBup22qKq9NZx7k0peo8JdipoxUgjYg3HgRWgzJ7Fn5aYhtOEW+zYSKRgABqkYyXc27dhVFBK8n+2aK8naP7SKvV5mLRyZxLrhMcQf6caFNh1WkkCll7ja9UVUnOP7uaaUmqcntYrDsSSTuTxq8zPqdWUSMs8ek2JdR+RAIrmdsXc7p3zVi356cXHjMQygCGNnbSQmgxoPhtvxtbzrNT9NwW7NU/UU3sUzDw89KqDbW4A7hrNv2vWpvFXMiWUrbk9ylnaCd8Jh9SRxEJZfikcAapHI3JLX8ALWtVNJKUc5asuqtxlhHREfnMs8ixmeNwUBXWyEFhe4BNhcjv413BRTeLOKjk0skd/6fs3TFUbqwYsptZtKsRe/jXH5FsLnf4187GMRNi44ZGmF42/l2YKetIGIZbC4I0nf7USg2sddSXKok3LTQrlXmYUAoBQFjzzMIceI5WfmZ1QJIHVikmgWDqUDEG3EEVRTjKndWujRUlGpZ3syIzBIV0LExcheu5BUFieCg76QLbnckmrY5PUqmoroiUwGaRSYQ4TEFk0uZIZQuoIzDrI4G+k77jvquUJKece5ZGcXDCXYxlOOiwOuRJBLOUZI9KsEj1ixkJcKSwHAWt40nF1OjVkISjTu07sgo1BIBIUd5vYeJsCfQVcyldWWTlBLh8QcPpxKgRYZImvHNuyFyWFl4daqKalG91q7mipjLFJ6KxCZokSyWgYvGFXrEEam0jWbHcDVfarYZW/kUzUU/4ktkOJhTC4qOSZVedEVRokOkxvquxCkWNuy9V1FJzi0tC2m4qnJN6nBLhoEhYiYSS3UIqpIAF31MSwG/DbxrtOTlp0K3GKjr1NOUFRNGzuEVXViSGOykGwCgm9TO+LSIp2Uk2TGayQTYyaZcUqJK7E/wAubUI5LggjTa9ie2qoKUYKOOhdJxc28ujIJ5QkpaIkBXuhPGym6k/tV1rqzKL2ldE9nmLw+NfpCy9HnYDnUdZCpcAAvG0atxtwIFU04ygsWrrm5fOUajyTszRymzhZ0w8aO7iGEIzNcB3vcsAd7eJ3qaVPFttasitVySSeg5GYyKDEc7NIEUI4tpdiS6kD4QRa57TSvGUo2SIoSjGV2znw2HgUMHxIKEX0Ikt3dQ2gdZQBuTv4mum5eyISj7siasKRQCgFAWs4LLPqD6Te1WfKtt4+zVhR358DoeWfUH0m9qmVbbx9jCjvz4HQ8s+oPpN7VMq23j7GFHfnwOh5Z9QfSb2qZVtvH2MKO/PgdDyz6g+k3tUyrbePsYUd+fA6Hln1B9JvaplW28fYwo78+B0PLPqD6Te1TKtt4+xhR358DoeWfUH0m9qmVbbx9jCjvz4HQ8s+oPpN7VMq23j7GFHfnwOh5Z9QfSb2qZVtvH2MKO/PgdDyz6g+k3tUyrbePsYUd+fA6Hln1B9JvaplW28fYwo78+B0PLPqD6Te1TKtt4+xhR358DoeWfUH0m9qmVbbx9jCjvz4HQ8s+oPpN7VMq23j7GFHfnwfE+Dy4K2nEEtY6RabdrbDePvqVKrfTx9hwo78+Cr1eZRQCgFAKAUAoBQCgFAKAUAoBQCgFAKAUAoBQCgFAKAUAoBQCgFAKAUAoBQCgFAKAUAoBQCgFAKAUB//2Q=="/>
          <p:cNvSpPr>
            <a:spLocks noChangeAspect="1" noChangeArrowheads="1"/>
          </p:cNvSpPr>
          <p:nvPr/>
        </p:nvSpPr>
        <p:spPr bwMode="auto">
          <a:xfrm>
            <a:off x="307975" y="-403225"/>
            <a:ext cx="1914525"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CEAAkGBxQQEhUUExQVFRQXFh0aFxgXFhgcGhYVFBwXHRkSGCAaKCggJBsmHBsXLTghJSw3Ly4uGB80ODgsNygtLisBCgoKDg0OGxAQGywiICQsLiw0LCw3NywtLC0uNCwsLCwsLCwsLC0sLC4sLCwvNCwsLCwsLCwsLCwsLCwsLCwsLP/AABEIAGEAoAMBEQACEQEDEQH/xAAbAAEAAgMBAQAAAAAAAAAAAAAABQYBAwQHAv/EADoQAAIBAgQBCgUCBAcBAAAAAAECAwARBAUSITEGExQiQVFhgZHTMlNUcZIHoRUjM3JFUmKChLLCQ//EABoBAQADAQEBAAAAAAAAAAAAAAABAwQCBQb/xAAsEQACAQMDAwQCAgIDAAAAAAAAAQIDERIxUfAhgbETQZHRBGEiIzNxMjRE/9oADAMBAAIRAxEAPwDz+vePnxQCgFAKAUAoBQGVUkgAXJ4AcT4UBMRclcYy6ujuo730p/3Iqt1qadrlyoVGr2PjFcmsXEupsPJp71GsDxJS4oq0H0TIlQmvYiasKhQCgFAKAUAoBQCgFAKAUAoBQCgFASWQZM+Mk0Lso3dyCQi8L7cSTsBxJripUUFdllOm5uyLXjM4w+V3iwqB5hszk7g9upl3J/0qQB3ms0acqvWWhplUhS6R1K3iOVGJck85pv8A5FUfva/qa0KjBexQ682bMFytxMTatav/AHKL/ktm/eolQgyY15osMcuGzdSGXmcSBcEbk24t2a17wesN7FqotOi+nVc+C9OFZdej58lLzLAPh5GikFmU+RB4MD2gjtrXGSkroxzg4uzOWpORQCgFAKAUAoBQCgFAKAUAoBQF9lk/huXqq7TzWJParOtz+EbKB4yE1jS9Wp10XPJtb9Kl01fPBT8lC8/Hr06dQ1ayAuntvfatVS+LsZadslc64sQY8O11Q3bRH1VJ6rBne/b2L9mPhXLV5lidodTthnJnjU8ypjW8hYRqCSQxiXVYXtZfNuyuGv4vXqdKX8lp0ISaYpMXQhSHLKUNwpBuNJ7hVqV42ZS3aV0W/lJpx2AjxQAEkdtYHYpbS6jwDlWA7BJ4Vmpf11HDc1Vf7Kan7lGrWYhQCgFAKAUAoBQCgLWcPlXzJvzPtVnvW2XO5pxo7vnYdHyv5k35n2qXrbLncY0d3zsOj5X8yb8z7VL1tlzuMaO752HR8r+ZN+Z9ql62y53GNHd87GVgysH+pN+Z9ql62y53GNHd87HLy1zlMVInNm6Kp7COs7sSN7HZRGL/AOmuqFNwTuRXqKbViu1cZxQCgFAWrkpnMMUEsM7EK9xwO6yLZrEA2IKoeHZWetTk5KUTTRqRUXGRno+V/Mm/M+1S9bZc7jGju+dh0fK/mTfmfapetsudxjR3fOw6PlfzJvzPtUvW2XO4xo7vnYdHyv5k35n2qXrbLncY0d3zsfE8GWaW0yTarHTdj8Vtv/l31KdbZc7kONHd87FXq8zigFAKAmRlcMITpMkis6hwkaAlUb4WYsRxG9hVWcpf8UXYRjbM589y9MPIFjk51GRXVrWuri4BHfXVObkrtWOasFF2TuR1dlZMZdyfebC4jEj4YbdnxXtq/EEHzquVVRmo7l0KTlBy2IerCkyPGgLLHyegODOLM76BJzekRC5awNhvbt41R6ss8LGn0YYZ3K3La503K32vsbeNqvX7M7tfofNCCb5L5KmNlWHnTHI2q3UuOqC3G/cDVVWo6ayt0LqVNTeN+p8vgMKrFTiXFiQTzJ7Nu+ilNq9iXCmnZs5M4wKwSBUkEqFFZXAIuHF+B4EV3CTkuqsV1IqL6O5xoASLmw7Ta9vGujlE9juS7Jg1xkcgliLaTZCpXiNRv2XsPMVTGteeDVmXzoWhmndFfq4zljzzkv0KONppgJJE1CMISRw6rG9hxt5VTTrZt4rovc0ToYJOT6v2K5VxnFAKAUBfcLFhc4jjVpBBjY0EYv8ABMqCy+du7f79mRudFuyvHwbUoV0ru0vJUs9yqbCS81OLMBtvcFewqe7jWinOM1eJmqU5QdpHAqkmw3J4feuytdT1Tk3heZmXCNJAYWw5ikj56PWZpOs5KX1X30/ZRXn1HlHOzve/Y9OnHF4dLWt3PMsxwZgleJuKMVPkeNb4yySaPOnHGTRz1JyXT/Af+Z/5rL/6OxsX/Wf+yl1qMYoC1/pgt8wj8EkP26jC/wC9Z/yv8b7Gn8X/ACI5sPkkUuJCtioCGk3A50Mbn4RdALn7106jUOkXzuR6Sc+rWvPYgcTsxG9gSBc8ACbCrVoUy1sa6k5PSOSGOW0ODm/o4nDMAO6TW9mH3F/MLWGtHWa1TPQpS0g9GisYDKDh8XKsw6uF1SP3NotzfkzFPI1olPKCx9zPGnjUd/Ylf1Ddmgy5nuWbD3JPaWCG/wC9V/jWUppbnf5N3GDexSa1GQUAoBQFk5R8l5oZjzMTPC1jG0YLCxA2uL2IPfVFOtGUer6mirQlGX8V0HKzGu0WEimOqeJH5w3uQHYaI2P+YKu/91KMUnJx0ZNaTxjF6oci8peSQz82WSBWkUfMlQXjiHedWnyFK80ljfXwRQptvLbyRmF58YpSFc4hZdem3WLqdR28jVjxw/RwsvU/dy0/qZkrmfpMaExyRhpLb826izarcNtPnes/4tRY4s0flUm5ZIo8cZYhVBJJsAOJJ4AVrbsY0r9EehyZPN/BVh5s870jWU21abt1iOPdWL1I+vlfpY3+nL0MbdbkBk/IzESyKJY+bi4uzMoso3Nhe9/Krp/kQS6O7M8Pxpt9VZFcmA1Nbhc2+19qvWhQ7X6Fz/SzBP0rnSpEYjcazspY2GkE9u/7Vl/LksLe5r/Ei8svYhpOTuMEhZYJL6yVNvG4NWqrTtZsqdKpldI0Z9lDYXmxIf5zqXdbg6LnqgkbXO9TTmp3toc1aeFr6kZFEXIVQSx4AcSasbtqVpNuyLRnuV4iOLByLG45uEEkDdHDs3W7juDvWenOLck3qzVUhNKLS0RJcrs3TGQQ8wt8RiVUzhNz/I1AR2/uJP8AtFV0YOEnlotO53WnnFY6vXsbeXWWTNhMBpRmMUFpLb6Dpj2a244H0qKE4qcuurFeEnCNlojz2tphFAKAUBuhxToLK7qD2KxF/SocU9UdKclozTUnIvQCgF6kC9QBUgxsKE9TNQQL0A1eNSLCoB9IpJ2BJ8KEpN6GLkd9CNAGtwNqEq5jV41JFhUAUAoBQFp5Sk4Bkw0B0FY1aVx8Ukji5ueOkcAo24ms9L+xZSNVV+laMSAzDHvOVaSxYLp1WsWAJILW4tva/cBV0YqPRGec3Lqyagh6LgUxKgc9NKyo5APNxx7ErfYOWB34gcKqbzqOPskXpYU8/dnTyYm/iDNhcQdepGMLkDXHKouLHjpIBup22qKq9NZx7k0peo8JdipoxUgjYg3HgRWgzJ7Fn5aYhtOEW+zYSKRgABqkYyXc27dhVFBK8n+2aK8naP7SKvV5mLRyZxLrhMcQf6caFNh1WkkCll7ja9UVUnOP7uaaUmqcntYrDsSSTuTxq8zPqdWUSMs8ek2JdR+RAIrmdsXc7p3zVi356cXHjMQygCGNnbSQmgxoPhtvxtbzrNT9NwW7NU/UU3sUzDw89KqDbW4A7hrNv2vWpvFXMiWUrbk9ylnaCd8Jh9SRxEJZfikcAapHI3JLX8ALWtVNJKUc5asuqtxlhHREfnMs8ixmeNwUBXWyEFhe4BNhcjv413BRTeLOKjk0skd/6fs3TFUbqwYsptZtKsRe/jXH5FsLnf4187GMRNi44ZGmF42/l2YKetIGIZbC4I0nf7USg2sddSXKok3LTQrlXmYUAoBQFjzzMIceI5WfmZ1QJIHVikmgWDqUDEG3EEVRTjKndWujRUlGpZ3syIzBIV0LExcheu5BUFieCg76QLbnckmrY5PUqmoroiUwGaRSYQ4TEFk0uZIZQuoIzDrI4G+k77jvquUJKece5ZGcXDCXYxlOOiwOuRJBLOUZI9KsEj1ixkJcKSwHAWt40nF1OjVkISjTu07sgo1BIBIUd5vYeJsCfQVcyldWWTlBLh8QcPpxKgRYZImvHNuyFyWFl4daqKalG91q7mipjLFJ6KxCZokSyWgYvGFXrEEam0jWbHcDVfarYZW/kUzUU/4ktkOJhTC4qOSZVedEVRokOkxvquxCkWNuy9V1FJzi0tC2m4qnJN6nBLhoEhYiYSS3UIqpIAF31MSwG/DbxrtOTlp0K3GKjr1NOUFRNGzuEVXViSGOykGwCgm9TO+LSIp2Uk2TGayQTYyaZcUqJK7E/wAubUI5LggjTa9ie2qoKUYKOOhdJxc28ujIJ5QkpaIkBXuhPGym6k/tV1rqzKL2ldE9nmLw+NfpCy9HnYDnUdZCpcAAvG0atxtwIFU04ygsWrrm5fOUajyTszRymzhZ0w8aO7iGEIzNcB3vcsAd7eJ3qaVPFttasitVySSeg5GYyKDEc7NIEUI4tpdiS6kD4QRa57TSvGUo2SIoSjGV2znw2HgUMHxIKEX0Ikt3dQ2gdZQBuTv4mum5eyISj7siasKRQCgFAWs4LLPqD6Te1WfKtt4+zVhR358DoeWfUH0m9qmVbbx9jCjvz4HQ8s+oPpN7VMq23j7GFHfnwOh5Z9QfSb2qZVtvH2MKO/PgdDyz6g+k3tUyrbePsYUd+fA6Hln1B9JvaplW28fYwo78+B0PLPqD6Te1TKtt4+xhR358DoeWfUH0m9qmVbbx9jCjvz4HQ8s+oPpN7VMq23j7GFHfnwOh5Z9QfSb2qZVtvH2MKO/PgdDyz6g+k3tUyrbePsYUd+fA6Hln1B9JvaplW28fYwo78+B0PLPqD6Te1TKtt4+xhR358DoeWfUH0m9qmVbbx9jCjvz4HQ8s+oPpN7VMq23j7GFHfnwfE+Dy4K2nEEtY6RabdrbDePvqVKrfTx9hwo78+Cr1eZRQCgFAKAUAoBQCgFAKAUAoBQCgFAKAUAoBQCgFAKAUAoBQCgFAKAUAoBQCgFAKAUAoBQCgFAKAUB//2Q=="/>
          <p:cNvSpPr>
            <a:spLocks noChangeAspect="1" noChangeArrowheads="1"/>
          </p:cNvSpPr>
          <p:nvPr/>
        </p:nvSpPr>
        <p:spPr bwMode="auto">
          <a:xfrm>
            <a:off x="460375" y="-250825"/>
            <a:ext cx="1914525" cy="11620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493600" y="3429000"/>
            <a:ext cx="1978107" cy="197810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Phone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4" y="1911254"/>
            <a:ext cx="4439648"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5"/>
          <p:cNvSpPr>
            <a:spLocks noChangeArrowheads="1"/>
          </p:cNvSpPr>
          <p:nvPr/>
        </p:nvSpPr>
        <p:spPr bwMode="auto">
          <a:xfrm>
            <a:off x="838200" y="2740822"/>
            <a:ext cx="1295400" cy="415498"/>
          </a:xfrm>
          <a:prstGeom prst="rect">
            <a:avLst/>
          </a:prstGeom>
          <a:noFill/>
          <a:ln w="9525" algn="ctr">
            <a:noFill/>
            <a:miter lim="800000"/>
            <a:headEnd/>
            <a:tailEnd/>
          </a:ln>
        </p:spPr>
        <p:txBody>
          <a:bodyPr>
            <a:spAutoFit/>
          </a:bodyPr>
          <a:lstStyle/>
          <a:p>
            <a:pPr algn="r">
              <a:spcBef>
                <a:spcPct val="50000"/>
              </a:spcBef>
            </a:pPr>
            <a:r>
              <a:rPr lang="en-US" sz="1050" dirty="0" smtClean="0"/>
              <a:t>Lowers the Caller’s Audio</a:t>
            </a:r>
            <a:endParaRPr lang="en-US" sz="1050" dirty="0"/>
          </a:p>
        </p:txBody>
      </p:sp>
      <p:sp>
        <p:nvSpPr>
          <p:cNvPr id="7" name="Line 5"/>
          <p:cNvSpPr>
            <a:spLocks noChangeShapeType="1"/>
          </p:cNvSpPr>
          <p:nvPr/>
        </p:nvSpPr>
        <p:spPr bwMode="auto">
          <a:xfrm>
            <a:off x="2133600" y="2867780"/>
            <a:ext cx="609600" cy="180219"/>
          </a:xfrm>
          <a:prstGeom prst="line">
            <a:avLst/>
          </a:prstGeom>
          <a:noFill/>
          <a:ln w="9525">
            <a:solidFill>
              <a:srgbClr val="FB1B03"/>
            </a:solidFill>
            <a:round/>
            <a:headEnd/>
            <a:tailEnd type="triangle" w="med" len="med"/>
          </a:ln>
        </p:spPr>
        <p:txBody>
          <a:bodyPr/>
          <a:lstStyle/>
          <a:p>
            <a:endParaRPr lang="en-US"/>
          </a:p>
        </p:txBody>
      </p:sp>
      <p:sp>
        <p:nvSpPr>
          <p:cNvPr id="24" name="Text Box 4"/>
          <p:cNvSpPr txBox="1">
            <a:spLocks noChangeArrowheads="1"/>
          </p:cNvSpPr>
          <p:nvPr/>
        </p:nvSpPr>
        <p:spPr bwMode="auto">
          <a:xfrm>
            <a:off x="533400" y="5248870"/>
            <a:ext cx="8077200" cy="646331"/>
          </a:xfrm>
          <a:prstGeom prst="rect">
            <a:avLst/>
          </a:prstGeom>
          <a:noFill/>
          <a:ln w="9525">
            <a:noFill/>
            <a:miter lim="800000"/>
            <a:headEnd/>
            <a:tailEnd/>
          </a:ln>
        </p:spPr>
        <p:txBody>
          <a:bodyPr wrap="square">
            <a:spAutoFit/>
          </a:bodyPr>
          <a:lstStyle/>
          <a:p>
            <a:pPr>
              <a:spcBef>
                <a:spcPct val="50000"/>
              </a:spcBef>
            </a:pPr>
            <a:r>
              <a:rPr lang="en-US" dirty="0" smtClean="0">
                <a:solidFill>
                  <a:srgbClr val="FFFFFF"/>
                </a:solidFill>
              </a:rPr>
              <a:t>After Pressing the Phone Button, the Phone Page will appear.  Use the Dialing Buttons to dial </a:t>
            </a:r>
            <a:r>
              <a:rPr lang="en-US" dirty="0" smtClean="0">
                <a:solidFill>
                  <a:srgbClr val="FFFFFF"/>
                </a:solidFill>
              </a:rPr>
              <a:t>Traditionally.</a:t>
            </a:r>
            <a:endParaRPr lang="en-US" dirty="0">
              <a:solidFill>
                <a:srgbClr val="FFFFFF"/>
              </a:solidFill>
            </a:endParaRPr>
          </a:p>
        </p:txBody>
      </p:sp>
      <p:sp>
        <p:nvSpPr>
          <p:cNvPr id="11" name="Rectangle 35"/>
          <p:cNvSpPr>
            <a:spLocks noChangeArrowheads="1"/>
          </p:cNvSpPr>
          <p:nvPr/>
        </p:nvSpPr>
        <p:spPr bwMode="auto">
          <a:xfrm>
            <a:off x="7391401" y="3401306"/>
            <a:ext cx="1644262" cy="253916"/>
          </a:xfrm>
          <a:prstGeom prst="rect">
            <a:avLst/>
          </a:prstGeom>
          <a:noFill/>
          <a:ln w="9525" algn="ctr">
            <a:noFill/>
            <a:miter lim="800000"/>
            <a:headEnd/>
            <a:tailEnd/>
          </a:ln>
        </p:spPr>
        <p:txBody>
          <a:bodyPr wrap="square">
            <a:spAutoFit/>
          </a:bodyPr>
          <a:lstStyle/>
          <a:p>
            <a:pPr algn="l">
              <a:spcBef>
                <a:spcPct val="50000"/>
              </a:spcBef>
            </a:pPr>
            <a:r>
              <a:rPr lang="en-US" sz="1050" dirty="0" smtClean="0"/>
              <a:t>Phone Source Button</a:t>
            </a:r>
            <a:endParaRPr lang="en-US" sz="1050" dirty="0"/>
          </a:p>
        </p:txBody>
      </p:sp>
      <p:sp>
        <p:nvSpPr>
          <p:cNvPr id="12" name="Line 5"/>
          <p:cNvSpPr>
            <a:spLocks noChangeShapeType="1"/>
          </p:cNvSpPr>
          <p:nvPr/>
        </p:nvSpPr>
        <p:spPr bwMode="auto">
          <a:xfrm flipH="1">
            <a:off x="5714999" y="3528264"/>
            <a:ext cx="1676399" cy="357936"/>
          </a:xfrm>
          <a:prstGeom prst="line">
            <a:avLst/>
          </a:prstGeom>
          <a:noFill/>
          <a:ln w="9525">
            <a:solidFill>
              <a:srgbClr val="FB1B03"/>
            </a:solidFill>
            <a:round/>
            <a:headEnd/>
            <a:tailEnd type="triangle" w="med" len="med"/>
          </a:ln>
        </p:spPr>
        <p:txBody>
          <a:bodyPr/>
          <a:lstStyle/>
          <a:p>
            <a:endParaRPr lang="en-US"/>
          </a:p>
        </p:txBody>
      </p:sp>
      <p:sp>
        <p:nvSpPr>
          <p:cNvPr id="13" name="Rectangle 12"/>
          <p:cNvSpPr/>
          <p:nvPr/>
        </p:nvSpPr>
        <p:spPr bwMode="auto">
          <a:xfrm rot="16200000">
            <a:off x="4724261" y="2278520"/>
            <a:ext cx="1128042" cy="144780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35"/>
          <p:cNvSpPr>
            <a:spLocks noChangeArrowheads="1"/>
          </p:cNvSpPr>
          <p:nvPr/>
        </p:nvSpPr>
        <p:spPr bwMode="auto">
          <a:xfrm>
            <a:off x="7391401" y="1928064"/>
            <a:ext cx="1295400" cy="253916"/>
          </a:xfrm>
          <a:prstGeom prst="rect">
            <a:avLst/>
          </a:prstGeom>
          <a:noFill/>
          <a:ln w="9525" algn="ctr">
            <a:noFill/>
            <a:miter lim="800000"/>
            <a:headEnd/>
            <a:tailEnd/>
          </a:ln>
        </p:spPr>
        <p:txBody>
          <a:bodyPr>
            <a:spAutoFit/>
          </a:bodyPr>
          <a:lstStyle/>
          <a:p>
            <a:pPr algn="l">
              <a:spcBef>
                <a:spcPct val="50000"/>
              </a:spcBef>
            </a:pPr>
            <a:r>
              <a:rPr lang="en-US" sz="1050" dirty="0" smtClean="0"/>
              <a:t>Dialing Buttons</a:t>
            </a:r>
          </a:p>
        </p:txBody>
      </p:sp>
      <p:sp>
        <p:nvSpPr>
          <p:cNvPr id="15" name="Line 5"/>
          <p:cNvSpPr>
            <a:spLocks noChangeShapeType="1"/>
          </p:cNvSpPr>
          <p:nvPr/>
        </p:nvSpPr>
        <p:spPr bwMode="auto">
          <a:xfrm flipH="1">
            <a:off x="6012182" y="2090315"/>
            <a:ext cx="1379219" cy="348084"/>
          </a:xfrm>
          <a:prstGeom prst="line">
            <a:avLst/>
          </a:prstGeom>
          <a:noFill/>
          <a:ln w="9525">
            <a:solidFill>
              <a:srgbClr val="FB1B03"/>
            </a:solidFill>
            <a:round/>
            <a:headEnd/>
            <a:tailEnd type="triangle" w="med" len="med"/>
          </a:ln>
        </p:spPr>
        <p:txBody>
          <a:bodyPr/>
          <a:lstStyle/>
          <a:p>
            <a:endParaRPr lang="en-US"/>
          </a:p>
        </p:txBody>
      </p:sp>
      <p:sp>
        <p:nvSpPr>
          <p:cNvPr id="16" name="Rectangle 35"/>
          <p:cNvSpPr>
            <a:spLocks noChangeArrowheads="1"/>
          </p:cNvSpPr>
          <p:nvPr/>
        </p:nvSpPr>
        <p:spPr bwMode="auto">
          <a:xfrm>
            <a:off x="685800" y="3439483"/>
            <a:ext cx="1600200" cy="253916"/>
          </a:xfrm>
          <a:prstGeom prst="rect">
            <a:avLst/>
          </a:prstGeom>
          <a:noFill/>
          <a:ln w="9525" algn="ctr">
            <a:noFill/>
            <a:miter lim="800000"/>
            <a:headEnd/>
            <a:tailEnd/>
          </a:ln>
        </p:spPr>
        <p:txBody>
          <a:bodyPr wrap="square">
            <a:spAutoFit/>
          </a:bodyPr>
          <a:lstStyle/>
          <a:p>
            <a:pPr algn="r">
              <a:spcBef>
                <a:spcPct val="50000"/>
              </a:spcBef>
            </a:pPr>
            <a:r>
              <a:rPr lang="en-US" sz="1050" dirty="0" smtClean="0"/>
              <a:t> Caller’s Audio Level</a:t>
            </a:r>
            <a:endParaRPr lang="en-US" sz="1050" dirty="0"/>
          </a:p>
        </p:txBody>
      </p:sp>
      <p:sp>
        <p:nvSpPr>
          <p:cNvPr id="17" name="Line 5"/>
          <p:cNvSpPr>
            <a:spLocks noChangeShapeType="1"/>
          </p:cNvSpPr>
          <p:nvPr/>
        </p:nvSpPr>
        <p:spPr bwMode="auto">
          <a:xfrm flipV="1">
            <a:off x="2286000" y="3156320"/>
            <a:ext cx="762000" cy="410121"/>
          </a:xfrm>
          <a:prstGeom prst="line">
            <a:avLst/>
          </a:prstGeom>
          <a:noFill/>
          <a:ln w="9525">
            <a:solidFill>
              <a:srgbClr val="FB1B03"/>
            </a:solidFill>
            <a:round/>
            <a:headEnd/>
            <a:tailEnd type="triangle" w="med" len="med"/>
          </a:ln>
        </p:spPr>
        <p:txBody>
          <a:bodyPr/>
          <a:lstStyle/>
          <a:p>
            <a:endParaRPr lang="en-US"/>
          </a:p>
        </p:txBody>
      </p:sp>
      <p:sp>
        <p:nvSpPr>
          <p:cNvPr id="19" name="Rectangle 35"/>
          <p:cNvSpPr>
            <a:spLocks noChangeArrowheads="1"/>
          </p:cNvSpPr>
          <p:nvPr/>
        </p:nvSpPr>
        <p:spPr bwMode="auto">
          <a:xfrm>
            <a:off x="838200" y="2191298"/>
            <a:ext cx="1295400" cy="415498"/>
          </a:xfrm>
          <a:prstGeom prst="rect">
            <a:avLst/>
          </a:prstGeom>
          <a:noFill/>
          <a:ln w="9525" algn="ctr">
            <a:noFill/>
            <a:miter lim="800000"/>
            <a:headEnd/>
            <a:tailEnd/>
          </a:ln>
        </p:spPr>
        <p:txBody>
          <a:bodyPr>
            <a:spAutoFit/>
          </a:bodyPr>
          <a:lstStyle/>
          <a:p>
            <a:pPr algn="r">
              <a:spcBef>
                <a:spcPct val="50000"/>
              </a:spcBef>
            </a:pPr>
            <a:r>
              <a:rPr lang="en-US" sz="1050" dirty="0" smtClean="0"/>
              <a:t>Raises</a:t>
            </a:r>
            <a:r>
              <a:rPr lang="en-US" sz="1050" dirty="0" smtClean="0"/>
              <a:t> the Caller’s Audio</a:t>
            </a:r>
            <a:endParaRPr lang="en-US" sz="1050" dirty="0"/>
          </a:p>
        </p:txBody>
      </p:sp>
      <p:sp>
        <p:nvSpPr>
          <p:cNvPr id="20" name="Line 5"/>
          <p:cNvSpPr>
            <a:spLocks noChangeShapeType="1"/>
          </p:cNvSpPr>
          <p:nvPr/>
        </p:nvSpPr>
        <p:spPr bwMode="auto">
          <a:xfrm>
            <a:off x="2133600" y="2318256"/>
            <a:ext cx="1219200" cy="729743"/>
          </a:xfrm>
          <a:prstGeom prst="line">
            <a:avLst/>
          </a:prstGeom>
          <a:noFill/>
          <a:ln w="9525">
            <a:solidFill>
              <a:srgbClr val="FB1B03"/>
            </a:solidFill>
            <a:round/>
            <a:headEnd/>
            <a:tailEnd type="triangle" w="med" len="med"/>
          </a:ln>
        </p:spPr>
        <p:txBody>
          <a:bodyPr/>
          <a:lstStyle/>
          <a:p>
            <a:endParaRPr lang="en-US"/>
          </a:p>
        </p:txBody>
      </p:sp>
      <p:sp>
        <p:nvSpPr>
          <p:cNvPr id="21" name="Rectangle 35"/>
          <p:cNvSpPr>
            <a:spLocks noChangeArrowheads="1"/>
          </p:cNvSpPr>
          <p:nvPr/>
        </p:nvSpPr>
        <p:spPr bwMode="auto">
          <a:xfrm>
            <a:off x="6164582" y="1371600"/>
            <a:ext cx="1295400" cy="577081"/>
          </a:xfrm>
          <a:prstGeom prst="rect">
            <a:avLst/>
          </a:prstGeom>
          <a:noFill/>
          <a:ln w="9525" algn="ctr">
            <a:noFill/>
            <a:miter lim="800000"/>
            <a:headEnd/>
            <a:tailEnd/>
          </a:ln>
        </p:spPr>
        <p:txBody>
          <a:bodyPr>
            <a:spAutoFit/>
          </a:bodyPr>
          <a:lstStyle/>
          <a:p>
            <a:pPr algn="l">
              <a:spcBef>
                <a:spcPct val="50000"/>
              </a:spcBef>
            </a:pPr>
            <a:r>
              <a:rPr lang="en-US" sz="1050" dirty="0" smtClean="0"/>
              <a:t>The Current Dialed Number is Shown here.</a:t>
            </a:r>
            <a:endParaRPr lang="en-US" sz="1050" dirty="0" smtClean="0"/>
          </a:p>
        </p:txBody>
      </p:sp>
      <p:sp>
        <p:nvSpPr>
          <p:cNvPr id="22" name="Line 5"/>
          <p:cNvSpPr>
            <a:spLocks noChangeShapeType="1"/>
          </p:cNvSpPr>
          <p:nvPr/>
        </p:nvSpPr>
        <p:spPr bwMode="auto">
          <a:xfrm flipH="1">
            <a:off x="5105398" y="1524001"/>
            <a:ext cx="1143001" cy="740356"/>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4230318306"/>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Routing </a:t>
            </a:r>
            <a:r>
              <a:rPr lang="en-US" sz="4000" dirty="0" smtClean="0"/>
              <a:t>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4" y="1583390"/>
            <a:ext cx="4439648"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35"/>
          <p:cNvSpPr>
            <a:spLocks noChangeArrowheads="1"/>
          </p:cNvSpPr>
          <p:nvPr/>
        </p:nvSpPr>
        <p:spPr bwMode="auto">
          <a:xfrm>
            <a:off x="441960" y="3402959"/>
            <a:ext cx="1295400" cy="276999"/>
          </a:xfrm>
          <a:prstGeom prst="rect">
            <a:avLst/>
          </a:prstGeom>
          <a:noFill/>
          <a:ln w="9525" algn="ctr">
            <a:noFill/>
            <a:miter lim="800000"/>
            <a:headEnd/>
            <a:tailEnd/>
          </a:ln>
        </p:spPr>
        <p:txBody>
          <a:bodyPr>
            <a:spAutoFit/>
          </a:bodyPr>
          <a:lstStyle/>
          <a:p>
            <a:pPr algn="r">
              <a:spcBef>
                <a:spcPct val="50000"/>
              </a:spcBef>
            </a:pPr>
            <a:r>
              <a:rPr lang="en-US" sz="1200" dirty="0" smtClean="0"/>
              <a:t>Destinations</a:t>
            </a:r>
            <a:endParaRPr lang="en-US" sz="1200" dirty="0"/>
          </a:p>
        </p:txBody>
      </p:sp>
      <p:sp>
        <p:nvSpPr>
          <p:cNvPr id="19" name="Line 5"/>
          <p:cNvSpPr>
            <a:spLocks noChangeShapeType="1"/>
          </p:cNvSpPr>
          <p:nvPr/>
        </p:nvSpPr>
        <p:spPr bwMode="auto">
          <a:xfrm flipV="1">
            <a:off x="1752601" y="3124201"/>
            <a:ext cx="1127760" cy="432646"/>
          </a:xfrm>
          <a:prstGeom prst="line">
            <a:avLst/>
          </a:prstGeom>
          <a:noFill/>
          <a:ln w="9525">
            <a:solidFill>
              <a:srgbClr val="FB1B03"/>
            </a:solidFill>
            <a:round/>
            <a:headEnd/>
            <a:tailEnd type="triangle" w="med" len="med"/>
          </a:ln>
        </p:spPr>
        <p:txBody>
          <a:bodyPr/>
          <a:lstStyle/>
          <a:p>
            <a:endParaRPr lang="en-US"/>
          </a:p>
        </p:txBody>
      </p:sp>
      <p:sp>
        <p:nvSpPr>
          <p:cNvPr id="20" name="Rectangle 19"/>
          <p:cNvSpPr/>
          <p:nvPr/>
        </p:nvSpPr>
        <p:spPr bwMode="auto">
          <a:xfrm rot="16200000">
            <a:off x="4200207" y="1076007"/>
            <a:ext cx="728346" cy="336804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Text Box 4"/>
          <p:cNvSpPr txBox="1">
            <a:spLocks noChangeArrowheads="1"/>
          </p:cNvSpPr>
          <p:nvPr/>
        </p:nvSpPr>
        <p:spPr bwMode="auto">
          <a:xfrm>
            <a:off x="533400" y="5569803"/>
            <a:ext cx="8077200" cy="830997"/>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FFFFFF"/>
                </a:solidFill>
              </a:rPr>
              <a:t>After Pressing </a:t>
            </a:r>
            <a:r>
              <a:rPr lang="en-US" sz="1600" dirty="0" smtClean="0">
                <a:solidFill>
                  <a:srgbClr val="FFFFFF"/>
                </a:solidFill>
              </a:rPr>
              <a:t>the “Touch Here to Route” </a:t>
            </a:r>
            <a:r>
              <a:rPr lang="en-US" sz="1600" dirty="0" smtClean="0">
                <a:solidFill>
                  <a:srgbClr val="FFFFFF"/>
                </a:solidFill>
              </a:rPr>
              <a:t>Button, the </a:t>
            </a:r>
            <a:r>
              <a:rPr lang="en-US" sz="1600" dirty="0" smtClean="0">
                <a:solidFill>
                  <a:srgbClr val="FFFFFF"/>
                </a:solidFill>
              </a:rPr>
              <a:t>Routing </a:t>
            </a:r>
            <a:r>
              <a:rPr lang="en-US" sz="1600" dirty="0" smtClean="0">
                <a:solidFill>
                  <a:srgbClr val="FFFFFF"/>
                </a:solidFill>
              </a:rPr>
              <a:t>Page will appear.  Pressing one of the Destination Buttons will allow </a:t>
            </a:r>
            <a:r>
              <a:rPr lang="en-US" sz="1600" dirty="0" smtClean="0">
                <a:solidFill>
                  <a:srgbClr val="FFFFFF"/>
                </a:solidFill>
              </a:rPr>
              <a:t>the source</a:t>
            </a:r>
            <a:r>
              <a:rPr lang="en-US" sz="1600" dirty="0" smtClean="0">
                <a:solidFill>
                  <a:srgbClr val="FFFFFF"/>
                </a:solidFill>
              </a:rPr>
              <a:t> </a:t>
            </a:r>
            <a:r>
              <a:rPr lang="en-US" sz="1600" dirty="0" smtClean="0">
                <a:solidFill>
                  <a:srgbClr val="FFFFFF"/>
                </a:solidFill>
              </a:rPr>
              <a:t>to be seen</a:t>
            </a:r>
            <a:r>
              <a:rPr lang="en-US" sz="1600" dirty="0">
                <a:solidFill>
                  <a:srgbClr val="FFFFFF"/>
                </a:solidFill>
              </a:rPr>
              <a:t> </a:t>
            </a:r>
            <a:r>
              <a:rPr lang="en-US" sz="1600" dirty="0" smtClean="0">
                <a:solidFill>
                  <a:srgbClr val="FFFFFF"/>
                </a:solidFill>
              </a:rPr>
              <a:t>on that Screen</a:t>
            </a:r>
            <a:r>
              <a:rPr lang="en-US" sz="1600" dirty="0" smtClean="0">
                <a:solidFill>
                  <a:srgbClr val="FFFFFF"/>
                </a:solidFill>
              </a:rPr>
              <a:t>.  Pressing and holding a Destination Button will remove it from the Screen.</a:t>
            </a:r>
            <a:endParaRPr lang="en-US" sz="1600" dirty="0">
              <a:solidFill>
                <a:srgbClr val="FFFFFF"/>
              </a:solidFill>
            </a:endParaRPr>
          </a:p>
        </p:txBody>
      </p:sp>
      <p:sp>
        <p:nvSpPr>
          <p:cNvPr id="22" name="Rectangle 35"/>
          <p:cNvSpPr>
            <a:spLocks noChangeArrowheads="1"/>
          </p:cNvSpPr>
          <p:nvPr/>
        </p:nvSpPr>
        <p:spPr bwMode="auto">
          <a:xfrm>
            <a:off x="228600" y="4599820"/>
            <a:ext cx="2651760" cy="276999"/>
          </a:xfrm>
          <a:prstGeom prst="rect">
            <a:avLst/>
          </a:prstGeom>
          <a:noFill/>
          <a:ln w="9525" algn="ctr">
            <a:noFill/>
            <a:miter lim="800000"/>
            <a:headEnd/>
            <a:tailEnd/>
          </a:ln>
        </p:spPr>
        <p:txBody>
          <a:bodyPr wrap="square">
            <a:spAutoFit/>
          </a:bodyPr>
          <a:lstStyle/>
          <a:p>
            <a:pPr algn="r">
              <a:spcBef>
                <a:spcPct val="50000"/>
              </a:spcBef>
            </a:pPr>
            <a:r>
              <a:rPr lang="en-US" sz="1200" dirty="0" smtClean="0"/>
              <a:t>This </a:t>
            </a:r>
            <a:r>
              <a:rPr lang="en-US" sz="1200" dirty="0" smtClean="0"/>
              <a:t>closes the Routing Page</a:t>
            </a:r>
            <a:endParaRPr lang="en-US" sz="1200" dirty="0"/>
          </a:p>
        </p:txBody>
      </p:sp>
      <p:sp>
        <p:nvSpPr>
          <p:cNvPr id="23" name="Line 5"/>
          <p:cNvSpPr>
            <a:spLocks noChangeShapeType="1"/>
          </p:cNvSpPr>
          <p:nvPr/>
        </p:nvSpPr>
        <p:spPr bwMode="auto">
          <a:xfrm flipV="1">
            <a:off x="2880360" y="3710736"/>
            <a:ext cx="1400583" cy="989110"/>
          </a:xfrm>
          <a:prstGeom prst="line">
            <a:avLst/>
          </a:prstGeom>
          <a:noFill/>
          <a:ln w="9525">
            <a:solidFill>
              <a:srgbClr val="FB1B03"/>
            </a:solidFill>
            <a:round/>
            <a:headEnd/>
            <a:tailEnd type="triangle" w="med" len="med"/>
          </a:ln>
        </p:spPr>
        <p:txBody>
          <a:bodyPr/>
          <a:lstStyle/>
          <a:p>
            <a:endParaRPr lang="en-US"/>
          </a:p>
        </p:txBody>
      </p:sp>
      <p:sp>
        <p:nvSpPr>
          <p:cNvPr id="11" name="Rectangle 35"/>
          <p:cNvSpPr>
            <a:spLocks noChangeArrowheads="1"/>
          </p:cNvSpPr>
          <p:nvPr/>
        </p:nvSpPr>
        <p:spPr bwMode="auto">
          <a:xfrm>
            <a:off x="594360" y="3733800"/>
            <a:ext cx="1295400" cy="646331"/>
          </a:xfrm>
          <a:prstGeom prst="rect">
            <a:avLst/>
          </a:prstGeom>
          <a:noFill/>
          <a:ln w="9525" algn="ctr">
            <a:noFill/>
            <a:miter lim="800000"/>
            <a:headEnd/>
            <a:tailEnd/>
          </a:ln>
        </p:spPr>
        <p:txBody>
          <a:bodyPr>
            <a:spAutoFit/>
          </a:bodyPr>
          <a:lstStyle/>
          <a:p>
            <a:pPr algn="r">
              <a:spcBef>
                <a:spcPct val="50000"/>
              </a:spcBef>
            </a:pPr>
            <a:r>
              <a:rPr lang="en-US" sz="1200" dirty="0" smtClean="0"/>
              <a:t>Shows the Source showing on the Screen</a:t>
            </a:r>
            <a:endParaRPr lang="en-US" sz="1200" dirty="0"/>
          </a:p>
        </p:txBody>
      </p:sp>
      <p:sp>
        <p:nvSpPr>
          <p:cNvPr id="12" name="Line 5"/>
          <p:cNvSpPr>
            <a:spLocks noChangeShapeType="1"/>
          </p:cNvSpPr>
          <p:nvPr/>
        </p:nvSpPr>
        <p:spPr bwMode="auto">
          <a:xfrm flipV="1">
            <a:off x="1889760" y="3340524"/>
            <a:ext cx="1234439" cy="545676"/>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1122297580"/>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VTC Page</a:t>
            </a:r>
            <a:endParaRPr lang="en-US" sz="4000" dirty="0" smtClean="0"/>
          </a:p>
        </p:txBody>
      </p:sp>
      <p:sp>
        <p:nvSpPr>
          <p:cNvPr id="11268" name="Text Box 4"/>
          <p:cNvSpPr txBox="1">
            <a:spLocks noChangeArrowheads="1"/>
          </p:cNvSpPr>
          <p:nvPr/>
        </p:nvSpPr>
        <p:spPr bwMode="auto">
          <a:xfrm>
            <a:off x="914400" y="5248870"/>
            <a:ext cx="7315200" cy="923330"/>
          </a:xfrm>
          <a:prstGeom prst="rect">
            <a:avLst/>
          </a:prstGeom>
          <a:noFill/>
          <a:ln w="9525">
            <a:noFill/>
            <a:miter lim="800000"/>
            <a:headEnd/>
            <a:tailEnd/>
          </a:ln>
        </p:spPr>
        <p:txBody>
          <a:bodyPr>
            <a:spAutoFit/>
          </a:bodyPr>
          <a:lstStyle/>
          <a:p>
            <a:pPr>
              <a:spcBef>
                <a:spcPct val="50000"/>
              </a:spcBef>
            </a:pPr>
            <a:r>
              <a:rPr lang="en-US" dirty="0" smtClean="0">
                <a:solidFill>
                  <a:srgbClr val="FFFFFF"/>
                </a:solidFill>
              </a:rPr>
              <a:t>After Selecting the Video Conference Button, The Main VTC Page will appear.  </a:t>
            </a:r>
            <a:r>
              <a:rPr lang="en-US" dirty="0" smtClean="0">
                <a:solidFill>
                  <a:srgbClr val="FFFFFF"/>
                </a:solidFill>
              </a:rPr>
              <a:t>This will allow you to make a VTC Call, and control the Menus on the VTC System.</a:t>
            </a:r>
            <a:endParaRPr lang="en-US" dirty="0">
              <a:solidFill>
                <a:srgbClr val="FFFFFF"/>
              </a:solidFill>
            </a:endParaRP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5" y="1828800"/>
            <a:ext cx="4439649"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p:cNvSpPr/>
          <p:nvPr/>
        </p:nvSpPr>
        <p:spPr bwMode="auto">
          <a:xfrm rot="16200000">
            <a:off x="4617491" y="2043497"/>
            <a:ext cx="1356824" cy="1600199"/>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7" name="Rectangle 35"/>
          <p:cNvSpPr>
            <a:spLocks noChangeArrowheads="1"/>
          </p:cNvSpPr>
          <p:nvPr/>
        </p:nvSpPr>
        <p:spPr bwMode="auto">
          <a:xfrm>
            <a:off x="7391400" y="1855463"/>
            <a:ext cx="1295400" cy="253916"/>
          </a:xfrm>
          <a:prstGeom prst="rect">
            <a:avLst/>
          </a:prstGeom>
          <a:noFill/>
          <a:ln w="9525" algn="ctr">
            <a:noFill/>
            <a:miter lim="800000"/>
            <a:headEnd/>
            <a:tailEnd/>
          </a:ln>
        </p:spPr>
        <p:txBody>
          <a:bodyPr>
            <a:spAutoFit/>
          </a:bodyPr>
          <a:lstStyle/>
          <a:p>
            <a:pPr algn="l">
              <a:spcBef>
                <a:spcPct val="50000"/>
              </a:spcBef>
            </a:pPr>
            <a:r>
              <a:rPr lang="en-US" sz="1050" dirty="0" smtClean="0"/>
              <a:t>Dialing Buttons</a:t>
            </a:r>
          </a:p>
        </p:txBody>
      </p:sp>
      <p:sp>
        <p:nvSpPr>
          <p:cNvPr id="28" name="Line 5"/>
          <p:cNvSpPr>
            <a:spLocks noChangeShapeType="1"/>
          </p:cNvSpPr>
          <p:nvPr/>
        </p:nvSpPr>
        <p:spPr bwMode="auto">
          <a:xfrm flipH="1">
            <a:off x="6096003" y="2017714"/>
            <a:ext cx="1295397" cy="294949"/>
          </a:xfrm>
          <a:prstGeom prst="line">
            <a:avLst/>
          </a:prstGeom>
          <a:noFill/>
          <a:ln w="9525">
            <a:solidFill>
              <a:srgbClr val="FB1B03"/>
            </a:solidFill>
            <a:round/>
            <a:headEnd/>
            <a:tailEnd type="triangle" w="med" len="med"/>
          </a:ln>
        </p:spPr>
        <p:txBody>
          <a:bodyPr/>
          <a:lstStyle/>
          <a:p>
            <a:endParaRPr lang="en-US"/>
          </a:p>
        </p:txBody>
      </p:sp>
      <p:sp>
        <p:nvSpPr>
          <p:cNvPr id="29" name="Rectangle 28"/>
          <p:cNvSpPr/>
          <p:nvPr/>
        </p:nvSpPr>
        <p:spPr bwMode="auto">
          <a:xfrm rot="16200000">
            <a:off x="2753627" y="2018285"/>
            <a:ext cx="1274547" cy="1447802"/>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0" name="Rectangle 35"/>
          <p:cNvSpPr>
            <a:spLocks noChangeArrowheads="1"/>
          </p:cNvSpPr>
          <p:nvPr/>
        </p:nvSpPr>
        <p:spPr bwMode="auto">
          <a:xfrm>
            <a:off x="0" y="2104914"/>
            <a:ext cx="1295400" cy="415498"/>
          </a:xfrm>
          <a:prstGeom prst="rect">
            <a:avLst/>
          </a:prstGeom>
          <a:noFill/>
          <a:ln w="9525" algn="ctr">
            <a:noFill/>
            <a:miter lim="800000"/>
            <a:headEnd/>
            <a:tailEnd/>
          </a:ln>
        </p:spPr>
        <p:txBody>
          <a:bodyPr>
            <a:spAutoFit/>
          </a:bodyPr>
          <a:lstStyle/>
          <a:p>
            <a:pPr algn="r">
              <a:spcBef>
                <a:spcPct val="50000"/>
              </a:spcBef>
            </a:pPr>
            <a:r>
              <a:rPr lang="en-US" sz="1050" dirty="0" smtClean="0"/>
              <a:t>VTC Menu Controls</a:t>
            </a:r>
            <a:endParaRPr lang="en-US" sz="1050" dirty="0"/>
          </a:p>
        </p:txBody>
      </p:sp>
      <p:sp>
        <p:nvSpPr>
          <p:cNvPr id="31" name="Line 5"/>
          <p:cNvSpPr>
            <a:spLocks noChangeShapeType="1"/>
          </p:cNvSpPr>
          <p:nvPr/>
        </p:nvSpPr>
        <p:spPr bwMode="auto">
          <a:xfrm>
            <a:off x="1319466" y="2234230"/>
            <a:ext cx="1347533" cy="0"/>
          </a:xfrm>
          <a:prstGeom prst="line">
            <a:avLst/>
          </a:prstGeom>
          <a:noFill/>
          <a:ln w="9525">
            <a:solidFill>
              <a:srgbClr val="FB1B03"/>
            </a:solidFill>
            <a:round/>
            <a:headEnd/>
            <a:tailEnd type="triangle" w="med" len="med"/>
          </a:ln>
        </p:spPr>
        <p:txBody>
          <a:bodyPr/>
          <a:lstStyle/>
          <a:p>
            <a:endParaRPr lang="en-US"/>
          </a:p>
        </p:txBody>
      </p:sp>
      <p:sp>
        <p:nvSpPr>
          <p:cNvPr id="32" name="Rectangle 35"/>
          <p:cNvSpPr>
            <a:spLocks noChangeArrowheads="1"/>
          </p:cNvSpPr>
          <p:nvPr/>
        </p:nvSpPr>
        <p:spPr bwMode="auto">
          <a:xfrm>
            <a:off x="1775460" y="1166084"/>
            <a:ext cx="1295400" cy="253916"/>
          </a:xfrm>
          <a:prstGeom prst="rect">
            <a:avLst/>
          </a:prstGeom>
          <a:noFill/>
          <a:ln w="9525" algn="ctr">
            <a:noFill/>
            <a:miter lim="800000"/>
            <a:headEnd/>
            <a:tailEnd/>
          </a:ln>
        </p:spPr>
        <p:txBody>
          <a:bodyPr>
            <a:spAutoFit/>
          </a:bodyPr>
          <a:lstStyle/>
          <a:p>
            <a:pPr algn="r">
              <a:spcBef>
                <a:spcPct val="50000"/>
              </a:spcBef>
            </a:pPr>
            <a:r>
              <a:rPr lang="en-US" sz="1050" dirty="0" smtClean="0"/>
              <a:t>Stops Sending </a:t>
            </a:r>
            <a:endParaRPr lang="en-US" sz="1050" dirty="0"/>
          </a:p>
        </p:txBody>
      </p:sp>
      <p:sp>
        <p:nvSpPr>
          <p:cNvPr id="33" name="Line 5"/>
          <p:cNvSpPr>
            <a:spLocks noChangeShapeType="1"/>
          </p:cNvSpPr>
          <p:nvPr/>
        </p:nvSpPr>
        <p:spPr bwMode="auto">
          <a:xfrm>
            <a:off x="3094927" y="1295399"/>
            <a:ext cx="715073" cy="1017263"/>
          </a:xfrm>
          <a:prstGeom prst="line">
            <a:avLst/>
          </a:prstGeom>
          <a:noFill/>
          <a:ln w="9525">
            <a:solidFill>
              <a:srgbClr val="FB1B03"/>
            </a:solidFill>
            <a:round/>
            <a:headEnd/>
            <a:tailEnd type="triangle" w="med" len="med"/>
          </a:ln>
        </p:spPr>
        <p:txBody>
          <a:bodyPr/>
          <a:lstStyle/>
          <a:p>
            <a:endParaRPr lang="en-US"/>
          </a:p>
        </p:txBody>
      </p:sp>
      <p:sp>
        <p:nvSpPr>
          <p:cNvPr id="34" name="Rectangle 35"/>
          <p:cNvSpPr>
            <a:spLocks noChangeArrowheads="1"/>
          </p:cNvSpPr>
          <p:nvPr/>
        </p:nvSpPr>
        <p:spPr bwMode="auto">
          <a:xfrm>
            <a:off x="7391401" y="3401306"/>
            <a:ext cx="1644262" cy="253916"/>
          </a:xfrm>
          <a:prstGeom prst="rect">
            <a:avLst/>
          </a:prstGeom>
          <a:noFill/>
          <a:ln w="9525" algn="ctr">
            <a:noFill/>
            <a:miter lim="800000"/>
            <a:headEnd/>
            <a:tailEnd/>
          </a:ln>
        </p:spPr>
        <p:txBody>
          <a:bodyPr wrap="square">
            <a:spAutoFit/>
          </a:bodyPr>
          <a:lstStyle/>
          <a:p>
            <a:pPr algn="l">
              <a:spcBef>
                <a:spcPct val="50000"/>
              </a:spcBef>
            </a:pPr>
            <a:r>
              <a:rPr lang="en-US" sz="1050" dirty="0" smtClean="0"/>
              <a:t>VTC</a:t>
            </a:r>
            <a:r>
              <a:rPr lang="en-US" sz="1050" dirty="0" smtClean="0"/>
              <a:t> </a:t>
            </a:r>
            <a:r>
              <a:rPr lang="en-US" sz="1050" dirty="0" smtClean="0"/>
              <a:t>Source Button</a:t>
            </a:r>
            <a:endParaRPr lang="en-US" sz="1050" dirty="0"/>
          </a:p>
        </p:txBody>
      </p:sp>
      <p:sp>
        <p:nvSpPr>
          <p:cNvPr id="35" name="Line 5"/>
          <p:cNvSpPr>
            <a:spLocks noChangeShapeType="1"/>
          </p:cNvSpPr>
          <p:nvPr/>
        </p:nvSpPr>
        <p:spPr bwMode="auto">
          <a:xfrm flipH="1">
            <a:off x="5105400" y="3528264"/>
            <a:ext cx="2285998" cy="357936"/>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168212562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Camera </a:t>
            </a:r>
            <a:r>
              <a:rPr lang="en-US" sz="4000" dirty="0" smtClean="0"/>
              <a:t>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4" y="1911254"/>
            <a:ext cx="4439648"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5"/>
          <p:cNvSpPr>
            <a:spLocks noChangeArrowheads="1"/>
          </p:cNvSpPr>
          <p:nvPr/>
        </p:nvSpPr>
        <p:spPr bwMode="auto">
          <a:xfrm>
            <a:off x="-76200" y="2613864"/>
            <a:ext cx="1813560" cy="415498"/>
          </a:xfrm>
          <a:prstGeom prst="rect">
            <a:avLst/>
          </a:prstGeom>
          <a:noFill/>
          <a:ln w="9525" algn="ctr">
            <a:noFill/>
            <a:miter lim="800000"/>
            <a:headEnd/>
            <a:tailEnd/>
          </a:ln>
        </p:spPr>
        <p:txBody>
          <a:bodyPr wrap="square">
            <a:spAutoFit/>
          </a:bodyPr>
          <a:lstStyle/>
          <a:p>
            <a:pPr algn="r">
              <a:spcBef>
                <a:spcPct val="50000"/>
              </a:spcBef>
            </a:pPr>
            <a:r>
              <a:rPr lang="en-US" sz="1050" dirty="0" smtClean="0"/>
              <a:t>Camera Pan/Tilt/Zoom Controls</a:t>
            </a:r>
            <a:endParaRPr lang="en-US" sz="1050" dirty="0"/>
          </a:p>
        </p:txBody>
      </p:sp>
      <p:sp>
        <p:nvSpPr>
          <p:cNvPr id="7" name="Line 5"/>
          <p:cNvSpPr>
            <a:spLocks noChangeShapeType="1"/>
          </p:cNvSpPr>
          <p:nvPr/>
        </p:nvSpPr>
        <p:spPr bwMode="auto">
          <a:xfrm>
            <a:off x="1752600" y="2821613"/>
            <a:ext cx="1219201" cy="163399"/>
          </a:xfrm>
          <a:prstGeom prst="line">
            <a:avLst/>
          </a:prstGeom>
          <a:noFill/>
          <a:ln w="9525">
            <a:solidFill>
              <a:srgbClr val="FB1B03"/>
            </a:solidFill>
            <a:round/>
            <a:headEnd/>
            <a:tailEnd type="triangle" w="med" len="med"/>
          </a:ln>
        </p:spPr>
        <p:txBody>
          <a:bodyPr/>
          <a:lstStyle/>
          <a:p>
            <a:endParaRPr lang="en-US"/>
          </a:p>
        </p:txBody>
      </p:sp>
      <p:sp>
        <p:nvSpPr>
          <p:cNvPr id="8" name="Rectangle 7"/>
          <p:cNvSpPr/>
          <p:nvPr/>
        </p:nvSpPr>
        <p:spPr bwMode="auto">
          <a:xfrm rot="16200000">
            <a:off x="3187679" y="2044679"/>
            <a:ext cx="1016044" cy="144779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4" name="Text Box 4"/>
          <p:cNvSpPr txBox="1">
            <a:spLocks noChangeArrowheads="1"/>
          </p:cNvSpPr>
          <p:nvPr/>
        </p:nvSpPr>
        <p:spPr bwMode="auto">
          <a:xfrm>
            <a:off x="304800" y="5420380"/>
            <a:ext cx="8458200" cy="523220"/>
          </a:xfrm>
          <a:prstGeom prst="rect">
            <a:avLst/>
          </a:prstGeom>
          <a:noFill/>
          <a:ln w="9525">
            <a:noFill/>
            <a:miter lim="800000"/>
            <a:headEnd/>
            <a:tailEnd/>
          </a:ln>
        </p:spPr>
        <p:txBody>
          <a:bodyPr wrap="square">
            <a:spAutoFit/>
          </a:bodyPr>
          <a:lstStyle/>
          <a:p>
            <a:pPr>
              <a:spcBef>
                <a:spcPct val="50000"/>
              </a:spcBef>
            </a:pPr>
            <a:r>
              <a:rPr lang="en-US" sz="1400" dirty="0" smtClean="0">
                <a:solidFill>
                  <a:srgbClr val="FFFFFF"/>
                </a:solidFill>
              </a:rPr>
              <a:t>After Pressing the Camera </a:t>
            </a:r>
            <a:r>
              <a:rPr lang="en-US" sz="1400" dirty="0" smtClean="0">
                <a:solidFill>
                  <a:srgbClr val="FFFFFF"/>
                </a:solidFill>
              </a:rPr>
              <a:t>Button, the Camera </a:t>
            </a:r>
            <a:r>
              <a:rPr lang="en-US" sz="1400" dirty="0" smtClean="0">
                <a:solidFill>
                  <a:srgbClr val="FFFFFF"/>
                </a:solidFill>
              </a:rPr>
              <a:t>Page will appear. </a:t>
            </a:r>
            <a:r>
              <a:rPr lang="en-US" sz="1400" dirty="0" smtClean="0">
                <a:solidFill>
                  <a:srgbClr val="FFFFFF"/>
                </a:solidFill>
              </a:rPr>
              <a:t>Pressing </a:t>
            </a:r>
            <a:r>
              <a:rPr lang="en-US" sz="1400" dirty="0" smtClean="0">
                <a:solidFill>
                  <a:srgbClr val="FFFFFF"/>
                </a:solidFill>
              </a:rPr>
              <a:t>on one of the Preset buttons will recall a Preset.  Pressing and Holding a Preset button will save it for later Recall.</a:t>
            </a:r>
            <a:endParaRPr lang="en-US" sz="1400" dirty="0">
              <a:solidFill>
                <a:srgbClr val="FFFFFF"/>
              </a:solidFill>
            </a:endParaRPr>
          </a:p>
        </p:txBody>
      </p:sp>
      <p:sp>
        <p:nvSpPr>
          <p:cNvPr id="15" name="Line 5"/>
          <p:cNvSpPr>
            <a:spLocks noChangeShapeType="1"/>
          </p:cNvSpPr>
          <p:nvPr/>
        </p:nvSpPr>
        <p:spPr bwMode="auto">
          <a:xfrm flipH="1">
            <a:off x="6476998" y="3759241"/>
            <a:ext cx="990602" cy="203159"/>
          </a:xfrm>
          <a:prstGeom prst="line">
            <a:avLst/>
          </a:prstGeom>
          <a:noFill/>
          <a:ln w="9525">
            <a:solidFill>
              <a:srgbClr val="FB1B03"/>
            </a:solidFill>
            <a:round/>
            <a:headEnd/>
            <a:tailEnd type="triangle" w="med" len="med"/>
          </a:ln>
        </p:spPr>
        <p:txBody>
          <a:bodyPr/>
          <a:lstStyle/>
          <a:p>
            <a:endParaRPr lang="en-US"/>
          </a:p>
        </p:txBody>
      </p:sp>
      <p:sp>
        <p:nvSpPr>
          <p:cNvPr id="16" name="Rectangle 35"/>
          <p:cNvSpPr>
            <a:spLocks noChangeArrowheads="1"/>
          </p:cNvSpPr>
          <p:nvPr/>
        </p:nvSpPr>
        <p:spPr bwMode="auto">
          <a:xfrm>
            <a:off x="6918959" y="2006641"/>
            <a:ext cx="1943102" cy="253916"/>
          </a:xfrm>
          <a:prstGeom prst="rect">
            <a:avLst/>
          </a:prstGeom>
          <a:noFill/>
          <a:ln w="9525" algn="ctr">
            <a:noFill/>
            <a:miter lim="800000"/>
            <a:headEnd/>
            <a:tailEnd/>
          </a:ln>
        </p:spPr>
        <p:txBody>
          <a:bodyPr wrap="square">
            <a:spAutoFit/>
          </a:bodyPr>
          <a:lstStyle/>
          <a:p>
            <a:pPr algn="l">
              <a:spcBef>
                <a:spcPct val="50000"/>
              </a:spcBef>
            </a:pPr>
            <a:r>
              <a:rPr lang="en-US" sz="1050" dirty="0" smtClean="0"/>
              <a:t>Camera Preset Controls</a:t>
            </a:r>
            <a:endParaRPr lang="en-US" sz="1050" dirty="0"/>
          </a:p>
        </p:txBody>
      </p:sp>
      <p:sp>
        <p:nvSpPr>
          <p:cNvPr id="17" name="Line 5"/>
          <p:cNvSpPr>
            <a:spLocks noChangeShapeType="1"/>
          </p:cNvSpPr>
          <p:nvPr/>
        </p:nvSpPr>
        <p:spPr bwMode="auto">
          <a:xfrm flipH="1">
            <a:off x="6019799" y="2133598"/>
            <a:ext cx="914399" cy="165121"/>
          </a:xfrm>
          <a:prstGeom prst="line">
            <a:avLst/>
          </a:prstGeom>
          <a:noFill/>
          <a:ln w="9525">
            <a:solidFill>
              <a:srgbClr val="FB1B03"/>
            </a:solidFill>
            <a:round/>
            <a:headEnd/>
            <a:tailEnd type="triangle" w="med" len="med"/>
          </a:ln>
        </p:spPr>
        <p:txBody>
          <a:bodyPr/>
          <a:lstStyle/>
          <a:p>
            <a:endParaRPr lang="en-US"/>
          </a:p>
        </p:txBody>
      </p:sp>
      <p:sp>
        <p:nvSpPr>
          <p:cNvPr id="18" name="Rectangle 17"/>
          <p:cNvSpPr/>
          <p:nvPr/>
        </p:nvSpPr>
        <p:spPr bwMode="auto">
          <a:xfrm rot="16200000">
            <a:off x="4754405" y="2179796"/>
            <a:ext cx="1311591" cy="121919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9" name="Rectangle 35"/>
          <p:cNvSpPr>
            <a:spLocks noChangeArrowheads="1"/>
          </p:cNvSpPr>
          <p:nvPr/>
        </p:nvSpPr>
        <p:spPr bwMode="auto">
          <a:xfrm>
            <a:off x="7391401" y="3632284"/>
            <a:ext cx="1644262" cy="253916"/>
          </a:xfrm>
          <a:prstGeom prst="rect">
            <a:avLst/>
          </a:prstGeom>
          <a:noFill/>
          <a:ln w="9525" algn="ctr">
            <a:noFill/>
            <a:miter lim="800000"/>
            <a:headEnd/>
            <a:tailEnd/>
          </a:ln>
        </p:spPr>
        <p:txBody>
          <a:bodyPr wrap="square">
            <a:spAutoFit/>
          </a:bodyPr>
          <a:lstStyle/>
          <a:p>
            <a:pPr algn="l">
              <a:spcBef>
                <a:spcPct val="50000"/>
              </a:spcBef>
            </a:pPr>
            <a:r>
              <a:rPr lang="en-US" sz="1050" dirty="0" smtClean="0"/>
              <a:t>Camera </a:t>
            </a:r>
            <a:r>
              <a:rPr lang="en-US" sz="1050" dirty="0" smtClean="0"/>
              <a:t>Source Button</a:t>
            </a:r>
            <a:endParaRPr lang="en-US" sz="1050" dirty="0"/>
          </a:p>
        </p:txBody>
      </p:sp>
    </p:spTree>
    <p:extLst>
      <p:ext uri="{BB962C8B-B14F-4D97-AF65-F5344CB8AC3E}">
        <p14:creationId xmlns:p14="http://schemas.microsoft.com/office/powerpoint/2010/main" val="308288649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353279" y="2342070"/>
            <a:ext cx="2939104" cy="1722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Power Down Page</a:t>
            </a:r>
          </a:p>
        </p:txBody>
      </p:sp>
      <p:sp>
        <p:nvSpPr>
          <p:cNvPr id="10245" name="Text Box 4"/>
          <p:cNvSpPr txBox="1">
            <a:spLocks noChangeArrowheads="1"/>
          </p:cNvSpPr>
          <p:nvPr/>
        </p:nvSpPr>
        <p:spPr bwMode="auto">
          <a:xfrm>
            <a:off x="1066800" y="5311775"/>
            <a:ext cx="7315200" cy="784225"/>
          </a:xfrm>
          <a:prstGeom prst="rect">
            <a:avLst/>
          </a:prstGeom>
          <a:noFill/>
          <a:ln w="9525">
            <a:noFill/>
            <a:miter lim="800000"/>
            <a:headEnd/>
            <a:tailEnd/>
          </a:ln>
        </p:spPr>
        <p:txBody>
          <a:bodyPr>
            <a:spAutoFit/>
          </a:bodyPr>
          <a:lstStyle/>
          <a:p>
            <a:pPr>
              <a:spcBef>
                <a:spcPct val="50000"/>
              </a:spcBef>
            </a:pPr>
            <a:r>
              <a:rPr lang="en-US" dirty="0"/>
              <a:t>From </a:t>
            </a:r>
            <a:r>
              <a:rPr lang="en-US" dirty="0" smtClean="0"/>
              <a:t>the Main </a:t>
            </a:r>
            <a:r>
              <a:rPr lang="en-US" dirty="0" smtClean="0"/>
              <a:t>Page </a:t>
            </a:r>
            <a:r>
              <a:rPr lang="en-US" dirty="0"/>
              <a:t>press </a:t>
            </a:r>
            <a:r>
              <a:rPr lang="en-US" dirty="0" smtClean="0"/>
              <a:t>the </a:t>
            </a:r>
            <a:r>
              <a:rPr lang="en-US" dirty="0" smtClean="0"/>
              <a:t>Close</a:t>
            </a:r>
            <a:r>
              <a:rPr lang="en-US" dirty="0" smtClean="0"/>
              <a:t> </a:t>
            </a:r>
            <a:r>
              <a:rPr lang="en-US" dirty="0" smtClean="0"/>
              <a:t>button</a:t>
            </a:r>
            <a:r>
              <a:rPr lang="en-US" dirty="0"/>
              <a:t>. </a:t>
            </a:r>
          </a:p>
          <a:p>
            <a:pPr>
              <a:spcBef>
                <a:spcPct val="50000"/>
              </a:spcBef>
            </a:pPr>
            <a:r>
              <a:rPr lang="en-US" dirty="0"/>
              <a:t>Then press the </a:t>
            </a:r>
            <a:r>
              <a:rPr lang="en-US" dirty="0" smtClean="0"/>
              <a:t>“Yes, </a:t>
            </a:r>
            <a:r>
              <a:rPr lang="en-US" dirty="0" smtClean="0"/>
              <a:t>Power Down</a:t>
            </a:r>
            <a:r>
              <a:rPr lang="en-US" dirty="0" smtClean="0"/>
              <a:t>” </a:t>
            </a:r>
            <a:r>
              <a:rPr lang="en-US" dirty="0" smtClean="0"/>
              <a:t>button </a:t>
            </a:r>
            <a:r>
              <a:rPr lang="en-US" dirty="0"/>
              <a:t>to turn the system off</a:t>
            </a:r>
            <a:r>
              <a:rPr lang="en-US" dirty="0" smtClean="0"/>
              <a:t>.  </a:t>
            </a:r>
            <a:endParaRPr lang="en-US" dirty="0"/>
          </a:p>
        </p:txBody>
      </p:sp>
      <p:pic>
        <p:nvPicPr>
          <p:cNvPr id="10246" name="Picture 19" descr="TEst v116 copy"/>
          <p:cNvPicPr>
            <a:picLocks noChangeAspect="1" noChangeArrowheads="1"/>
          </p:cNvPicPr>
          <p:nvPr/>
        </p:nvPicPr>
        <p:blipFill>
          <a:blip r:embed="rId4" cstate="print"/>
          <a:srcRect/>
          <a:stretch>
            <a:fillRect/>
          </a:stretch>
        </p:blipFill>
        <p:spPr bwMode="auto">
          <a:xfrm>
            <a:off x="76200" y="47625"/>
            <a:ext cx="1676400" cy="333375"/>
          </a:xfrm>
          <a:prstGeom prst="rect">
            <a:avLst/>
          </a:prstGeom>
          <a:noFill/>
          <a:ln w="9525">
            <a:noFill/>
            <a:miter lim="800000"/>
            <a:headEnd/>
            <a:tailEnd/>
          </a:ln>
        </p:spPr>
      </p:pic>
      <p:sp>
        <p:nvSpPr>
          <p:cNvPr id="10248" name="Line 5"/>
          <p:cNvSpPr>
            <a:spLocks noChangeShapeType="1"/>
          </p:cNvSpPr>
          <p:nvPr/>
        </p:nvSpPr>
        <p:spPr bwMode="auto">
          <a:xfrm flipH="1" flipV="1">
            <a:off x="6553200" y="3505200"/>
            <a:ext cx="914400" cy="1981200"/>
          </a:xfrm>
          <a:prstGeom prst="line">
            <a:avLst/>
          </a:prstGeom>
          <a:noFill/>
          <a:ln w="9525">
            <a:solidFill>
              <a:srgbClr val="FB1B03"/>
            </a:solidFill>
            <a:round/>
            <a:headEnd/>
            <a:tailEnd type="triangle" w="med" len="med"/>
          </a:ln>
        </p:spPr>
        <p:txBody>
          <a:bodyPr/>
          <a:lstStyle/>
          <a:p>
            <a:endParaRPr lang="en-US"/>
          </a:p>
        </p:txBody>
      </p:sp>
      <p:pic>
        <p:nvPicPr>
          <p:cNvPr id="10" name="Picture 9"/>
          <p:cNvPicPr/>
          <p:nvPr/>
        </p:nvPicPr>
        <p:blipFill>
          <a:blip r:embed="rId5" cstate="print">
            <a:extLst>
              <a:ext uri="{28A0092B-C50C-407E-A947-70E740481C1C}">
                <a14:useLocalDpi xmlns:a14="http://schemas.microsoft.com/office/drawing/2010/main" val="0"/>
              </a:ext>
            </a:extLst>
          </a:blip>
          <a:stretch>
            <a:fillRect/>
          </a:stretch>
        </p:blipFill>
        <p:spPr>
          <a:xfrm>
            <a:off x="947142" y="2342506"/>
            <a:ext cx="2944416" cy="1725243"/>
          </a:xfrm>
          <a:prstGeom prst="rect">
            <a:avLst/>
          </a:prstGeom>
        </p:spPr>
      </p:pic>
      <p:sp>
        <p:nvSpPr>
          <p:cNvPr id="10247" name="Line 5"/>
          <p:cNvSpPr>
            <a:spLocks noChangeShapeType="1"/>
          </p:cNvSpPr>
          <p:nvPr/>
        </p:nvSpPr>
        <p:spPr bwMode="auto">
          <a:xfrm flipH="1" flipV="1">
            <a:off x="1066800" y="4067749"/>
            <a:ext cx="1352550" cy="1147967"/>
          </a:xfrm>
          <a:prstGeom prst="line">
            <a:avLst/>
          </a:prstGeom>
          <a:noFill/>
          <a:ln w="9525">
            <a:solidFill>
              <a:srgbClr val="FB1B03"/>
            </a:solidFill>
            <a:round/>
            <a:headEnd/>
            <a:tailEnd type="triangle" w="med" len="med"/>
          </a:ln>
        </p:spPr>
        <p:txBody>
          <a:bodyPr/>
          <a:lstStyle/>
          <a:p>
            <a:endParaRPr lang="en-US"/>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1"/>
          <p:cNvSpPr txBox="1">
            <a:spLocks noChangeArrowheads="1"/>
          </p:cNvSpPr>
          <p:nvPr/>
        </p:nvSpPr>
        <p:spPr bwMode="auto">
          <a:xfrm>
            <a:off x="1447800" y="425450"/>
            <a:ext cx="5867400" cy="641350"/>
          </a:xfrm>
          <a:prstGeom prst="rect">
            <a:avLst/>
          </a:prstGeom>
          <a:noFill/>
          <a:ln w="9525">
            <a:noFill/>
            <a:miter lim="800000"/>
            <a:headEnd/>
            <a:tailEnd/>
          </a:ln>
        </p:spPr>
        <p:txBody>
          <a:bodyPr>
            <a:spAutoFit/>
          </a:bodyPr>
          <a:lstStyle/>
          <a:p>
            <a:pPr algn="l">
              <a:spcBef>
                <a:spcPct val="50000"/>
              </a:spcBef>
            </a:pPr>
            <a:r>
              <a:rPr lang="en-US" sz="3600" b="1"/>
              <a:t>Service Resource Guide</a:t>
            </a:r>
            <a:endParaRPr lang="en-US" sz="4000" b="1"/>
          </a:p>
        </p:txBody>
      </p:sp>
      <p:sp>
        <p:nvSpPr>
          <p:cNvPr id="12291" name="Text Box 12"/>
          <p:cNvSpPr txBox="1">
            <a:spLocks noChangeArrowheads="1"/>
          </p:cNvSpPr>
          <p:nvPr/>
        </p:nvSpPr>
        <p:spPr bwMode="auto">
          <a:xfrm>
            <a:off x="0" y="1219200"/>
            <a:ext cx="8001000" cy="2430463"/>
          </a:xfrm>
          <a:prstGeom prst="rect">
            <a:avLst/>
          </a:prstGeom>
          <a:noFill/>
          <a:ln w="9525">
            <a:noFill/>
            <a:miter lim="800000"/>
            <a:headEnd/>
            <a:tailEnd/>
          </a:ln>
        </p:spPr>
        <p:txBody>
          <a:bodyPr>
            <a:spAutoFit/>
          </a:bodyPr>
          <a:lstStyle/>
          <a:p>
            <a:pPr algn="l">
              <a:spcBef>
                <a:spcPct val="50000"/>
              </a:spcBef>
            </a:pPr>
            <a:r>
              <a:rPr lang="en-US" b="1" i="1" u="sng"/>
              <a:t>Monitor is on but no image</a:t>
            </a:r>
            <a:endParaRPr lang="en-US"/>
          </a:p>
          <a:p>
            <a:pPr lvl="1" algn="l">
              <a:spcBef>
                <a:spcPct val="50000"/>
              </a:spcBef>
              <a:buFontTx/>
              <a:buChar char="•"/>
            </a:pPr>
            <a:r>
              <a:rPr lang="en-US"/>
              <a:t>Are all cables properly connected</a:t>
            </a:r>
          </a:p>
          <a:p>
            <a:pPr lvl="1" algn="l">
              <a:spcBef>
                <a:spcPct val="50000"/>
              </a:spcBef>
              <a:buFontTx/>
              <a:buChar char="•"/>
            </a:pPr>
            <a:r>
              <a:rPr lang="en-US"/>
              <a:t>Is laptop output toggled on?</a:t>
            </a:r>
          </a:p>
          <a:p>
            <a:pPr lvl="1" algn="l">
              <a:spcBef>
                <a:spcPct val="50000"/>
              </a:spcBef>
              <a:buFontTx/>
              <a:buChar char="•"/>
            </a:pPr>
            <a:r>
              <a:rPr lang="en-US"/>
              <a:t>Is the device turned on?</a:t>
            </a:r>
          </a:p>
          <a:p>
            <a:pPr lvl="1" algn="l">
              <a:spcBef>
                <a:spcPct val="50000"/>
              </a:spcBef>
              <a:buFontTx/>
              <a:buChar char="•"/>
            </a:pPr>
            <a:r>
              <a:rPr lang="en-US"/>
              <a:t>Call our office for service (336) 714-0564</a:t>
            </a:r>
          </a:p>
          <a:p>
            <a:pPr lvl="1" algn="l">
              <a:spcBef>
                <a:spcPct val="50000"/>
              </a:spcBef>
              <a:buFontTx/>
              <a:buChar char="•"/>
            </a:pPr>
            <a:endParaRPr lang="en-US"/>
          </a:p>
        </p:txBody>
      </p:sp>
      <p:sp>
        <p:nvSpPr>
          <p:cNvPr id="12292" name="Text Box 13"/>
          <p:cNvSpPr txBox="1">
            <a:spLocks noChangeArrowheads="1"/>
          </p:cNvSpPr>
          <p:nvPr/>
        </p:nvSpPr>
        <p:spPr bwMode="auto">
          <a:xfrm>
            <a:off x="0" y="3733800"/>
            <a:ext cx="6477000" cy="2032000"/>
          </a:xfrm>
          <a:prstGeom prst="rect">
            <a:avLst/>
          </a:prstGeom>
          <a:noFill/>
          <a:ln w="9525">
            <a:noFill/>
            <a:miter lim="800000"/>
            <a:headEnd/>
            <a:tailEnd/>
          </a:ln>
        </p:spPr>
        <p:txBody>
          <a:bodyPr>
            <a:spAutoFit/>
          </a:bodyPr>
          <a:lstStyle/>
          <a:p>
            <a:pPr algn="l">
              <a:spcBef>
                <a:spcPct val="50000"/>
              </a:spcBef>
            </a:pPr>
            <a:r>
              <a:rPr lang="en-US" b="1" i="1" u="sng"/>
              <a:t>I see the image but hear no sound</a:t>
            </a:r>
          </a:p>
          <a:p>
            <a:pPr lvl="1" algn="l">
              <a:spcBef>
                <a:spcPct val="50000"/>
              </a:spcBef>
              <a:buFontTx/>
              <a:buChar char="•"/>
            </a:pPr>
            <a:r>
              <a:rPr lang="en-US"/>
              <a:t>Check the “mute” button</a:t>
            </a:r>
          </a:p>
          <a:p>
            <a:pPr lvl="1" algn="l">
              <a:spcBef>
                <a:spcPct val="50000"/>
              </a:spcBef>
              <a:buFontTx/>
              <a:buChar char="•"/>
            </a:pPr>
            <a:r>
              <a:rPr lang="en-US"/>
              <a:t>Select and press volume up then volume down</a:t>
            </a:r>
          </a:p>
          <a:p>
            <a:pPr lvl="1" algn="l">
              <a:spcBef>
                <a:spcPct val="50000"/>
              </a:spcBef>
              <a:buFontTx/>
              <a:buChar char="•"/>
            </a:pPr>
            <a:r>
              <a:rPr lang="en-US"/>
              <a:t>Has someone turned the amplifier off at the rack</a:t>
            </a:r>
          </a:p>
          <a:p>
            <a:pPr lvl="1" algn="l">
              <a:spcBef>
                <a:spcPct val="50000"/>
              </a:spcBef>
              <a:buFontTx/>
              <a:buChar char="•"/>
            </a:pPr>
            <a:r>
              <a:rPr lang="en-US"/>
              <a:t>Call our office for service (336) 714-0564</a:t>
            </a:r>
          </a:p>
        </p:txBody>
      </p:sp>
      <p:pic>
        <p:nvPicPr>
          <p:cNvPr id="12293"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1447800" y="425450"/>
            <a:ext cx="5867400" cy="641350"/>
          </a:xfrm>
          <a:prstGeom prst="rect">
            <a:avLst/>
          </a:prstGeom>
          <a:noFill/>
          <a:ln w="9525">
            <a:noFill/>
            <a:miter lim="800000"/>
            <a:headEnd/>
            <a:tailEnd/>
          </a:ln>
        </p:spPr>
        <p:txBody>
          <a:bodyPr>
            <a:spAutoFit/>
          </a:bodyPr>
          <a:lstStyle/>
          <a:p>
            <a:pPr algn="l">
              <a:spcBef>
                <a:spcPct val="50000"/>
              </a:spcBef>
            </a:pPr>
            <a:r>
              <a:rPr lang="en-US" sz="3600" b="1"/>
              <a:t>Service Resource Guide</a:t>
            </a:r>
            <a:endParaRPr lang="en-US" sz="4000" b="1"/>
          </a:p>
        </p:txBody>
      </p:sp>
      <p:sp>
        <p:nvSpPr>
          <p:cNvPr id="13315" name="Text Box 3"/>
          <p:cNvSpPr txBox="1">
            <a:spLocks noChangeArrowheads="1"/>
          </p:cNvSpPr>
          <p:nvPr/>
        </p:nvSpPr>
        <p:spPr bwMode="auto">
          <a:xfrm>
            <a:off x="762000" y="1371600"/>
            <a:ext cx="6781800" cy="3140075"/>
          </a:xfrm>
          <a:prstGeom prst="rect">
            <a:avLst/>
          </a:prstGeom>
          <a:noFill/>
          <a:ln w="9525">
            <a:noFill/>
            <a:miter lim="800000"/>
            <a:headEnd/>
            <a:tailEnd/>
          </a:ln>
        </p:spPr>
        <p:txBody>
          <a:bodyPr>
            <a:spAutoFit/>
          </a:bodyPr>
          <a:lstStyle/>
          <a:p>
            <a:pPr algn="l">
              <a:spcBef>
                <a:spcPct val="50000"/>
              </a:spcBef>
            </a:pPr>
            <a:r>
              <a:rPr lang="en-US" b="1" i="1" u="sng"/>
              <a:t>Nothing works</a:t>
            </a:r>
          </a:p>
          <a:p>
            <a:pPr lvl="2" algn="l">
              <a:spcBef>
                <a:spcPct val="50000"/>
              </a:spcBef>
              <a:buFontTx/>
              <a:buChar char="•"/>
            </a:pPr>
            <a:r>
              <a:rPr lang="en-US"/>
              <a:t>Was system power turned on from the touch panel power page?</a:t>
            </a:r>
          </a:p>
          <a:p>
            <a:pPr lvl="2" algn="l">
              <a:spcBef>
                <a:spcPct val="50000"/>
              </a:spcBef>
              <a:buFontTx/>
              <a:buChar char="•"/>
            </a:pPr>
            <a:r>
              <a:rPr lang="en-US"/>
              <a:t>Was there a recent power failure or surge. Check the power at the rack. Insure the power cord is plugged in?</a:t>
            </a:r>
          </a:p>
          <a:p>
            <a:pPr lvl="2" algn="l">
              <a:spcBef>
                <a:spcPct val="50000"/>
              </a:spcBef>
              <a:buFontTx/>
              <a:buChar char="•"/>
            </a:pPr>
            <a:r>
              <a:rPr lang="en-US"/>
              <a:t>Turn the rack off (Unplug the rack, then re-plug). The system may need to be re-set wait 90 seconds then try the touch panel.</a:t>
            </a:r>
          </a:p>
          <a:p>
            <a:pPr lvl="2" algn="l">
              <a:spcBef>
                <a:spcPct val="50000"/>
              </a:spcBef>
              <a:buFontTx/>
              <a:buChar char="•"/>
            </a:pPr>
            <a:r>
              <a:rPr lang="en-US"/>
              <a:t>Call our office for service (336) 714-0564</a:t>
            </a:r>
          </a:p>
        </p:txBody>
      </p:sp>
      <p:pic>
        <p:nvPicPr>
          <p:cNvPr id="13316"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subTitle" idx="1"/>
          </p:nvPr>
        </p:nvSpPr>
        <p:spPr>
          <a:xfrm>
            <a:off x="2057400" y="2362200"/>
            <a:ext cx="4876800" cy="2971800"/>
          </a:xfrm>
        </p:spPr>
        <p:txBody>
          <a:bodyPr/>
          <a:lstStyle/>
          <a:p>
            <a:pPr eaLnBrk="1" hangingPunct="1">
              <a:defRPr/>
            </a:pPr>
            <a:r>
              <a:rPr lang="en-US" dirty="0" smtClean="0"/>
              <a:t>For Service, contact:</a:t>
            </a:r>
          </a:p>
          <a:p>
            <a:pPr eaLnBrk="1" hangingPunct="1">
              <a:defRPr/>
            </a:pPr>
            <a:r>
              <a:rPr lang="en-US" dirty="0" smtClean="0"/>
              <a:t>Tonya Allen at </a:t>
            </a:r>
          </a:p>
          <a:p>
            <a:pPr eaLnBrk="1" hangingPunct="1">
              <a:defRPr/>
            </a:pPr>
            <a:r>
              <a:rPr lang="en-US" dirty="0" smtClean="0"/>
              <a:t>(336) 714-0564 </a:t>
            </a:r>
            <a:r>
              <a:rPr lang="en-US" u="sng" dirty="0" smtClean="0"/>
              <a:t>tonyaa@strategicmail.net</a:t>
            </a:r>
            <a:endParaRPr lang="en-US" dirty="0" smtClean="0"/>
          </a:p>
        </p:txBody>
      </p:sp>
      <p:pic>
        <p:nvPicPr>
          <p:cNvPr id="14339" name="Picture 19" descr="TEst v116 copy"/>
          <p:cNvPicPr>
            <a:picLocks noChangeAspect="1" noChangeArrowheads="1"/>
          </p:cNvPicPr>
          <p:nvPr/>
        </p:nvPicPr>
        <p:blipFill>
          <a:blip r:embed="rId3" cstate="print"/>
          <a:srcRect/>
          <a:stretch>
            <a:fillRect/>
          </a:stretch>
        </p:blipFill>
        <p:spPr bwMode="auto">
          <a:xfrm>
            <a:off x="1828800" y="685800"/>
            <a:ext cx="5373688" cy="1066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ChangeArrowheads="1"/>
          </p:cNvSpPr>
          <p:nvPr/>
        </p:nvSpPr>
        <p:spPr bwMode="auto">
          <a:xfrm>
            <a:off x="1828800" y="2362200"/>
            <a:ext cx="5373688" cy="2743200"/>
          </a:xfrm>
          <a:prstGeom prst="rect">
            <a:avLst/>
          </a:prstGeom>
          <a:noFill/>
          <a:ln w="9525">
            <a:noFill/>
            <a:miter lim="800000"/>
            <a:headEnd/>
            <a:tailEnd/>
          </a:ln>
          <a:effectLst/>
        </p:spPr>
        <p:txBody>
          <a:bodyPr/>
          <a:lstStyle/>
          <a:p>
            <a:pPr>
              <a:spcBef>
                <a:spcPct val="20000"/>
              </a:spcBef>
              <a:buClr>
                <a:schemeClr val="hlink"/>
              </a:buClr>
              <a:buSzPct val="65000"/>
              <a:buFont typeface="Wingdings" pitchFamily="2" charset="2"/>
              <a:buNone/>
              <a:defRPr/>
            </a:pPr>
            <a:r>
              <a:rPr lang="en-US" sz="3200" dirty="0">
                <a:effectLst>
                  <a:outerShdw blurRad="38100" dist="38100" dir="2700000" algn="tl">
                    <a:srgbClr val="000000"/>
                  </a:outerShdw>
                </a:effectLst>
                <a:latin typeface="Tahoma" pitchFamily="34" charset="0"/>
              </a:rPr>
              <a:t>For Sales Contact:</a:t>
            </a:r>
          </a:p>
          <a:p>
            <a:pPr>
              <a:spcBef>
                <a:spcPct val="20000"/>
              </a:spcBef>
              <a:buClr>
                <a:schemeClr val="hlink"/>
              </a:buClr>
              <a:buSzPct val="65000"/>
              <a:buFont typeface="Wingdings" pitchFamily="2" charset="2"/>
              <a:buNone/>
              <a:defRPr/>
            </a:pPr>
            <a:r>
              <a:rPr lang="en-US" sz="3200" dirty="0">
                <a:effectLst>
                  <a:outerShdw blurRad="38100" dist="38100" dir="2700000" algn="tl">
                    <a:srgbClr val="000000"/>
                  </a:outerShdw>
                </a:effectLst>
                <a:latin typeface="Tahoma" pitchFamily="34" charset="0"/>
              </a:rPr>
              <a:t> </a:t>
            </a:r>
            <a:r>
              <a:rPr lang="en-US" sz="3200" dirty="0" smtClean="0">
                <a:effectLst>
                  <a:outerShdw blurRad="38100" dist="38100" dir="2700000" algn="tl">
                    <a:srgbClr val="000000"/>
                  </a:outerShdw>
                </a:effectLst>
                <a:latin typeface="Tahoma" pitchFamily="34" charset="0"/>
              </a:rPr>
              <a:t>Dan Williams</a:t>
            </a:r>
            <a:r>
              <a:rPr lang="en-US" sz="3200" dirty="0" smtClean="0">
                <a:effectLst>
                  <a:outerShdw blurRad="38100" dist="38100" dir="2700000" algn="tl">
                    <a:srgbClr val="000000"/>
                  </a:outerShdw>
                </a:effectLst>
                <a:latin typeface="Tahoma" pitchFamily="34" charset="0"/>
              </a:rPr>
              <a:t> </a:t>
            </a:r>
            <a:r>
              <a:rPr lang="en-US" sz="3200" dirty="0" smtClean="0">
                <a:effectLst>
                  <a:outerShdw blurRad="38100" dist="38100" dir="2700000" algn="tl">
                    <a:srgbClr val="000000"/>
                  </a:outerShdw>
                </a:effectLst>
                <a:latin typeface="Tahoma" pitchFamily="34" charset="0"/>
              </a:rPr>
              <a:t>at </a:t>
            </a:r>
            <a:r>
              <a:rPr lang="en-US" sz="3200" dirty="0">
                <a:effectLst>
                  <a:outerShdw blurRad="38100" dist="38100" dir="2700000" algn="tl">
                    <a:srgbClr val="000000"/>
                  </a:outerShdw>
                </a:effectLst>
                <a:latin typeface="Tahoma" pitchFamily="34" charset="0"/>
              </a:rPr>
              <a:t/>
            </a:r>
            <a:br>
              <a:rPr lang="en-US" sz="3200" dirty="0">
                <a:effectLst>
                  <a:outerShdw blurRad="38100" dist="38100" dir="2700000" algn="tl">
                    <a:srgbClr val="000000"/>
                  </a:outerShdw>
                </a:effectLst>
                <a:latin typeface="Tahoma" pitchFamily="34" charset="0"/>
              </a:rPr>
            </a:br>
            <a:r>
              <a:rPr lang="en-US" sz="3200" dirty="0" smtClean="0">
                <a:effectLst>
                  <a:outerShdw blurRad="38100" dist="38100" dir="2700000" algn="tl">
                    <a:srgbClr val="000000"/>
                  </a:outerShdw>
                </a:effectLst>
                <a:latin typeface="Tahoma" pitchFamily="34" charset="0"/>
              </a:rPr>
              <a:t>(</a:t>
            </a:r>
            <a:r>
              <a:rPr lang="en-US" sz="3200" dirty="0" smtClean="0">
                <a:effectLst>
                  <a:outerShdw blurRad="38100" dist="38100" dir="2700000" algn="tl">
                    <a:srgbClr val="000000"/>
                  </a:outerShdw>
                </a:effectLst>
                <a:latin typeface="Tahoma" pitchFamily="34" charset="0"/>
              </a:rPr>
              <a:t>919</a:t>
            </a:r>
            <a:r>
              <a:rPr lang="en-US" sz="3200" dirty="0" smtClean="0">
                <a:effectLst>
                  <a:outerShdw blurRad="38100" dist="38100" dir="2700000" algn="tl">
                    <a:srgbClr val="000000"/>
                  </a:outerShdw>
                </a:effectLst>
                <a:latin typeface="Tahoma" pitchFamily="34" charset="0"/>
              </a:rPr>
              <a:t>) 900-4001</a:t>
            </a:r>
            <a:endParaRPr lang="en-US" sz="3200" dirty="0">
              <a:effectLst>
                <a:outerShdw blurRad="38100" dist="38100" dir="2700000" algn="tl">
                  <a:srgbClr val="000000"/>
                </a:outerShdw>
              </a:effectLst>
              <a:latin typeface="Tahoma" pitchFamily="34" charset="0"/>
            </a:endParaRPr>
          </a:p>
          <a:p>
            <a:pPr>
              <a:spcBef>
                <a:spcPct val="20000"/>
              </a:spcBef>
              <a:buClr>
                <a:schemeClr val="hlink"/>
              </a:buClr>
              <a:buSzPct val="65000"/>
              <a:buFont typeface="Wingdings" pitchFamily="2" charset="2"/>
              <a:buNone/>
              <a:defRPr/>
            </a:pPr>
            <a:r>
              <a:rPr lang="en-US" sz="2800" dirty="0" smtClean="0">
                <a:effectLst>
                  <a:outerShdw blurRad="38100" dist="38100" dir="2700000" algn="tl">
                    <a:srgbClr val="000000"/>
                  </a:outerShdw>
                </a:effectLst>
                <a:latin typeface="Tahoma" pitchFamily="34" charset="0"/>
                <a:hlinkClick r:id="rId3"/>
              </a:rPr>
              <a:t>DanW</a:t>
            </a:r>
            <a:r>
              <a:rPr lang="en-US" sz="2800" dirty="0" smtClean="0">
                <a:effectLst>
                  <a:outerShdw blurRad="38100" dist="38100" dir="2700000" algn="tl">
                    <a:srgbClr val="000000"/>
                  </a:outerShdw>
                </a:effectLst>
                <a:latin typeface="Tahoma" pitchFamily="34" charset="0"/>
                <a:hlinkClick r:id="rId3"/>
              </a:rPr>
              <a:t>@strategicmail.net</a:t>
            </a:r>
            <a:endParaRPr lang="en-US" sz="2800" dirty="0">
              <a:effectLst>
                <a:outerShdw blurRad="38100" dist="38100" dir="2700000" algn="tl">
                  <a:srgbClr val="000000"/>
                </a:outerShdw>
              </a:effectLst>
              <a:latin typeface="Tahoma" pitchFamily="34" charset="0"/>
            </a:endParaRPr>
          </a:p>
          <a:p>
            <a:pPr>
              <a:spcBef>
                <a:spcPct val="20000"/>
              </a:spcBef>
              <a:buClr>
                <a:schemeClr val="hlink"/>
              </a:buClr>
              <a:buSzPct val="65000"/>
              <a:buFont typeface="Wingdings" pitchFamily="2" charset="2"/>
              <a:buNone/>
              <a:defRPr/>
            </a:pPr>
            <a:endParaRPr lang="en-US" sz="3200" dirty="0">
              <a:effectLst>
                <a:outerShdw blurRad="38100" dist="38100" dir="2700000" algn="tl">
                  <a:srgbClr val="000000"/>
                </a:outerShdw>
              </a:effectLst>
              <a:latin typeface="Tahoma" pitchFamily="34" charset="0"/>
            </a:endParaRPr>
          </a:p>
        </p:txBody>
      </p:sp>
      <p:pic>
        <p:nvPicPr>
          <p:cNvPr id="15363" name="Picture 19" descr="TEst v116 copy"/>
          <p:cNvPicPr>
            <a:picLocks noChangeAspect="1" noChangeArrowheads="1"/>
          </p:cNvPicPr>
          <p:nvPr/>
        </p:nvPicPr>
        <p:blipFill>
          <a:blip r:embed="rId4" cstate="print"/>
          <a:srcRect/>
          <a:stretch>
            <a:fillRect/>
          </a:stretch>
        </p:blipFill>
        <p:spPr bwMode="auto">
          <a:xfrm>
            <a:off x="1828800" y="685800"/>
            <a:ext cx="5373688" cy="106680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194561" y="1536383"/>
            <a:ext cx="4754878" cy="2786061"/>
          </a:xfrm>
          <a:prstGeom prst="rect">
            <a:avLst/>
          </a:prstGeom>
        </p:spPr>
      </p:pic>
      <p:sp>
        <p:nvSpPr>
          <p:cNvPr id="175106" name="Rectangle 2"/>
          <p:cNvSpPr>
            <a:spLocks noGrp="1" noChangeArrowheads="1"/>
          </p:cNvSpPr>
          <p:nvPr>
            <p:ph type="title"/>
          </p:nvPr>
        </p:nvSpPr>
        <p:spPr>
          <a:xfrm>
            <a:off x="457200" y="228600"/>
            <a:ext cx="8229600" cy="838200"/>
          </a:xfrm>
        </p:spPr>
        <p:txBody>
          <a:bodyPr/>
          <a:lstStyle/>
          <a:p>
            <a:pPr eaLnBrk="1" hangingPunct="1">
              <a:defRPr/>
            </a:pPr>
            <a:r>
              <a:rPr lang="en-US" dirty="0" smtClean="0"/>
              <a:t>Welcome </a:t>
            </a:r>
            <a:r>
              <a:rPr lang="en-US" dirty="0" smtClean="0"/>
              <a:t>Page</a:t>
            </a:r>
          </a:p>
        </p:txBody>
      </p:sp>
      <p:sp>
        <p:nvSpPr>
          <p:cNvPr id="3076" name="Text Box 7"/>
          <p:cNvSpPr txBox="1">
            <a:spLocks noChangeArrowheads="1"/>
          </p:cNvSpPr>
          <p:nvPr/>
        </p:nvSpPr>
        <p:spPr bwMode="auto">
          <a:xfrm>
            <a:off x="1143000" y="4876800"/>
            <a:ext cx="6858000" cy="1061829"/>
          </a:xfrm>
          <a:prstGeom prst="rect">
            <a:avLst/>
          </a:prstGeom>
          <a:noFill/>
          <a:ln w="9525">
            <a:noFill/>
            <a:miter lim="800000"/>
            <a:headEnd/>
            <a:tailEnd/>
          </a:ln>
        </p:spPr>
        <p:txBody>
          <a:bodyPr>
            <a:spAutoFit/>
          </a:bodyPr>
          <a:lstStyle/>
          <a:p>
            <a:pPr>
              <a:spcBef>
                <a:spcPct val="50000"/>
              </a:spcBef>
            </a:pPr>
            <a:r>
              <a:rPr lang="en-US" dirty="0"/>
              <a:t>When </a:t>
            </a:r>
            <a:r>
              <a:rPr lang="en-US" dirty="0" smtClean="0"/>
              <a:t>approaching the </a:t>
            </a:r>
            <a:r>
              <a:rPr lang="en-US" dirty="0"/>
              <a:t>control panel it may be blank.  Touch anywhere on the display section to bring up the start </a:t>
            </a:r>
            <a:r>
              <a:rPr lang="en-US" dirty="0" smtClean="0"/>
              <a:t>page</a:t>
            </a:r>
            <a:r>
              <a:rPr lang="en-US" dirty="0"/>
              <a:t>. </a:t>
            </a:r>
          </a:p>
          <a:p>
            <a:pPr>
              <a:spcBef>
                <a:spcPct val="50000"/>
              </a:spcBef>
            </a:pPr>
            <a:r>
              <a:rPr lang="en-US" dirty="0"/>
              <a:t>To use the </a:t>
            </a:r>
            <a:r>
              <a:rPr lang="en-US" dirty="0" smtClean="0"/>
              <a:t>Display System </a:t>
            </a:r>
            <a:r>
              <a:rPr lang="en-US" dirty="0"/>
              <a:t>press </a:t>
            </a:r>
            <a:r>
              <a:rPr lang="en-US" dirty="0" smtClean="0"/>
              <a:t>the Start System Button</a:t>
            </a:r>
            <a:r>
              <a:rPr lang="en-US" dirty="0" smtClean="0"/>
              <a:t>. </a:t>
            </a:r>
            <a:endParaRPr lang="en-US" dirty="0"/>
          </a:p>
        </p:txBody>
      </p:sp>
      <p:sp>
        <p:nvSpPr>
          <p:cNvPr id="3077" name="Line 31"/>
          <p:cNvSpPr>
            <a:spLocks noChangeShapeType="1"/>
          </p:cNvSpPr>
          <p:nvPr/>
        </p:nvSpPr>
        <p:spPr bwMode="auto">
          <a:xfrm flipH="1" flipV="1">
            <a:off x="4495800" y="3366074"/>
            <a:ext cx="228600" cy="1510725"/>
          </a:xfrm>
          <a:prstGeom prst="line">
            <a:avLst/>
          </a:prstGeom>
          <a:noFill/>
          <a:ln w="9525">
            <a:solidFill>
              <a:srgbClr val="FB1B03"/>
            </a:solidFill>
            <a:round/>
            <a:headEnd/>
            <a:tailEnd type="triangle" w="med" len="med"/>
          </a:ln>
        </p:spPr>
        <p:txBody>
          <a:bodyPr/>
          <a:lstStyle/>
          <a:p>
            <a:endParaRPr lang="en-US"/>
          </a:p>
        </p:txBody>
      </p:sp>
      <p:pic>
        <p:nvPicPr>
          <p:cNvPr id="3078" name="Picture 19" descr="TEst v116 copy"/>
          <p:cNvPicPr>
            <a:picLocks noChangeAspect="1" noChangeArrowheads="1"/>
          </p:cNvPicPr>
          <p:nvPr/>
        </p:nvPicPr>
        <p:blipFill>
          <a:blip r:embed="rId4" cstate="print"/>
          <a:srcRect/>
          <a:stretch>
            <a:fillRect/>
          </a:stretch>
        </p:blipFill>
        <p:spPr bwMode="auto">
          <a:xfrm>
            <a:off x="76200" y="47625"/>
            <a:ext cx="1676400" cy="333375"/>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Home</a:t>
            </a:r>
            <a:r>
              <a:rPr lang="en-US" sz="4000" dirty="0" smtClean="0"/>
              <a:t> </a:t>
            </a:r>
            <a:r>
              <a:rPr lang="en-US" sz="4000" dirty="0" smtClean="0"/>
              <a:t>Page</a:t>
            </a:r>
          </a:p>
        </p:txBody>
      </p:sp>
      <p:sp>
        <p:nvSpPr>
          <p:cNvPr id="11268" name="Text Box 4"/>
          <p:cNvSpPr txBox="1">
            <a:spLocks noChangeArrowheads="1"/>
          </p:cNvSpPr>
          <p:nvPr/>
        </p:nvSpPr>
        <p:spPr bwMode="auto">
          <a:xfrm>
            <a:off x="685800" y="5096471"/>
            <a:ext cx="7696200" cy="1200329"/>
          </a:xfrm>
          <a:prstGeom prst="rect">
            <a:avLst/>
          </a:prstGeom>
          <a:noFill/>
          <a:ln w="9525">
            <a:noFill/>
            <a:miter lim="800000"/>
            <a:headEnd/>
            <a:tailEnd/>
          </a:ln>
        </p:spPr>
        <p:txBody>
          <a:bodyPr wrap="square" anchor="ctr">
            <a:spAutoFit/>
          </a:bodyPr>
          <a:lstStyle/>
          <a:p>
            <a:pPr>
              <a:spcBef>
                <a:spcPct val="50000"/>
              </a:spcBef>
            </a:pPr>
            <a:r>
              <a:rPr lang="en-US" dirty="0" smtClean="0">
                <a:solidFill>
                  <a:srgbClr val="FFFFFF"/>
                </a:solidFill>
              </a:rPr>
              <a:t>After Starting the System, </a:t>
            </a:r>
            <a:r>
              <a:rPr lang="en-US" dirty="0" smtClean="0">
                <a:solidFill>
                  <a:srgbClr val="FFFFFF"/>
                </a:solidFill>
              </a:rPr>
              <a:t>The Home </a:t>
            </a:r>
            <a:r>
              <a:rPr lang="en-US" dirty="0" smtClean="0">
                <a:solidFill>
                  <a:srgbClr val="FFFFFF"/>
                </a:solidFill>
              </a:rPr>
              <a:t>Page will appear.  Selecting one of the Buttons will allow you to choose what you want to do with the System. </a:t>
            </a:r>
            <a:r>
              <a:rPr lang="en-US" dirty="0" smtClean="0">
                <a:solidFill>
                  <a:srgbClr val="FFFFFF"/>
                </a:solidFill>
              </a:rPr>
              <a:t>It provides presets to assist the user in doing their chosen Task (Presentation, VTC, or Web stream).</a:t>
            </a:r>
            <a:r>
              <a:rPr lang="en-US" dirty="0" smtClean="0">
                <a:solidFill>
                  <a:srgbClr val="FFFFFF"/>
                </a:solidFill>
              </a:rPr>
              <a:t> </a:t>
            </a:r>
            <a:endParaRPr lang="en-US" dirty="0">
              <a:solidFill>
                <a:srgbClr val="FFFFFF"/>
              </a:solidFill>
            </a:endParaRP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5" y="1499178"/>
            <a:ext cx="4439649"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5"/>
          <p:cNvSpPr>
            <a:spLocks noChangeArrowheads="1"/>
          </p:cNvSpPr>
          <p:nvPr/>
        </p:nvSpPr>
        <p:spPr bwMode="auto">
          <a:xfrm>
            <a:off x="601980" y="1849591"/>
            <a:ext cx="1403181" cy="646331"/>
          </a:xfrm>
          <a:prstGeom prst="rect">
            <a:avLst/>
          </a:prstGeom>
          <a:noFill/>
          <a:ln w="9525" algn="ctr">
            <a:noFill/>
            <a:miter lim="800000"/>
            <a:headEnd/>
            <a:tailEnd/>
          </a:ln>
        </p:spPr>
        <p:txBody>
          <a:bodyPr wrap="square">
            <a:spAutoFit/>
          </a:bodyPr>
          <a:lstStyle/>
          <a:p>
            <a:pPr algn="r">
              <a:spcBef>
                <a:spcPct val="50000"/>
              </a:spcBef>
            </a:pPr>
            <a:r>
              <a:rPr lang="en-US" sz="1200" dirty="0" smtClean="0"/>
              <a:t>Press this button to do a Normal Presentation</a:t>
            </a:r>
            <a:endParaRPr lang="en-US" sz="1200" dirty="0"/>
          </a:p>
        </p:txBody>
      </p:sp>
      <p:sp>
        <p:nvSpPr>
          <p:cNvPr id="7" name="Line 5"/>
          <p:cNvSpPr>
            <a:spLocks noChangeShapeType="1"/>
          </p:cNvSpPr>
          <p:nvPr/>
        </p:nvSpPr>
        <p:spPr bwMode="auto">
          <a:xfrm>
            <a:off x="2037395" y="2209801"/>
            <a:ext cx="1086805" cy="76199"/>
          </a:xfrm>
          <a:prstGeom prst="line">
            <a:avLst/>
          </a:prstGeom>
          <a:noFill/>
          <a:ln w="9525">
            <a:solidFill>
              <a:srgbClr val="FB1B03"/>
            </a:solidFill>
            <a:round/>
            <a:headEnd/>
            <a:tailEnd type="triangle" w="med" len="med"/>
          </a:ln>
        </p:spPr>
        <p:txBody>
          <a:bodyPr/>
          <a:lstStyle/>
          <a:p>
            <a:endParaRPr lang="en-US"/>
          </a:p>
        </p:txBody>
      </p:sp>
      <p:sp>
        <p:nvSpPr>
          <p:cNvPr id="16" name="Line 31"/>
          <p:cNvSpPr>
            <a:spLocks noChangeShapeType="1"/>
          </p:cNvSpPr>
          <p:nvPr/>
        </p:nvSpPr>
        <p:spPr bwMode="auto">
          <a:xfrm flipH="1">
            <a:off x="4876800" y="1066800"/>
            <a:ext cx="1213432" cy="1295400"/>
          </a:xfrm>
          <a:prstGeom prst="line">
            <a:avLst/>
          </a:prstGeom>
          <a:noFill/>
          <a:ln w="9525">
            <a:solidFill>
              <a:srgbClr val="FB1B03"/>
            </a:solidFill>
            <a:round/>
            <a:headEnd/>
            <a:tailEnd type="triangle" w="med" len="med"/>
          </a:ln>
        </p:spPr>
        <p:txBody>
          <a:bodyPr/>
          <a:lstStyle/>
          <a:p>
            <a:pPr algn="l"/>
            <a:endParaRPr lang="en-US"/>
          </a:p>
        </p:txBody>
      </p:sp>
      <p:sp>
        <p:nvSpPr>
          <p:cNvPr id="24" name="Rectangle 35"/>
          <p:cNvSpPr>
            <a:spLocks noChangeArrowheads="1"/>
          </p:cNvSpPr>
          <p:nvPr/>
        </p:nvSpPr>
        <p:spPr bwMode="auto">
          <a:xfrm>
            <a:off x="6090233" y="852847"/>
            <a:ext cx="1403181" cy="646331"/>
          </a:xfrm>
          <a:prstGeom prst="rect">
            <a:avLst/>
          </a:prstGeom>
          <a:noFill/>
          <a:ln w="9525" algn="ctr">
            <a:noFill/>
            <a:miter lim="800000"/>
            <a:headEnd/>
            <a:tailEnd/>
          </a:ln>
        </p:spPr>
        <p:txBody>
          <a:bodyPr wrap="square">
            <a:spAutoFit/>
          </a:bodyPr>
          <a:lstStyle/>
          <a:p>
            <a:pPr algn="l">
              <a:spcBef>
                <a:spcPct val="50000"/>
              </a:spcBef>
            </a:pPr>
            <a:r>
              <a:rPr lang="en-US" sz="1200" dirty="0" smtClean="0"/>
              <a:t>Press this button to do a Video Conference Call</a:t>
            </a:r>
            <a:endParaRPr lang="en-US" sz="1200" dirty="0"/>
          </a:p>
        </p:txBody>
      </p:sp>
      <p:sp>
        <p:nvSpPr>
          <p:cNvPr id="19" name="Line 31"/>
          <p:cNvSpPr>
            <a:spLocks noChangeShapeType="1"/>
          </p:cNvSpPr>
          <p:nvPr/>
        </p:nvSpPr>
        <p:spPr bwMode="auto">
          <a:xfrm flipH="1" flipV="1">
            <a:off x="5943599" y="2286000"/>
            <a:ext cx="1321965" cy="623558"/>
          </a:xfrm>
          <a:prstGeom prst="line">
            <a:avLst/>
          </a:prstGeom>
          <a:noFill/>
          <a:ln w="9525">
            <a:solidFill>
              <a:srgbClr val="FB1B03"/>
            </a:solidFill>
            <a:round/>
            <a:headEnd/>
            <a:tailEnd type="triangle" w="med" len="med"/>
          </a:ln>
        </p:spPr>
        <p:txBody>
          <a:bodyPr/>
          <a:lstStyle/>
          <a:p>
            <a:pPr algn="l"/>
            <a:endParaRPr lang="en-US"/>
          </a:p>
        </p:txBody>
      </p:sp>
      <p:sp>
        <p:nvSpPr>
          <p:cNvPr id="25" name="Rectangle 35"/>
          <p:cNvSpPr>
            <a:spLocks noChangeArrowheads="1"/>
          </p:cNvSpPr>
          <p:nvPr/>
        </p:nvSpPr>
        <p:spPr bwMode="auto">
          <a:xfrm>
            <a:off x="7265566" y="2695605"/>
            <a:ext cx="1403181" cy="646331"/>
          </a:xfrm>
          <a:prstGeom prst="rect">
            <a:avLst/>
          </a:prstGeom>
          <a:noFill/>
          <a:ln w="9525" algn="ctr">
            <a:noFill/>
            <a:miter lim="800000"/>
            <a:headEnd/>
            <a:tailEnd/>
          </a:ln>
        </p:spPr>
        <p:txBody>
          <a:bodyPr wrap="square">
            <a:spAutoFit/>
          </a:bodyPr>
          <a:lstStyle/>
          <a:p>
            <a:pPr algn="l">
              <a:spcBef>
                <a:spcPct val="50000"/>
              </a:spcBef>
            </a:pPr>
            <a:r>
              <a:rPr lang="en-US" sz="1200" dirty="0" smtClean="0"/>
              <a:t>Press this button to do a </a:t>
            </a:r>
            <a:r>
              <a:rPr lang="en-US" sz="1200" dirty="0" smtClean="0"/>
              <a:t>Web Stream</a:t>
            </a:r>
            <a:endParaRPr lang="en-US" sz="1200" dirty="0"/>
          </a:p>
        </p:txBody>
      </p:sp>
    </p:spTree>
    <p:extLst>
      <p:ext uri="{BB962C8B-B14F-4D97-AF65-F5344CB8AC3E}">
        <p14:creationId xmlns:p14="http://schemas.microsoft.com/office/powerpoint/2010/main" val="308347888"/>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extLst>
              <a:ext uri="{28A0092B-C50C-407E-A947-70E740481C1C}">
                <a14:useLocalDpi xmlns:a14="http://schemas.microsoft.com/office/drawing/2010/main" val="0"/>
              </a:ext>
            </a:extLst>
          </a:blip>
          <a:stretch>
            <a:fillRect/>
          </a:stretch>
        </p:blipFill>
        <p:spPr>
          <a:xfrm>
            <a:off x="2194561" y="1536382"/>
            <a:ext cx="4754878" cy="2786061"/>
          </a:xfrm>
          <a:prstGeom prst="rect">
            <a:avLst/>
          </a:prstGeom>
        </p:spPr>
      </p:pic>
      <p:sp>
        <p:nvSpPr>
          <p:cNvPr id="175106" name="Rectangle 2"/>
          <p:cNvSpPr>
            <a:spLocks noGrp="1" noChangeArrowheads="1"/>
          </p:cNvSpPr>
          <p:nvPr>
            <p:ph type="title"/>
          </p:nvPr>
        </p:nvSpPr>
        <p:spPr>
          <a:xfrm>
            <a:off x="457200" y="228600"/>
            <a:ext cx="8229600" cy="838200"/>
          </a:xfrm>
        </p:spPr>
        <p:txBody>
          <a:bodyPr/>
          <a:lstStyle/>
          <a:p>
            <a:pPr eaLnBrk="1" hangingPunct="1">
              <a:defRPr/>
            </a:pPr>
            <a:r>
              <a:rPr lang="en-US" dirty="0" smtClean="0"/>
              <a:t>Presentation Preset</a:t>
            </a:r>
            <a:endParaRPr lang="en-US" dirty="0" smtClean="0"/>
          </a:p>
        </p:txBody>
      </p:sp>
      <p:sp>
        <p:nvSpPr>
          <p:cNvPr id="3076" name="Text Box 7"/>
          <p:cNvSpPr txBox="1">
            <a:spLocks noChangeArrowheads="1"/>
          </p:cNvSpPr>
          <p:nvPr/>
        </p:nvSpPr>
        <p:spPr bwMode="auto">
          <a:xfrm>
            <a:off x="990600" y="4876800"/>
            <a:ext cx="7162800" cy="923330"/>
          </a:xfrm>
          <a:prstGeom prst="rect">
            <a:avLst/>
          </a:prstGeom>
          <a:noFill/>
          <a:ln w="9525">
            <a:noFill/>
            <a:miter lim="800000"/>
            <a:headEnd/>
            <a:tailEnd/>
          </a:ln>
        </p:spPr>
        <p:txBody>
          <a:bodyPr wrap="square">
            <a:spAutoFit/>
          </a:bodyPr>
          <a:lstStyle/>
          <a:p>
            <a:pPr>
              <a:spcBef>
                <a:spcPct val="50000"/>
              </a:spcBef>
            </a:pPr>
            <a:r>
              <a:rPr lang="en-US" dirty="0" smtClean="0"/>
              <a:t>After Pressing </a:t>
            </a:r>
            <a:r>
              <a:rPr lang="en-US" dirty="0" smtClean="0"/>
              <a:t>the Presentation Button</a:t>
            </a:r>
            <a:r>
              <a:rPr lang="en-US" dirty="0" smtClean="0"/>
              <a:t>, </a:t>
            </a:r>
            <a:r>
              <a:rPr lang="en-US" dirty="0" smtClean="0"/>
              <a:t>the </a:t>
            </a:r>
            <a:r>
              <a:rPr lang="en-US" dirty="0" smtClean="0"/>
              <a:t>Presentation Preset</a:t>
            </a:r>
            <a:r>
              <a:rPr lang="en-US" dirty="0" smtClean="0"/>
              <a:t> </a:t>
            </a:r>
            <a:r>
              <a:rPr lang="en-US" dirty="0" smtClean="0"/>
              <a:t>Page will appear.  </a:t>
            </a:r>
            <a:r>
              <a:rPr lang="en-US" dirty="0" smtClean="0"/>
              <a:t>Pressing one of the three buttons on this Page will turn the system on with the selected Source showing on the display.</a:t>
            </a:r>
            <a:endParaRPr lang="en-US" dirty="0"/>
          </a:p>
        </p:txBody>
      </p:sp>
      <p:pic>
        <p:nvPicPr>
          <p:cNvPr id="3078" name="Picture 19" descr="TEst v116 copy"/>
          <p:cNvPicPr>
            <a:picLocks noChangeAspect="1" noChangeArrowheads="1"/>
          </p:cNvPicPr>
          <p:nvPr/>
        </p:nvPicPr>
        <p:blipFill>
          <a:blip r:embed="rId4" cstate="print"/>
          <a:srcRect/>
          <a:stretch>
            <a:fillRect/>
          </a:stretch>
        </p:blipFill>
        <p:spPr bwMode="auto">
          <a:xfrm>
            <a:off x="76200" y="47625"/>
            <a:ext cx="1676400" cy="333375"/>
          </a:xfrm>
          <a:prstGeom prst="rect">
            <a:avLst/>
          </a:prstGeom>
          <a:noFill/>
          <a:ln w="9525">
            <a:noFill/>
            <a:miter lim="800000"/>
            <a:headEnd/>
            <a:tailEnd/>
          </a:ln>
        </p:spPr>
      </p:pic>
      <p:sp>
        <p:nvSpPr>
          <p:cNvPr id="6" name="Rectangle 35"/>
          <p:cNvSpPr>
            <a:spLocks noChangeArrowheads="1"/>
          </p:cNvSpPr>
          <p:nvPr/>
        </p:nvSpPr>
        <p:spPr bwMode="auto">
          <a:xfrm>
            <a:off x="601980" y="1849591"/>
            <a:ext cx="1403181" cy="646331"/>
          </a:xfrm>
          <a:prstGeom prst="rect">
            <a:avLst/>
          </a:prstGeom>
          <a:noFill/>
          <a:ln w="9525" algn="ctr">
            <a:noFill/>
            <a:miter lim="800000"/>
            <a:headEnd/>
            <a:tailEnd/>
          </a:ln>
        </p:spPr>
        <p:txBody>
          <a:bodyPr wrap="square">
            <a:spAutoFit/>
          </a:bodyPr>
          <a:lstStyle/>
          <a:p>
            <a:pPr algn="r">
              <a:spcBef>
                <a:spcPct val="50000"/>
              </a:spcBef>
            </a:pPr>
            <a:r>
              <a:rPr lang="en-US" sz="1200" dirty="0" smtClean="0"/>
              <a:t>Press this button to do a </a:t>
            </a:r>
            <a:r>
              <a:rPr lang="en-US" sz="1200" dirty="0" smtClean="0"/>
              <a:t>see the Front Table</a:t>
            </a:r>
            <a:r>
              <a:rPr lang="en-US" sz="1200" dirty="0"/>
              <a:t> </a:t>
            </a:r>
            <a:r>
              <a:rPr lang="en-US" sz="1200" dirty="0" smtClean="0"/>
              <a:t>Input</a:t>
            </a:r>
            <a:endParaRPr lang="en-US" sz="1200" dirty="0"/>
          </a:p>
        </p:txBody>
      </p:sp>
      <p:sp>
        <p:nvSpPr>
          <p:cNvPr id="7" name="Line 5"/>
          <p:cNvSpPr>
            <a:spLocks noChangeShapeType="1"/>
          </p:cNvSpPr>
          <p:nvPr/>
        </p:nvSpPr>
        <p:spPr bwMode="auto">
          <a:xfrm>
            <a:off x="2037395" y="2209801"/>
            <a:ext cx="1391605" cy="808969"/>
          </a:xfrm>
          <a:prstGeom prst="line">
            <a:avLst/>
          </a:prstGeom>
          <a:noFill/>
          <a:ln w="9525">
            <a:solidFill>
              <a:srgbClr val="FB1B03"/>
            </a:solidFill>
            <a:round/>
            <a:headEnd/>
            <a:tailEnd type="triangle" w="med" len="med"/>
          </a:ln>
        </p:spPr>
        <p:txBody>
          <a:bodyPr/>
          <a:lstStyle/>
          <a:p>
            <a:endParaRPr lang="en-US"/>
          </a:p>
        </p:txBody>
      </p:sp>
      <p:sp>
        <p:nvSpPr>
          <p:cNvPr id="9" name="Line 31"/>
          <p:cNvSpPr>
            <a:spLocks noChangeShapeType="1"/>
          </p:cNvSpPr>
          <p:nvPr/>
        </p:nvSpPr>
        <p:spPr bwMode="auto">
          <a:xfrm flipH="1">
            <a:off x="5562600" y="2909558"/>
            <a:ext cx="1702964" cy="290842"/>
          </a:xfrm>
          <a:prstGeom prst="line">
            <a:avLst/>
          </a:prstGeom>
          <a:noFill/>
          <a:ln w="9525">
            <a:solidFill>
              <a:srgbClr val="FB1B03"/>
            </a:solidFill>
            <a:round/>
            <a:headEnd/>
            <a:tailEnd type="triangle" w="med" len="med"/>
          </a:ln>
        </p:spPr>
        <p:txBody>
          <a:bodyPr/>
          <a:lstStyle/>
          <a:p>
            <a:pPr algn="l"/>
            <a:endParaRPr lang="en-US"/>
          </a:p>
        </p:txBody>
      </p:sp>
      <p:sp>
        <p:nvSpPr>
          <p:cNvPr id="10" name="Rectangle 35"/>
          <p:cNvSpPr>
            <a:spLocks noChangeArrowheads="1"/>
          </p:cNvSpPr>
          <p:nvPr/>
        </p:nvSpPr>
        <p:spPr bwMode="auto">
          <a:xfrm>
            <a:off x="7265566" y="2695605"/>
            <a:ext cx="1403181" cy="646331"/>
          </a:xfrm>
          <a:prstGeom prst="rect">
            <a:avLst/>
          </a:prstGeom>
          <a:noFill/>
          <a:ln w="9525" algn="ctr">
            <a:noFill/>
            <a:miter lim="800000"/>
            <a:headEnd/>
            <a:tailEnd/>
          </a:ln>
        </p:spPr>
        <p:txBody>
          <a:bodyPr wrap="square">
            <a:spAutoFit/>
          </a:bodyPr>
          <a:lstStyle/>
          <a:p>
            <a:pPr algn="l">
              <a:spcBef>
                <a:spcPct val="50000"/>
              </a:spcBef>
            </a:pPr>
            <a:r>
              <a:rPr lang="en-US" sz="1200" dirty="0" smtClean="0"/>
              <a:t>Press this button to </a:t>
            </a:r>
            <a:r>
              <a:rPr lang="en-US" sz="1200" dirty="0" smtClean="0"/>
              <a:t>see the PC in the Rack</a:t>
            </a:r>
            <a:endParaRPr lang="en-US" sz="1200" dirty="0"/>
          </a:p>
        </p:txBody>
      </p:sp>
      <p:sp>
        <p:nvSpPr>
          <p:cNvPr id="11" name="Rectangle 35"/>
          <p:cNvSpPr>
            <a:spLocks noChangeArrowheads="1"/>
          </p:cNvSpPr>
          <p:nvPr/>
        </p:nvSpPr>
        <p:spPr bwMode="auto">
          <a:xfrm>
            <a:off x="601979" y="3341936"/>
            <a:ext cx="1403181" cy="646331"/>
          </a:xfrm>
          <a:prstGeom prst="rect">
            <a:avLst/>
          </a:prstGeom>
          <a:noFill/>
          <a:ln w="9525" algn="ctr">
            <a:noFill/>
            <a:miter lim="800000"/>
            <a:headEnd/>
            <a:tailEnd/>
          </a:ln>
        </p:spPr>
        <p:txBody>
          <a:bodyPr wrap="square">
            <a:spAutoFit/>
          </a:bodyPr>
          <a:lstStyle/>
          <a:p>
            <a:pPr algn="r">
              <a:spcBef>
                <a:spcPct val="50000"/>
              </a:spcBef>
            </a:pPr>
            <a:r>
              <a:rPr lang="en-US" sz="1200" dirty="0" smtClean="0"/>
              <a:t>Press this button to do a </a:t>
            </a:r>
            <a:r>
              <a:rPr lang="en-US" sz="1200" dirty="0" smtClean="0"/>
              <a:t>see the Rear Table</a:t>
            </a:r>
            <a:r>
              <a:rPr lang="en-US" sz="1200" dirty="0"/>
              <a:t> </a:t>
            </a:r>
            <a:r>
              <a:rPr lang="en-US" sz="1200" dirty="0" smtClean="0"/>
              <a:t>Input</a:t>
            </a:r>
            <a:endParaRPr lang="en-US" sz="1200" dirty="0"/>
          </a:p>
        </p:txBody>
      </p:sp>
      <p:sp>
        <p:nvSpPr>
          <p:cNvPr id="12" name="Line 5"/>
          <p:cNvSpPr>
            <a:spLocks noChangeShapeType="1"/>
          </p:cNvSpPr>
          <p:nvPr/>
        </p:nvSpPr>
        <p:spPr bwMode="auto">
          <a:xfrm flipV="1">
            <a:off x="2037394" y="3276601"/>
            <a:ext cx="2077406" cy="425546"/>
          </a:xfrm>
          <a:prstGeom prst="line">
            <a:avLst/>
          </a:prstGeom>
          <a:noFill/>
          <a:ln w="9525">
            <a:solidFill>
              <a:srgbClr val="FB1B03"/>
            </a:solidFill>
            <a:round/>
            <a:headEnd/>
            <a:tailEnd type="triangle" w="med" len="med"/>
          </a:ln>
        </p:spPr>
        <p:txBody>
          <a:bodyPr/>
          <a:lstStyle/>
          <a:p>
            <a:endParaRPr lang="en-US"/>
          </a:p>
        </p:txBody>
      </p:sp>
      <p:sp>
        <p:nvSpPr>
          <p:cNvPr id="13" name="Rectangle 35"/>
          <p:cNvSpPr>
            <a:spLocks noChangeArrowheads="1"/>
          </p:cNvSpPr>
          <p:nvPr/>
        </p:nvSpPr>
        <p:spPr bwMode="auto">
          <a:xfrm>
            <a:off x="1059179" y="4229296"/>
            <a:ext cx="1403181" cy="646331"/>
          </a:xfrm>
          <a:prstGeom prst="rect">
            <a:avLst/>
          </a:prstGeom>
          <a:noFill/>
          <a:ln w="9525" algn="ctr">
            <a:noFill/>
            <a:miter lim="800000"/>
            <a:headEnd/>
            <a:tailEnd/>
          </a:ln>
        </p:spPr>
        <p:txBody>
          <a:bodyPr wrap="square">
            <a:spAutoFit/>
          </a:bodyPr>
          <a:lstStyle/>
          <a:p>
            <a:pPr algn="r">
              <a:spcBef>
                <a:spcPct val="50000"/>
              </a:spcBef>
            </a:pPr>
            <a:r>
              <a:rPr lang="en-US" sz="1200" dirty="0" smtClean="0"/>
              <a:t>Press this button to </a:t>
            </a:r>
            <a:r>
              <a:rPr lang="en-US" sz="1200" dirty="0" smtClean="0"/>
              <a:t>go back to the Home Page</a:t>
            </a:r>
            <a:endParaRPr lang="en-US" sz="1200" dirty="0"/>
          </a:p>
        </p:txBody>
      </p:sp>
      <p:sp>
        <p:nvSpPr>
          <p:cNvPr id="14" name="Line 5"/>
          <p:cNvSpPr>
            <a:spLocks noChangeShapeType="1"/>
          </p:cNvSpPr>
          <p:nvPr/>
        </p:nvSpPr>
        <p:spPr bwMode="auto">
          <a:xfrm flipV="1">
            <a:off x="2494594" y="3886200"/>
            <a:ext cx="1848806" cy="703307"/>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400981102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Main Page</a:t>
            </a:r>
            <a:endParaRPr lang="en-US" sz="4000" dirty="0" smtClean="0"/>
          </a:p>
        </p:txBody>
      </p:sp>
      <p:sp>
        <p:nvSpPr>
          <p:cNvPr id="11268" name="Text Box 4"/>
          <p:cNvSpPr txBox="1">
            <a:spLocks noChangeArrowheads="1"/>
          </p:cNvSpPr>
          <p:nvPr/>
        </p:nvSpPr>
        <p:spPr bwMode="auto">
          <a:xfrm>
            <a:off x="914400" y="5248870"/>
            <a:ext cx="7315200" cy="1169551"/>
          </a:xfrm>
          <a:prstGeom prst="rect">
            <a:avLst/>
          </a:prstGeom>
          <a:noFill/>
          <a:ln w="9525">
            <a:noFill/>
            <a:miter lim="800000"/>
            <a:headEnd/>
            <a:tailEnd/>
          </a:ln>
        </p:spPr>
        <p:txBody>
          <a:bodyPr>
            <a:spAutoFit/>
          </a:bodyPr>
          <a:lstStyle/>
          <a:p>
            <a:pPr>
              <a:spcBef>
                <a:spcPct val="50000"/>
              </a:spcBef>
            </a:pPr>
            <a:r>
              <a:rPr lang="en-US" sz="1400" dirty="0" smtClean="0">
                <a:solidFill>
                  <a:srgbClr val="FFFFFF"/>
                </a:solidFill>
              </a:rPr>
              <a:t>After Selecting </a:t>
            </a:r>
            <a:r>
              <a:rPr lang="en-US" sz="1400" dirty="0" smtClean="0">
                <a:solidFill>
                  <a:srgbClr val="FFFFFF"/>
                </a:solidFill>
              </a:rPr>
              <a:t>a Source on the</a:t>
            </a:r>
            <a:r>
              <a:rPr lang="en-US" sz="1400" dirty="0" smtClean="0">
                <a:solidFill>
                  <a:srgbClr val="FFFFFF"/>
                </a:solidFill>
              </a:rPr>
              <a:t> </a:t>
            </a:r>
            <a:r>
              <a:rPr lang="en-US" sz="1400" dirty="0" smtClean="0">
                <a:solidFill>
                  <a:srgbClr val="FFFFFF"/>
                </a:solidFill>
              </a:rPr>
              <a:t>Presentation </a:t>
            </a:r>
            <a:r>
              <a:rPr lang="en-US" sz="1400" dirty="0" smtClean="0">
                <a:solidFill>
                  <a:srgbClr val="FFFFFF"/>
                </a:solidFill>
              </a:rPr>
              <a:t>Preset Page</a:t>
            </a:r>
            <a:r>
              <a:rPr lang="en-US" sz="1400" dirty="0" smtClean="0">
                <a:solidFill>
                  <a:srgbClr val="FFFFFF"/>
                </a:solidFill>
              </a:rPr>
              <a:t>, </a:t>
            </a:r>
            <a:r>
              <a:rPr lang="en-US" sz="1400" dirty="0" smtClean="0">
                <a:solidFill>
                  <a:srgbClr val="FFFFFF"/>
                </a:solidFill>
              </a:rPr>
              <a:t>The </a:t>
            </a:r>
            <a:r>
              <a:rPr lang="en-US" sz="1400" dirty="0" smtClean="0">
                <a:solidFill>
                  <a:srgbClr val="FFFFFF"/>
                </a:solidFill>
              </a:rPr>
              <a:t>Main </a:t>
            </a:r>
            <a:r>
              <a:rPr lang="en-US" sz="1400" dirty="0" smtClean="0">
                <a:solidFill>
                  <a:srgbClr val="FFFFFF"/>
                </a:solidFill>
              </a:rPr>
              <a:t>Page will appear.  Selecting a Button</a:t>
            </a:r>
            <a:r>
              <a:rPr lang="en-US" sz="1400" dirty="0">
                <a:solidFill>
                  <a:srgbClr val="FFFFFF"/>
                </a:solidFill>
              </a:rPr>
              <a:t> </a:t>
            </a:r>
            <a:r>
              <a:rPr lang="en-US" sz="1400" dirty="0" smtClean="0">
                <a:solidFill>
                  <a:srgbClr val="FFFFFF"/>
                </a:solidFill>
              </a:rPr>
              <a:t>on the Bottom will allow you to choose what Video Source you want to see</a:t>
            </a:r>
            <a:r>
              <a:rPr lang="en-US" sz="1400" dirty="0" smtClean="0">
                <a:solidFill>
                  <a:srgbClr val="FFFFFF"/>
                </a:solidFill>
              </a:rPr>
              <a:t>.  Selecting the “Touch Here to Start Overflow” button will start (Red) and stop (Green) the Overflow to the ES and Large Conference Rooms.  This will allow those rooms to see your presentation and hear your audio</a:t>
            </a:r>
            <a:endParaRPr lang="en-US" sz="1400" dirty="0">
              <a:solidFill>
                <a:srgbClr val="FFFFFF"/>
              </a:solidFill>
            </a:endParaRP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5" y="1066800"/>
            <a:ext cx="4439649"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5"/>
          <p:cNvSpPr>
            <a:spLocks noChangeArrowheads="1"/>
          </p:cNvSpPr>
          <p:nvPr/>
        </p:nvSpPr>
        <p:spPr bwMode="auto">
          <a:xfrm>
            <a:off x="617876" y="2514600"/>
            <a:ext cx="1403181" cy="276999"/>
          </a:xfrm>
          <a:prstGeom prst="rect">
            <a:avLst/>
          </a:prstGeom>
          <a:noFill/>
          <a:ln w="9525" algn="ctr">
            <a:noFill/>
            <a:miter lim="800000"/>
            <a:headEnd/>
            <a:tailEnd/>
          </a:ln>
        </p:spPr>
        <p:txBody>
          <a:bodyPr wrap="square">
            <a:spAutoFit/>
          </a:bodyPr>
          <a:lstStyle/>
          <a:p>
            <a:pPr algn="r">
              <a:spcBef>
                <a:spcPct val="50000"/>
              </a:spcBef>
            </a:pPr>
            <a:r>
              <a:rPr lang="en-US" sz="1200" dirty="0" smtClean="0"/>
              <a:t> Sources</a:t>
            </a:r>
            <a:endParaRPr lang="en-US" sz="1200" dirty="0"/>
          </a:p>
        </p:txBody>
      </p:sp>
      <p:sp>
        <p:nvSpPr>
          <p:cNvPr id="7" name="Line 5"/>
          <p:cNvSpPr>
            <a:spLocks noChangeShapeType="1"/>
          </p:cNvSpPr>
          <p:nvPr/>
        </p:nvSpPr>
        <p:spPr bwMode="auto">
          <a:xfrm>
            <a:off x="2021057" y="2655468"/>
            <a:ext cx="493542" cy="136131"/>
          </a:xfrm>
          <a:prstGeom prst="line">
            <a:avLst/>
          </a:prstGeom>
          <a:noFill/>
          <a:ln w="9525">
            <a:solidFill>
              <a:srgbClr val="FB1B03"/>
            </a:solidFill>
            <a:round/>
            <a:headEnd/>
            <a:tailEnd type="triangle" w="med" len="med"/>
          </a:ln>
        </p:spPr>
        <p:txBody>
          <a:bodyPr/>
          <a:lstStyle/>
          <a:p>
            <a:pPr algn="r"/>
            <a:endParaRPr lang="en-US"/>
          </a:p>
        </p:txBody>
      </p:sp>
      <p:sp>
        <p:nvSpPr>
          <p:cNvPr id="8" name="Rectangle 7"/>
          <p:cNvSpPr/>
          <p:nvPr/>
        </p:nvSpPr>
        <p:spPr bwMode="auto">
          <a:xfrm rot="16200000">
            <a:off x="4228143" y="1029658"/>
            <a:ext cx="643423" cy="407050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Rectangle 30"/>
          <p:cNvSpPr>
            <a:spLocks noChangeArrowheads="1"/>
          </p:cNvSpPr>
          <p:nvPr/>
        </p:nvSpPr>
        <p:spPr bwMode="auto">
          <a:xfrm>
            <a:off x="7638171" y="3048000"/>
            <a:ext cx="1182858" cy="646331"/>
          </a:xfrm>
          <a:prstGeom prst="rect">
            <a:avLst/>
          </a:prstGeom>
          <a:noFill/>
          <a:ln w="9525" algn="ctr">
            <a:noFill/>
            <a:miter lim="800000"/>
            <a:headEnd/>
            <a:tailEnd/>
          </a:ln>
        </p:spPr>
        <p:txBody>
          <a:bodyPr wrap="square">
            <a:spAutoFit/>
          </a:bodyPr>
          <a:lstStyle/>
          <a:p>
            <a:pPr algn="l">
              <a:spcBef>
                <a:spcPct val="50000"/>
              </a:spcBef>
            </a:pPr>
            <a:r>
              <a:rPr lang="en-US" sz="1200" dirty="0" smtClean="0"/>
              <a:t>Mutes Microphone Audio</a:t>
            </a:r>
            <a:endParaRPr lang="en-US" sz="1200" dirty="0"/>
          </a:p>
        </p:txBody>
      </p:sp>
      <p:sp>
        <p:nvSpPr>
          <p:cNvPr id="19" name="Line 31"/>
          <p:cNvSpPr>
            <a:spLocks noChangeShapeType="1"/>
          </p:cNvSpPr>
          <p:nvPr/>
        </p:nvSpPr>
        <p:spPr bwMode="auto">
          <a:xfrm flipH="1">
            <a:off x="6705599" y="3390900"/>
            <a:ext cx="932571" cy="76200"/>
          </a:xfrm>
          <a:prstGeom prst="line">
            <a:avLst/>
          </a:prstGeom>
          <a:noFill/>
          <a:ln w="9525">
            <a:solidFill>
              <a:srgbClr val="FB1B03"/>
            </a:solidFill>
            <a:round/>
            <a:headEnd/>
            <a:tailEnd type="triangle" w="med" len="med"/>
          </a:ln>
        </p:spPr>
        <p:txBody>
          <a:bodyPr/>
          <a:lstStyle/>
          <a:p>
            <a:endParaRPr lang="en-US"/>
          </a:p>
        </p:txBody>
      </p:sp>
      <p:sp>
        <p:nvSpPr>
          <p:cNvPr id="20" name="Rectangle 35"/>
          <p:cNvSpPr>
            <a:spLocks noChangeArrowheads="1"/>
          </p:cNvSpPr>
          <p:nvPr/>
        </p:nvSpPr>
        <p:spPr bwMode="auto">
          <a:xfrm>
            <a:off x="228599" y="3276600"/>
            <a:ext cx="1644163" cy="461665"/>
          </a:xfrm>
          <a:prstGeom prst="rect">
            <a:avLst/>
          </a:prstGeom>
          <a:noFill/>
          <a:ln w="9525" algn="ctr">
            <a:noFill/>
            <a:miter lim="800000"/>
            <a:headEnd/>
            <a:tailEnd/>
          </a:ln>
        </p:spPr>
        <p:txBody>
          <a:bodyPr wrap="square">
            <a:spAutoFit/>
          </a:bodyPr>
          <a:lstStyle/>
          <a:p>
            <a:pPr algn="r">
              <a:spcBef>
                <a:spcPct val="50000"/>
              </a:spcBef>
            </a:pPr>
            <a:r>
              <a:rPr lang="en-US" sz="1200" dirty="0" smtClean="0"/>
              <a:t>Brings up </a:t>
            </a:r>
            <a:r>
              <a:rPr lang="en-US" sz="1200" dirty="0" smtClean="0"/>
              <a:t>the Confirmation </a:t>
            </a:r>
            <a:r>
              <a:rPr lang="en-US" sz="1200" dirty="0" smtClean="0"/>
              <a:t>Page</a:t>
            </a:r>
            <a:endParaRPr lang="en-US" sz="1200" dirty="0"/>
          </a:p>
        </p:txBody>
      </p:sp>
      <p:sp>
        <p:nvSpPr>
          <p:cNvPr id="17" name="Line 5"/>
          <p:cNvSpPr>
            <a:spLocks noChangeShapeType="1"/>
          </p:cNvSpPr>
          <p:nvPr/>
        </p:nvSpPr>
        <p:spPr bwMode="auto">
          <a:xfrm flipV="1">
            <a:off x="1828800" y="3485276"/>
            <a:ext cx="626596" cy="0"/>
          </a:xfrm>
          <a:prstGeom prst="line">
            <a:avLst/>
          </a:prstGeom>
          <a:noFill/>
          <a:ln w="9525">
            <a:solidFill>
              <a:srgbClr val="FB1B03"/>
            </a:solidFill>
            <a:round/>
            <a:headEnd/>
            <a:tailEnd type="triangle" w="med" len="med"/>
          </a:ln>
        </p:spPr>
        <p:txBody>
          <a:bodyPr/>
          <a:lstStyle/>
          <a:p>
            <a:pPr algn="r"/>
            <a:endParaRPr lang="en-US"/>
          </a:p>
        </p:txBody>
      </p:sp>
      <p:sp>
        <p:nvSpPr>
          <p:cNvPr id="18" name="Rectangle 35"/>
          <p:cNvSpPr>
            <a:spLocks noChangeArrowheads="1"/>
          </p:cNvSpPr>
          <p:nvPr/>
        </p:nvSpPr>
        <p:spPr bwMode="auto">
          <a:xfrm>
            <a:off x="499438" y="4154945"/>
            <a:ext cx="2025163" cy="276999"/>
          </a:xfrm>
          <a:prstGeom prst="rect">
            <a:avLst/>
          </a:prstGeom>
          <a:noFill/>
          <a:ln w="9525" algn="ctr">
            <a:noFill/>
            <a:miter lim="800000"/>
            <a:headEnd/>
            <a:tailEnd/>
          </a:ln>
        </p:spPr>
        <p:txBody>
          <a:bodyPr wrap="square">
            <a:spAutoFit/>
          </a:bodyPr>
          <a:lstStyle/>
          <a:p>
            <a:pPr algn="r">
              <a:spcBef>
                <a:spcPct val="50000"/>
              </a:spcBef>
            </a:pPr>
            <a:r>
              <a:rPr lang="en-US" sz="1200" dirty="0" smtClean="0"/>
              <a:t>Brings up the Setup Page</a:t>
            </a:r>
            <a:endParaRPr lang="en-US" sz="1200" dirty="0"/>
          </a:p>
        </p:txBody>
      </p:sp>
      <p:sp>
        <p:nvSpPr>
          <p:cNvPr id="22" name="Line 5"/>
          <p:cNvSpPr>
            <a:spLocks noChangeShapeType="1"/>
          </p:cNvSpPr>
          <p:nvPr/>
        </p:nvSpPr>
        <p:spPr bwMode="auto">
          <a:xfrm flipV="1">
            <a:off x="2480638" y="3581400"/>
            <a:ext cx="262562" cy="700375"/>
          </a:xfrm>
          <a:prstGeom prst="line">
            <a:avLst/>
          </a:prstGeom>
          <a:noFill/>
          <a:ln w="9525">
            <a:solidFill>
              <a:srgbClr val="FB1B03"/>
            </a:solidFill>
            <a:round/>
            <a:headEnd/>
            <a:tailEnd type="triangle" w="med" len="med"/>
          </a:ln>
        </p:spPr>
        <p:txBody>
          <a:bodyPr/>
          <a:lstStyle/>
          <a:p>
            <a:pPr algn="r"/>
            <a:endParaRPr lang="en-US"/>
          </a:p>
        </p:txBody>
      </p:sp>
      <p:sp>
        <p:nvSpPr>
          <p:cNvPr id="23" name="Rectangle 30"/>
          <p:cNvSpPr>
            <a:spLocks noChangeArrowheads="1"/>
          </p:cNvSpPr>
          <p:nvPr/>
        </p:nvSpPr>
        <p:spPr bwMode="auto">
          <a:xfrm>
            <a:off x="7622932" y="3977437"/>
            <a:ext cx="1521068" cy="461665"/>
          </a:xfrm>
          <a:prstGeom prst="rect">
            <a:avLst/>
          </a:prstGeom>
          <a:noFill/>
          <a:ln w="9525" algn="ctr">
            <a:noFill/>
            <a:miter lim="800000"/>
            <a:headEnd/>
            <a:tailEnd/>
          </a:ln>
        </p:spPr>
        <p:txBody>
          <a:bodyPr wrap="square">
            <a:spAutoFit/>
          </a:bodyPr>
          <a:lstStyle/>
          <a:p>
            <a:pPr algn="l">
              <a:spcBef>
                <a:spcPct val="50000"/>
              </a:spcBef>
            </a:pPr>
            <a:r>
              <a:rPr lang="en-US" sz="1200" dirty="0" smtClean="0"/>
              <a:t>Mutes Program Audio</a:t>
            </a:r>
            <a:endParaRPr lang="en-US" sz="1200" dirty="0"/>
          </a:p>
        </p:txBody>
      </p:sp>
      <p:sp>
        <p:nvSpPr>
          <p:cNvPr id="24" name="Line 31"/>
          <p:cNvSpPr>
            <a:spLocks noChangeShapeType="1"/>
          </p:cNvSpPr>
          <p:nvPr/>
        </p:nvSpPr>
        <p:spPr bwMode="auto">
          <a:xfrm flipH="1" flipV="1">
            <a:off x="6172200" y="3613246"/>
            <a:ext cx="1450732" cy="539654"/>
          </a:xfrm>
          <a:prstGeom prst="line">
            <a:avLst/>
          </a:prstGeom>
          <a:noFill/>
          <a:ln w="9525">
            <a:solidFill>
              <a:srgbClr val="FB1B03"/>
            </a:solidFill>
            <a:round/>
            <a:headEnd/>
            <a:tailEnd type="triangle" w="med" len="med"/>
          </a:ln>
        </p:spPr>
        <p:txBody>
          <a:bodyPr/>
          <a:lstStyle/>
          <a:p>
            <a:endParaRPr lang="en-US"/>
          </a:p>
        </p:txBody>
      </p:sp>
      <p:sp>
        <p:nvSpPr>
          <p:cNvPr id="25" name="Rectangle 30"/>
          <p:cNvSpPr>
            <a:spLocks noChangeArrowheads="1"/>
          </p:cNvSpPr>
          <p:nvPr/>
        </p:nvSpPr>
        <p:spPr bwMode="auto">
          <a:xfrm>
            <a:off x="3429000" y="4425432"/>
            <a:ext cx="1521068" cy="461665"/>
          </a:xfrm>
          <a:prstGeom prst="rect">
            <a:avLst/>
          </a:prstGeom>
          <a:noFill/>
          <a:ln w="9525" algn="ctr">
            <a:noFill/>
            <a:miter lim="800000"/>
            <a:headEnd/>
            <a:tailEnd/>
          </a:ln>
        </p:spPr>
        <p:txBody>
          <a:bodyPr wrap="square">
            <a:spAutoFit/>
          </a:bodyPr>
          <a:lstStyle/>
          <a:p>
            <a:pPr algn="r">
              <a:spcBef>
                <a:spcPct val="50000"/>
              </a:spcBef>
            </a:pPr>
            <a:r>
              <a:rPr lang="en-US" sz="1000" dirty="0" smtClean="0"/>
              <a:t>Lowers</a:t>
            </a:r>
            <a:r>
              <a:rPr lang="en-US" sz="1200" dirty="0" smtClean="0"/>
              <a:t> the </a:t>
            </a:r>
            <a:r>
              <a:rPr lang="en-US" sz="1200" dirty="0" smtClean="0"/>
              <a:t>Program Volume</a:t>
            </a:r>
            <a:endParaRPr lang="en-US" sz="1200" dirty="0"/>
          </a:p>
        </p:txBody>
      </p:sp>
      <p:sp>
        <p:nvSpPr>
          <p:cNvPr id="26" name="Line 31"/>
          <p:cNvSpPr>
            <a:spLocks noChangeShapeType="1"/>
          </p:cNvSpPr>
          <p:nvPr/>
        </p:nvSpPr>
        <p:spPr bwMode="auto">
          <a:xfrm flipV="1">
            <a:off x="4950068" y="3581400"/>
            <a:ext cx="307732" cy="969768"/>
          </a:xfrm>
          <a:prstGeom prst="line">
            <a:avLst/>
          </a:prstGeom>
          <a:noFill/>
          <a:ln w="9525">
            <a:solidFill>
              <a:srgbClr val="FB1B03"/>
            </a:solidFill>
            <a:round/>
            <a:headEnd/>
            <a:tailEnd type="triangle" w="med" len="med"/>
          </a:ln>
        </p:spPr>
        <p:txBody>
          <a:bodyPr/>
          <a:lstStyle/>
          <a:p>
            <a:endParaRPr lang="en-US"/>
          </a:p>
        </p:txBody>
      </p:sp>
      <p:sp>
        <p:nvSpPr>
          <p:cNvPr id="21" name="Rectangle 30"/>
          <p:cNvSpPr>
            <a:spLocks noChangeArrowheads="1"/>
          </p:cNvSpPr>
          <p:nvPr/>
        </p:nvSpPr>
        <p:spPr bwMode="auto">
          <a:xfrm>
            <a:off x="5967924" y="4018895"/>
            <a:ext cx="1211579" cy="461665"/>
          </a:xfrm>
          <a:prstGeom prst="rect">
            <a:avLst/>
          </a:prstGeom>
          <a:noFill/>
          <a:ln w="9525" algn="ctr">
            <a:noFill/>
            <a:miter lim="800000"/>
            <a:headEnd/>
            <a:tailEnd/>
          </a:ln>
        </p:spPr>
        <p:txBody>
          <a:bodyPr wrap="square">
            <a:spAutoFit/>
          </a:bodyPr>
          <a:lstStyle/>
          <a:p>
            <a:pPr algn="l">
              <a:spcBef>
                <a:spcPct val="50000"/>
              </a:spcBef>
            </a:pPr>
            <a:r>
              <a:rPr lang="en-US" sz="1200" dirty="0" smtClean="0"/>
              <a:t>Raises the </a:t>
            </a:r>
            <a:r>
              <a:rPr lang="en-US" sz="1200" dirty="0" smtClean="0"/>
              <a:t>Program </a:t>
            </a:r>
            <a:r>
              <a:rPr lang="en-US" sz="1200" dirty="0" smtClean="0"/>
              <a:t>Audio</a:t>
            </a:r>
            <a:endParaRPr lang="en-US" sz="1200" dirty="0"/>
          </a:p>
        </p:txBody>
      </p:sp>
      <p:sp>
        <p:nvSpPr>
          <p:cNvPr id="27" name="Line 31"/>
          <p:cNvSpPr>
            <a:spLocks noChangeShapeType="1"/>
          </p:cNvSpPr>
          <p:nvPr/>
        </p:nvSpPr>
        <p:spPr bwMode="auto">
          <a:xfrm flipH="1" flipV="1">
            <a:off x="5791200" y="3581400"/>
            <a:ext cx="176724" cy="571500"/>
          </a:xfrm>
          <a:prstGeom prst="line">
            <a:avLst/>
          </a:prstGeom>
          <a:noFill/>
          <a:ln w="9525">
            <a:solidFill>
              <a:srgbClr val="FB1B03"/>
            </a:solidFill>
            <a:round/>
            <a:headEnd/>
            <a:tailEnd type="triangle" w="med" len="med"/>
          </a:ln>
        </p:spPr>
        <p:txBody>
          <a:bodyPr/>
          <a:lstStyle/>
          <a:p>
            <a:endParaRPr lang="en-US"/>
          </a:p>
        </p:txBody>
      </p:sp>
      <p:sp>
        <p:nvSpPr>
          <p:cNvPr id="30" name="Rectangle 30"/>
          <p:cNvSpPr>
            <a:spLocks noChangeArrowheads="1"/>
          </p:cNvSpPr>
          <p:nvPr/>
        </p:nvSpPr>
        <p:spPr bwMode="auto">
          <a:xfrm>
            <a:off x="5685986" y="4557000"/>
            <a:ext cx="1705413" cy="461665"/>
          </a:xfrm>
          <a:prstGeom prst="rect">
            <a:avLst/>
          </a:prstGeom>
          <a:noFill/>
          <a:ln w="9525" algn="ctr">
            <a:noFill/>
            <a:miter lim="800000"/>
            <a:headEnd/>
            <a:tailEnd/>
          </a:ln>
        </p:spPr>
        <p:txBody>
          <a:bodyPr wrap="square">
            <a:spAutoFit/>
          </a:bodyPr>
          <a:lstStyle/>
          <a:p>
            <a:pPr algn="l">
              <a:spcBef>
                <a:spcPct val="50000"/>
              </a:spcBef>
            </a:pPr>
            <a:r>
              <a:rPr lang="en-US" sz="1200" dirty="0" smtClean="0"/>
              <a:t>Shows the Program Volume Level</a:t>
            </a:r>
            <a:endParaRPr lang="en-US" sz="1200" dirty="0"/>
          </a:p>
        </p:txBody>
      </p:sp>
      <p:sp>
        <p:nvSpPr>
          <p:cNvPr id="31" name="Line 31"/>
          <p:cNvSpPr>
            <a:spLocks noChangeShapeType="1"/>
          </p:cNvSpPr>
          <p:nvPr/>
        </p:nvSpPr>
        <p:spPr bwMode="auto">
          <a:xfrm flipH="1" flipV="1">
            <a:off x="5509263" y="3613245"/>
            <a:ext cx="176724" cy="1043018"/>
          </a:xfrm>
          <a:prstGeom prst="line">
            <a:avLst/>
          </a:prstGeom>
          <a:noFill/>
          <a:ln w="9525">
            <a:solidFill>
              <a:srgbClr val="FB1B03"/>
            </a:solidFill>
            <a:round/>
            <a:headEnd/>
            <a:tailEnd type="triangle" w="med" len="med"/>
          </a:ln>
        </p:spPr>
        <p:txBody>
          <a:bodyPr/>
          <a:lstStyle/>
          <a:p>
            <a:endParaRPr lang="en-US"/>
          </a:p>
        </p:txBody>
      </p:sp>
      <p:sp>
        <p:nvSpPr>
          <p:cNvPr id="32" name="Rectangle 30"/>
          <p:cNvSpPr>
            <a:spLocks noChangeArrowheads="1"/>
          </p:cNvSpPr>
          <p:nvPr/>
        </p:nvSpPr>
        <p:spPr bwMode="auto">
          <a:xfrm>
            <a:off x="3050932" y="3867150"/>
            <a:ext cx="1521068" cy="553998"/>
          </a:xfrm>
          <a:prstGeom prst="rect">
            <a:avLst/>
          </a:prstGeom>
          <a:noFill/>
          <a:ln w="9525" algn="ctr">
            <a:noFill/>
            <a:miter lim="800000"/>
            <a:headEnd/>
            <a:tailEnd/>
          </a:ln>
        </p:spPr>
        <p:txBody>
          <a:bodyPr wrap="square">
            <a:spAutoFit/>
          </a:bodyPr>
          <a:lstStyle/>
          <a:p>
            <a:pPr algn="r">
              <a:spcBef>
                <a:spcPct val="50000"/>
              </a:spcBef>
            </a:pPr>
            <a:r>
              <a:rPr lang="en-US" sz="1000" dirty="0" smtClean="0"/>
              <a:t>Shows the Current Audio coming over the Speakers</a:t>
            </a:r>
            <a:endParaRPr lang="en-US" sz="1000" dirty="0"/>
          </a:p>
        </p:txBody>
      </p:sp>
      <p:sp>
        <p:nvSpPr>
          <p:cNvPr id="33" name="Line 31"/>
          <p:cNvSpPr>
            <a:spLocks noChangeShapeType="1"/>
          </p:cNvSpPr>
          <p:nvPr/>
        </p:nvSpPr>
        <p:spPr bwMode="auto">
          <a:xfrm flipV="1">
            <a:off x="4549854" y="3507432"/>
            <a:ext cx="307732" cy="462728"/>
          </a:xfrm>
          <a:prstGeom prst="line">
            <a:avLst/>
          </a:prstGeom>
          <a:noFill/>
          <a:ln w="9525">
            <a:solidFill>
              <a:srgbClr val="FB1B03"/>
            </a:solidFill>
            <a:round/>
            <a:headEnd/>
            <a:tailEnd type="triangle" w="med" len="med"/>
          </a:ln>
        </p:spPr>
        <p:txBody>
          <a:bodyPr/>
          <a:lstStyle/>
          <a:p>
            <a:endParaRPr lang="en-US"/>
          </a:p>
        </p:txBody>
      </p:sp>
      <p:sp>
        <p:nvSpPr>
          <p:cNvPr id="34" name="Rectangle 30"/>
          <p:cNvSpPr>
            <a:spLocks noChangeArrowheads="1"/>
          </p:cNvSpPr>
          <p:nvPr/>
        </p:nvSpPr>
        <p:spPr bwMode="auto">
          <a:xfrm>
            <a:off x="1112997" y="4514663"/>
            <a:ext cx="1521068" cy="553998"/>
          </a:xfrm>
          <a:prstGeom prst="rect">
            <a:avLst/>
          </a:prstGeom>
          <a:noFill/>
          <a:ln w="9525" algn="ctr">
            <a:noFill/>
            <a:miter lim="800000"/>
            <a:headEnd/>
            <a:tailEnd/>
          </a:ln>
        </p:spPr>
        <p:txBody>
          <a:bodyPr wrap="square">
            <a:spAutoFit/>
          </a:bodyPr>
          <a:lstStyle/>
          <a:p>
            <a:pPr algn="r">
              <a:spcBef>
                <a:spcPct val="50000"/>
              </a:spcBef>
            </a:pPr>
            <a:r>
              <a:rPr lang="en-US" sz="1000" dirty="0" smtClean="0"/>
              <a:t>Shows the Display Power status and the Phone Call Status</a:t>
            </a:r>
            <a:endParaRPr lang="en-US" sz="1000" dirty="0"/>
          </a:p>
        </p:txBody>
      </p:sp>
      <p:sp>
        <p:nvSpPr>
          <p:cNvPr id="35" name="Line 31"/>
          <p:cNvSpPr>
            <a:spLocks noChangeShapeType="1"/>
          </p:cNvSpPr>
          <p:nvPr/>
        </p:nvSpPr>
        <p:spPr bwMode="auto">
          <a:xfrm flipV="1">
            <a:off x="2611919" y="3651708"/>
            <a:ext cx="716265" cy="1004555"/>
          </a:xfrm>
          <a:prstGeom prst="line">
            <a:avLst/>
          </a:prstGeom>
          <a:noFill/>
          <a:ln w="9525">
            <a:solidFill>
              <a:srgbClr val="FB1B03"/>
            </a:solidFill>
            <a:round/>
            <a:headEnd/>
            <a:tailEnd type="triangle" w="med" len="med"/>
          </a:ln>
        </p:spPr>
        <p:txBody>
          <a:bodyPr/>
          <a:lstStyle/>
          <a:p>
            <a:endParaRPr lang="en-US"/>
          </a:p>
        </p:txBody>
      </p:sp>
      <p:sp>
        <p:nvSpPr>
          <p:cNvPr id="36" name="Rectangle 30"/>
          <p:cNvSpPr>
            <a:spLocks noChangeArrowheads="1"/>
          </p:cNvSpPr>
          <p:nvPr/>
        </p:nvSpPr>
        <p:spPr bwMode="auto">
          <a:xfrm>
            <a:off x="7696200" y="838200"/>
            <a:ext cx="1182858" cy="461665"/>
          </a:xfrm>
          <a:prstGeom prst="rect">
            <a:avLst/>
          </a:prstGeom>
          <a:noFill/>
          <a:ln w="9525" algn="ctr">
            <a:noFill/>
            <a:miter lim="800000"/>
            <a:headEnd/>
            <a:tailEnd/>
          </a:ln>
        </p:spPr>
        <p:txBody>
          <a:bodyPr wrap="square">
            <a:spAutoFit/>
          </a:bodyPr>
          <a:lstStyle/>
          <a:p>
            <a:pPr algn="l">
              <a:spcBef>
                <a:spcPct val="50000"/>
              </a:spcBef>
            </a:pPr>
            <a:r>
              <a:rPr lang="en-US" sz="1200" dirty="0" smtClean="0"/>
              <a:t>Brings up the Routing Page</a:t>
            </a:r>
            <a:endParaRPr lang="en-US" sz="1200" dirty="0"/>
          </a:p>
        </p:txBody>
      </p:sp>
      <p:sp>
        <p:nvSpPr>
          <p:cNvPr id="37" name="Line 31"/>
          <p:cNvSpPr>
            <a:spLocks noChangeShapeType="1"/>
          </p:cNvSpPr>
          <p:nvPr/>
        </p:nvSpPr>
        <p:spPr bwMode="auto">
          <a:xfrm flipH="1">
            <a:off x="6799970" y="1086534"/>
            <a:ext cx="932571" cy="76200"/>
          </a:xfrm>
          <a:prstGeom prst="line">
            <a:avLst/>
          </a:prstGeom>
          <a:noFill/>
          <a:ln w="9525">
            <a:solidFill>
              <a:srgbClr val="FB1B03"/>
            </a:solidFill>
            <a:round/>
            <a:headEnd/>
            <a:tailEnd type="triangle" w="med" len="med"/>
          </a:ln>
        </p:spPr>
        <p:txBody>
          <a:bodyPr/>
          <a:lstStyle/>
          <a:p>
            <a:endParaRPr lang="en-US"/>
          </a:p>
        </p:txBody>
      </p:sp>
      <p:sp>
        <p:nvSpPr>
          <p:cNvPr id="38" name="Rectangle 30"/>
          <p:cNvSpPr>
            <a:spLocks noChangeArrowheads="1"/>
          </p:cNvSpPr>
          <p:nvPr/>
        </p:nvSpPr>
        <p:spPr bwMode="auto">
          <a:xfrm>
            <a:off x="6538692" y="368915"/>
            <a:ext cx="1538508" cy="646331"/>
          </a:xfrm>
          <a:prstGeom prst="rect">
            <a:avLst/>
          </a:prstGeom>
          <a:noFill/>
          <a:ln w="9525" algn="ctr">
            <a:noFill/>
            <a:miter lim="800000"/>
            <a:headEnd/>
            <a:tailEnd/>
          </a:ln>
        </p:spPr>
        <p:txBody>
          <a:bodyPr wrap="square">
            <a:spAutoFit/>
          </a:bodyPr>
          <a:lstStyle/>
          <a:p>
            <a:pPr algn="l">
              <a:spcBef>
                <a:spcPct val="50000"/>
              </a:spcBef>
            </a:pPr>
            <a:r>
              <a:rPr lang="en-US" sz="1200" dirty="0" smtClean="0"/>
              <a:t>Starts and Stops the Overflow Functions</a:t>
            </a:r>
            <a:endParaRPr lang="en-US" sz="1200" dirty="0"/>
          </a:p>
        </p:txBody>
      </p:sp>
      <p:sp>
        <p:nvSpPr>
          <p:cNvPr id="39" name="Line 31"/>
          <p:cNvSpPr>
            <a:spLocks noChangeShapeType="1"/>
          </p:cNvSpPr>
          <p:nvPr/>
        </p:nvSpPr>
        <p:spPr bwMode="auto">
          <a:xfrm flipH="1">
            <a:off x="5501636" y="599747"/>
            <a:ext cx="1037055" cy="476041"/>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3779761934"/>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Setup 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4" y="1911254"/>
            <a:ext cx="4439648"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5"/>
          <p:cNvSpPr>
            <a:spLocks noChangeArrowheads="1"/>
          </p:cNvSpPr>
          <p:nvPr/>
        </p:nvSpPr>
        <p:spPr bwMode="auto">
          <a:xfrm>
            <a:off x="914400" y="3098884"/>
            <a:ext cx="1219200" cy="415498"/>
          </a:xfrm>
          <a:prstGeom prst="rect">
            <a:avLst/>
          </a:prstGeom>
          <a:noFill/>
          <a:ln w="9525" algn="ctr">
            <a:noFill/>
            <a:miter lim="800000"/>
            <a:headEnd/>
            <a:tailEnd/>
          </a:ln>
        </p:spPr>
        <p:txBody>
          <a:bodyPr wrap="square">
            <a:spAutoFit/>
          </a:bodyPr>
          <a:lstStyle/>
          <a:p>
            <a:pPr algn="r">
              <a:spcBef>
                <a:spcPct val="50000"/>
              </a:spcBef>
            </a:pPr>
            <a:r>
              <a:rPr lang="en-US" sz="1050" dirty="0" smtClean="0"/>
              <a:t>Auto Shutdown </a:t>
            </a:r>
            <a:r>
              <a:rPr lang="en-US" sz="1050" dirty="0" smtClean="0"/>
              <a:t>Control Button</a:t>
            </a:r>
            <a:endParaRPr lang="en-US" sz="1050" dirty="0"/>
          </a:p>
        </p:txBody>
      </p:sp>
      <p:sp>
        <p:nvSpPr>
          <p:cNvPr id="7" name="Line 5"/>
          <p:cNvSpPr>
            <a:spLocks noChangeShapeType="1"/>
          </p:cNvSpPr>
          <p:nvPr/>
        </p:nvSpPr>
        <p:spPr bwMode="auto">
          <a:xfrm flipV="1">
            <a:off x="2057400" y="2971800"/>
            <a:ext cx="2286000" cy="281698"/>
          </a:xfrm>
          <a:prstGeom prst="line">
            <a:avLst/>
          </a:prstGeom>
          <a:noFill/>
          <a:ln w="9525">
            <a:solidFill>
              <a:srgbClr val="FB1B03"/>
            </a:solidFill>
            <a:round/>
            <a:headEnd/>
            <a:tailEnd type="triangle" w="med" len="med"/>
          </a:ln>
        </p:spPr>
        <p:txBody>
          <a:bodyPr/>
          <a:lstStyle/>
          <a:p>
            <a:endParaRPr lang="en-US"/>
          </a:p>
        </p:txBody>
      </p:sp>
      <p:sp>
        <p:nvSpPr>
          <p:cNvPr id="24" name="Text Box 4"/>
          <p:cNvSpPr txBox="1">
            <a:spLocks noChangeArrowheads="1"/>
          </p:cNvSpPr>
          <p:nvPr/>
        </p:nvSpPr>
        <p:spPr bwMode="auto">
          <a:xfrm>
            <a:off x="304800" y="5410200"/>
            <a:ext cx="8458200" cy="830997"/>
          </a:xfrm>
          <a:prstGeom prst="rect">
            <a:avLst/>
          </a:prstGeom>
          <a:noFill/>
          <a:ln w="9525">
            <a:noFill/>
            <a:miter lim="800000"/>
            <a:headEnd/>
            <a:tailEnd/>
          </a:ln>
        </p:spPr>
        <p:txBody>
          <a:bodyPr wrap="square">
            <a:spAutoFit/>
          </a:bodyPr>
          <a:lstStyle/>
          <a:p>
            <a:pPr>
              <a:spcBef>
                <a:spcPct val="50000"/>
              </a:spcBef>
            </a:pPr>
            <a:r>
              <a:rPr lang="en-US" sz="1600" dirty="0" smtClean="0">
                <a:solidFill>
                  <a:srgbClr val="FFFFFF"/>
                </a:solidFill>
              </a:rPr>
              <a:t>After Pressing the Setup Button, the Setup Page will appear.  Here you can control the Display </a:t>
            </a:r>
            <a:r>
              <a:rPr lang="en-US" sz="1600" dirty="0" smtClean="0">
                <a:solidFill>
                  <a:srgbClr val="FFFFFF"/>
                </a:solidFill>
              </a:rPr>
              <a:t>Power, Rack Power, </a:t>
            </a:r>
            <a:r>
              <a:rPr lang="en-US" sz="1600" dirty="0" smtClean="0">
                <a:solidFill>
                  <a:srgbClr val="FFFFFF"/>
                </a:solidFill>
              </a:rPr>
              <a:t>and the </a:t>
            </a:r>
            <a:r>
              <a:rPr lang="en-US" sz="1600" dirty="0" smtClean="0">
                <a:solidFill>
                  <a:srgbClr val="FFFFFF"/>
                </a:solidFill>
              </a:rPr>
              <a:t>Auto Shutdown </a:t>
            </a:r>
            <a:r>
              <a:rPr lang="en-US" sz="1600" dirty="0" smtClean="0">
                <a:solidFill>
                  <a:srgbClr val="FFFFFF"/>
                </a:solidFill>
              </a:rPr>
              <a:t>Routine</a:t>
            </a:r>
            <a:r>
              <a:rPr lang="en-US" sz="1600" dirty="0" smtClean="0">
                <a:solidFill>
                  <a:srgbClr val="FFFFFF"/>
                </a:solidFill>
              </a:rPr>
              <a:t>.  Here you can enable/disable the Auto Shutdown, Turn on and off the Display, and Turn Power On and Off to the Rack.</a:t>
            </a:r>
            <a:endParaRPr lang="en-US" sz="1600" dirty="0">
              <a:solidFill>
                <a:srgbClr val="FFFFFF"/>
              </a:solidFill>
            </a:endParaRPr>
          </a:p>
        </p:txBody>
      </p:sp>
      <p:sp>
        <p:nvSpPr>
          <p:cNvPr id="14" name="Rectangle 35"/>
          <p:cNvSpPr>
            <a:spLocks noChangeArrowheads="1"/>
          </p:cNvSpPr>
          <p:nvPr/>
        </p:nvSpPr>
        <p:spPr bwMode="auto">
          <a:xfrm>
            <a:off x="7391401" y="1928064"/>
            <a:ext cx="1295400" cy="415498"/>
          </a:xfrm>
          <a:prstGeom prst="rect">
            <a:avLst/>
          </a:prstGeom>
          <a:noFill/>
          <a:ln w="9525" algn="ctr">
            <a:noFill/>
            <a:miter lim="800000"/>
            <a:headEnd/>
            <a:tailEnd/>
          </a:ln>
        </p:spPr>
        <p:txBody>
          <a:bodyPr>
            <a:spAutoFit/>
          </a:bodyPr>
          <a:lstStyle/>
          <a:p>
            <a:pPr algn="l">
              <a:spcBef>
                <a:spcPct val="50000"/>
              </a:spcBef>
            </a:pPr>
            <a:r>
              <a:rPr lang="en-US" sz="1050" dirty="0" smtClean="0"/>
              <a:t>Press this to close the Setup Page</a:t>
            </a:r>
            <a:endParaRPr lang="en-US" sz="1050" dirty="0"/>
          </a:p>
        </p:txBody>
      </p:sp>
      <p:sp>
        <p:nvSpPr>
          <p:cNvPr id="15" name="Line 5"/>
          <p:cNvSpPr>
            <a:spLocks noChangeShapeType="1"/>
          </p:cNvSpPr>
          <p:nvPr/>
        </p:nvSpPr>
        <p:spPr bwMode="auto">
          <a:xfrm flipH="1">
            <a:off x="6324600" y="2090316"/>
            <a:ext cx="1066801" cy="147474"/>
          </a:xfrm>
          <a:prstGeom prst="line">
            <a:avLst/>
          </a:prstGeom>
          <a:noFill/>
          <a:ln w="9525">
            <a:solidFill>
              <a:srgbClr val="FB1B03"/>
            </a:solidFill>
            <a:round/>
            <a:headEnd/>
            <a:tailEnd type="triangle" w="med" len="med"/>
          </a:ln>
        </p:spPr>
        <p:txBody>
          <a:bodyPr/>
          <a:lstStyle/>
          <a:p>
            <a:endParaRPr lang="en-US"/>
          </a:p>
        </p:txBody>
      </p:sp>
      <p:sp>
        <p:nvSpPr>
          <p:cNvPr id="19" name="Rectangle 35"/>
          <p:cNvSpPr>
            <a:spLocks noChangeArrowheads="1"/>
          </p:cNvSpPr>
          <p:nvPr/>
        </p:nvSpPr>
        <p:spPr bwMode="auto">
          <a:xfrm>
            <a:off x="266698" y="4080302"/>
            <a:ext cx="1943102" cy="415498"/>
          </a:xfrm>
          <a:prstGeom prst="rect">
            <a:avLst/>
          </a:prstGeom>
          <a:noFill/>
          <a:ln w="9525" algn="ctr">
            <a:noFill/>
            <a:miter lim="800000"/>
            <a:headEnd/>
            <a:tailEnd/>
          </a:ln>
        </p:spPr>
        <p:txBody>
          <a:bodyPr wrap="square">
            <a:spAutoFit/>
          </a:bodyPr>
          <a:lstStyle/>
          <a:p>
            <a:pPr algn="r">
              <a:spcBef>
                <a:spcPct val="50000"/>
              </a:spcBef>
            </a:pPr>
            <a:r>
              <a:rPr lang="en-US" sz="1050" dirty="0" smtClean="0"/>
              <a:t>Controls the Power to the Sharp Display in the Room</a:t>
            </a:r>
            <a:endParaRPr lang="en-US" sz="1050" dirty="0"/>
          </a:p>
        </p:txBody>
      </p:sp>
      <p:sp>
        <p:nvSpPr>
          <p:cNvPr id="20" name="Rectangle 19"/>
          <p:cNvSpPr/>
          <p:nvPr/>
        </p:nvSpPr>
        <p:spPr bwMode="auto">
          <a:xfrm rot="16200000">
            <a:off x="3520441" y="3649981"/>
            <a:ext cx="609601" cy="50292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1" name="Line 5"/>
          <p:cNvSpPr>
            <a:spLocks noChangeShapeType="1"/>
          </p:cNvSpPr>
          <p:nvPr/>
        </p:nvSpPr>
        <p:spPr bwMode="auto">
          <a:xfrm flipV="1">
            <a:off x="2209800" y="4191000"/>
            <a:ext cx="1363982" cy="91645"/>
          </a:xfrm>
          <a:prstGeom prst="line">
            <a:avLst/>
          </a:prstGeom>
          <a:noFill/>
          <a:ln w="9525">
            <a:solidFill>
              <a:srgbClr val="FB1B03"/>
            </a:solidFill>
            <a:round/>
            <a:headEnd/>
            <a:tailEnd type="triangle" w="med" len="med"/>
          </a:ln>
        </p:spPr>
        <p:txBody>
          <a:bodyPr/>
          <a:lstStyle/>
          <a:p>
            <a:endParaRPr lang="en-US"/>
          </a:p>
        </p:txBody>
      </p:sp>
      <p:sp>
        <p:nvSpPr>
          <p:cNvPr id="22" name="Rectangle 35"/>
          <p:cNvSpPr>
            <a:spLocks noChangeArrowheads="1"/>
          </p:cNvSpPr>
          <p:nvPr/>
        </p:nvSpPr>
        <p:spPr bwMode="auto">
          <a:xfrm>
            <a:off x="6972299" y="4401911"/>
            <a:ext cx="1943102" cy="415498"/>
          </a:xfrm>
          <a:prstGeom prst="rect">
            <a:avLst/>
          </a:prstGeom>
          <a:noFill/>
          <a:ln w="9525" algn="ctr">
            <a:noFill/>
            <a:miter lim="800000"/>
            <a:headEnd/>
            <a:tailEnd/>
          </a:ln>
        </p:spPr>
        <p:txBody>
          <a:bodyPr wrap="square">
            <a:spAutoFit/>
          </a:bodyPr>
          <a:lstStyle/>
          <a:p>
            <a:pPr algn="l">
              <a:spcBef>
                <a:spcPct val="50000"/>
              </a:spcBef>
            </a:pPr>
            <a:r>
              <a:rPr lang="en-US" sz="1050" dirty="0" smtClean="0"/>
              <a:t>Controls the Power to the Sharp Display in the Room</a:t>
            </a:r>
            <a:endParaRPr lang="en-US" sz="1050" dirty="0"/>
          </a:p>
        </p:txBody>
      </p:sp>
      <p:sp>
        <p:nvSpPr>
          <p:cNvPr id="23" name="Rectangle 22"/>
          <p:cNvSpPr/>
          <p:nvPr/>
        </p:nvSpPr>
        <p:spPr bwMode="auto">
          <a:xfrm rot="16200000">
            <a:off x="5006339" y="3672840"/>
            <a:ext cx="609601" cy="457200"/>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 name="Line 5"/>
          <p:cNvSpPr>
            <a:spLocks noChangeShapeType="1"/>
          </p:cNvSpPr>
          <p:nvPr/>
        </p:nvSpPr>
        <p:spPr bwMode="auto">
          <a:xfrm flipH="1" flipV="1">
            <a:off x="5539740" y="4191000"/>
            <a:ext cx="1470660" cy="413252"/>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106539178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Table Input 1 </a:t>
            </a:r>
            <a:r>
              <a:rPr lang="en-US" sz="4000" dirty="0" smtClean="0"/>
              <a:t>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4" y="1507190"/>
            <a:ext cx="4439648"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4"/>
          <p:cNvSpPr txBox="1">
            <a:spLocks noChangeArrowheads="1"/>
          </p:cNvSpPr>
          <p:nvPr/>
        </p:nvSpPr>
        <p:spPr bwMode="auto">
          <a:xfrm>
            <a:off x="533400" y="5248870"/>
            <a:ext cx="8077200" cy="923330"/>
          </a:xfrm>
          <a:prstGeom prst="rect">
            <a:avLst/>
          </a:prstGeom>
          <a:noFill/>
          <a:ln w="9525">
            <a:noFill/>
            <a:miter lim="800000"/>
            <a:headEnd/>
            <a:tailEnd/>
          </a:ln>
        </p:spPr>
        <p:txBody>
          <a:bodyPr wrap="square">
            <a:spAutoFit/>
          </a:bodyPr>
          <a:lstStyle/>
          <a:p>
            <a:pPr>
              <a:spcBef>
                <a:spcPct val="50000"/>
              </a:spcBef>
            </a:pPr>
            <a:r>
              <a:rPr lang="en-US" dirty="0" smtClean="0">
                <a:solidFill>
                  <a:srgbClr val="FFFFFF"/>
                </a:solidFill>
              </a:rPr>
              <a:t>After Pressing </a:t>
            </a:r>
            <a:r>
              <a:rPr lang="en-US" dirty="0" smtClean="0">
                <a:solidFill>
                  <a:srgbClr val="FFFFFF"/>
                </a:solidFill>
              </a:rPr>
              <a:t>the Table 1 </a:t>
            </a:r>
            <a:r>
              <a:rPr lang="en-US" dirty="0" smtClean="0">
                <a:solidFill>
                  <a:srgbClr val="FFFFFF"/>
                </a:solidFill>
              </a:rPr>
              <a:t>Button, </a:t>
            </a:r>
            <a:r>
              <a:rPr lang="en-US" dirty="0" smtClean="0">
                <a:solidFill>
                  <a:srgbClr val="FFFFFF"/>
                </a:solidFill>
              </a:rPr>
              <a:t>the Table Input 1 </a:t>
            </a:r>
            <a:r>
              <a:rPr lang="en-US" dirty="0" smtClean="0">
                <a:solidFill>
                  <a:srgbClr val="FFFFFF"/>
                </a:solidFill>
              </a:rPr>
              <a:t>Page will appear.  </a:t>
            </a:r>
            <a:r>
              <a:rPr lang="en-US" dirty="0" smtClean="0">
                <a:solidFill>
                  <a:srgbClr val="FFFFFF"/>
                </a:solidFill>
              </a:rPr>
              <a:t>This will cause the Front Table input to appear on the Main Screen.  It will also send it to the Video Conference System and to the Overflow (If enabled).</a:t>
            </a:r>
            <a:endParaRPr lang="en-US" dirty="0">
              <a:solidFill>
                <a:srgbClr val="FFFFFF"/>
              </a:solidFill>
            </a:endParaRPr>
          </a:p>
        </p:txBody>
      </p:sp>
      <p:sp>
        <p:nvSpPr>
          <p:cNvPr id="11" name="Rectangle 35"/>
          <p:cNvSpPr>
            <a:spLocks noChangeArrowheads="1"/>
          </p:cNvSpPr>
          <p:nvPr/>
        </p:nvSpPr>
        <p:spPr bwMode="auto">
          <a:xfrm>
            <a:off x="0" y="3736776"/>
            <a:ext cx="1644262" cy="523220"/>
          </a:xfrm>
          <a:prstGeom prst="rect">
            <a:avLst/>
          </a:prstGeom>
          <a:noFill/>
          <a:ln w="9525" algn="ctr">
            <a:noFill/>
            <a:miter lim="800000"/>
            <a:headEnd/>
            <a:tailEnd/>
          </a:ln>
        </p:spPr>
        <p:txBody>
          <a:bodyPr wrap="square">
            <a:spAutoFit/>
          </a:bodyPr>
          <a:lstStyle/>
          <a:p>
            <a:pPr algn="r">
              <a:spcBef>
                <a:spcPct val="50000"/>
              </a:spcBef>
            </a:pPr>
            <a:r>
              <a:rPr lang="en-US" sz="1400" dirty="0" smtClean="0"/>
              <a:t>Table 1 Input</a:t>
            </a:r>
            <a:r>
              <a:rPr lang="en-US" sz="1400" dirty="0" smtClean="0"/>
              <a:t> </a:t>
            </a:r>
            <a:r>
              <a:rPr lang="en-US" sz="1400" dirty="0" smtClean="0"/>
              <a:t>Source Button</a:t>
            </a:r>
            <a:endParaRPr lang="en-US" sz="1400" dirty="0"/>
          </a:p>
        </p:txBody>
      </p:sp>
      <p:sp>
        <p:nvSpPr>
          <p:cNvPr id="12" name="Line 5"/>
          <p:cNvSpPr>
            <a:spLocks noChangeShapeType="1"/>
          </p:cNvSpPr>
          <p:nvPr/>
        </p:nvSpPr>
        <p:spPr bwMode="auto">
          <a:xfrm flipV="1">
            <a:off x="1659503" y="3600881"/>
            <a:ext cx="1007498" cy="271789"/>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419555343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Table Input 2 </a:t>
            </a:r>
            <a:r>
              <a:rPr lang="en-US" sz="4000" dirty="0" smtClean="0"/>
              <a:t>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4" y="1507190"/>
            <a:ext cx="4439647" cy="2601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4"/>
          <p:cNvSpPr txBox="1">
            <a:spLocks noChangeArrowheads="1"/>
          </p:cNvSpPr>
          <p:nvPr/>
        </p:nvSpPr>
        <p:spPr bwMode="auto">
          <a:xfrm>
            <a:off x="533400" y="5248870"/>
            <a:ext cx="8077200" cy="923330"/>
          </a:xfrm>
          <a:prstGeom prst="rect">
            <a:avLst/>
          </a:prstGeom>
          <a:noFill/>
          <a:ln w="9525">
            <a:noFill/>
            <a:miter lim="800000"/>
            <a:headEnd/>
            <a:tailEnd/>
          </a:ln>
        </p:spPr>
        <p:txBody>
          <a:bodyPr wrap="square">
            <a:spAutoFit/>
          </a:bodyPr>
          <a:lstStyle/>
          <a:p>
            <a:pPr>
              <a:spcBef>
                <a:spcPct val="50000"/>
              </a:spcBef>
            </a:pPr>
            <a:r>
              <a:rPr lang="en-US" dirty="0" smtClean="0">
                <a:solidFill>
                  <a:srgbClr val="FFFFFF"/>
                </a:solidFill>
              </a:rPr>
              <a:t>After Pressing </a:t>
            </a:r>
            <a:r>
              <a:rPr lang="en-US" dirty="0" smtClean="0">
                <a:solidFill>
                  <a:srgbClr val="FFFFFF"/>
                </a:solidFill>
              </a:rPr>
              <a:t>the Table 2 </a:t>
            </a:r>
            <a:r>
              <a:rPr lang="en-US" dirty="0" smtClean="0">
                <a:solidFill>
                  <a:srgbClr val="FFFFFF"/>
                </a:solidFill>
              </a:rPr>
              <a:t>Button, </a:t>
            </a:r>
            <a:r>
              <a:rPr lang="en-US" dirty="0" smtClean="0">
                <a:solidFill>
                  <a:srgbClr val="FFFFFF"/>
                </a:solidFill>
              </a:rPr>
              <a:t>the Table Input 2 </a:t>
            </a:r>
            <a:r>
              <a:rPr lang="en-US" dirty="0" smtClean="0">
                <a:solidFill>
                  <a:srgbClr val="FFFFFF"/>
                </a:solidFill>
              </a:rPr>
              <a:t>Page will appear.  </a:t>
            </a:r>
            <a:r>
              <a:rPr lang="en-US" dirty="0" smtClean="0">
                <a:solidFill>
                  <a:srgbClr val="FFFFFF"/>
                </a:solidFill>
              </a:rPr>
              <a:t>This will cause the Rear Table input to appear on the Main Screen.  It will also send it to the Video Conference System and to the Overflow (If enabled).</a:t>
            </a:r>
            <a:endParaRPr lang="en-US" dirty="0">
              <a:solidFill>
                <a:srgbClr val="FFFFFF"/>
              </a:solidFill>
            </a:endParaRPr>
          </a:p>
        </p:txBody>
      </p:sp>
      <p:sp>
        <p:nvSpPr>
          <p:cNvPr id="11" name="Rectangle 35"/>
          <p:cNvSpPr>
            <a:spLocks noChangeArrowheads="1"/>
          </p:cNvSpPr>
          <p:nvPr/>
        </p:nvSpPr>
        <p:spPr bwMode="auto">
          <a:xfrm>
            <a:off x="0" y="3736776"/>
            <a:ext cx="1644262" cy="523220"/>
          </a:xfrm>
          <a:prstGeom prst="rect">
            <a:avLst/>
          </a:prstGeom>
          <a:noFill/>
          <a:ln w="9525" algn="ctr">
            <a:noFill/>
            <a:miter lim="800000"/>
            <a:headEnd/>
            <a:tailEnd/>
          </a:ln>
        </p:spPr>
        <p:txBody>
          <a:bodyPr wrap="square">
            <a:spAutoFit/>
          </a:bodyPr>
          <a:lstStyle/>
          <a:p>
            <a:pPr algn="r">
              <a:spcBef>
                <a:spcPct val="50000"/>
              </a:spcBef>
            </a:pPr>
            <a:r>
              <a:rPr lang="en-US" sz="1400" dirty="0" smtClean="0"/>
              <a:t>Table 2 Input</a:t>
            </a:r>
            <a:r>
              <a:rPr lang="en-US" sz="1400" dirty="0" smtClean="0"/>
              <a:t> </a:t>
            </a:r>
            <a:r>
              <a:rPr lang="en-US" sz="1400" dirty="0" smtClean="0"/>
              <a:t>Source Button</a:t>
            </a:r>
            <a:endParaRPr lang="en-US" sz="1400" dirty="0"/>
          </a:p>
        </p:txBody>
      </p:sp>
      <p:sp>
        <p:nvSpPr>
          <p:cNvPr id="12" name="Line 5"/>
          <p:cNvSpPr>
            <a:spLocks noChangeShapeType="1"/>
          </p:cNvSpPr>
          <p:nvPr/>
        </p:nvSpPr>
        <p:spPr bwMode="auto">
          <a:xfrm flipV="1">
            <a:off x="1659502" y="3600880"/>
            <a:ext cx="1693297" cy="271789"/>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328394062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title"/>
          </p:nvPr>
        </p:nvSpPr>
        <p:spPr>
          <a:xfrm>
            <a:off x="457200" y="228600"/>
            <a:ext cx="8229600" cy="838200"/>
          </a:xfrm>
        </p:spPr>
        <p:txBody>
          <a:bodyPr/>
          <a:lstStyle/>
          <a:p>
            <a:pPr eaLnBrk="1" hangingPunct="1">
              <a:defRPr/>
            </a:pPr>
            <a:r>
              <a:rPr lang="en-US" sz="4000" dirty="0" smtClean="0"/>
              <a:t>Desktop PC</a:t>
            </a:r>
            <a:r>
              <a:rPr lang="en-US" sz="4000" dirty="0" smtClean="0"/>
              <a:t> Input </a:t>
            </a:r>
            <a:r>
              <a:rPr lang="en-US" sz="4000" dirty="0" smtClean="0"/>
              <a:t>Page</a:t>
            </a:r>
          </a:p>
        </p:txBody>
      </p:sp>
      <p:pic>
        <p:nvPicPr>
          <p:cNvPr id="11269" name="Picture 19" descr="TEst v116 copy"/>
          <p:cNvPicPr>
            <a:picLocks noChangeAspect="1" noChangeArrowheads="1"/>
          </p:cNvPicPr>
          <p:nvPr/>
        </p:nvPicPr>
        <p:blipFill>
          <a:blip r:embed="rId3" cstate="print"/>
          <a:srcRect/>
          <a:stretch>
            <a:fillRect/>
          </a:stretch>
        </p:blipFill>
        <p:spPr bwMode="auto">
          <a:xfrm>
            <a:off x="76200" y="47625"/>
            <a:ext cx="1676400" cy="333375"/>
          </a:xfrm>
          <a:prstGeom prst="rect">
            <a:avLst/>
          </a:prstGeom>
          <a:noFill/>
          <a:ln w="9525">
            <a:noFill/>
            <a:miter lim="800000"/>
            <a:headEnd/>
            <a:tailEnd/>
          </a:ln>
        </p:spPr>
      </p:pic>
      <p:pic>
        <p:nvPicPr>
          <p:cNvPr id="4098" name="Picture 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352174" y="1507190"/>
            <a:ext cx="4439647" cy="2601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 Box 4"/>
          <p:cNvSpPr txBox="1">
            <a:spLocks noChangeArrowheads="1"/>
          </p:cNvSpPr>
          <p:nvPr/>
        </p:nvSpPr>
        <p:spPr bwMode="auto">
          <a:xfrm>
            <a:off x="533400" y="5248870"/>
            <a:ext cx="8077200" cy="923330"/>
          </a:xfrm>
          <a:prstGeom prst="rect">
            <a:avLst/>
          </a:prstGeom>
          <a:noFill/>
          <a:ln w="9525">
            <a:noFill/>
            <a:miter lim="800000"/>
            <a:headEnd/>
            <a:tailEnd/>
          </a:ln>
        </p:spPr>
        <p:txBody>
          <a:bodyPr wrap="square">
            <a:spAutoFit/>
          </a:bodyPr>
          <a:lstStyle/>
          <a:p>
            <a:pPr>
              <a:spcBef>
                <a:spcPct val="50000"/>
              </a:spcBef>
            </a:pPr>
            <a:r>
              <a:rPr lang="en-US" dirty="0" smtClean="0">
                <a:solidFill>
                  <a:srgbClr val="FFFFFF"/>
                </a:solidFill>
              </a:rPr>
              <a:t>After Pressing </a:t>
            </a:r>
            <a:r>
              <a:rPr lang="en-US" dirty="0" smtClean="0">
                <a:solidFill>
                  <a:srgbClr val="FFFFFF"/>
                </a:solidFill>
              </a:rPr>
              <a:t>the Desktop PC </a:t>
            </a:r>
            <a:r>
              <a:rPr lang="en-US" dirty="0" smtClean="0">
                <a:solidFill>
                  <a:srgbClr val="FFFFFF"/>
                </a:solidFill>
              </a:rPr>
              <a:t>Button, </a:t>
            </a:r>
            <a:r>
              <a:rPr lang="en-US" dirty="0" smtClean="0">
                <a:solidFill>
                  <a:srgbClr val="FFFFFF"/>
                </a:solidFill>
              </a:rPr>
              <a:t>the Desktop PC </a:t>
            </a:r>
            <a:r>
              <a:rPr lang="en-US" dirty="0" smtClean="0">
                <a:solidFill>
                  <a:srgbClr val="FFFFFF"/>
                </a:solidFill>
              </a:rPr>
              <a:t>Page will appear.  </a:t>
            </a:r>
            <a:r>
              <a:rPr lang="en-US" dirty="0" smtClean="0">
                <a:solidFill>
                  <a:srgbClr val="FFFFFF"/>
                </a:solidFill>
              </a:rPr>
              <a:t>This will cause the Desktop PC input to appear on the Main Screen.  It will also send it to the Video Conference System and to the Overflow (If enabled).</a:t>
            </a:r>
            <a:endParaRPr lang="en-US" dirty="0">
              <a:solidFill>
                <a:srgbClr val="FFFFFF"/>
              </a:solidFill>
            </a:endParaRPr>
          </a:p>
        </p:txBody>
      </p:sp>
      <p:sp>
        <p:nvSpPr>
          <p:cNvPr id="11" name="Rectangle 35"/>
          <p:cNvSpPr>
            <a:spLocks noChangeArrowheads="1"/>
          </p:cNvSpPr>
          <p:nvPr/>
        </p:nvSpPr>
        <p:spPr bwMode="auto">
          <a:xfrm>
            <a:off x="1937138" y="4270592"/>
            <a:ext cx="1644262" cy="523220"/>
          </a:xfrm>
          <a:prstGeom prst="rect">
            <a:avLst/>
          </a:prstGeom>
          <a:noFill/>
          <a:ln w="9525" algn="ctr">
            <a:noFill/>
            <a:miter lim="800000"/>
            <a:headEnd/>
            <a:tailEnd/>
          </a:ln>
        </p:spPr>
        <p:txBody>
          <a:bodyPr wrap="square">
            <a:spAutoFit/>
          </a:bodyPr>
          <a:lstStyle/>
          <a:p>
            <a:pPr algn="r">
              <a:spcBef>
                <a:spcPct val="50000"/>
              </a:spcBef>
            </a:pPr>
            <a:r>
              <a:rPr lang="en-US" sz="1400" dirty="0" smtClean="0"/>
              <a:t>Desktop PC Input</a:t>
            </a:r>
            <a:r>
              <a:rPr lang="en-US" sz="1400" dirty="0" smtClean="0"/>
              <a:t> </a:t>
            </a:r>
            <a:r>
              <a:rPr lang="en-US" sz="1400" dirty="0" smtClean="0"/>
              <a:t>Source Button</a:t>
            </a:r>
            <a:endParaRPr lang="en-US" sz="1400" dirty="0"/>
          </a:p>
        </p:txBody>
      </p:sp>
      <p:sp>
        <p:nvSpPr>
          <p:cNvPr id="12" name="Line 5"/>
          <p:cNvSpPr>
            <a:spLocks noChangeShapeType="1"/>
          </p:cNvSpPr>
          <p:nvPr/>
        </p:nvSpPr>
        <p:spPr bwMode="auto">
          <a:xfrm flipV="1">
            <a:off x="3581400" y="3597499"/>
            <a:ext cx="464071" cy="898300"/>
          </a:xfrm>
          <a:prstGeom prst="line">
            <a:avLst/>
          </a:prstGeom>
          <a:noFill/>
          <a:ln w="9525">
            <a:solidFill>
              <a:srgbClr val="FB1B03"/>
            </a:solidFill>
            <a:round/>
            <a:headEnd/>
            <a:tailEnd type="triangle" w="med" len="med"/>
          </a:ln>
        </p:spPr>
        <p:txBody>
          <a:bodyPr/>
          <a:lstStyle/>
          <a:p>
            <a:endParaRPr lang="en-US"/>
          </a:p>
        </p:txBody>
      </p:sp>
    </p:spTree>
    <p:extLst>
      <p:ext uri="{BB962C8B-B14F-4D97-AF65-F5344CB8AC3E}">
        <p14:creationId xmlns:p14="http://schemas.microsoft.com/office/powerpoint/2010/main" val="130406830"/>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xtured">
  <a:themeElements>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9324</TotalTime>
  <Words>1018</Words>
  <Application>Microsoft Office PowerPoint</Application>
  <PresentationFormat>On-screen Show (4:3)</PresentationFormat>
  <Paragraphs>115</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Textured</vt:lpstr>
      <vt:lpstr>PowerPoint Presentation</vt:lpstr>
      <vt:lpstr>Welcome Page</vt:lpstr>
      <vt:lpstr>Home Page</vt:lpstr>
      <vt:lpstr>Presentation Preset</vt:lpstr>
      <vt:lpstr>Main Page</vt:lpstr>
      <vt:lpstr>Setup Page</vt:lpstr>
      <vt:lpstr>Table Input 1 Page</vt:lpstr>
      <vt:lpstr>Table Input 2 Page</vt:lpstr>
      <vt:lpstr>Desktop PC Input Page</vt:lpstr>
      <vt:lpstr>Phone Page</vt:lpstr>
      <vt:lpstr>Routing Page</vt:lpstr>
      <vt:lpstr>VTC Page</vt:lpstr>
      <vt:lpstr>Camera Page</vt:lpstr>
      <vt:lpstr>Power Down Page</vt:lpstr>
      <vt:lpstr>PowerPoint Presentation</vt:lpstr>
      <vt:lpstr>PowerPoint Presentation</vt:lpstr>
      <vt:lpstr>PowerPoint Presentation</vt:lpstr>
      <vt:lpstr>PowerPoint Presentation</vt:lpstr>
    </vt:vector>
  </TitlesOfParts>
  <Company>TI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Joel Johnson</dc:creator>
  <cp:lastModifiedBy>Chris Ferris</cp:lastModifiedBy>
  <cp:revision>335</cp:revision>
  <cp:lastPrinted>2014-05-06T20:14:46Z</cp:lastPrinted>
  <dcterms:created xsi:type="dcterms:W3CDTF">2004-06-04T00:07:38Z</dcterms:created>
  <dcterms:modified xsi:type="dcterms:W3CDTF">2015-02-11T21:36:26Z</dcterms:modified>
</cp:coreProperties>
</file>