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256" r:id="rId2"/>
    <p:sldId id="360" r:id="rId3"/>
    <p:sldId id="444" r:id="rId4"/>
    <p:sldId id="462" r:id="rId5"/>
    <p:sldId id="448" r:id="rId6"/>
    <p:sldId id="465" r:id="rId7"/>
    <p:sldId id="455" r:id="rId8"/>
    <p:sldId id="453" r:id="rId9"/>
    <p:sldId id="429" r:id="rId10"/>
    <p:sldId id="298" r:id="rId11"/>
    <p:sldId id="403" r:id="rId12"/>
    <p:sldId id="280" r:id="rId13"/>
    <p:sldId id="374" r:id="rId14"/>
  </p:sldIdLst>
  <p:sldSz cx="9144000" cy="6858000" type="screen4x3"/>
  <p:notesSz cx="7010400" cy="923607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AF2"/>
    <a:srgbClr val="009A5C"/>
    <a:srgbClr val="3FFFB1"/>
    <a:srgbClr val="66FF33"/>
    <a:srgbClr val="FB1B03"/>
    <a:srgbClr val="FFFF66"/>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73" autoAdjust="0"/>
    <p:restoredTop sz="95252" autoAdjust="0"/>
  </p:normalViewPr>
  <p:slideViewPr>
    <p:cSldViewPr>
      <p:cViewPr>
        <p:scale>
          <a:sx n="125" d="100"/>
          <a:sy n="125" d="100"/>
        </p:scale>
        <p:origin x="-306" y="16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
    </p:cViewPr>
  </p:sorterViewPr>
  <p:notesViewPr>
    <p:cSldViewPr>
      <p:cViewPr varScale="1">
        <p:scale>
          <a:sx n="55" d="100"/>
          <a:sy n="55" d="100"/>
        </p:scale>
        <p:origin x="-2508" y="-96"/>
      </p:cViewPr>
      <p:guideLst>
        <p:guide orient="horz" pos="291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2771" name="Rectangle 3"/>
          <p:cNvSpPr>
            <a:spLocks noGrp="1" noChangeArrowheads="1"/>
          </p:cNvSpPr>
          <p:nvPr>
            <p:ph type="dt" sz="quarter"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ChangeArrowheads="1"/>
          </p:cNvSpPr>
          <p:nvPr>
            <p:ph type="ftr" sz="quarter" idx="2"/>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2773" name="Rectangle 5"/>
          <p:cNvSpPr>
            <a:spLocks noGrp="1" noChangeArrowheads="1"/>
          </p:cNvSpPr>
          <p:nvPr>
            <p:ph type="sldNum" sz="quarter" idx="3"/>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A606AF8-850F-4680-8370-03A2F7490FAF}" type="slidenum">
              <a:rPr lang="en-US"/>
              <a:pPr>
                <a:defRPr/>
              </a:pPr>
              <a:t>‹#›</a:t>
            </a:fld>
            <a:endParaRPr lang="en-US"/>
          </a:p>
        </p:txBody>
      </p:sp>
    </p:spTree>
    <p:extLst>
      <p:ext uri="{BB962C8B-B14F-4D97-AF65-F5344CB8AC3E}">
        <p14:creationId xmlns:p14="http://schemas.microsoft.com/office/powerpoint/2010/main" val="3328158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1747" name="Rectangle 3"/>
          <p:cNvSpPr>
            <a:spLocks noGrp="1" noChangeArrowheads="1"/>
          </p:cNvSpPr>
          <p:nvPr>
            <p:ph type="dt"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6975" y="692150"/>
            <a:ext cx="4619625" cy="3463925"/>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675" y="4387767"/>
            <a:ext cx="5607050" cy="41559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1751" name="Rectangle 7"/>
          <p:cNvSpPr>
            <a:spLocks noGrp="1" noChangeArrowheads="1"/>
          </p:cNvSpPr>
          <p:nvPr>
            <p:ph type="sldNum" sz="quarter" idx="5"/>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030CE5-EFAD-430D-929F-A95F5BB37191}" type="slidenum">
              <a:rPr lang="en-US"/>
              <a:pPr>
                <a:defRPr/>
              </a:pPr>
              <a:t>‹#›</a:t>
            </a:fld>
            <a:endParaRPr lang="en-US"/>
          </a:p>
        </p:txBody>
      </p:sp>
    </p:spTree>
    <p:extLst>
      <p:ext uri="{BB962C8B-B14F-4D97-AF65-F5344CB8AC3E}">
        <p14:creationId xmlns:p14="http://schemas.microsoft.com/office/powerpoint/2010/main" val="469677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33B1F80F-D362-4BB0-8AD3-923895E79A09}" type="slidenum">
              <a:rPr lang="en-US" smtClean="0"/>
              <a:pPr/>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B80D137-BBBA-4371-B8DF-317DA9D77C7D}" type="slidenum">
              <a:rPr lang="en-US" smtClean="0"/>
              <a:pPr/>
              <a:t>10</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94A2FA9-2C40-4AEE-9859-D6A58D055590}" type="slidenum">
              <a:rPr lang="en-US" smtClean="0"/>
              <a:pPr/>
              <a:t>11</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D9E5A6C-1A41-49C0-95BD-D787E9E6930C}" type="slidenum">
              <a:rPr lang="en-US" smtClean="0"/>
              <a:pPr/>
              <a:t>12</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DE7C8B4-93D0-40E3-A169-D12851849B6D}" type="slidenum">
              <a:rPr lang="en-US" smtClean="0"/>
              <a:pPr/>
              <a:t>13</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207D1AA-B9EE-4CC4-94AF-59D101D62C89}" type="slidenum">
              <a:rPr lang="en-US" smtClean="0"/>
              <a:pPr/>
              <a:t>2</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3</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4</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5</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6</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7</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8</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1A35FD9-F8F8-4B85-BF0D-BEBF117A9E5E}" type="slidenum">
              <a:rPr lang="en-US" smtClean="0"/>
              <a:pPr/>
              <a:t>9</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6802"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7680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BA6EF1-E712-4A37-A21D-41F199994977}"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9AAD47-CBD6-4F31-A88B-83E56039D95B}"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2CF52B-0896-4A93-A6A1-A2639106D49A}"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9B8A15-B813-43F7-A8D5-F1977C6C1041}"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18614D-8C07-44C6-8DC6-09C0135507C8}"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637772-C850-4E52-AC8D-7A4C0146B982}"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3B1E11-B56B-40F7-831D-DBFCF0FC7A3F}"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745664-874D-492C-B330-4E9572292F3A}"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70156F-3513-42FA-B509-725E8F9E87CA}"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235661-CFC8-49CF-B895-EE5FA791D00F}"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9B77AE-58DD-4598-AFA7-6A4988EE518C}"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7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ffectLst>
                  <a:outerShdw blurRad="38100" dist="38100" dir="2700000" algn="tl">
                    <a:srgbClr val="000000"/>
                  </a:outerShdw>
                </a:effectLst>
              </a:defRPr>
            </a:lvl1pPr>
          </a:lstStyle>
          <a:p>
            <a:pPr>
              <a:defRPr/>
            </a:pPr>
            <a:endParaRPr lang="en-US"/>
          </a:p>
        </p:txBody>
      </p:sp>
      <p:sp>
        <p:nvSpPr>
          <p:cNvPr id="757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defRPr>
            </a:lvl1pPr>
          </a:lstStyle>
          <a:p>
            <a:pPr>
              <a:defRPr/>
            </a:pPr>
            <a:endParaRPr lang="en-US"/>
          </a:p>
        </p:txBody>
      </p:sp>
      <p:sp>
        <p:nvSpPr>
          <p:cNvPr id="757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defRPr>
            </a:lvl1pPr>
          </a:lstStyle>
          <a:p>
            <a:pPr>
              <a:defRPr/>
            </a:pPr>
            <a:fld id="{051D3FF4-D10B-42FA-AFA4-CAF6F752610A}"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mailto:DanW@strategicmail.ne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209800" y="1828800"/>
            <a:ext cx="4724400" cy="1573213"/>
          </a:xfrm>
        </p:spPr>
        <p:txBody>
          <a:bodyPr/>
          <a:lstStyle/>
          <a:p>
            <a:pPr eaLnBrk="1" hangingPunct="1">
              <a:defRPr/>
            </a:pPr>
            <a:endParaRPr lang="en-US" sz="2800" dirty="0" smtClean="0"/>
          </a:p>
          <a:p>
            <a:pPr eaLnBrk="1" hangingPunct="1">
              <a:defRPr/>
            </a:pPr>
            <a:r>
              <a:rPr lang="en-US" sz="2800" dirty="0" smtClean="0"/>
              <a:t>Audio/Video System </a:t>
            </a:r>
          </a:p>
          <a:p>
            <a:pPr eaLnBrk="1" hangingPunct="1">
              <a:defRPr/>
            </a:pPr>
            <a:r>
              <a:rPr lang="en-US" sz="2800" dirty="0" smtClean="0"/>
              <a:t>Quick Reference Guide</a:t>
            </a:r>
          </a:p>
        </p:txBody>
      </p:sp>
      <p:sp>
        <p:nvSpPr>
          <p:cNvPr id="2" name="Text Box 5"/>
          <p:cNvSpPr txBox="1">
            <a:spLocks noChangeArrowheads="1"/>
          </p:cNvSpPr>
          <p:nvPr/>
        </p:nvSpPr>
        <p:spPr bwMode="auto">
          <a:xfrm>
            <a:off x="1981200" y="5410200"/>
            <a:ext cx="4953000" cy="369888"/>
          </a:xfrm>
          <a:prstGeom prst="rect">
            <a:avLst/>
          </a:prstGeom>
          <a:noFill/>
          <a:ln w="9525">
            <a:noFill/>
            <a:miter lim="800000"/>
            <a:headEnd/>
            <a:tailEnd/>
          </a:ln>
        </p:spPr>
        <p:txBody>
          <a:bodyPr>
            <a:spAutoFit/>
          </a:bodyPr>
          <a:lstStyle/>
          <a:p>
            <a:pPr>
              <a:spcBef>
                <a:spcPct val="50000"/>
              </a:spcBef>
            </a:pPr>
            <a:r>
              <a:rPr lang="en-US" dirty="0" smtClean="0"/>
              <a:t>Atlantic</a:t>
            </a:r>
            <a:r>
              <a:rPr lang="en-US" dirty="0" smtClean="0"/>
              <a:t> </a:t>
            </a:r>
            <a:r>
              <a:rPr lang="en-US" dirty="0" smtClean="0"/>
              <a:t>Conference Room</a:t>
            </a:r>
            <a:endParaRPr lang="en-US" dirty="0"/>
          </a:p>
        </p:txBody>
      </p:sp>
      <p:pic>
        <p:nvPicPr>
          <p:cNvPr id="2052"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
        <p:nvSpPr>
          <p:cNvPr id="3" name="AutoShape 2"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155575" y="-5556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307975" y="-4032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460375" y="-2508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93600" y="3429000"/>
            <a:ext cx="1978107" cy="1978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1"/>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2291" name="Text Box 12"/>
          <p:cNvSpPr txBox="1">
            <a:spLocks noChangeArrowheads="1"/>
          </p:cNvSpPr>
          <p:nvPr/>
        </p:nvSpPr>
        <p:spPr bwMode="auto">
          <a:xfrm>
            <a:off x="0" y="1219200"/>
            <a:ext cx="8001000" cy="2430463"/>
          </a:xfrm>
          <a:prstGeom prst="rect">
            <a:avLst/>
          </a:prstGeom>
          <a:noFill/>
          <a:ln w="9525">
            <a:noFill/>
            <a:miter lim="800000"/>
            <a:headEnd/>
            <a:tailEnd/>
          </a:ln>
        </p:spPr>
        <p:txBody>
          <a:bodyPr>
            <a:spAutoFit/>
          </a:bodyPr>
          <a:lstStyle/>
          <a:p>
            <a:pPr algn="l">
              <a:spcBef>
                <a:spcPct val="50000"/>
              </a:spcBef>
            </a:pPr>
            <a:r>
              <a:rPr lang="en-US" b="1" i="1" u="sng"/>
              <a:t>Monitor is on but no image</a:t>
            </a:r>
            <a:endParaRPr lang="en-US"/>
          </a:p>
          <a:p>
            <a:pPr lvl="1" algn="l">
              <a:spcBef>
                <a:spcPct val="50000"/>
              </a:spcBef>
              <a:buFontTx/>
              <a:buChar char="•"/>
            </a:pPr>
            <a:r>
              <a:rPr lang="en-US"/>
              <a:t>Are all cables properly connected</a:t>
            </a:r>
          </a:p>
          <a:p>
            <a:pPr lvl="1" algn="l">
              <a:spcBef>
                <a:spcPct val="50000"/>
              </a:spcBef>
              <a:buFontTx/>
              <a:buChar char="•"/>
            </a:pPr>
            <a:r>
              <a:rPr lang="en-US"/>
              <a:t>Is laptop output toggled on?</a:t>
            </a:r>
          </a:p>
          <a:p>
            <a:pPr lvl="1" algn="l">
              <a:spcBef>
                <a:spcPct val="50000"/>
              </a:spcBef>
              <a:buFontTx/>
              <a:buChar char="•"/>
            </a:pPr>
            <a:r>
              <a:rPr lang="en-US"/>
              <a:t>Is the device turned on?</a:t>
            </a:r>
          </a:p>
          <a:p>
            <a:pPr lvl="1" algn="l">
              <a:spcBef>
                <a:spcPct val="50000"/>
              </a:spcBef>
              <a:buFontTx/>
              <a:buChar char="•"/>
            </a:pPr>
            <a:r>
              <a:rPr lang="en-US"/>
              <a:t>Call our office for service (336) 714-0564</a:t>
            </a:r>
          </a:p>
          <a:p>
            <a:pPr lvl="1" algn="l">
              <a:spcBef>
                <a:spcPct val="50000"/>
              </a:spcBef>
              <a:buFontTx/>
              <a:buChar char="•"/>
            </a:pPr>
            <a:endParaRPr lang="en-US"/>
          </a:p>
        </p:txBody>
      </p:sp>
      <p:sp>
        <p:nvSpPr>
          <p:cNvPr id="12292" name="Text Box 13"/>
          <p:cNvSpPr txBox="1">
            <a:spLocks noChangeArrowheads="1"/>
          </p:cNvSpPr>
          <p:nvPr/>
        </p:nvSpPr>
        <p:spPr bwMode="auto">
          <a:xfrm>
            <a:off x="0" y="3733800"/>
            <a:ext cx="6477000" cy="2032000"/>
          </a:xfrm>
          <a:prstGeom prst="rect">
            <a:avLst/>
          </a:prstGeom>
          <a:noFill/>
          <a:ln w="9525">
            <a:noFill/>
            <a:miter lim="800000"/>
            <a:headEnd/>
            <a:tailEnd/>
          </a:ln>
        </p:spPr>
        <p:txBody>
          <a:bodyPr>
            <a:spAutoFit/>
          </a:bodyPr>
          <a:lstStyle/>
          <a:p>
            <a:pPr algn="l">
              <a:spcBef>
                <a:spcPct val="50000"/>
              </a:spcBef>
            </a:pPr>
            <a:r>
              <a:rPr lang="en-US" b="1" i="1" u="sng"/>
              <a:t>I see the image but hear no sound</a:t>
            </a:r>
          </a:p>
          <a:p>
            <a:pPr lvl="1" algn="l">
              <a:spcBef>
                <a:spcPct val="50000"/>
              </a:spcBef>
              <a:buFontTx/>
              <a:buChar char="•"/>
            </a:pPr>
            <a:r>
              <a:rPr lang="en-US"/>
              <a:t>Check the “mute” button</a:t>
            </a:r>
          </a:p>
          <a:p>
            <a:pPr lvl="1" algn="l">
              <a:spcBef>
                <a:spcPct val="50000"/>
              </a:spcBef>
              <a:buFontTx/>
              <a:buChar char="•"/>
            </a:pPr>
            <a:r>
              <a:rPr lang="en-US"/>
              <a:t>Select and press volume up then volume down</a:t>
            </a:r>
          </a:p>
          <a:p>
            <a:pPr lvl="1" algn="l">
              <a:spcBef>
                <a:spcPct val="50000"/>
              </a:spcBef>
              <a:buFontTx/>
              <a:buChar char="•"/>
            </a:pPr>
            <a:r>
              <a:rPr lang="en-US"/>
              <a:t>Has someone turned the amplifier off at the rack</a:t>
            </a:r>
          </a:p>
          <a:p>
            <a:pPr lvl="1" algn="l">
              <a:spcBef>
                <a:spcPct val="50000"/>
              </a:spcBef>
              <a:buFontTx/>
              <a:buChar char="•"/>
            </a:pPr>
            <a:r>
              <a:rPr lang="en-US"/>
              <a:t>Call our office for service (336) 714-0564</a:t>
            </a:r>
          </a:p>
        </p:txBody>
      </p:sp>
      <p:pic>
        <p:nvPicPr>
          <p:cNvPr id="12293"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3315" name="Text Box 3"/>
          <p:cNvSpPr txBox="1">
            <a:spLocks noChangeArrowheads="1"/>
          </p:cNvSpPr>
          <p:nvPr/>
        </p:nvSpPr>
        <p:spPr bwMode="auto">
          <a:xfrm>
            <a:off x="762000" y="1371600"/>
            <a:ext cx="6781800" cy="3140075"/>
          </a:xfrm>
          <a:prstGeom prst="rect">
            <a:avLst/>
          </a:prstGeom>
          <a:noFill/>
          <a:ln w="9525">
            <a:noFill/>
            <a:miter lim="800000"/>
            <a:headEnd/>
            <a:tailEnd/>
          </a:ln>
        </p:spPr>
        <p:txBody>
          <a:bodyPr>
            <a:spAutoFit/>
          </a:bodyPr>
          <a:lstStyle/>
          <a:p>
            <a:pPr algn="l">
              <a:spcBef>
                <a:spcPct val="50000"/>
              </a:spcBef>
            </a:pPr>
            <a:r>
              <a:rPr lang="en-US" b="1" i="1" u="sng"/>
              <a:t>Nothing works</a:t>
            </a:r>
          </a:p>
          <a:p>
            <a:pPr lvl="2" algn="l">
              <a:spcBef>
                <a:spcPct val="50000"/>
              </a:spcBef>
              <a:buFontTx/>
              <a:buChar char="•"/>
            </a:pPr>
            <a:r>
              <a:rPr lang="en-US"/>
              <a:t>Was system power turned on from the touch panel power page?</a:t>
            </a:r>
          </a:p>
          <a:p>
            <a:pPr lvl="2" algn="l">
              <a:spcBef>
                <a:spcPct val="50000"/>
              </a:spcBef>
              <a:buFontTx/>
              <a:buChar char="•"/>
            </a:pPr>
            <a:r>
              <a:rPr lang="en-US"/>
              <a:t>Was there a recent power failure or surge. Check the power at the rack. Insure the power cord is plugged in?</a:t>
            </a:r>
          </a:p>
          <a:p>
            <a:pPr lvl="2" algn="l">
              <a:spcBef>
                <a:spcPct val="50000"/>
              </a:spcBef>
              <a:buFontTx/>
              <a:buChar char="•"/>
            </a:pPr>
            <a:r>
              <a:rPr lang="en-US"/>
              <a:t>Turn the rack off (Unplug the rack, then re-plug). The system may need to be re-set wait 90 seconds then try the touch panel.</a:t>
            </a:r>
          </a:p>
          <a:p>
            <a:pPr lvl="2" algn="l">
              <a:spcBef>
                <a:spcPct val="50000"/>
              </a:spcBef>
              <a:buFontTx/>
              <a:buChar char="•"/>
            </a:pPr>
            <a:r>
              <a:rPr lang="en-US"/>
              <a:t>Call our office for service (336) 714-0564</a:t>
            </a:r>
          </a:p>
        </p:txBody>
      </p:sp>
      <p:pic>
        <p:nvPicPr>
          <p:cNvPr id="13316"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subTitle" idx="1"/>
          </p:nvPr>
        </p:nvSpPr>
        <p:spPr>
          <a:xfrm>
            <a:off x="2057400" y="2362200"/>
            <a:ext cx="4876800" cy="2971800"/>
          </a:xfrm>
        </p:spPr>
        <p:txBody>
          <a:bodyPr/>
          <a:lstStyle/>
          <a:p>
            <a:pPr eaLnBrk="1" hangingPunct="1">
              <a:defRPr/>
            </a:pPr>
            <a:r>
              <a:rPr lang="en-US" dirty="0" smtClean="0"/>
              <a:t>For Service, contact:</a:t>
            </a:r>
          </a:p>
          <a:p>
            <a:pPr eaLnBrk="1" hangingPunct="1">
              <a:defRPr/>
            </a:pPr>
            <a:r>
              <a:rPr lang="en-US" dirty="0" smtClean="0"/>
              <a:t>Tonya Allen at </a:t>
            </a:r>
          </a:p>
          <a:p>
            <a:pPr eaLnBrk="1" hangingPunct="1">
              <a:defRPr/>
            </a:pPr>
            <a:r>
              <a:rPr lang="en-US" dirty="0" smtClean="0"/>
              <a:t>(336) 714-0564 </a:t>
            </a:r>
            <a:r>
              <a:rPr lang="en-US" u="sng" dirty="0" smtClean="0"/>
              <a:t>tonyaa@strategicmail.net</a:t>
            </a:r>
            <a:endParaRPr lang="en-US" dirty="0" smtClean="0"/>
          </a:p>
        </p:txBody>
      </p:sp>
      <p:pic>
        <p:nvPicPr>
          <p:cNvPr id="14339"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1828800" y="2362200"/>
            <a:ext cx="5373688" cy="2743200"/>
          </a:xfrm>
          <a:prstGeom prst="rect">
            <a:avLst/>
          </a:prstGeom>
          <a:noFill/>
          <a:ln w="9525">
            <a:noFill/>
            <a:miter lim="800000"/>
            <a:headEnd/>
            <a:tailEnd/>
          </a:ln>
          <a:effectLst/>
        </p:spPr>
        <p:txBody>
          <a:bodyPr/>
          <a:lstStyle/>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For Sales Contact:</a:t>
            </a:r>
          </a:p>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 </a:t>
            </a:r>
            <a:r>
              <a:rPr lang="en-US" sz="3200" dirty="0" smtClean="0">
                <a:effectLst>
                  <a:outerShdw blurRad="38100" dist="38100" dir="2700000" algn="tl">
                    <a:srgbClr val="000000"/>
                  </a:outerShdw>
                </a:effectLst>
                <a:latin typeface="Tahoma" pitchFamily="34" charset="0"/>
              </a:rPr>
              <a:t>Dan Williams at </a:t>
            </a:r>
            <a:r>
              <a:rPr lang="en-US" sz="3200" dirty="0">
                <a:effectLst>
                  <a:outerShdw blurRad="38100" dist="38100" dir="2700000" algn="tl">
                    <a:srgbClr val="000000"/>
                  </a:outerShdw>
                </a:effectLst>
                <a:latin typeface="Tahoma" pitchFamily="34" charset="0"/>
              </a:rPr>
              <a:t/>
            </a:r>
            <a:br>
              <a:rPr lang="en-US" sz="3200" dirty="0">
                <a:effectLst>
                  <a:outerShdw blurRad="38100" dist="38100" dir="2700000" algn="tl">
                    <a:srgbClr val="000000"/>
                  </a:outerShdw>
                </a:effectLst>
                <a:latin typeface="Tahoma" pitchFamily="34" charset="0"/>
              </a:rPr>
            </a:br>
            <a:r>
              <a:rPr lang="en-US" sz="3200" dirty="0" smtClean="0">
                <a:effectLst>
                  <a:outerShdw blurRad="38100" dist="38100" dir="2700000" algn="tl">
                    <a:srgbClr val="000000"/>
                  </a:outerShdw>
                </a:effectLst>
                <a:latin typeface="Tahoma" pitchFamily="34" charset="0"/>
              </a:rPr>
              <a:t>(919) 900-4001</a:t>
            </a:r>
            <a:endParaRPr lang="en-US" sz="32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r>
              <a:rPr lang="en-US" sz="2800" dirty="0" smtClean="0">
                <a:effectLst>
                  <a:outerShdw blurRad="38100" dist="38100" dir="2700000" algn="tl">
                    <a:srgbClr val="000000"/>
                  </a:outerShdw>
                </a:effectLst>
                <a:latin typeface="Tahoma" pitchFamily="34" charset="0"/>
                <a:hlinkClick r:id="rId3"/>
              </a:rPr>
              <a:t>DanW@strategicmail.net</a:t>
            </a:r>
            <a:endParaRPr lang="en-US" sz="28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endParaRPr lang="en-US" sz="3200" dirty="0">
              <a:effectLst>
                <a:outerShdw blurRad="38100" dist="38100" dir="2700000" algn="tl">
                  <a:srgbClr val="000000"/>
                </a:outerShdw>
              </a:effectLst>
              <a:latin typeface="Tahoma" pitchFamily="34" charset="0"/>
            </a:endParaRPr>
          </a:p>
        </p:txBody>
      </p:sp>
      <p:pic>
        <p:nvPicPr>
          <p:cNvPr id="15363" name="Picture 19" descr="TEst v116 copy"/>
          <p:cNvPicPr>
            <a:picLocks noChangeAspect="1" noChangeArrowheads="1"/>
          </p:cNvPicPr>
          <p:nvPr/>
        </p:nvPicPr>
        <p:blipFill>
          <a:blip r:embed="rId4"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250282" y="1536383"/>
            <a:ext cx="4643435" cy="2786061"/>
          </a:xfrm>
          <a:prstGeom prst="rect">
            <a:avLst/>
          </a:prstGeom>
        </p:spPr>
      </p:pic>
      <p:sp>
        <p:nvSpPr>
          <p:cNvPr id="175106" name="Rectangle 2"/>
          <p:cNvSpPr>
            <a:spLocks noGrp="1" noChangeArrowheads="1"/>
          </p:cNvSpPr>
          <p:nvPr>
            <p:ph type="title"/>
          </p:nvPr>
        </p:nvSpPr>
        <p:spPr>
          <a:xfrm>
            <a:off x="457200" y="228600"/>
            <a:ext cx="8229600" cy="838200"/>
          </a:xfrm>
        </p:spPr>
        <p:txBody>
          <a:bodyPr/>
          <a:lstStyle/>
          <a:p>
            <a:pPr eaLnBrk="1" hangingPunct="1">
              <a:defRPr/>
            </a:pPr>
            <a:r>
              <a:rPr lang="en-US" dirty="0" smtClean="0"/>
              <a:t>Welcome Page</a:t>
            </a:r>
          </a:p>
        </p:txBody>
      </p:sp>
      <p:sp>
        <p:nvSpPr>
          <p:cNvPr id="3076" name="Text Box 7"/>
          <p:cNvSpPr txBox="1">
            <a:spLocks noChangeArrowheads="1"/>
          </p:cNvSpPr>
          <p:nvPr/>
        </p:nvSpPr>
        <p:spPr bwMode="auto">
          <a:xfrm>
            <a:off x="1143000" y="4876800"/>
            <a:ext cx="6858000" cy="1061829"/>
          </a:xfrm>
          <a:prstGeom prst="rect">
            <a:avLst/>
          </a:prstGeom>
          <a:noFill/>
          <a:ln w="9525">
            <a:noFill/>
            <a:miter lim="800000"/>
            <a:headEnd/>
            <a:tailEnd/>
          </a:ln>
        </p:spPr>
        <p:txBody>
          <a:bodyPr>
            <a:spAutoFit/>
          </a:bodyPr>
          <a:lstStyle/>
          <a:p>
            <a:pPr>
              <a:spcBef>
                <a:spcPct val="50000"/>
              </a:spcBef>
            </a:pPr>
            <a:r>
              <a:rPr lang="en-US" dirty="0"/>
              <a:t>When </a:t>
            </a:r>
            <a:r>
              <a:rPr lang="en-US" dirty="0" smtClean="0"/>
              <a:t>approaching the </a:t>
            </a:r>
            <a:r>
              <a:rPr lang="en-US" dirty="0"/>
              <a:t>control panel it may be blank.  Touch anywhere on the display section to bring up the start </a:t>
            </a:r>
            <a:r>
              <a:rPr lang="en-US" dirty="0" smtClean="0"/>
              <a:t>page</a:t>
            </a:r>
            <a:r>
              <a:rPr lang="en-US" dirty="0"/>
              <a:t>. </a:t>
            </a:r>
          </a:p>
          <a:p>
            <a:pPr>
              <a:spcBef>
                <a:spcPct val="50000"/>
              </a:spcBef>
            </a:pPr>
            <a:r>
              <a:rPr lang="en-US" dirty="0"/>
              <a:t>To use the </a:t>
            </a:r>
            <a:r>
              <a:rPr lang="en-US" dirty="0" smtClean="0"/>
              <a:t>Display System </a:t>
            </a:r>
            <a:r>
              <a:rPr lang="en-US" dirty="0"/>
              <a:t>press </a:t>
            </a:r>
            <a:r>
              <a:rPr lang="en-US" dirty="0" smtClean="0"/>
              <a:t>the Start System Button. </a:t>
            </a:r>
            <a:endParaRPr lang="en-US" dirty="0"/>
          </a:p>
        </p:txBody>
      </p:sp>
      <p:sp>
        <p:nvSpPr>
          <p:cNvPr id="3077" name="Line 31"/>
          <p:cNvSpPr>
            <a:spLocks noChangeShapeType="1"/>
          </p:cNvSpPr>
          <p:nvPr/>
        </p:nvSpPr>
        <p:spPr bwMode="auto">
          <a:xfrm flipH="1" flipV="1">
            <a:off x="3657600" y="3047999"/>
            <a:ext cx="1066800" cy="1828799"/>
          </a:xfrm>
          <a:prstGeom prst="line">
            <a:avLst/>
          </a:prstGeom>
          <a:noFill/>
          <a:ln w="9525">
            <a:solidFill>
              <a:srgbClr val="FB1B03"/>
            </a:solidFill>
            <a:round/>
            <a:headEnd/>
            <a:tailEnd type="triangle" w="med" len="med"/>
          </a:ln>
        </p:spPr>
        <p:txBody>
          <a:bodyPr/>
          <a:lstStyle/>
          <a:p>
            <a:endParaRPr lang="en-US"/>
          </a:p>
        </p:txBody>
      </p:sp>
      <p:pic>
        <p:nvPicPr>
          <p:cNvPr id="3078"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Main Page</a:t>
            </a:r>
          </a:p>
        </p:txBody>
      </p:sp>
      <p:sp>
        <p:nvSpPr>
          <p:cNvPr id="11268" name="Text Box 4"/>
          <p:cNvSpPr txBox="1">
            <a:spLocks noChangeArrowheads="1"/>
          </p:cNvSpPr>
          <p:nvPr/>
        </p:nvSpPr>
        <p:spPr bwMode="auto">
          <a:xfrm>
            <a:off x="914400" y="5572780"/>
            <a:ext cx="7315200" cy="523220"/>
          </a:xfrm>
          <a:prstGeom prst="rect">
            <a:avLst/>
          </a:prstGeom>
          <a:noFill/>
          <a:ln w="9525">
            <a:noFill/>
            <a:miter lim="800000"/>
            <a:headEnd/>
            <a:tailEnd/>
          </a:ln>
        </p:spPr>
        <p:txBody>
          <a:bodyPr>
            <a:spAutoFit/>
          </a:bodyPr>
          <a:lstStyle/>
          <a:p>
            <a:pPr>
              <a:spcBef>
                <a:spcPct val="50000"/>
              </a:spcBef>
            </a:pPr>
            <a:r>
              <a:rPr lang="en-US" sz="1400" dirty="0" smtClean="0">
                <a:solidFill>
                  <a:srgbClr val="FFFFFF"/>
                </a:solidFill>
              </a:rPr>
              <a:t>After Pressing the Start System Button, The Main Page will appear.  Selecting a Button</a:t>
            </a:r>
            <a:r>
              <a:rPr lang="en-US" sz="1400" dirty="0">
                <a:solidFill>
                  <a:srgbClr val="FFFFFF"/>
                </a:solidFill>
              </a:rPr>
              <a:t> </a:t>
            </a:r>
            <a:r>
              <a:rPr lang="en-US" sz="1400" dirty="0" smtClean="0">
                <a:solidFill>
                  <a:srgbClr val="FFFFFF"/>
                </a:solidFill>
              </a:rPr>
              <a:t>on the Bottom will allow you to choose what Video Source you want to see.</a:t>
            </a:r>
            <a:endParaRPr lang="en-US" sz="1400"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04203" y="1066800"/>
            <a:ext cx="4335593"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617876" y="2514600"/>
            <a:ext cx="1403181"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 Sources</a:t>
            </a:r>
            <a:endParaRPr lang="en-US" sz="1200" dirty="0"/>
          </a:p>
        </p:txBody>
      </p:sp>
      <p:sp>
        <p:nvSpPr>
          <p:cNvPr id="7" name="Line 5"/>
          <p:cNvSpPr>
            <a:spLocks noChangeShapeType="1"/>
          </p:cNvSpPr>
          <p:nvPr/>
        </p:nvSpPr>
        <p:spPr bwMode="auto">
          <a:xfrm>
            <a:off x="2021057" y="2655468"/>
            <a:ext cx="493542" cy="136131"/>
          </a:xfrm>
          <a:prstGeom prst="line">
            <a:avLst/>
          </a:prstGeom>
          <a:noFill/>
          <a:ln w="9525">
            <a:solidFill>
              <a:srgbClr val="FB1B03"/>
            </a:solidFill>
            <a:round/>
            <a:headEnd/>
            <a:tailEnd type="triangle" w="med" len="med"/>
          </a:ln>
        </p:spPr>
        <p:txBody>
          <a:bodyPr/>
          <a:lstStyle/>
          <a:p>
            <a:pPr algn="r"/>
            <a:endParaRPr lang="en-US"/>
          </a:p>
        </p:txBody>
      </p:sp>
      <p:sp>
        <p:nvSpPr>
          <p:cNvPr id="8" name="Rectangle 7"/>
          <p:cNvSpPr/>
          <p:nvPr/>
        </p:nvSpPr>
        <p:spPr bwMode="auto">
          <a:xfrm rot="16200000">
            <a:off x="4228143" y="1029658"/>
            <a:ext cx="643423" cy="407050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30"/>
          <p:cNvSpPr>
            <a:spLocks noChangeArrowheads="1"/>
          </p:cNvSpPr>
          <p:nvPr/>
        </p:nvSpPr>
        <p:spPr bwMode="auto">
          <a:xfrm>
            <a:off x="7638171" y="3048000"/>
            <a:ext cx="1182858" cy="646331"/>
          </a:xfrm>
          <a:prstGeom prst="rect">
            <a:avLst/>
          </a:prstGeom>
          <a:noFill/>
          <a:ln w="9525" algn="ctr">
            <a:noFill/>
            <a:miter lim="800000"/>
            <a:headEnd/>
            <a:tailEnd/>
          </a:ln>
        </p:spPr>
        <p:txBody>
          <a:bodyPr wrap="square">
            <a:spAutoFit/>
          </a:bodyPr>
          <a:lstStyle/>
          <a:p>
            <a:pPr algn="l">
              <a:spcBef>
                <a:spcPct val="50000"/>
              </a:spcBef>
            </a:pPr>
            <a:r>
              <a:rPr lang="en-US" sz="1200" dirty="0" smtClean="0"/>
              <a:t>Mutes Microphone Audio</a:t>
            </a:r>
            <a:endParaRPr lang="en-US" sz="1200" dirty="0"/>
          </a:p>
        </p:txBody>
      </p:sp>
      <p:sp>
        <p:nvSpPr>
          <p:cNvPr id="19" name="Line 31"/>
          <p:cNvSpPr>
            <a:spLocks noChangeShapeType="1"/>
          </p:cNvSpPr>
          <p:nvPr/>
        </p:nvSpPr>
        <p:spPr bwMode="auto">
          <a:xfrm flipH="1">
            <a:off x="6705599" y="3390900"/>
            <a:ext cx="932571" cy="76200"/>
          </a:xfrm>
          <a:prstGeom prst="line">
            <a:avLst/>
          </a:prstGeom>
          <a:noFill/>
          <a:ln w="9525">
            <a:solidFill>
              <a:srgbClr val="FB1B03"/>
            </a:solidFill>
            <a:round/>
            <a:headEnd/>
            <a:tailEnd type="triangle" w="med" len="med"/>
          </a:ln>
        </p:spPr>
        <p:txBody>
          <a:bodyPr/>
          <a:lstStyle/>
          <a:p>
            <a:endParaRPr lang="en-US"/>
          </a:p>
        </p:txBody>
      </p:sp>
      <p:sp>
        <p:nvSpPr>
          <p:cNvPr id="20" name="Rectangle 35"/>
          <p:cNvSpPr>
            <a:spLocks noChangeArrowheads="1"/>
          </p:cNvSpPr>
          <p:nvPr/>
        </p:nvSpPr>
        <p:spPr bwMode="auto">
          <a:xfrm>
            <a:off x="228599" y="3276600"/>
            <a:ext cx="1644163"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the Confirmation Page</a:t>
            </a:r>
            <a:endParaRPr lang="en-US" sz="1200" dirty="0"/>
          </a:p>
        </p:txBody>
      </p:sp>
      <p:sp>
        <p:nvSpPr>
          <p:cNvPr id="17" name="Line 5"/>
          <p:cNvSpPr>
            <a:spLocks noChangeShapeType="1"/>
          </p:cNvSpPr>
          <p:nvPr/>
        </p:nvSpPr>
        <p:spPr bwMode="auto">
          <a:xfrm flipV="1">
            <a:off x="1828800" y="3485276"/>
            <a:ext cx="626596" cy="0"/>
          </a:xfrm>
          <a:prstGeom prst="line">
            <a:avLst/>
          </a:prstGeom>
          <a:noFill/>
          <a:ln w="9525">
            <a:solidFill>
              <a:srgbClr val="FB1B03"/>
            </a:solidFill>
            <a:round/>
            <a:headEnd/>
            <a:tailEnd type="triangle" w="med" len="med"/>
          </a:ln>
        </p:spPr>
        <p:txBody>
          <a:bodyPr/>
          <a:lstStyle/>
          <a:p>
            <a:pPr algn="r"/>
            <a:endParaRPr lang="en-US"/>
          </a:p>
        </p:txBody>
      </p:sp>
      <p:sp>
        <p:nvSpPr>
          <p:cNvPr id="18" name="Rectangle 35"/>
          <p:cNvSpPr>
            <a:spLocks noChangeArrowheads="1"/>
          </p:cNvSpPr>
          <p:nvPr/>
        </p:nvSpPr>
        <p:spPr bwMode="auto">
          <a:xfrm>
            <a:off x="499438" y="4154945"/>
            <a:ext cx="2025163"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the Setup Page</a:t>
            </a:r>
            <a:endParaRPr lang="en-US" sz="1200" dirty="0"/>
          </a:p>
        </p:txBody>
      </p:sp>
      <p:sp>
        <p:nvSpPr>
          <p:cNvPr id="22" name="Line 5"/>
          <p:cNvSpPr>
            <a:spLocks noChangeShapeType="1"/>
          </p:cNvSpPr>
          <p:nvPr/>
        </p:nvSpPr>
        <p:spPr bwMode="auto">
          <a:xfrm flipV="1">
            <a:off x="2480638" y="3581400"/>
            <a:ext cx="262562" cy="700375"/>
          </a:xfrm>
          <a:prstGeom prst="line">
            <a:avLst/>
          </a:prstGeom>
          <a:noFill/>
          <a:ln w="9525">
            <a:solidFill>
              <a:srgbClr val="FB1B03"/>
            </a:solidFill>
            <a:round/>
            <a:headEnd/>
            <a:tailEnd type="triangle" w="med" len="med"/>
          </a:ln>
        </p:spPr>
        <p:txBody>
          <a:bodyPr/>
          <a:lstStyle/>
          <a:p>
            <a:pPr algn="r"/>
            <a:endParaRPr lang="en-US"/>
          </a:p>
        </p:txBody>
      </p:sp>
      <p:sp>
        <p:nvSpPr>
          <p:cNvPr id="23" name="Rectangle 30"/>
          <p:cNvSpPr>
            <a:spLocks noChangeArrowheads="1"/>
          </p:cNvSpPr>
          <p:nvPr/>
        </p:nvSpPr>
        <p:spPr bwMode="auto">
          <a:xfrm>
            <a:off x="7622932" y="3977437"/>
            <a:ext cx="1521068"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Mutes Program Audio</a:t>
            </a:r>
            <a:endParaRPr lang="en-US" sz="1200" dirty="0"/>
          </a:p>
        </p:txBody>
      </p:sp>
      <p:sp>
        <p:nvSpPr>
          <p:cNvPr id="24" name="Line 31"/>
          <p:cNvSpPr>
            <a:spLocks noChangeShapeType="1"/>
          </p:cNvSpPr>
          <p:nvPr/>
        </p:nvSpPr>
        <p:spPr bwMode="auto">
          <a:xfrm flipH="1" flipV="1">
            <a:off x="6172200" y="3613246"/>
            <a:ext cx="1450732" cy="539654"/>
          </a:xfrm>
          <a:prstGeom prst="line">
            <a:avLst/>
          </a:prstGeom>
          <a:noFill/>
          <a:ln w="9525">
            <a:solidFill>
              <a:srgbClr val="FB1B03"/>
            </a:solidFill>
            <a:round/>
            <a:headEnd/>
            <a:tailEnd type="triangle" w="med" len="med"/>
          </a:ln>
        </p:spPr>
        <p:txBody>
          <a:bodyPr/>
          <a:lstStyle/>
          <a:p>
            <a:endParaRPr lang="en-US"/>
          </a:p>
        </p:txBody>
      </p:sp>
      <p:sp>
        <p:nvSpPr>
          <p:cNvPr id="25" name="Rectangle 30"/>
          <p:cNvSpPr>
            <a:spLocks noChangeArrowheads="1"/>
          </p:cNvSpPr>
          <p:nvPr/>
        </p:nvSpPr>
        <p:spPr bwMode="auto">
          <a:xfrm>
            <a:off x="3429000" y="4425432"/>
            <a:ext cx="1521068" cy="430887"/>
          </a:xfrm>
          <a:prstGeom prst="rect">
            <a:avLst/>
          </a:prstGeom>
          <a:noFill/>
          <a:ln w="9525" algn="ctr">
            <a:noFill/>
            <a:miter lim="800000"/>
            <a:headEnd/>
            <a:tailEnd/>
          </a:ln>
        </p:spPr>
        <p:txBody>
          <a:bodyPr wrap="square">
            <a:spAutoFit/>
          </a:bodyPr>
          <a:lstStyle/>
          <a:p>
            <a:pPr algn="r">
              <a:spcBef>
                <a:spcPct val="50000"/>
              </a:spcBef>
            </a:pPr>
            <a:r>
              <a:rPr lang="en-US" sz="1100" dirty="0" smtClean="0"/>
              <a:t>Lowers the Program Volume</a:t>
            </a:r>
            <a:endParaRPr lang="en-US" sz="1100" dirty="0"/>
          </a:p>
        </p:txBody>
      </p:sp>
      <p:sp>
        <p:nvSpPr>
          <p:cNvPr id="26" name="Line 31"/>
          <p:cNvSpPr>
            <a:spLocks noChangeShapeType="1"/>
          </p:cNvSpPr>
          <p:nvPr/>
        </p:nvSpPr>
        <p:spPr bwMode="auto">
          <a:xfrm flipV="1">
            <a:off x="4950068" y="3581400"/>
            <a:ext cx="307732" cy="969768"/>
          </a:xfrm>
          <a:prstGeom prst="line">
            <a:avLst/>
          </a:prstGeom>
          <a:noFill/>
          <a:ln w="9525">
            <a:solidFill>
              <a:srgbClr val="FB1B03"/>
            </a:solidFill>
            <a:round/>
            <a:headEnd/>
            <a:tailEnd type="triangle" w="med" len="med"/>
          </a:ln>
        </p:spPr>
        <p:txBody>
          <a:bodyPr/>
          <a:lstStyle/>
          <a:p>
            <a:endParaRPr lang="en-US"/>
          </a:p>
        </p:txBody>
      </p:sp>
      <p:sp>
        <p:nvSpPr>
          <p:cNvPr id="21" name="Rectangle 30"/>
          <p:cNvSpPr>
            <a:spLocks noChangeArrowheads="1"/>
          </p:cNvSpPr>
          <p:nvPr/>
        </p:nvSpPr>
        <p:spPr bwMode="auto">
          <a:xfrm>
            <a:off x="5967924" y="4018895"/>
            <a:ext cx="1211579"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Raises the Program Audio</a:t>
            </a:r>
            <a:endParaRPr lang="en-US" sz="1200" dirty="0"/>
          </a:p>
        </p:txBody>
      </p:sp>
      <p:sp>
        <p:nvSpPr>
          <p:cNvPr id="27" name="Line 31"/>
          <p:cNvSpPr>
            <a:spLocks noChangeShapeType="1"/>
          </p:cNvSpPr>
          <p:nvPr/>
        </p:nvSpPr>
        <p:spPr bwMode="auto">
          <a:xfrm flipH="1" flipV="1">
            <a:off x="5791200" y="3581400"/>
            <a:ext cx="176724" cy="571500"/>
          </a:xfrm>
          <a:prstGeom prst="line">
            <a:avLst/>
          </a:prstGeom>
          <a:noFill/>
          <a:ln w="9525">
            <a:solidFill>
              <a:srgbClr val="FB1B03"/>
            </a:solidFill>
            <a:round/>
            <a:headEnd/>
            <a:tailEnd type="triangle" w="med" len="med"/>
          </a:ln>
        </p:spPr>
        <p:txBody>
          <a:bodyPr/>
          <a:lstStyle/>
          <a:p>
            <a:endParaRPr lang="en-US"/>
          </a:p>
        </p:txBody>
      </p:sp>
      <p:sp>
        <p:nvSpPr>
          <p:cNvPr id="30" name="Rectangle 30"/>
          <p:cNvSpPr>
            <a:spLocks noChangeArrowheads="1"/>
          </p:cNvSpPr>
          <p:nvPr/>
        </p:nvSpPr>
        <p:spPr bwMode="auto">
          <a:xfrm>
            <a:off x="5685986" y="4557000"/>
            <a:ext cx="1705413"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Shows the Program Volume Level</a:t>
            </a:r>
            <a:endParaRPr lang="en-US" sz="1200" dirty="0"/>
          </a:p>
        </p:txBody>
      </p:sp>
      <p:sp>
        <p:nvSpPr>
          <p:cNvPr id="31" name="Line 31"/>
          <p:cNvSpPr>
            <a:spLocks noChangeShapeType="1"/>
          </p:cNvSpPr>
          <p:nvPr/>
        </p:nvSpPr>
        <p:spPr bwMode="auto">
          <a:xfrm flipH="1" flipV="1">
            <a:off x="5509263" y="3613245"/>
            <a:ext cx="176724" cy="1043018"/>
          </a:xfrm>
          <a:prstGeom prst="line">
            <a:avLst/>
          </a:prstGeom>
          <a:noFill/>
          <a:ln w="9525">
            <a:solidFill>
              <a:srgbClr val="FB1B03"/>
            </a:solidFill>
            <a:round/>
            <a:headEnd/>
            <a:tailEnd type="triangle" w="med" len="med"/>
          </a:ln>
        </p:spPr>
        <p:txBody>
          <a:bodyPr/>
          <a:lstStyle/>
          <a:p>
            <a:endParaRPr lang="en-US"/>
          </a:p>
        </p:txBody>
      </p:sp>
      <p:sp>
        <p:nvSpPr>
          <p:cNvPr id="32" name="Rectangle 30"/>
          <p:cNvSpPr>
            <a:spLocks noChangeArrowheads="1"/>
          </p:cNvSpPr>
          <p:nvPr/>
        </p:nvSpPr>
        <p:spPr bwMode="auto">
          <a:xfrm>
            <a:off x="3050932" y="3867150"/>
            <a:ext cx="1521068" cy="553998"/>
          </a:xfrm>
          <a:prstGeom prst="rect">
            <a:avLst/>
          </a:prstGeom>
          <a:noFill/>
          <a:ln w="9525" algn="ctr">
            <a:noFill/>
            <a:miter lim="800000"/>
            <a:headEnd/>
            <a:tailEnd/>
          </a:ln>
        </p:spPr>
        <p:txBody>
          <a:bodyPr wrap="square">
            <a:spAutoFit/>
          </a:bodyPr>
          <a:lstStyle/>
          <a:p>
            <a:pPr algn="r">
              <a:spcBef>
                <a:spcPct val="50000"/>
              </a:spcBef>
            </a:pPr>
            <a:r>
              <a:rPr lang="en-US" sz="1000" dirty="0" smtClean="0"/>
              <a:t>Shows the Current Audio coming over the Speakers</a:t>
            </a:r>
            <a:endParaRPr lang="en-US" sz="1000" dirty="0"/>
          </a:p>
        </p:txBody>
      </p:sp>
      <p:sp>
        <p:nvSpPr>
          <p:cNvPr id="33" name="Line 31"/>
          <p:cNvSpPr>
            <a:spLocks noChangeShapeType="1"/>
          </p:cNvSpPr>
          <p:nvPr/>
        </p:nvSpPr>
        <p:spPr bwMode="auto">
          <a:xfrm flipV="1">
            <a:off x="4549854" y="3507432"/>
            <a:ext cx="307732" cy="462728"/>
          </a:xfrm>
          <a:prstGeom prst="line">
            <a:avLst/>
          </a:prstGeom>
          <a:noFill/>
          <a:ln w="9525">
            <a:solidFill>
              <a:srgbClr val="FB1B03"/>
            </a:solidFill>
            <a:round/>
            <a:headEnd/>
            <a:tailEnd type="triangle" w="med" len="med"/>
          </a:ln>
        </p:spPr>
        <p:txBody>
          <a:bodyPr/>
          <a:lstStyle/>
          <a:p>
            <a:endParaRPr lang="en-US"/>
          </a:p>
        </p:txBody>
      </p:sp>
      <p:sp>
        <p:nvSpPr>
          <p:cNvPr id="34" name="Rectangle 30"/>
          <p:cNvSpPr>
            <a:spLocks noChangeArrowheads="1"/>
          </p:cNvSpPr>
          <p:nvPr/>
        </p:nvSpPr>
        <p:spPr bwMode="auto">
          <a:xfrm>
            <a:off x="1112997" y="4514663"/>
            <a:ext cx="1521068" cy="553998"/>
          </a:xfrm>
          <a:prstGeom prst="rect">
            <a:avLst/>
          </a:prstGeom>
          <a:noFill/>
          <a:ln w="9525" algn="ctr">
            <a:noFill/>
            <a:miter lim="800000"/>
            <a:headEnd/>
            <a:tailEnd/>
          </a:ln>
        </p:spPr>
        <p:txBody>
          <a:bodyPr wrap="square">
            <a:spAutoFit/>
          </a:bodyPr>
          <a:lstStyle/>
          <a:p>
            <a:pPr algn="r">
              <a:spcBef>
                <a:spcPct val="50000"/>
              </a:spcBef>
            </a:pPr>
            <a:r>
              <a:rPr lang="en-US" sz="1000" dirty="0" smtClean="0"/>
              <a:t>Shows the Display Power status and the Phone Call Status</a:t>
            </a:r>
            <a:endParaRPr lang="en-US" sz="1000" dirty="0"/>
          </a:p>
        </p:txBody>
      </p:sp>
      <p:sp>
        <p:nvSpPr>
          <p:cNvPr id="35" name="Line 31"/>
          <p:cNvSpPr>
            <a:spLocks noChangeShapeType="1"/>
          </p:cNvSpPr>
          <p:nvPr/>
        </p:nvSpPr>
        <p:spPr bwMode="auto">
          <a:xfrm flipV="1">
            <a:off x="2611919" y="3651708"/>
            <a:ext cx="716265" cy="1004555"/>
          </a:xfrm>
          <a:prstGeom prst="line">
            <a:avLst/>
          </a:prstGeom>
          <a:noFill/>
          <a:ln w="9525">
            <a:solidFill>
              <a:srgbClr val="FB1B03"/>
            </a:solidFill>
            <a:round/>
            <a:headEnd/>
            <a:tailEnd type="triangle" w="med" len="med"/>
          </a:ln>
        </p:spPr>
        <p:txBody>
          <a:bodyPr/>
          <a:lstStyle/>
          <a:p>
            <a:endParaRPr lang="en-US"/>
          </a:p>
        </p:txBody>
      </p:sp>
      <p:sp>
        <p:nvSpPr>
          <p:cNvPr id="36" name="Rectangle 30"/>
          <p:cNvSpPr>
            <a:spLocks noChangeArrowheads="1"/>
          </p:cNvSpPr>
          <p:nvPr/>
        </p:nvSpPr>
        <p:spPr bwMode="auto">
          <a:xfrm>
            <a:off x="7696200" y="838200"/>
            <a:ext cx="1182858"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Brings up the Routing Page</a:t>
            </a:r>
            <a:endParaRPr lang="en-US" sz="1200" dirty="0"/>
          </a:p>
        </p:txBody>
      </p:sp>
      <p:sp>
        <p:nvSpPr>
          <p:cNvPr id="37" name="Line 31"/>
          <p:cNvSpPr>
            <a:spLocks noChangeShapeType="1"/>
          </p:cNvSpPr>
          <p:nvPr/>
        </p:nvSpPr>
        <p:spPr bwMode="auto">
          <a:xfrm flipH="1">
            <a:off x="6799970" y="1086534"/>
            <a:ext cx="932571" cy="76200"/>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377976193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Setup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04201" y="1911254"/>
            <a:ext cx="4335593"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914400" y="3098884"/>
            <a:ext cx="1219200"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Auto Shutdown Control Button</a:t>
            </a:r>
            <a:endParaRPr lang="en-US" sz="1050" dirty="0"/>
          </a:p>
        </p:txBody>
      </p:sp>
      <p:sp>
        <p:nvSpPr>
          <p:cNvPr id="7" name="Line 5"/>
          <p:cNvSpPr>
            <a:spLocks noChangeShapeType="1"/>
          </p:cNvSpPr>
          <p:nvPr/>
        </p:nvSpPr>
        <p:spPr bwMode="auto">
          <a:xfrm flipV="1">
            <a:off x="2057400" y="2971800"/>
            <a:ext cx="2286000" cy="281698"/>
          </a:xfrm>
          <a:prstGeom prst="line">
            <a:avLst/>
          </a:prstGeom>
          <a:noFill/>
          <a:ln w="9525">
            <a:solidFill>
              <a:srgbClr val="FB1B03"/>
            </a:solidFill>
            <a:round/>
            <a:headEnd/>
            <a:tailEnd type="triangle" w="med" len="med"/>
          </a:ln>
        </p:spPr>
        <p:txBody>
          <a:bodyPr/>
          <a:lstStyle/>
          <a:p>
            <a:endParaRPr lang="en-US"/>
          </a:p>
        </p:txBody>
      </p:sp>
      <p:sp>
        <p:nvSpPr>
          <p:cNvPr id="24" name="Text Box 4"/>
          <p:cNvSpPr txBox="1">
            <a:spLocks noChangeArrowheads="1"/>
          </p:cNvSpPr>
          <p:nvPr/>
        </p:nvSpPr>
        <p:spPr bwMode="auto">
          <a:xfrm>
            <a:off x="304800" y="5410200"/>
            <a:ext cx="8458200"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Setup Button, the Setup Page will appear.  Here you can control the Display Power, Rack Power, and the Auto Shutdown Routine.  Here you can enable/disable the Auto Shutdown, Turn on and off the Display, and Turn Power On and Off to the Rack.</a:t>
            </a:r>
            <a:endParaRPr lang="en-US" sz="1600" dirty="0">
              <a:solidFill>
                <a:srgbClr val="FFFFFF"/>
              </a:solidFill>
            </a:endParaRPr>
          </a:p>
        </p:txBody>
      </p:sp>
      <p:sp>
        <p:nvSpPr>
          <p:cNvPr id="14" name="Rectangle 35"/>
          <p:cNvSpPr>
            <a:spLocks noChangeArrowheads="1"/>
          </p:cNvSpPr>
          <p:nvPr/>
        </p:nvSpPr>
        <p:spPr bwMode="auto">
          <a:xfrm>
            <a:off x="7391401" y="1928064"/>
            <a:ext cx="1295400" cy="415498"/>
          </a:xfrm>
          <a:prstGeom prst="rect">
            <a:avLst/>
          </a:prstGeom>
          <a:noFill/>
          <a:ln w="9525" algn="ctr">
            <a:noFill/>
            <a:miter lim="800000"/>
            <a:headEnd/>
            <a:tailEnd/>
          </a:ln>
        </p:spPr>
        <p:txBody>
          <a:bodyPr>
            <a:spAutoFit/>
          </a:bodyPr>
          <a:lstStyle/>
          <a:p>
            <a:pPr algn="l">
              <a:spcBef>
                <a:spcPct val="50000"/>
              </a:spcBef>
            </a:pPr>
            <a:r>
              <a:rPr lang="en-US" sz="1050" dirty="0" smtClean="0"/>
              <a:t>Press this to close the Setup Page</a:t>
            </a:r>
            <a:endParaRPr lang="en-US" sz="1050" dirty="0"/>
          </a:p>
        </p:txBody>
      </p:sp>
      <p:sp>
        <p:nvSpPr>
          <p:cNvPr id="15" name="Line 5"/>
          <p:cNvSpPr>
            <a:spLocks noChangeShapeType="1"/>
          </p:cNvSpPr>
          <p:nvPr/>
        </p:nvSpPr>
        <p:spPr bwMode="auto">
          <a:xfrm flipH="1">
            <a:off x="6705599" y="2090316"/>
            <a:ext cx="685801" cy="0"/>
          </a:xfrm>
          <a:prstGeom prst="line">
            <a:avLst/>
          </a:prstGeom>
          <a:noFill/>
          <a:ln w="9525">
            <a:solidFill>
              <a:srgbClr val="FB1B03"/>
            </a:solidFill>
            <a:round/>
            <a:headEnd/>
            <a:tailEnd type="triangle" w="med" len="med"/>
          </a:ln>
        </p:spPr>
        <p:txBody>
          <a:bodyPr/>
          <a:lstStyle/>
          <a:p>
            <a:endParaRPr lang="en-US"/>
          </a:p>
        </p:txBody>
      </p:sp>
      <p:sp>
        <p:nvSpPr>
          <p:cNvPr id="19" name="Rectangle 35"/>
          <p:cNvSpPr>
            <a:spLocks noChangeArrowheads="1"/>
          </p:cNvSpPr>
          <p:nvPr/>
        </p:nvSpPr>
        <p:spPr bwMode="auto">
          <a:xfrm>
            <a:off x="266698" y="4080302"/>
            <a:ext cx="1943102"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Controls the Power to the Sharp Display in the Room</a:t>
            </a:r>
            <a:endParaRPr lang="en-US" sz="1050" dirty="0"/>
          </a:p>
        </p:txBody>
      </p:sp>
      <p:sp>
        <p:nvSpPr>
          <p:cNvPr id="20" name="Rectangle 19"/>
          <p:cNvSpPr/>
          <p:nvPr/>
        </p:nvSpPr>
        <p:spPr bwMode="auto">
          <a:xfrm rot="16200000">
            <a:off x="3375660" y="3841365"/>
            <a:ext cx="609601" cy="50292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Line 5"/>
          <p:cNvSpPr>
            <a:spLocks noChangeShapeType="1"/>
          </p:cNvSpPr>
          <p:nvPr/>
        </p:nvSpPr>
        <p:spPr bwMode="auto">
          <a:xfrm flipV="1">
            <a:off x="2209800" y="4190999"/>
            <a:ext cx="1219200" cy="91645"/>
          </a:xfrm>
          <a:prstGeom prst="line">
            <a:avLst/>
          </a:prstGeom>
          <a:noFill/>
          <a:ln w="9525">
            <a:solidFill>
              <a:srgbClr val="FB1B03"/>
            </a:solidFill>
            <a:round/>
            <a:headEnd/>
            <a:tailEnd type="triangle" w="med" len="med"/>
          </a:ln>
        </p:spPr>
        <p:txBody>
          <a:bodyPr/>
          <a:lstStyle/>
          <a:p>
            <a:endParaRPr lang="en-US"/>
          </a:p>
        </p:txBody>
      </p:sp>
      <p:sp>
        <p:nvSpPr>
          <p:cNvPr id="22" name="Rectangle 35"/>
          <p:cNvSpPr>
            <a:spLocks noChangeArrowheads="1"/>
          </p:cNvSpPr>
          <p:nvPr/>
        </p:nvSpPr>
        <p:spPr bwMode="auto">
          <a:xfrm>
            <a:off x="6972299" y="4401911"/>
            <a:ext cx="1943102" cy="415498"/>
          </a:xfrm>
          <a:prstGeom prst="rect">
            <a:avLst/>
          </a:prstGeom>
          <a:noFill/>
          <a:ln w="9525" algn="ctr">
            <a:noFill/>
            <a:miter lim="800000"/>
            <a:headEnd/>
            <a:tailEnd/>
          </a:ln>
        </p:spPr>
        <p:txBody>
          <a:bodyPr wrap="square">
            <a:spAutoFit/>
          </a:bodyPr>
          <a:lstStyle/>
          <a:p>
            <a:pPr algn="l">
              <a:spcBef>
                <a:spcPct val="50000"/>
              </a:spcBef>
            </a:pPr>
            <a:r>
              <a:rPr lang="en-US" sz="1050" dirty="0" smtClean="0"/>
              <a:t>Controls the Power to the Sharp Display in the Room</a:t>
            </a:r>
            <a:endParaRPr lang="en-US" sz="1050" dirty="0"/>
          </a:p>
        </p:txBody>
      </p:sp>
      <p:sp>
        <p:nvSpPr>
          <p:cNvPr id="23" name="Rectangle 22"/>
          <p:cNvSpPr/>
          <p:nvPr/>
        </p:nvSpPr>
        <p:spPr bwMode="auto">
          <a:xfrm rot="16200000">
            <a:off x="5204459" y="3868510"/>
            <a:ext cx="609601" cy="4572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Line 5"/>
          <p:cNvSpPr>
            <a:spLocks noChangeShapeType="1"/>
          </p:cNvSpPr>
          <p:nvPr/>
        </p:nvSpPr>
        <p:spPr bwMode="auto">
          <a:xfrm flipH="1" flipV="1">
            <a:off x="5737860" y="4191000"/>
            <a:ext cx="1272540" cy="413252"/>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06539178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Table Input 1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04201" y="1507190"/>
            <a:ext cx="4335593"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358825"/>
            <a:ext cx="8077200" cy="584775"/>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Table Input 1 Button, the Table Input 1 Page will appear.  This will cause the Table input to appear on the Main Screen.</a:t>
            </a:r>
            <a:endParaRPr lang="en-US" sz="1600" dirty="0">
              <a:solidFill>
                <a:srgbClr val="FFFFFF"/>
              </a:solidFill>
            </a:endParaRPr>
          </a:p>
        </p:txBody>
      </p:sp>
      <p:sp>
        <p:nvSpPr>
          <p:cNvPr id="11" name="Rectangle 35"/>
          <p:cNvSpPr>
            <a:spLocks noChangeArrowheads="1"/>
          </p:cNvSpPr>
          <p:nvPr/>
        </p:nvSpPr>
        <p:spPr bwMode="auto">
          <a:xfrm>
            <a:off x="0" y="3736776"/>
            <a:ext cx="1644262"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Table Input 1 Source Button</a:t>
            </a:r>
            <a:endParaRPr lang="en-US" sz="1200" dirty="0"/>
          </a:p>
        </p:txBody>
      </p:sp>
      <p:sp>
        <p:nvSpPr>
          <p:cNvPr id="12" name="Line 5"/>
          <p:cNvSpPr>
            <a:spLocks noChangeShapeType="1"/>
          </p:cNvSpPr>
          <p:nvPr/>
        </p:nvSpPr>
        <p:spPr bwMode="auto">
          <a:xfrm flipV="1">
            <a:off x="1659503" y="3600881"/>
            <a:ext cx="1007498" cy="27178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19555343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Executive Overflow Input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04201" y="1507190"/>
            <a:ext cx="4335592" cy="260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1200329"/>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Executive Overflow Button, the Executive Overflow</a:t>
            </a:r>
            <a:r>
              <a:rPr lang="en-US" dirty="0">
                <a:solidFill>
                  <a:srgbClr val="FFFFFF"/>
                </a:solidFill>
              </a:rPr>
              <a:t> </a:t>
            </a:r>
            <a:r>
              <a:rPr lang="en-US" dirty="0" smtClean="0">
                <a:solidFill>
                  <a:srgbClr val="FFFFFF"/>
                </a:solidFill>
              </a:rPr>
              <a:t>Page will appear.  This will cause the Source in the Pacific Conference Room to appear on the Main Screen (If enabled on the Pacific Panel).  It will also send any Audio in the Pacific Conference Room into the ES Conference Room.</a:t>
            </a:r>
            <a:endParaRPr lang="en-US" dirty="0">
              <a:solidFill>
                <a:srgbClr val="FFFFFF"/>
              </a:solidFill>
            </a:endParaRPr>
          </a:p>
        </p:txBody>
      </p:sp>
      <p:sp>
        <p:nvSpPr>
          <p:cNvPr id="11" name="Rectangle 35"/>
          <p:cNvSpPr>
            <a:spLocks noChangeArrowheads="1"/>
          </p:cNvSpPr>
          <p:nvPr/>
        </p:nvSpPr>
        <p:spPr bwMode="auto">
          <a:xfrm>
            <a:off x="1937138" y="4270592"/>
            <a:ext cx="1644262"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Executive Overflow Input Source Button</a:t>
            </a:r>
            <a:endParaRPr lang="en-US" sz="1200" dirty="0"/>
          </a:p>
        </p:txBody>
      </p:sp>
      <p:sp>
        <p:nvSpPr>
          <p:cNvPr id="12" name="Line 5"/>
          <p:cNvSpPr>
            <a:spLocks noChangeShapeType="1"/>
          </p:cNvSpPr>
          <p:nvPr/>
        </p:nvSpPr>
        <p:spPr bwMode="auto">
          <a:xfrm flipV="1">
            <a:off x="3581400" y="3597499"/>
            <a:ext cx="464071" cy="898300"/>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3040683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Phone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04201" y="1911254"/>
            <a:ext cx="4335593"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838200" y="2740822"/>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Lowers the Caller’s Audio</a:t>
            </a:r>
            <a:endParaRPr lang="en-US" sz="1050" dirty="0"/>
          </a:p>
        </p:txBody>
      </p:sp>
      <p:sp>
        <p:nvSpPr>
          <p:cNvPr id="7" name="Line 5"/>
          <p:cNvSpPr>
            <a:spLocks noChangeShapeType="1"/>
          </p:cNvSpPr>
          <p:nvPr/>
        </p:nvSpPr>
        <p:spPr bwMode="auto">
          <a:xfrm>
            <a:off x="2133600" y="2867780"/>
            <a:ext cx="609600" cy="180219"/>
          </a:xfrm>
          <a:prstGeom prst="line">
            <a:avLst/>
          </a:prstGeom>
          <a:noFill/>
          <a:ln w="9525">
            <a:solidFill>
              <a:srgbClr val="FB1B03"/>
            </a:solidFill>
            <a:round/>
            <a:headEnd/>
            <a:tailEnd type="triangle" w="med" len="med"/>
          </a:ln>
        </p:spPr>
        <p:txBody>
          <a:bodyPr/>
          <a:lstStyle/>
          <a:p>
            <a:endParaRPr lang="en-US"/>
          </a:p>
        </p:txBody>
      </p:sp>
      <p:sp>
        <p:nvSpPr>
          <p:cNvPr id="24" name="Text Box 4"/>
          <p:cNvSpPr txBox="1">
            <a:spLocks noChangeArrowheads="1"/>
          </p:cNvSpPr>
          <p:nvPr/>
        </p:nvSpPr>
        <p:spPr bwMode="auto">
          <a:xfrm>
            <a:off x="533400" y="5248870"/>
            <a:ext cx="8077200" cy="646331"/>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Phone Button, the Phone Page will appear.  Use the Dialing Buttons to dial Traditionally.</a:t>
            </a:r>
            <a:endParaRPr lang="en-US" dirty="0">
              <a:solidFill>
                <a:srgbClr val="FFFFFF"/>
              </a:solidFill>
            </a:endParaRPr>
          </a:p>
        </p:txBody>
      </p:sp>
      <p:sp>
        <p:nvSpPr>
          <p:cNvPr id="11" name="Rectangle 35"/>
          <p:cNvSpPr>
            <a:spLocks noChangeArrowheads="1"/>
          </p:cNvSpPr>
          <p:nvPr/>
        </p:nvSpPr>
        <p:spPr bwMode="auto">
          <a:xfrm>
            <a:off x="7391401" y="3401306"/>
            <a:ext cx="1644262" cy="253916"/>
          </a:xfrm>
          <a:prstGeom prst="rect">
            <a:avLst/>
          </a:prstGeom>
          <a:noFill/>
          <a:ln w="9525" algn="ctr">
            <a:noFill/>
            <a:miter lim="800000"/>
            <a:headEnd/>
            <a:tailEnd/>
          </a:ln>
        </p:spPr>
        <p:txBody>
          <a:bodyPr wrap="square">
            <a:spAutoFit/>
          </a:bodyPr>
          <a:lstStyle/>
          <a:p>
            <a:pPr algn="l">
              <a:spcBef>
                <a:spcPct val="50000"/>
              </a:spcBef>
            </a:pPr>
            <a:r>
              <a:rPr lang="en-US" sz="1050" dirty="0" smtClean="0"/>
              <a:t>Phone Source Button</a:t>
            </a:r>
            <a:endParaRPr lang="en-US" sz="1050" dirty="0"/>
          </a:p>
        </p:txBody>
      </p:sp>
      <p:sp>
        <p:nvSpPr>
          <p:cNvPr id="12" name="Line 5"/>
          <p:cNvSpPr>
            <a:spLocks noChangeShapeType="1"/>
          </p:cNvSpPr>
          <p:nvPr/>
        </p:nvSpPr>
        <p:spPr bwMode="auto">
          <a:xfrm flipH="1">
            <a:off x="5714999" y="3528264"/>
            <a:ext cx="1676399" cy="357936"/>
          </a:xfrm>
          <a:prstGeom prst="line">
            <a:avLst/>
          </a:prstGeom>
          <a:noFill/>
          <a:ln w="9525">
            <a:solidFill>
              <a:srgbClr val="FB1B03"/>
            </a:solidFill>
            <a:round/>
            <a:headEnd/>
            <a:tailEnd type="triangle" w="med" len="med"/>
          </a:ln>
        </p:spPr>
        <p:txBody>
          <a:bodyPr/>
          <a:lstStyle/>
          <a:p>
            <a:endParaRPr lang="en-US"/>
          </a:p>
        </p:txBody>
      </p:sp>
      <p:sp>
        <p:nvSpPr>
          <p:cNvPr id="13" name="Rectangle 12"/>
          <p:cNvSpPr/>
          <p:nvPr/>
        </p:nvSpPr>
        <p:spPr bwMode="auto">
          <a:xfrm rot="16200000">
            <a:off x="4724261" y="2278520"/>
            <a:ext cx="1128042" cy="14478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35"/>
          <p:cNvSpPr>
            <a:spLocks noChangeArrowheads="1"/>
          </p:cNvSpPr>
          <p:nvPr/>
        </p:nvSpPr>
        <p:spPr bwMode="auto">
          <a:xfrm>
            <a:off x="7391401" y="1928064"/>
            <a:ext cx="1295400" cy="253916"/>
          </a:xfrm>
          <a:prstGeom prst="rect">
            <a:avLst/>
          </a:prstGeom>
          <a:noFill/>
          <a:ln w="9525" algn="ctr">
            <a:noFill/>
            <a:miter lim="800000"/>
            <a:headEnd/>
            <a:tailEnd/>
          </a:ln>
        </p:spPr>
        <p:txBody>
          <a:bodyPr>
            <a:spAutoFit/>
          </a:bodyPr>
          <a:lstStyle/>
          <a:p>
            <a:pPr algn="l">
              <a:spcBef>
                <a:spcPct val="50000"/>
              </a:spcBef>
            </a:pPr>
            <a:r>
              <a:rPr lang="en-US" sz="1050" dirty="0" smtClean="0"/>
              <a:t>Dialing Buttons</a:t>
            </a:r>
          </a:p>
        </p:txBody>
      </p:sp>
      <p:sp>
        <p:nvSpPr>
          <p:cNvPr id="15" name="Line 5"/>
          <p:cNvSpPr>
            <a:spLocks noChangeShapeType="1"/>
          </p:cNvSpPr>
          <p:nvPr/>
        </p:nvSpPr>
        <p:spPr bwMode="auto">
          <a:xfrm flipH="1">
            <a:off x="6012182" y="2090315"/>
            <a:ext cx="1379219" cy="348084"/>
          </a:xfrm>
          <a:prstGeom prst="line">
            <a:avLst/>
          </a:prstGeom>
          <a:noFill/>
          <a:ln w="9525">
            <a:solidFill>
              <a:srgbClr val="FB1B03"/>
            </a:solidFill>
            <a:round/>
            <a:headEnd/>
            <a:tailEnd type="triangle" w="med" len="med"/>
          </a:ln>
        </p:spPr>
        <p:txBody>
          <a:bodyPr/>
          <a:lstStyle/>
          <a:p>
            <a:endParaRPr lang="en-US"/>
          </a:p>
        </p:txBody>
      </p:sp>
      <p:sp>
        <p:nvSpPr>
          <p:cNvPr id="16" name="Rectangle 35"/>
          <p:cNvSpPr>
            <a:spLocks noChangeArrowheads="1"/>
          </p:cNvSpPr>
          <p:nvPr/>
        </p:nvSpPr>
        <p:spPr bwMode="auto">
          <a:xfrm>
            <a:off x="685800" y="3439483"/>
            <a:ext cx="1600200" cy="253916"/>
          </a:xfrm>
          <a:prstGeom prst="rect">
            <a:avLst/>
          </a:prstGeom>
          <a:noFill/>
          <a:ln w="9525" algn="ctr">
            <a:noFill/>
            <a:miter lim="800000"/>
            <a:headEnd/>
            <a:tailEnd/>
          </a:ln>
        </p:spPr>
        <p:txBody>
          <a:bodyPr wrap="square">
            <a:spAutoFit/>
          </a:bodyPr>
          <a:lstStyle/>
          <a:p>
            <a:pPr algn="r">
              <a:spcBef>
                <a:spcPct val="50000"/>
              </a:spcBef>
            </a:pPr>
            <a:r>
              <a:rPr lang="en-US" sz="1050" dirty="0" smtClean="0"/>
              <a:t> Caller’s Audio Level</a:t>
            </a:r>
            <a:endParaRPr lang="en-US" sz="1050" dirty="0"/>
          </a:p>
        </p:txBody>
      </p:sp>
      <p:sp>
        <p:nvSpPr>
          <p:cNvPr id="17" name="Line 5"/>
          <p:cNvSpPr>
            <a:spLocks noChangeShapeType="1"/>
          </p:cNvSpPr>
          <p:nvPr/>
        </p:nvSpPr>
        <p:spPr bwMode="auto">
          <a:xfrm flipV="1">
            <a:off x="2286000" y="3156320"/>
            <a:ext cx="762000" cy="410121"/>
          </a:xfrm>
          <a:prstGeom prst="line">
            <a:avLst/>
          </a:prstGeom>
          <a:noFill/>
          <a:ln w="9525">
            <a:solidFill>
              <a:srgbClr val="FB1B03"/>
            </a:solidFill>
            <a:round/>
            <a:headEnd/>
            <a:tailEnd type="triangle" w="med" len="med"/>
          </a:ln>
        </p:spPr>
        <p:txBody>
          <a:bodyPr/>
          <a:lstStyle/>
          <a:p>
            <a:endParaRPr lang="en-US"/>
          </a:p>
        </p:txBody>
      </p:sp>
      <p:sp>
        <p:nvSpPr>
          <p:cNvPr id="19" name="Rectangle 35"/>
          <p:cNvSpPr>
            <a:spLocks noChangeArrowheads="1"/>
          </p:cNvSpPr>
          <p:nvPr/>
        </p:nvSpPr>
        <p:spPr bwMode="auto">
          <a:xfrm>
            <a:off x="838200" y="2191298"/>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Raises the Caller’s Audio</a:t>
            </a:r>
            <a:endParaRPr lang="en-US" sz="1050" dirty="0"/>
          </a:p>
        </p:txBody>
      </p:sp>
      <p:sp>
        <p:nvSpPr>
          <p:cNvPr id="20" name="Line 5"/>
          <p:cNvSpPr>
            <a:spLocks noChangeShapeType="1"/>
          </p:cNvSpPr>
          <p:nvPr/>
        </p:nvSpPr>
        <p:spPr bwMode="auto">
          <a:xfrm>
            <a:off x="2133600" y="2318256"/>
            <a:ext cx="1219200" cy="729743"/>
          </a:xfrm>
          <a:prstGeom prst="line">
            <a:avLst/>
          </a:prstGeom>
          <a:noFill/>
          <a:ln w="9525">
            <a:solidFill>
              <a:srgbClr val="FB1B03"/>
            </a:solidFill>
            <a:round/>
            <a:headEnd/>
            <a:tailEnd type="triangle" w="med" len="med"/>
          </a:ln>
        </p:spPr>
        <p:txBody>
          <a:bodyPr/>
          <a:lstStyle/>
          <a:p>
            <a:endParaRPr lang="en-US"/>
          </a:p>
        </p:txBody>
      </p:sp>
      <p:sp>
        <p:nvSpPr>
          <p:cNvPr id="21" name="Rectangle 35"/>
          <p:cNvSpPr>
            <a:spLocks noChangeArrowheads="1"/>
          </p:cNvSpPr>
          <p:nvPr/>
        </p:nvSpPr>
        <p:spPr bwMode="auto">
          <a:xfrm>
            <a:off x="6164582" y="1371600"/>
            <a:ext cx="1295400" cy="577081"/>
          </a:xfrm>
          <a:prstGeom prst="rect">
            <a:avLst/>
          </a:prstGeom>
          <a:noFill/>
          <a:ln w="9525" algn="ctr">
            <a:noFill/>
            <a:miter lim="800000"/>
            <a:headEnd/>
            <a:tailEnd/>
          </a:ln>
        </p:spPr>
        <p:txBody>
          <a:bodyPr>
            <a:spAutoFit/>
          </a:bodyPr>
          <a:lstStyle/>
          <a:p>
            <a:pPr algn="l">
              <a:spcBef>
                <a:spcPct val="50000"/>
              </a:spcBef>
            </a:pPr>
            <a:r>
              <a:rPr lang="en-US" sz="1050" dirty="0" smtClean="0"/>
              <a:t>The Current Dialed Number is Shown here.</a:t>
            </a:r>
          </a:p>
        </p:txBody>
      </p:sp>
      <p:sp>
        <p:nvSpPr>
          <p:cNvPr id="22" name="Line 5"/>
          <p:cNvSpPr>
            <a:spLocks noChangeShapeType="1"/>
          </p:cNvSpPr>
          <p:nvPr/>
        </p:nvSpPr>
        <p:spPr bwMode="auto">
          <a:xfrm flipH="1">
            <a:off x="5105398" y="1524001"/>
            <a:ext cx="1143001" cy="740356"/>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2303183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Routing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04201" y="1583390"/>
            <a:ext cx="4335593"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5"/>
          <p:cNvSpPr>
            <a:spLocks noChangeArrowheads="1"/>
          </p:cNvSpPr>
          <p:nvPr/>
        </p:nvSpPr>
        <p:spPr bwMode="auto">
          <a:xfrm>
            <a:off x="441960" y="3402959"/>
            <a:ext cx="1295400" cy="276999"/>
          </a:xfrm>
          <a:prstGeom prst="rect">
            <a:avLst/>
          </a:prstGeom>
          <a:noFill/>
          <a:ln w="9525" algn="ctr">
            <a:noFill/>
            <a:miter lim="800000"/>
            <a:headEnd/>
            <a:tailEnd/>
          </a:ln>
        </p:spPr>
        <p:txBody>
          <a:bodyPr>
            <a:spAutoFit/>
          </a:bodyPr>
          <a:lstStyle/>
          <a:p>
            <a:pPr algn="r">
              <a:spcBef>
                <a:spcPct val="50000"/>
              </a:spcBef>
            </a:pPr>
            <a:r>
              <a:rPr lang="en-US" sz="1200" dirty="0" smtClean="0"/>
              <a:t>Destinations</a:t>
            </a:r>
            <a:endParaRPr lang="en-US" sz="1200" dirty="0"/>
          </a:p>
        </p:txBody>
      </p:sp>
      <p:sp>
        <p:nvSpPr>
          <p:cNvPr id="19" name="Line 5"/>
          <p:cNvSpPr>
            <a:spLocks noChangeShapeType="1"/>
          </p:cNvSpPr>
          <p:nvPr/>
        </p:nvSpPr>
        <p:spPr bwMode="auto">
          <a:xfrm flipV="1">
            <a:off x="1752600" y="2971800"/>
            <a:ext cx="2362199" cy="585047"/>
          </a:xfrm>
          <a:prstGeom prst="line">
            <a:avLst/>
          </a:prstGeom>
          <a:noFill/>
          <a:ln w="9525">
            <a:solidFill>
              <a:srgbClr val="FB1B03"/>
            </a:solidFill>
            <a:round/>
            <a:headEnd/>
            <a:tailEnd type="triangle" w="med" len="med"/>
          </a:ln>
        </p:spPr>
        <p:txBody>
          <a:bodyPr/>
          <a:lstStyle/>
          <a:p>
            <a:endParaRPr lang="en-US"/>
          </a:p>
        </p:txBody>
      </p:sp>
      <p:sp>
        <p:nvSpPr>
          <p:cNvPr id="20" name="Rectangle 19"/>
          <p:cNvSpPr/>
          <p:nvPr/>
        </p:nvSpPr>
        <p:spPr bwMode="auto">
          <a:xfrm rot="16200000">
            <a:off x="4207827" y="2302827"/>
            <a:ext cx="728346" cy="9144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Text Box 4"/>
          <p:cNvSpPr txBox="1">
            <a:spLocks noChangeArrowheads="1"/>
          </p:cNvSpPr>
          <p:nvPr/>
        </p:nvSpPr>
        <p:spPr bwMode="auto">
          <a:xfrm>
            <a:off x="533400" y="5569803"/>
            <a:ext cx="8077200"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“Touch Here to Route” Button, the Routing Page will appear.  Pressing one of the Destination Buttons will allow the source to be seen</a:t>
            </a:r>
            <a:r>
              <a:rPr lang="en-US" sz="1600" dirty="0">
                <a:solidFill>
                  <a:srgbClr val="FFFFFF"/>
                </a:solidFill>
              </a:rPr>
              <a:t> </a:t>
            </a:r>
            <a:r>
              <a:rPr lang="en-US" sz="1600" dirty="0" smtClean="0">
                <a:solidFill>
                  <a:srgbClr val="FFFFFF"/>
                </a:solidFill>
              </a:rPr>
              <a:t>on that Screen.  Pressing and holding a Destination Button will remove it from the Screen.</a:t>
            </a:r>
            <a:endParaRPr lang="en-US" sz="1600" dirty="0">
              <a:solidFill>
                <a:srgbClr val="FFFFFF"/>
              </a:solidFill>
            </a:endParaRPr>
          </a:p>
        </p:txBody>
      </p:sp>
      <p:sp>
        <p:nvSpPr>
          <p:cNvPr id="22" name="Rectangle 35"/>
          <p:cNvSpPr>
            <a:spLocks noChangeArrowheads="1"/>
          </p:cNvSpPr>
          <p:nvPr/>
        </p:nvSpPr>
        <p:spPr bwMode="auto">
          <a:xfrm>
            <a:off x="228600" y="4599820"/>
            <a:ext cx="2651760"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This closes the Routing Page</a:t>
            </a:r>
            <a:endParaRPr lang="en-US" sz="1200" dirty="0"/>
          </a:p>
        </p:txBody>
      </p:sp>
      <p:sp>
        <p:nvSpPr>
          <p:cNvPr id="23" name="Line 5"/>
          <p:cNvSpPr>
            <a:spLocks noChangeShapeType="1"/>
          </p:cNvSpPr>
          <p:nvPr/>
        </p:nvSpPr>
        <p:spPr bwMode="auto">
          <a:xfrm flipV="1">
            <a:off x="2880360" y="3710736"/>
            <a:ext cx="1400583" cy="989110"/>
          </a:xfrm>
          <a:prstGeom prst="line">
            <a:avLst/>
          </a:prstGeom>
          <a:noFill/>
          <a:ln w="9525">
            <a:solidFill>
              <a:srgbClr val="FB1B03"/>
            </a:solidFill>
            <a:round/>
            <a:headEnd/>
            <a:tailEnd type="triangle" w="med" len="med"/>
          </a:ln>
        </p:spPr>
        <p:txBody>
          <a:bodyPr/>
          <a:lstStyle/>
          <a:p>
            <a:endParaRPr lang="en-US"/>
          </a:p>
        </p:txBody>
      </p:sp>
      <p:sp>
        <p:nvSpPr>
          <p:cNvPr id="11" name="Rectangle 35"/>
          <p:cNvSpPr>
            <a:spLocks noChangeArrowheads="1"/>
          </p:cNvSpPr>
          <p:nvPr/>
        </p:nvSpPr>
        <p:spPr bwMode="auto">
          <a:xfrm>
            <a:off x="594360" y="3733800"/>
            <a:ext cx="1295400" cy="646331"/>
          </a:xfrm>
          <a:prstGeom prst="rect">
            <a:avLst/>
          </a:prstGeom>
          <a:noFill/>
          <a:ln w="9525" algn="ctr">
            <a:noFill/>
            <a:miter lim="800000"/>
            <a:headEnd/>
            <a:tailEnd/>
          </a:ln>
        </p:spPr>
        <p:txBody>
          <a:bodyPr>
            <a:spAutoFit/>
          </a:bodyPr>
          <a:lstStyle/>
          <a:p>
            <a:pPr algn="r">
              <a:spcBef>
                <a:spcPct val="50000"/>
              </a:spcBef>
            </a:pPr>
            <a:r>
              <a:rPr lang="en-US" sz="1200" dirty="0" smtClean="0"/>
              <a:t>Shows the Source showing on the Screen</a:t>
            </a:r>
            <a:endParaRPr lang="en-US" sz="1200" dirty="0"/>
          </a:p>
        </p:txBody>
      </p:sp>
      <p:sp>
        <p:nvSpPr>
          <p:cNvPr id="12" name="Line 5"/>
          <p:cNvSpPr>
            <a:spLocks noChangeShapeType="1"/>
          </p:cNvSpPr>
          <p:nvPr/>
        </p:nvSpPr>
        <p:spPr bwMode="auto">
          <a:xfrm flipV="1">
            <a:off x="1889760" y="3264323"/>
            <a:ext cx="2301240" cy="621877"/>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12229758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387721" y="2342070"/>
            <a:ext cx="2870218" cy="172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Power Down Page</a:t>
            </a:r>
          </a:p>
        </p:txBody>
      </p:sp>
      <p:sp>
        <p:nvSpPr>
          <p:cNvPr id="10245" name="Text Box 4"/>
          <p:cNvSpPr txBox="1">
            <a:spLocks noChangeArrowheads="1"/>
          </p:cNvSpPr>
          <p:nvPr/>
        </p:nvSpPr>
        <p:spPr bwMode="auto">
          <a:xfrm>
            <a:off x="1066800" y="5311775"/>
            <a:ext cx="7315200" cy="784225"/>
          </a:xfrm>
          <a:prstGeom prst="rect">
            <a:avLst/>
          </a:prstGeom>
          <a:noFill/>
          <a:ln w="9525">
            <a:noFill/>
            <a:miter lim="800000"/>
            <a:headEnd/>
            <a:tailEnd/>
          </a:ln>
        </p:spPr>
        <p:txBody>
          <a:bodyPr>
            <a:spAutoFit/>
          </a:bodyPr>
          <a:lstStyle/>
          <a:p>
            <a:pPr>
              <a:spcBef>
                <a:spcPct val="50000"/>
              </a:spcBef>
            </a:pPr>
            <a:r>
              <a:rPr lang="en-US" dirty="0"/>
              <a:t>From </a:t>
            </a:r>
            <a:r>
              <a:rPr lang="en-US" dirty="0" smtClean="0"/>
              <a:t>the Main Page </a:t>
            </a:r>
            <a:r>
              <a:rPr lang="en-US" dirty="0"/>
              <a:t>press </a:t>
            </a:r>
            <a:r>
              <a:rPr lang="en-US" dirty="0" smtClean="0"/>
              <a:t>the Close button</a:t>
            </a:r>
            <a:r>
              <a:rPr lang="en-US" dirty="0"/>
              <a:t>. </a:t>
            </a:r>
          </a:p>
          <a:p>
            <a:pPr>
              <a:spcBef>
                <a:spcPct val="50000"/>
              </a:spcBef>
            </a:pPr>
            <a:r>
              <a:rPr lang="en-US" dirty="0"/>
              <a:t>Then press the </a:t>
            </a:r>
            <a:r>
              <a:rPr lang="en-US" dirty="0" smtClean="0"/>
              <a:t>“Yes, Power Down” button </a:t>
            </a:r>
            <a:r>
              <a:rPr lang="en-US" dirty="0"/>
              <a:t>to turn the system off</a:t>
            </a:r>
            <a:r>
              <a:rPr lang="en-US" dirty="0" smtClean="0"/>
              <a:t>.  </a:t>
            </a:r>
            <a:endParaRPr lang="en-US" dirty="0"/>
          </a:p>
        </p:txBody>
      </p:sp>
      <p:pic>
        <p:nvPicPr>
          <p:cNvPr id="10246"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
        <p:nvSpPr>
          <p:cNvPr id="10248" name="Line 5"/>
          <p:cNvSpPr>
            <a:spLocks noChangeShapeType="1"/>
          </p:cNvSpPr>
          <p:nvPr/>
        </p:nvSpPr>
        <p:spPr bwMode="auto">
          <a:xfrm flipH="1" flipV="1">
            <a:off x="6553200" y="3505200"/>
            <a:ext cx="914400" cy="1981200"/>
          </a:xfrm>
          <a:prstGeom prst="line">
            <a:avLst/>
          </a:prstGeom>
          <a:noFill/>
          <a:ln w="9525">
            <a:solidFill>
              <a:srgbClr val="FB1B03"/>
            </a:solidFill>
            <a:round/>
            <a:headEnd/>
            <a:tailEnd type="triangle" w="med" len="med"/>
          </a:ln>
        </p:spPr>
        <p:txBody>
          <a:bodyPr/>
          <a:lstStyle/>
          <a:p>
            <a:endParaRPr lang="en-US"/>
          </a:p>
        </p:txBody>
      </p:sp>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981647" y="2342506"/>
            <a:ext cx="2875405" cy="1725243"/>
          </a:xfrm>
          <a:prstGeom prst="rect">
            <a:avLst/>
          </a:prstGeom>
        </p:spPr>
      </p:pic>
      <p:sp>
        <p:nvSpPr>
          <p:cNvPr id="10247" name="Line 5"/>
          <p:cNvSpPr>
            <a:spLocks noChangeShapeType="1"/>
          </p:cNvSpPr>
          <p:nvPr/>
        </p:nvSpPr>
        <p:spPr bwMode="auto">
          <a:xfrm flipH="1" flipV="1">
            <a:off x="1066800" y="4067749"/>
            <a:ext cx="1352550" cy="1147967"/>
          </a:xfrm>
          <a:prstGeom prst="line">
            <a:avLst/>
          </a:prstGeom>
          <a:noFill/>
          <a:ln w="9525">
            <a:solidFill>
              <a:srgbClr val="FB1B03"/>
            </a:solidFill>
            <a:round/>
            <a:headEnd/>
            <a:tailEnd type="triangle"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xtured">
  <a:themeElements>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9351</TotalTime>
  <Words>645</Words>
  <Application>Microsoft Office PowerPoint</Application>
  <PresentationFormat>On-screen Show (4:3)</PresentationFormat>
  <Paragraphs>84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Textured</vt:lpstr>
      <vt:lpstr>PowerPoint Presentation</vt:lpstr>
      <vt:lpstr>Welcome Page</vt:lpstr>
      <vt:lpstr>Main Page</vt:lpstr>
      <vt:lpstr>Setup Page</vt:lpstr>
      <vt:lpstr>Table Input 1 Page</vt:lpstr>
      <vt:lpstr>Executive Overflow Input Page</vt:lpstr>
      <vt:lpstr>Phone Page</vt:lpstr>
      <vt:lpstr>Routing Page</vt:lpstr>
      <vt:lpstr>Power Down Page</vt:lpstr>
      <vt:lpstr>PowerPoint Presentation</vt:lpstr>
      <vt:lpstr>PowerPoint Presentation</vt:lpstr>
      <vt:lpstr>PowerPoint Presentation</vt:lpstr>
      <vt:lpstr>PowerPoint Presentation</vt:lpstr>
    </vt:vector>
  </TitlesOfParts>
  <Company>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Johnson</dc:creator>
  <cp:lastModifiedBy>Chris Ferris</cp:lastModifiedBy>
  <cp:revision>342</cp:revision>
  <cp:lastPrinted>2014-05-06T20:14:46Z</cp:lastPrinted>
  <dcterms:created xsi:type="dcterms:W3CDTF">2004-06-04T00:07:38Z</dcterms:created>
  <dcterms:modified xsi:type="dcterms:W3CDTF">2015-02-27T13:43:32Z</dcterms:modified>
</cp:coreProperties>
</file>