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60" r:id="rId3"/>
    <p:sldId id="259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4"/>
    <p:restoredTop sz="94719"/>
  </p:normalViewPr>
  <p:slideViewPr>
    <p:cSldViewPr snapToGrid="0">
      <p:cViewPr varScale="1">
        <p:scale>
          <a:sx n="120" d="100"/>
          <a:sy n="120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8C49-E8E1-7A44-A853-11D09BE4045B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322B-6445-1144-8106-CF71C1F37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59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21179-A864-4C3A-9675-2357972DEF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8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88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166"/>
            <a:ext cx="7772400" cy="1742058"/>
          </a:xfrm>
        </p:spPr>
        <p:txBody>
          <a:bodyPr anchor="b"/>
          <a:lstStyle>
            <a:lvl1pPr algn="ctr">
              <a:defRPr sz="4500">
                <a:solidFill>
                  <a:srgbClr val="0941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29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C0ACB5-9918-4C2E-A291-76792DE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2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8E3EEF-4651-4150-9245-D27F38A66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89" y="326271"/>
            <a:ext cx="1475235" cy="14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5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9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BECA-8C95-9C46-B151-62A4E6B6A47A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B15-25F6-4B88-B2AC-27FE43E0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Tutorial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DBFF0-ECB6-461D-B91C-2A456DB08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COMP90014 Algorithm for Bioinformatics</a:t>
            </a:r>
          </a:p>
          <a:p>
            <a:r>
              <a:rPr lang="en-AU" dirty="0"/>
              <a:t>Semester 2, 2025</a:t>
            </a:r>
          </a:p>
        </p:txBody>
      </p:sp>
    </p:spTree>
    <p:extLst>
      <p:ext uri="{BB962C8B-B14F-4D97-AF65-F5344CB8AC3E}">
        <p14:creationId xmlns:p14="http://schemas.microsoft.com/office/powerpoint/2010/main" val="25954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B142-083D-E416-ACAD-0C7B8F5F3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DF9FD-FD91-4817-3640-24679990F4B2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Hash Function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B093B0-FFDB-B231-5D50-29F02425DB74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Deterministic</a:t>
            </a:r>
          </a:p>
          <a:p>
            <a:pPr>
              <a:lnSpc>
                <a:spcPct val="100000"/>
              </a:lnSpc>
            </a:pPr>
            <a:r>
              <a:rPr lang="en-US" dirty="0"/>
              <a:t>Uniformly distributed</a:t>
            </a:r>
          </a:p>
          <a:p>
            <a:pPr>
              <a:lnSpc>
                <a:spcPct val="100000"/>
              </a:lnSpc>
            </a:pPr>
            <a:r>
              <a:rPr lang="en-US" dirty="0"/>
              <a:t>One-way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hash, difficult to reverse</a:t>
            </a:r>
            <a:endParaRPr lang="en-AU" dirty="0"/>
          </a:p>
          <a:p>
            <a:pPr>
              <a:lnSpc>
                <a:spcPct val="100000"/>
              </a:lnSpc>
            </a:pPr>
            <a:r>
              <a:rPr lang="en-US" dirty="0"/>
              <a:t>Collision proof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way to find collision is brute force</a:t>
            </a:r>
          </a:p>
        </p:txBody>
      </p:sp>
    </p:spTree>
    <p:extLst>
      <p:ext uri="{BB962C8B-B14F-4D97-AF65-F5344CB8AC3E}">
        <p14:creationId xmlns:p14="http://schemas.microsoft.com/office/powerpoint/2010/main" val="234525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2F9A72-FBA0-6821-DD7C-600FDD566E7B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Python Default hash()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EE73B8-2F2D-C0B8-FC3D-DD6A3144962F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SipHash</a:t>
            </a:r>
          </a:p>
          <a:p>
            <a:pPr>
              <a:lnSpc>
                <a:spcPct val="100000"/>
              </a:lnSpc>
            </a:pPr>
            <a:r>
              <a:rPr lang="en-US" dirty="0"/>
              <a:t>64-bit output on modern computers</a:t>
            </a:r>
          </a:p>
          <a:p>
            <a:pPr>
              <a:lnSpc>
                <a:spcPct val="100000"/>
              </a:lnSpc>
            </a:pPr>
            <a:r>
              <a:rPr lang="en-US" dirty="0"/>
              <a:t>Collision rate 1 / 2^32</a:t>
            </a:r>
          </a:p>
          <a:p>
            <a:pPr>
              <a:lnSpc>
                <a:spcPct val="100000"/>
              </a:lnSpc>
            </a:pPr>
            <a:r>
              <a:rPr lang="en-US" dirty="0"/>
              <a:t>High-Speed</a:t>
            </a:r>
          </a:p>
          <a:p>
            <a:pPr>
              <a:lnSpc>
                <a:spcPct val="100000"/>
              </a:lnSpc>
            </a:pPr>
            <a:r>
              <a:rPr lang="en-US" dirty="0"/>
              <a:t>Good enough for hash table</a:t>
            </a:r>
          </a:p>
        </p:txBody>
      </p:sp>
    </p:spTree>
    <p:extLst>
      <p:ext uri="{BB962C8B-B14F-4D97-AF65-F5344CB8AC3E}">
        <p14:creationId xmlns:p14="http://schemas.microsoft.com/office/powerpoint/2010/main" val="55618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AA6502-5B6F-8B7E-72B5-E863E5BFAD75}"/>
              </a:ext>
            </a:extLst>
          </p:cNvPr>
          <p:cNvSpPr txBox="1"/>
          <p:nvPr/>
        </p:nvSpPr>
        <p:spPr>
          <a:xfrm>
            <a:off x="1129038" y="1604111"/>
            <a:ext cx="93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000" dirty="0"/>
              <a:t>hash()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C4E3E1-BE8A-7772-26C7-DA1C7915F9F5}"/>
              </a:ext>
            </a:extLst>
          </p:cNvPr>
          <p:cNvSpPr txBox="1"/>
          <p:nvPr/>
        </p:nvSpPr>
        <p:spPr>
          <a:xfrm>
            <a:off x="184333" y="467833"/>
            <a:ext cx="522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sz="3200" dirty="0"/>
              <a:t>AAATTTCATTGGTCGATAGCTAG</a:t>
            </a:r>
            <a:endParaRPr kumimoji="1" lang="zh-CN" altLang="en-US" sz="3200" dirty="0"/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89F9309-DDD5-C462-524E-AC680EA1E0B1}"/>
              </a:ext>
            </a:extLst>
          </p:cNvPr>
          <p:cNvSpPr/>
          <p:nvPr/>
        </p:nvSpPr>
        <p:spPr>
          <a:xfrm>
            <a:off x="2371059" y="1283171"/>
            <a:ext cx="850605" cy="1041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84DEA4-10CF-EE3A-ED8C-057F8F905567}"/>
              </a:ext>
            </a:extLst>
          </p:cNvPr>
          <p:cNvSpPr txBox="1"/>
          <p:nvPr/>
        </p:nvSpPr>
        <p:spPr>
          <a:xfrm>
            <a:off x="510361" y="255572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2811363515080634419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9BD8B1-6AB1-0AC8-487B-319C1F69D9F8}"/>
              </a:ext>
            </a:extLst>
          </p:cNvPr>
          <p:cNvSpPr txBox="1"/>
          <p:nvPr/>
        </p:nvSpPr>
        <p:spPr>
          <a:xfrm>
            <a:off x="1129038" y="3751888"/>
            <a:ext cx="93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000" dirty="0"/>
              <a:t>%10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412FDB7F-C0D1-BBA2-7F65-67FA735A0241}"/>
              </a:ext>
            </a:extLst>
          </p:cNvPr>
          <p:cNvSpPr/>
          <p:nvPr/>
        </p:nvSpPr>
        <p:spPr>
          <a:xfrm>
            <a:off x="2371059" y="3430948"/>
            <a:ext cx="850605" cy="1041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2D0434-44DD-F6FE-B622-BFB8402D5799}"/>
              </a:ext>
            </a:extLst>
          </p:cNvPr>
          <p:cNvSpPr txBox="1"/>
          <p:nvPr/>
        </p:nvSpPr>
        <p:spPr>
          <a:xfrm>
            <a:off x="2487022" y="5022478"/>
            <a:ext cx="618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9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50C8F30-31C6-0ED6-7FCF-5BD13CADB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19111"/>
              </p:ext>
            </p:extLst>
          </p:nvPr>
        </p:nvGraphicFramePr>
        <p:xfrm>
          <a:off x="5486399" y="1471428"/>
          <a:ext cx="3530010" cy="3708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71139">
                  <a:extLst>
                    <a:ext uri="{9D8B030D-6E8A-4147-A177-3AD203B41FA5}">
                      <a16:colId xmlns:a16="http://schemas.microsoft.com/office/drawing/2014/main" val="2701546213"/>
                    </a:ext>
                  </a:extLst>
                </a:gridCol>
                <a:gridCol w="2558871">
                  <a:extLst>
                    <a:ext uri="{9D8B030D-6E8A-4147-A177-3AD203B41FA5}">
                      <a16:colId xmlns:a16="http://schemas.microsoft.com/office/drawing/2014/main" val="272023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35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5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3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49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81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89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0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400" dirty="0"/>
                        <a:t>AAATTTCATTGGTCGATAGCTAG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1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856913"/>
                  </a:ext>
                </a:extLst>
              </a:tr>
            </a:tbl>
          </a:graphicData>
        </a:graphic>
      </p:graphicFrame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8373F447-DB21-3A1D-0771-51201EA61C7D}"/>
              </a:ext>
            </a:extLst>
          </p:cNvPr>
          <p:cNvCxnSpPr>
            <a:stCxn id="12" idx="3"/>
          </p:cNvCxnSpPr>
          <p:nvPr/>
        </p:nvCxnSpPr>
        <p:spPr>
          <a:xfrm flipV="1">
            <a:off x="3105699" y="4625163"/>
            <a:ext cx="2302693" cy="6897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8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7B64B-BB5A-A2B8-6100-459E338D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2F8C03-4AB2-1872-8E0C-4FF0B73B089B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Hashing for File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55D5-A352-D70C-2485-39C71BC39473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Files may be corrupted during download (transfer)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Good hash function has neglectable chance of collision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SHA-256 is used in bitcoin, no collision found yet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10^21 attempts per second right now!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the downloaded files share the same hash values with the server side, integrity guaranteed</a:t>
            </a:r>
          </a:p>
        </p:txBody>
      </p:sp>
    </p:spTree>
    <p:extLst>
      <p:ext uri="{BB962C8B-B14F-4D97-AF65-F5344CB8AC3E}">
        <p14:creationId xmlns:p14="http://schemas.microsoft.com/office/powerpoint/2010/main" val="374434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427</TotalTime>
  <Words>129</Words>
  <Application>Microsoft Macintosh PowerPoint</Application>
  <PresentationFormat>全屏显示(4:3)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主题​​</vt:lpstr>
      <vt:lpstr>Tutorial 2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Liwen Li</dc:creator>
  <cp:lastModifiedBy>Liwen Li</cp:lastModifiedBy>
  <cp:revision>118</cp:revision>
  <dcterms:created xsi:type="dcterms:W3CDTF">2025-07-25T02:33:24Z</dcterms:created>
  <dcterms:modified xsi:type="dcterms:W3CDTF">2025-08-02T11:53:08Z</dcterms:modified>
</cp:coreProperties>
</file>