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73" r:id="rId2"/>
    <p:sldId id="256" r:id="rId3"/>
    <p:sldId id="257" r:id="rId4"/>
    <p:sldId id="308" r:id="rId5"/>
    <p:sldId id="270" r:id="rId6"/>
    <p:sldId id="262" r:id="rId7"/>
    <p:sldId id="263" r:id="rId8"/>
    <p:sldId id="271" r:id="rId9"/>
    <p:sldId id="272" r:id="rId10"/>
    <p:sldId id="275" r:id="rId11"/>
    <p:sldId id="284" r:id="rId12"/>
    <p:sldId id="293" r:id="rId13"/>
    <p:sldId id="286" r:id="rId14"/>
    <p:sldId id="287" r:id="rId15"/>
    <p:sldId id="304" r:id="rId16"/>
    <p:sldId id="306" r:id="rId17"/>
    <p:sldId id="309" r:id="rId18"/>
    <p:sldId id="325" r:id="rId19"/>
    <p:sldId id="289" r:id="rId20"/>
    <p:sldId id="307" r:id="rId21"/>
    <p:sldId id="305" r:id="rId22"/>
    <p:sldId id="294" r:id="rId23"/>
    <p:sldId id="295" r:id="rId24"/>
    <p:sldId id="261" r:id="rId25"/>
    <p:sldId id="296" r:id="rId26"/>
    <p:sldId id="267" r:id="rId27"/>
    <p:sldId id="264" r:id="rId28"/>
    <p:sldId id="297" r:id="rId29"/>
    <p:sldId id="298" r:id="rId30"/>
    <p:sldId id="279" r:id="rId31"/>
    <p:sldId id="299" r:id="rId32"/>
    <p:sldId id="300" r:id="rId33"/>
    <p:sldId id="301" r:id="rId34"/>
    <p:sldId id="276" r:id="rId35"/>
    <p:sldId id="277" r:id="rId36"/>
    <p:sldId id="278" r:id="rId37"/>
    <p:sldId id="302" r:id="rId38"/>
    <p:sldId id="281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93" autoAdjust="0"/>
  </p:normalViewPr>
  <p:slideViewPr>
    <p:cSldViewPr>
      <p:cViewPr varScale="1">
        <p:scale>
          <a:sx n="101" d="100"/>
          <a:sy n="101" d="100"/>
        </p:scale>
        <p:origin x="19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609E5-1374-41CC-A0E0-4CAC6FC915B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396658-2988-4D26-A6D5-EC00D82FADE8}">
      <dgm:prSet/>
      <dgm:spPr/>
      <dgm:t>
        <a:bodyPr/>
        <a:lstStyle/>
        <a:p>
          <a:r>
            <a:rPr lang="en-US" dirty="0"/>
            <a:t>You have programmed previously</a:t>
          </a:r>
        </a:p>
      </dgm:t>
    </dgm:pt>
    <dgm:pt modelId="{285F6A4B-1545-49EA-9C99-2ED39B0FCD20}" type="parTrans" cxnId="{34397F28-1C1C-4626-B73E-F280D95F0488}">
      <dgm:prSet/>
      <dgm:spPr/>
      <dgm:t>
        <a:bodyPr/>
        <a:lstStyle/>
        <a:p>
          <a:endParaRPr lang="en-US"/>
        </a:p>
      </dgm:t>
    </dgm:pt>
    <dgm:pt modelId="{AAFFE49F-517E-42DE-8A40-C1AE8A75D0B2}" type="sibTrans" cxnId="{34397F28-1C1C-4626-B73E-F280D95F0488}">
      <dgm:prSet/>
      <dgm:spPr/>
      <dgm:t>
        <a:bodyPr/>
        <a:lstStyle/>
        <a:p>
          <a:endParaRPr lang="en-US"/>
        </a:p>
      </dgm:t>
    </dgm:pt>
    <dgm:pt modelId="{315C38EC-C84E-4887-9610-82192824CBBB}">
      <dgm:prSet/>
      <dgm:spPr/>
      <dgm:t>
        <a:bodyPr/>
        <a:lstStyle/>
        <a:p>
          <a:r>
            <a:rPr lang="en-US" dirty="0"/>
            <a:t>Good understanding of general programming principles, constructs &amp; tools</a:t>
          </a:r>
        </a:p>
      </dgm:t>
    </dgm:pt>
    <dgm:pt modelId="{EEEF6CE4-75CD-4F5A-9129-EAC7301E98E0}" type="parTrans" cxnId="{9A351AAF-DCF3-492E-984D-830526425C31}">
      <dgm:prSet/>
      <dgm:spPr/>
      <dgm:t>
        <a:bodyPr/>
        <a:lstStyle/>
        <a:p>
          <a:endParaRPr lang="en-US"/>
        </a:p>
      </dgm:t>
    </dgm:pt>
    <dgm:pt modelId="{CBE2653B-0EC4-40F5-B166-ECA555E79AE4}" type="sibTrans" cxnId="{9A351AAF-DCF3-492E-984D-830526425C31}">
      <dgm:prSet/>
      <dgm:spPr/>
      <dgm:t>
        <a:bodyPr/>
        <a:lstStyle/>
        <a:p>
          <a:endParaRPr lang="en-US"/>
        </a:p>
      </dgm:t>
    </dgm:pt>
    <dgm:pt modelId="{649EEBDE-6E2D-4993-AA4C-F05E95892E80}">
      <dgm:prSet/>
      <dgm:spPr/>
      <dgm:t>
        <a:bodyPr/>
        <a:lstStyle/>
        <a:p>
          <a:r>
            <a:rPr lang="en-US" dirty="0"/>
            <a:t>Co-requisite: CS201L &amp; CS191</a:t>
          </a:r>
        </a:p>
      </dgm:t>
    </dgm:pt>
    <dgm:pt modelId="{7076B3EF-BA9F-4073-A9EA-1D91A7DAE273}" type="parTrans" cxnId="{56CF565E-5986-421F-9989-50551C19853E}">
      <dgm:prSet/>
      <dgm:spPr/>
      <dgm:t>
        <a:bodyPr/>
        <a:lstStyle/>
        <a:p>
          <a:endParaRPr lang="en-US"/>
        </a:p>
      </dgm:t>
    </dgm:pt>
    <dgm:pt modelId="{0D51BC47-C8AF-4436-82DD-95B9C782650C}" type="sibTrans" cxnId="{56CF565E-5986-421F-9989-50551C19853E}">
      <dgm:prSet/>
      <dgm:spPr/>
      <dgm:t>
        <a:bodyPr/>
        <a:lstStyle/>
        <a:p>
          <a:endParaRPr lang="en-US"/>
        </a:p>
      </dgm:t>
    </dgm:pt>
    <dgm:pt modelId="{99C36E58-8A12-4F0E-B422-DA3563871275}" type="pres">
      <dgm:prSet presAssocID="{EBB609E5-1374-41CC-A0E0-4CAC6FC915B3}" presName="outerComposite" presStyleCnt="0">
        <dgm:presLayoutVars>
          <dgm:chMax val="5"/>
          <dgm:dir/>
          <dgm:resizeHandles val="exact"/>
        </dgm:presLayoutVars>
      </dgm:prSet>
      <dgm:spPr/>
    </dgm:pt>
    <dgm:pt modelId="{D41F42D4-F607-425B-9AA9-40B348F7B31D}" type="pres">
      <dgm:prSet presAssocID="{EBB609E5-1374-41CC-A0E0-4CAC6FC915B3}" presName="dummyMaxCanvas" presStyleCnt="0">
        <dgm:presLayoutVars/>
      </dgm:prSet>
      <dgm:spPr/>
    </dgm:pt>
    <dgm:pt modelId="{FF4BC8A4-C876-43E8-AC40-3969CFAFEDB3}" type="pres">
      <dgm:prSet presAssocID="{EBB609E5-1374-41CC-A0E0-4CAC6FC915B3}" presName="ThreeNodes_1" presStyleLbl="node1" presStyleIdx="0" presStyleCnt="3">
        <dgm:presLayoutVars>
          <dgm:bulletEnabled val="1"/>
        </dgm:presLayoutVars>
      </dgm:prSet>
      <dgm:spPr/>
    </dgm:pt>
    <dgm:pt modelId="{217CF20F-730B-44EC-831E-4F42C5DC080F}" type="pres">
      <dgm:prSet presAssocID="{EBB609E5-1374-41CC-A0E0-4CAC6FC915B3}" presName="ThreeNodes_2" presStyleLbl="node1" presStyleIdx="1" presStyleCnt="3">
        <dgm:presLayoutVars>
          <dgm:bulletEnabled val="1"/>
        </dgm:presLayoutVars>
      </dgm:prSet>
      <dgm:spPr/>
    </dgm:pt>
    <dgm:pt modelId="{239D4330-F405-44AB-A6F6-ACAC875C88C7}" type="pres">
      <dgm:prSet presAssocID="{EBB609E5-1374-41CC-A0E0-4CAC6FC915B3}" presName="ThreeNodes_3" presStyleLbl="node1" presStyleIdx="2" presStyleCnt="3">
        <dgm:presLayoutVars>
          <dgm:bulletEnabled val="1"/>
        </dgm:presLayoutVars>
      </dgm:prSet>
      <dgm:spPr/>
    </dgm:pt>
    <dgm:pt modelId="{DD5EC379-94E5-47A7-814F-0F7B3453DFD3}" type="pres">
      <dgm:prSet presAssocID="{EBB609E5-1374-41CC-A0E0-4CAC6FC915B3}" presName="ThreeConn_1-2" presStyleLbl="fgAccFollowNode1" presStyleIdx="0" presStyleCnt="2">
        <dgm:presLayoutVars>
          <dgm:bulletEnabled val="1"/>
        </dgm:presLayoutVars>
      </dgm:prSet>
      <dgm:spPr/>
    </dgm:pt>
    <dgm:pt modelId="{001956BD-AE33-43B3-A3E2-33CC9D239FA4}" type="pres">
      <dgm:prSet presAssocID="{EBB609E5-1374-41CC-A0E0-4CAC6FC915B3}" presName="ThreeConn_2-3" presStyleLbl="fgAccFollowNode1" presStyleIdx="1" presStyleCnt="2">
        <dgm:presLayoutVars>
          <dgm:bulletEnabled val="1"/>
        </dgm:presLayoutVars>
      </dgm:prSet>
      <dgm:spPr/>
    </dgm:pt>
    <dgm:pt modelId="{FD7AAC81-783E-498F-8DE2-F268C84FE08B}" type="pres">
      <dgm:prSet presAssocID="{EBB609E5-1374-41CC-A0E0-4CAC6FC915B3}" presName="ThreeNodes_1_text" presStyleLbl="node1" presStyleIdx="2" presStyleCnt="3">
        <dgm:presLayoutVars>
          <dgm:bulletEnabled val="1"/>
        </dgm:presLayoutVars>
      </dgm:prSet>
      <dgm:spPr/>
    </dgm:pt>
    <dgm:pt modelId="{9437B7B2-AEF8-4DF3-8854-E15CDF839192}" type="pres">
      <dgm:prSet presAssocID="{EBB609E5-1374-41CC-A0E0-4CAC6FC915B3}" presName="ThreeNodes_2_text" presStyleLbl="node1" presStyleIdx="2" presStyleCnt="3">
        <dgm:presLayoutVars>
          <dgm:bulletEnabled val="1"/>
        </dgm:presLayoutVars>
      </dgm:prSet>
      <dgm:spPr/>
    </dgm:pt>
    <dgm:pt modelId="{55C91F06-5105-4AA6-B019-DE9C26159757}" type="pres">
      <dgm:prSet presAssocID="{EBB609E5-1374-41CC-A0E0-4CAC6FC915B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3A9BB00-21A3-421F-B0FA-8241A2772958}" type="presOf" srcId="{649EEBDE-6E2D-4993-AA4C-F05E95892E80}" destId="{239D4330-F405-44AB-A6F6-ACAC875C88C7}" srcOrd="0" destOrd="0" presId="urn:microsoft.com/office/officeart/2005/8/layout/vProcess5"/>
    <dgm:cxn modelId="{EAE07A0C-8376-4E77-9AF2-B59A4815B1D4}" type="presOf" srcId="{EBB609E5-1374-41CC-A0E0-4CAC6FC915B3}" destId="{99C36E58-8A12-4F0E-B422-DA3563871275}" srcOrd="0" destOrd="0" presId="urn:microsoft.com/office/officeart/2005/8/layout/vProcess5"/>
    <dgm:cxn modelId="{2CC1801C-07D1-497C-8CEE-F69089293FDB}" type="presOf" srcId="{315C38EC-C84E-4887-9610-82192824CBBB}" destId="{217CF20F-730B-44EC-831E-4F42C5DC080F}" srcOrd="0" destOrd="0" presId="urn:microsoft.com/office/officeart/2005/8/layout/vProcess5"/>
    <dgm:cxn modelId="{34397F28-1C1C-4626-B73E-F280D95F0488}" srcId="{EBB609E5-1374-41CC-A0E0-4CAC6FC915B3}" destId="{F2396658-2988-4D26-A6D5-EC00D82FADE8}" srcOrd="0" destOrd="0" parTransId="{285F6A4B-1545-49EA-9C99-2ED39B0FCD20}" sibTransId="{AAFFE49F-517E-42DE-8A40-C1AE8A75D0B2}"/>
    <dgm:cxn modelId="{7E1FB03D-B529-475D-9782-4C65FE4D8335}" type="presOf" srcId="{315C38EC-C84E-4887-9610-82192824CBBB}" destId="{9437B7B2-AEF8-4DF3-8854-E15CDF839192}" srcOrd="1" destOrd="0" presId="urn:microsoft.com/office/officeart/2005/8/layout/vProcess5"/>
    <dgm:cxn modelId="{56CF565E-5986-421F-9989-50551C19853E}" srcId="{EBB609E5-1374-41CC-A0E0-4CAC6FC915B3}" destId="{649EEBDE-6E2D-4993-AA4C-F05E95892E80}" srcOrd="2" destOrd="0" parTransId="{7076B3EF-BA9F-4073-A9EA-1D91A7DAE273}" sibTransId="{0D51BC47-C8AF-4436-82DD-95B9C782650C}"/>
    <dgm:cxn modelId="{8136827D-A823-4C4E-B914-805DEA3D3D2B}" type="presOf" srcId="{649EEBDE-6E2D-4993-AA4C-F05E95892E80}" destId="{55C91F06-5105-4AA6-B019-DE9C26159757}" srcOrd="1" destOrd="0" presId="urn:microsoft.com/office/officeart/2005/8/layout/vProcess5"/>
    <dgm:cxn modelId="{74F9ED81-54A0-4178-81DA-29E4F61AA0B8}" type="presOf" srcId="{F2396658-2988-4D26-A6D5-EC00D82FADE8}" destId="{FF4BC8A4-C876-43E8-AC40-3969CFAFEDB3}" srcOrd="0" destOrd="0" presId="urn:microsoft.com/office/officeart/2005/8/layout/vProcess5"/>
    <dgm:cxn modelId="{A661818D-D75B-40C4-B1CA-BD47E7CC5BF3}" type="presOf" srcId="{CBE2653B-0EC4-40F5-B166-ECA555E79AE4}" destId="{001956BD-AE33-43B3-A3E2-33CC9D239FA4}" srcOrd="0" destOrd="0" presId="urn:microsoft.com/office/officeart/2005/8/layout/vProcess5"/>
    <dgm:cxn modelId="{9A351AAF-DCF3-492E-984D-830526425C31}" srcId="{EBB609E5-1374-41CC-A0E0-4CAC6FC915B3}" destId="{315C38EC-C84E-4887-9610-82192824CBBB}" srcOrd="1" destOrd="0" parTransId="{EEEF6CE4-75CD-4F5A-9129-EAC7301E98E0}" sibTransId="{CBE2653B-0EC4-40F5-B166-ECA555E79AE4}"/>
    <dgm:cxn modelId="{E5D39FEF-407A-43CE-934E-511B0478AF62}" type="presOf" srcId="{F2396658-2988-4D26-A6D5-EC00D82FADE8}" destId="{FD7AAC81-783E-498F-8DE2-F268C84FE08B}" srcOrd="1" destOrd="0" presId="urn:microsoft.com/office/officeart/2005/8/layout/vProcess5"/>
    <dgm:cxn modelId="{0B0045FF-FFD2-498B-92A1-9D7F27B44AEF}" type="presOf" srcId="{AAFFE49F-517E-42DE-8A40-C1AE8A75D0B2}" destId="{DD5EC379-94E5-47A7-814F-0F7B3453DFD3}" srcOrd="0" destOrd="0" presId="urn:microsoft.com/office/officeart/2005/8/layout/vProcess5"/>
    <dgm:cxn modelId="{3F2CD407-9600-4BF4-8766-32C57ECB09DC}" type="presParOf" srcId="{99C36E58-8A12-4F0E-B422-DA3563871275}" destId="{D41F42D4-F607-425B-9AA9-40B348F7B31D}" srcOrd="0" destOrd="0" presId="urn:microsoft.com/office/officeart/2005/8/layout/vProcess5"/>
    <dgm:cxn modelId="{F4E6F03F-6432-4E38-B419-D4498CC3DEEF}" type="presParOf" srcId="{99C36E58-8A12-4F0E-B422-DA3563871275}" destId="{FF4BC8A4-C876-43E8-AC40-3969CFAFEDB3}" srcOrd="1" destOrd="0" presId="urn:microsoft.com/office/officeart/2005/8/layout/vProcess5"/>
    <dgm:cxn modelId="{E2F9A0DA-9781-4618-AF4E-027085825618}" type="presParOf" srcId="{99C36E58-8A12-4F0E-B422-DA3563871275}" destId="{217CF20F-730B-44EC-831E-4F42C5DC080F}" srcOrd="2" destOrd="0" presId="urn:microsoft.com/office/officeart/2005/8/layout/vProcess5"/>
    <dgm:cxn modelId="{0ADAC678-D668-4074-B2B0-C0C2C2AA0F6D}" type="presParOf" srcId="{99C36E58-8A12-4F0E-B422-DA3563871275}" destId="{239D4330-F405-44AB-A6F6-ACAC875C88C7}" srcOrd="3" destOrd="0" presId="urn:microsoft.com/office/officeart/2005/8/layout/vProcess5"/>
    <dgm:cxn modelId="{76FAA7AA-62BA-445B-8A09-CE56D6C03A70}" type="presParOf" srcId="{99C36E58-8A12-4F0E-B422-DA3563871275}" destId="{DD5EC379-94E5-47A7-814F-0F7B3453DFD3}" srcOrd="4" destOrd="0" presId="urn:microsoft.com/office/officeart/2005/8/layout/vProcess5"/>
    <dgm:cxn modelId="{B836F696-D9AE-48C4-B03B-19F749D3ED1C}" type="presParOf" srcId="{99C36E58-8A12-4F0E-B422-DA3563871275}" destId="{001956BD-AE33-43B3-A3E2-33CC9D239FA4}" srcOrd="5" destOrd="0" presId="urn:microsoft.com/office/officeart/2005/8/layout/vProcess5"/>
    <dgm:cxn modelId="{472A4A73-C432-40F1-AFC1-685A12814AAE}" type="presParOf" srcId="{99C36E58-8A12-4F0E-B422-DA3563871275}" destId="{FD7AAC81-783E-498F-8DE2-F268C84FE08B}" srcOrd="6" destOrd="0" presId="urn:microsoft.com/office/officeart/2005/8/layout/vProcess5"/>
    <dgm:cxn modelId="{4A2FFD6E-B476-46B3-A4FA-6832AE72225C}" type="presParOf" srcId="{99C36E58-8A12-4F0E-B422-DA3563871275}" destId="{9437B7B2-AEF8-4DF3-8854-E15CDF839192}" srcOrd="7" destOrd="0" presId="urn:microsoft.com/office/officeart/2005/8/layout/vProcess5"/>
    <dgm:cxn modelId="{EA21FE05-0067-40CF-B4F7-5E4465965EFE}" type="presParOf" srcId="{99C36E58-8A12-4F0E-B422-DA3563871275}" destId="{55C91F06-5105-4AA6-B019-DE9C261597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E5701-AB21-4F5F-9A3F-8EDD43DD5FA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E05C80-C80D-477D-90B0-D4FC2A2166A9}">
      <dgm:prSet custT="1"/>
      <dgm:spPr/>
      <dgm:t>
        <a:bodyPr/>
        <a:lstStyle/>
        <a:p>
          <a:r>
            <a:rPr lang="en-US" sz="1600" dirty="0"/>
            <a:t>10%:    </a:t>
          </a:r>
          <a:r>
            <a:rPr lang="en-US" sz="1600" dirty="0" err="1"/>
            <a:t>zyBooks</a:t>
          </a:r>
          <a:r>
            <a:rPr lang="en-US" sz="1600" dirty="0"/>
            <a:t> – Interactive textbook</a:t>
          </a:r>
        </a:p>
      </dgm:t>
    </dgm:pt>
    <dgm:pt modelId="{F4CDC747-3F33-4F87-A71D-EFB906F9EF64}" type="parTrans" cxnId="{F8C29D90-BDE0-4D30-AA86-8590D1330888}">
      <dgm:prSet/>
      <dgm:spPr/>
      <dgm:t>
        <a:bodyPr/>
        <a:lstStyle/>
        <a:p>
          <a:endParaRPr lang="en-US"/>
        </a:p>
      </dgm:t>
    </dgm:pt>
    <dgm:pt modelId="{FCC1CE50-9AA1-4E2C-9D30-35E8A3D44786}" type="sibTrans" cxnId="{F8C29D90-BDE0-4D30-AA86-8590D1330888}">
      <dgm:prSet/>
      <dgm:spPr/>
      <dgm:t>
        <a:bodyPr/>
        <a:lstStyle/>
        <a:p>
          <a:endParaRPr lang="en-US"/>
        </a:p>
      </dgm:t>
    </dgm:pt>
    <dgm:pt modelId="{21DC6D8F-16B5-4F87-A725-1549F186D5B1}">
      <dgm:prSet custT="1"/>
      <dgm:spPr/>
      <dgm:t>
        <a:bodyPr/>
        <a:lstStyle/>
        <a:p>
          <a:r>
            <a:rPr lang="en-US" sz="1200" dirty="0"/>
            <a:t>Use the assignment links in Canvas to access </a:t>
          </a:r>
          <a:r>
            <a:rPr lang="en-US" sz="1200" dirty="0" err="1"/>
            <a:t>zyBook</a:t>
          </a:r>
          <a:r>
            <a:rPr lang="en-US" sz="1200" dirty="0"/>
            <a:t>  </a:t>
          </a:r>
        </a:p>
      </dgm:t>
    </dgm:pt>
    <dgm:pt modelId="{CFB37473-C358-4952-A7C9-3AC6584F0C53}" type="parTrans" cxnId="{8ED974CA-61D7-45BC-BFDB-8DBF2AA4EC1C}">
      <dgm:prSet/>
      <dgm:spPr/>
      <dgm:t>
        <a:bodyPr/>
        <a:lstStyle/>
        <a:p>
          <a:endParaRPr lang="en-US"/>
        </a:p>
      </dgm:t>
    </dgm:pt>
    <dgm:pt modelId="{865E3052-18FB-43E7-AE3E-033D9F6DEC54}" type="sibTrans" cxnId="{8ED974CA-61D7-45BC-BFDB-8DBF2AA4EC1C}">
      <dgm:prSet/>
      <dgm:spPr/>
      <dgm:t>
        <a:bodyPr/>
        <a:lstStyle/>
        <a:p>
          <a:endParaRPr lang="en-US"/>
        </a:p>
      </dgm:t>
    </dgm:pt>
    <dgm:pt modelId="{CE5D1AAF-0803-4262-917A-B07AD375FEBE}">
      <dgm:prSet custT="1"/>
      <dgm:spPr/>
      <dgm:t>
        <a:bodyPr/>
        <a:lstStyle/>
        <a:p>
          <a:r>
            <a:rPr lang="en-US" sz="1600" dirty="0"/>
            <a:t>10%:    Regular online quizzes over content</a:t>
          </a:r>
        </a:p>
      </dgm:t>
    </dgm:pt>
    <dgm:pt modelId="{95159202-6C81-4491-B5C1-59AD08E0F7A9}" type="parTrans" cxnId="{7E651D3F-88A1-4589-BE65-9D22BF74F77B}">
      <dgm:prSet/>
      <dgm:spPr/>
      <dgm:t>
        <a:bodyPr/>
        <a:lstStyle/>
        <a:p>
          <a:endParaRPr lang="en-US"/>
        </a:p>
      </dgm:t>
    </dgm:pt>
    <dgm:pt modelId="{3B45E657-6C97-4976-A4F6-2723716BB109}" type="sibTrans" cxnId="{7E651D3F-88A1-4589-BE65-9D22BF74F77B}">
      <dgm:prSet/>
      <dgm:spPr/>
      <dgm:t>
        <a:bodyPr/>
        <a:lstStyle/>
        <a:p>
          <a:endParaRPr lang="en-US"/>
        </a:p>
      </dgm:t>
    </dgm:pt>
    <dgm:pt modelId="{49D0EA2E-EEBF-4865-9B46-6A7A5B74FB91}">
      <dgm:prSet/>
      <dgm:spPr/>
      <dgm:t>
        <a:bodyPr/>
        <a:lstStyle/>
        <a:p>
          <a:r>
            <a:rPr lang="en-US" dirty="0"/>
            <a:t>Bring CHARGED device to class</a:t>
          </a:r>
        </a:p>
      </dgm:t>
    </dgm:pt>
    <dgm:pt modelId="{0F78683D-D734-431D-95D7-62C8477666C2}" type="parTrans" cxnId="{BCD831C9-0DE6-4867-A7C7-0368DD2C0077}">
      <dgm:prSet/>
      <dgm:spPr/>
      <dgm:t>
        <a:bodyPr/>
        <a:lstStyle/>
        <a:p>
          <a:endParaRPr lang="en-US"/>
        </a:p>
      </dgm:t>
    </dgm:pt>
    <dgm:pt modelId="{96EA1904-74BF-4726-B392-CD94A2D34839}" type="sibTrans" cxnId="{BCD831C9-0DE6-4867-A7C7-0368DD2C0077}">
      <dgm:prSet/>
      <dgm:spPr/>
      <dgm:t>
        <a:bodyPr/>
        <a:lstStyle/>
        <a:p>
          <a:endParaRPr lang="en-US"/>
        </a:p>
      </dgm:t>
    </dgm:pt>
    <dgm:pt modelId="{E98E3560-D0FA-4672-874D-7D55973126C9}">
      <dgm:prSet custT="1"/>
      <dgm:spPr/>
      <dgm:t>
        <a:bodyPr/>
        <a:lstStyle/>
        <a:p>
          <a:r>
            <a:rPr lang="en-US" sz="1600" dirty="0"/>
            <a:t>10%:  Class Attendance &amp; Participation</a:t>
          </a:r>
        </a:p>
      </dgm:t>
    </dgm:pt>
    <dgm:pt modelId="{1FBAE9E0-B986-424C-B080-DBD6EE73CDB8}" type="parTrans" cxnId="{D4EB04C4-4F25-40BE-A7C6-8253F441FB10}">
      <dgm:prSet/>
      <dgm:spPr/>
      <dgm:t>
        <a:bodyPr/>
        <a:lstStyle/>
        <a:p>
          <a:endParaRPr lang="en-US"/>
        </a:p>
      </dgm:t>
    </dgm:pt>
    <dgm:pt modelId="{64356F89-E6D6-491F-AFAE-95D6087948E7}" type="sibTrans" cxnId="{D4EB04C4-4F25-40BE-A7C6-8253F441FB10}">
      <dgm:prSet/>
      <dgm:spPr/>
      <dgm:t>
        <a:bodyPr/>
        <a:lstStyle/>
        <a:p>
          <a:endParaRPr lang="en-US"/>
        </a:p>
      </dgm:t>
    </dgm:pt>
    <dgm:pt modelId="{FF35D109-0E6F-4EBB-B5DA-CCA535C945A7}">
      <dgm:prSet custT="1"/>
      <dgm:spPr/>
      <dgm:t>
        <a:bodyPr/>
        <a:lstStyle/>
        <a:p>
          <a:r>
            <a:rPr lang="en-US" sz="1200" dirty="0"/>
            <a:t>develop algorithms &amp; pseudocode to solve given problems</a:t>
          </a:r>
        </a:p>
      </dgm:t>
    </dgm:pt>
    <dgm:pt modelId="{B584E7D5-616E-46FD-ACD5-5CA0D505117C}" type="parTrans" cxnId="{A2A2E781-AF07-453C-A524-C41B75C50EB8}">
      <dgm:prSet/>
      <dgm:spPr/>
      <dgm:t>
        <a:bodyPr/>
        <a:lstStyle/>
        <a:p>
          <a:endParaRPr lang="en-US"/>
        </a:p>
      </dgm:t>
    </dgm:pt>
    <dgm:pt modelId="{E9713B7C-44C3-4C97-9F59-E0E57B04128F}" type="sibTrans" cxnId="{A2A2E781-AF07-453C-A524-C41B75C50EB8}">
      <dgm:prSet/>
      <dgm:spPr/>
      <dgm:t>
        <a:bodyPr/>
        <a:lstStyle/>
        <a:p>
          <a:endParaRPr lang="en-US"/>
        </a:p>
      </dgm:t>
    </dgm:pt>
    <dgm:pt modelId="{E8947AAD-42F2-4B1F-8576-14827324FECD}">
      <dgm:prSet custT="1"/>
      <dgm:spPr/>
      <dgm:t>
        <a:bodyPr/>
        <a:lstStyle/>
        <a:p>
          <a:r>
            <a:rPr lang="en-US" sz="1600" dirty="0"/>
            <a:t>25%:   Lab Assignments</a:t>
          </a:r>
        </a:p>
      </dgm:t>
    </dgm:pt>
    <dgm:pt modelId="{AB79EDCF-9E67-4B52-B684-4C47ECE7281C}" type="parTrans" cxnId="{870ABD65-CD72-429E-B1FE-1E2794EA4F5F}">
      <dgm:prSet/>
      <dgm:spPr/>
      <dgm:t>
        <a:bodyPr/>
        <a:lstStyle/>
        <a:p>
          <a:endParaRPr lang="en-US"/>
        </a:p>
      </dgm:t>
    </dgm:pt>
    <dgm:pt modelId="{1470B231-24BE-4154-ADA4-4821E91D3013}" type="sibTrans" cxnId="{870ABD65-CD72-429E-B1FE-1E2794EA4F5F}">
      <dgm:prSet/>
      <dgm:spPr/>
      <dgm:t>
        <a:bodyPr/>
        <a:lstStyle/>
        <a:p>
          <a:endParaRPr lang="en-US"/>
        </a:p>
      </dgm:t>
    </dgm:pt>
    <dgm:pt modelId="{A157E269-18C1-41DB-9A5C-FBD696B4AE0D}">
      <dgm:prSet custT="1"/>
      <dgm:spPr/>
      <dgm:t>
        <a:bodyPr/>
        <a:lstStyle/>
        <a:p>
          <a:r>
            <a:rPr lang="en-US" sz="1200" dirty="0"/>
            <a:t>submit design as part of program assignments</a:t>
          </a:r>
        </a:p>
      </dgm:t>
    </dgm:pt>
    <dgm:pt modelId="{001BCDA6-5C01-4806-803C-EE3FAC03D739}" type="parTrans" cxnId="{558E75C3-53AC-499B-A054-11EED32C0357}">
      <dgm:prSet/>
      <dgm:spPr/>
      <dgm:t>
        <a:bodyPr/>
        <a:lstStyle/>
        <a:p>
          <a:endParaRPr lang="en-US"/>
        </a:p>
      </dgm:t>
    </dgm:pt>
    <dgm:pt modelId="{5FE78DCF-DC62-4117-BDAE-75C2023569E8}" type="sibTrans" cxnId="{558E75C3-53AC-499B-A054-11EED32C0357}">
      <dgm:prSet/>
      <dgm:spPr/>
      <dgm:t>
        <a:bodyPr/>
        <a:lstStyle/>
        <a:p>
          <a:endParaRPr lang="en-US"/>
        </a:p>
      </dgm:t>
    </dgm:pt>
    <dgm:pt modelId="{E0C0CA4D-FDB1-4F8D-8DCE-B0769D0BDD8F}">
      <dgm:prSet custT="1"/>
      <dgm:spPr/>
      <dgm:t>
        <a:bodyPr/>
        <a:lstStyle/>
        <a:p>
          <a:r>
            <a:rPr lang="en-US" sz="1200" dirty="0"/>
            <a:t>submit using common IDE for grading purposes</a:t>
          </a:r>
        </a:p>
      </dgm:t>
    </dgm:pt>
    <dgm:pt modelId="{5CF403D6-0F1E-4418-8D30-C5D918852DBD}" type="parTrans" cxnId="{C260400B-B498-4789-870D-5A7CABCB44B1}">
      <dgm:prSet/>
      <dgm:spPr/>
      <dgm:t>
        <a:bodyPr/>
        <a:lstStyle/>
        <a:p>
          <a:endParaRPr lang="en-US"/>
        </a:p>
      </dgm:t>
    </dgm:pt>
    <dgm:pt modelId="{C27DA392-88C1-47EC-933F-DC4ABE3D119B}" type="sibTrans" cxnId="{C260400B-B498-4789-870D-5A7CABCB44B1}">
      <dgm:prSet/>
      <dgm:spPr/>
      <dgm:t>
        <a:bodyPr/>
        <a:lstStyle/>
        <a:p>
          <a:endParaRPr lang="en-US"/>
        </a:p>
      </dgm:t>
    </dgm:pt>
    <dgm:pt modelId="{D39E73AD-15A6-4B99-8905-4D8D3BE2263A}">
      <dgm:prSet custT="1"/>
      <dgm:spPr/>
      <dgm:t>
        <a:bodyPr/>
        <a:lstStyle/>
        <a:p>
          <a:r>
            <a:rPr lang="en-US" sz="1200" dirty="0"/>
            <a:t>develop C++ code from the pseudocode written</a:t>
          </a:r>
        </a:p>
      </dgm:t>
    </dgm:pt>
    <dgm:pt modelId="{87511D16-C7CF-479E-95B4-4DB357954B0D}" type="sibTrans" cxnId="{66C37B34-1F81-4054-8E91-D74C8D647DDD}">
      <dgm:prSet/>
      <dgm:spPr/>
      <dgm:t>
        <a:bodyPr/>
        <a:lstStyle/>
        <a:p>
          <a:endParaRPr lang="en-US"/>
        </a:p>
      </dgm:t>
    </dgm:pt>
    <dgm:pt modelId="{872F22E6-FB92-4938-86BC-E4CD6C057CA6}" type="parTrans" cxnId="{66C37B34-1F81-4054-8E91-D74C8D647DDD}">
      <dgm:prSet/>
      <dgm:spPr/>
      <dgm:t>
        <a:bodyPr/>
        <a:lstStyle/>
        <a:p>
          <a:endParaRPr lang="en-US"/>
        </a:p>
      </dgm:t>
    </dgm:pt>
    <dgm:pt modelId="{56B6A0F0-E364-487A-AFEA-4E69079F0FFA}">
      <dgm:prSet custT="1"/>
      <dgm:spPr/>
      <dgm:t>
        <a:bodyPr/>
        <a:lstStyle/>
        <a:p>
          <a:r>
            <a:rPr lang="en-US" sz="1200" dirty="0"/>
            <a:t>sign in sheets will be used to record attendance</a:t>
          </a:r>
        </a:p>
      </dgm:t>
    </dgm:pt>
    <dgm:pt modelId="{8B8F5474-814F-456F-A5B0-D6013F6B47E1}" type="sibTrans" cxnId="{926DA7C4-90A7-46CC-9AD4-1FD0942C5B2A}">
      <dgm:prSet/>
      <dgm:spPr/>
      <dgm:t>
        <a:bodyPr/>
        <a:lstStyle/>
        <a:p>
          <a:endParaRPr lang="en-US"/>
        </a:p>
      </dgm:t>
    </dgm:pt>
    <dgm:pt modelId="{69C99C8A-584F-4D8D-927D-BABB298602DE}" type="parTrans" cxnId="{926DA7C4-90A7-46CC-9AD4-1FD0942C5B2A}">
      <dgm:prSet/>
      <dgm:spPr/>
      <dgm:t>
        <a:bodyPr/>
        <a:lstStyle/>
        <a:p>
          <a:endParaRPr lang="en-US"/>
        </a:p>
      </dgm:t>
    </dgm:pt>
    <dgm:pt modelId="{813BEDC3-26A6-49C3-B143-7C28F8F46AC6}">
      <dgm:prSet custT="1"/>
      <dgm:spPr/>
      <dgm:t>
        <a:bodyPr/>
        <a:lstStyle/>
        <a:p>
          <a:r>
            <a:rPr lang="en-US" sz="1200" dirty="0"/>
            <a:t>graded on correctness, style, &amp; documentation </a:t>
          </a:r>
        </a:p>
      </dgm:t>
    </dgm:pt>
    <dgm:pt modelId="{C9B39449-FAFA-4F7B-8928-6C259EF16488}" type="parTrans" cxnId="{056A4805-4E62-48DE-A007-9034E89750FD}">
      <dgm:prSet/>
      <dgm:spPr/>
      <dgm:t>
        <a:bodyPr/>
        <a:lstStyle/>
        <a:p>
          <a:endParaRPr lang="en-US"/>
        </a:p>
      </dgm:t>
    </dgm:pt>
    <dgm:pt modelId="{3A3B387E-DD9E-4CC4-BE7A-EEA2BFB7DE62}" type="sibTrans" cxnId="{056A4805-4E62-48DE-A007-9034E89750FD}">
      <dgm:prSet/>
      <dgm:spPr/>
      <dgm:t>
        <a:bodyPr/>
        <a:lstStyle/>
        <a:p>
          <a:endParaRPr lang="en-US"/>
        </a:p>
      </dgm:t>
    </dgm:pt>
    <dgm:pt modelId="{219E24CD-D5FF-4CC7-89F4-4A58D888A6A8}">
      <dgm:prSet custT="1"/>
      <dgm:spPr/>
      <dgm:t>
        <a:bodyPr/>
        <a:lstStyle/>
        <a:p>
          <a:r>
            <a:rPr lang="en-US" sz="1600" dirty="0"/>
            <a:t>45%:    2 Exams &amp; Final    (15% each) </a:t>
          </a:r>
        </a:p>
      </dgm:t>
    </dgm:pt>
    <dgm:pt modelId="{5BF3F2AB-9B30-4D18-86E6-2792870FB49F}" type="parTrans" cxnId="{266E1E4F-329C-499C-BFE0-8DE98ED4691B}">
      <dgm:prSet/>
      <dgm:spPr/>
      <dgm:t>
        <a:bodyPr/>
        <a:lstStyle/>
        <a:p>
          <a:endParaRPr lang="en-US"/>
        </a:p>
      </dgm:t>
    </dgm:pt>
    <dgm:pt modelId="{031F7DCB-F55A-4117-B64F-7AC3B19D6756}" type="sibTrans" cxnId="{266E1E4F-329C-499C-BFE0-8DE98ED4691B}">
      <dgm:prSet/>
      <dgm:spPr/>
      <dgm:t>
        <a:bodyPr/>
        <a:lstStyle/>
        <a:p>
          <a:endParaRPr lang="en-US"/>
        </a:p>
      </dgm:t>
    </dgm:pt>
    <dgm:pt modelId="{92C3C771-E35E-45B9-BC00-022BF9CE5733}" type="pres">
      <dgm:prSet presAssocID="{FFBE5701-AB21-4F5F-9A3F-8EDD43DD5FAC}" presName="linear" presStyleCnt="0">
        <dgm:presLayoutVars>
          <dgm:dir/>
          <dgm:animLvl val="lvl"/>
          <dgm:resizeHandles val="exact"/>
        </dgm:presLayoutVars>
      </dgm:prSet>
      <dgm:spPr/>
    </dgm:pt>
    <dgm:pt modelId="{F563F6BD-D6F7-4AB6-8F03-E01E1543E2B9}" type="pres">
      <dgm:prSet presAssocID="{E98E3560-D0FA-4672-874D-7D55973126C9}" presName="parentLin" presStyleCnt="0"/>
      <dgm:spPr/>
    </dgm:pt>
    <dgm:pt modelId="{31DD8615-BFC5-43D7-BDF7-EB33CC2C5427}" type="pres">
      <dgm:prSet presAssocID="{E98E3560-D0FA-4672-874D-7D55973126C9}" presName="parentLeftMargin" presStyleLbl="node1" presStyleIdx="0" presStyleCnt="6"/>
      <dgm:spPr/>
    </dgm:pt>
    <dgm:pt modelId="{3356C4C2-435C-403D-B414-B45113A7F4EA}" type="pres">
      <dgm:prSet presAssocID="{E98E3560-D0FA-4672-874D-7D55973126C9}" presName="parentText" presStyleLbl="node1" presStyleIdx="0" presStyleCnt="6" custScaleX="121352" custScaleY="118842">
        <dgm:presLayoutVars>
          <dgm:chMax val="0"/>
          <dgm:bulletEnabled val="1"/>
        </dgm:presLayoutVars>
      </dgm:prSet>
      <dgm:spPr/>
    </dgm:pt>
    <dgm:pt modelId="{8A0346A1-5672-423D-A9F8-B5F809893E2A}" type="pres">
      <dgm:prSet presAssocID="{E98E3560-D0FA-4672-874D-7D55973126C9}" presName="negativeSpace" presStyleCnt="0"/>
      <dgm:spPr/>
    </dgm:pt>
    <dgm:pt modelId="{6A9546A8-6DA3-43C3-A23A-9A342ED9C989}" type="pres">
      <dgm:prSet presAssocID="{E98E3560-D0FA-4672-874D-7D55973126C9}" presName="childText" presStyleLbl="conFgAcc1" presStyleIdx="0" presStyleCnt="6">
        <dgm:presLayoutVars>
          <dgm:bulletEnabled val="1"/>
        </dgm:presLayoutVars>
      </dgm:prSet>
      <dgm:spPr/>
    </dgm:pt>
    <dgm:pt modelId="{D14FF9E0-6971-4BFC-917D-1349DB004AF4}" type="pres">
      <dgm:prSet presAssocID="{64356F89-E6D6-491F-AFAE-95D6087948E7}" presName="spaceBetweenRectangles" presStyleCnt="0"/>
      <dgm:spPr/>
    </dgm:pt>
    <dgm:pt modelId="{8AE705ED-D89C-4069-8CDC-26B122AEE42F}" type="pres">
      <dgm:prSet presAssocID="{E8947AAD-42F2-4B1F-8576-14827324FECD}" presName="parentLin" presStyleCnt="0"/>
      <dgm:spPr/>
    </dgm:pt>
    <dgm:pt modelId="{1FDBCC21-5AB2-4992-A053-B4852BA86607}" type="pres">
      <dgm:prSet presAssocID="{E8947AAD-42F2-4B1F-8576-14827324FECD}" presName="parentLeftMargin" presStyleLbl="node1" presStyleIdx="0" presStyleCnt="6"/>
      <dgm:spPr/>
    </dgm:pt>
    <dgm:pt modelId="{8848D2AA-2CC5-4335-BA8E-E4D082AF06A2}" type="pres">
      <dgm:prSet presAssocID="{E8947AAD-42F2-4B1F-8576-14827324FECD}" presName="parentText" presStyleLbl="node1" presStyleIdx="1" presStyleCnt="6" custScaleX="123266">
        <dgm:presLayoutVars>
          <dgm:chMax val="0"/>
          <dgm:bulletEnabled val="1"/>
        </dgm:presLayoutVars>
      </dgm:prSet>
      <dgm:spPr/>
    </dgm:pt>
    <dgm:pt modelId="{C00FBCEB-8BB0-4334-BD33-724B05285894}" type="pres">
      <dgm:prSet presAssocID="{E8947AAD-42F2-4B1F-8576-14827324FECD}" presName="negativeSpace" presStyleCnt="0"/>
      <dgm:spPr/>
    </dgm:pt>
    <dgm:pt modelId="{A0940E8B-0DB7-4A67-96E4-DFB0467DB4AA}" type="pres">
      <dgm:prSet presAssocID="{E8947AAD-42F2-4B1F-8576-14827324FECD}" presName="childText" presStyleLbl="conFgAcc1" presStyleIdx="1" presStyleCnt="6">
        <dgm:presLayoutVars>
          <dgm:bulletEnabled val="1"/>
        </dgm:presLayoutVars>
      </dgm:prSet>
      <dgm:spPr/>
    </dgm:pt>
    <dgm:pt modelId="{6B92E3B9-FA99-46D1-96AE-E700A5CFD78D}" type="pres">
      <dgm:prSet presAssocID="{1470B231-24BE-4154-ADA4-4821E91D3013}" presName="spaceBetweenRectangles" presStyleCnt="0"/>
      <dgm:spPr/>
    </dgm:pt>
    <dgm:pt modelId="{EC2BE9F5-4164-480A-8F2A-3FCF50FE9E54}" type="pres">
      <dgm:prSet presAssocID="{BBE05C80-C80D-477D-90B0-D4FC2A2166A9}" presName="parentLin" presStyleCnt="0"/>
      <dgm:spPr/>
    </dgm:pt>
    <dgm:pt modelId="{6D7CAB2C-0079-4197-8187-7118693903F8}" type="pres">
      <dgm:prSet presAssocID="{BBE05C80-C80D-477D-90B0-D4FC2A2166A9}" presName="parentLeftMargin" presStyleLbl="node1" presStyleIdx="1" presStyleCnt="6"/>
      <dgm:spPr/>
    </dgm:pt>
    <dgm:pt modelId="{455455F4-1710-48D8-87D8-C42755F938A5}" type="pres">
      <dgm:prSet presAssocID="{BBE05C80-C80D-477D-90B0-D4FC2A2166A9}" presName="parentText" presStyleLbl="node1" presStyleIdx="2" presStyleCnt="6" custScaleX="121621">
        <dgm:presLayoutVars>
          <dgm:chMax val="0"/>
          <dgm:bulletEnabled val="1"/>
        </dgm:presLayoutVars>
      </dgm:prSet>
      <dgm:spPr/>
    </dgm:pt>
    <dgm:pt modelId="{0D0734BF-8D8A-480B-9C7A-58A1BBF19191}" type="pres">
      <dgm:prSet presAssocID="{BBE05C80-C80D-477D-90B0-D4FC2A2166A9}" presName="negativeSpace" presStyleCnt="0"/>
      <dgm:spPr/>
    </dgm:pt>
    <dgm:pt modelId="{FD24D1FB-014B-4D7D-90F6-7A3729419044}" type="pres">
      <dgm:prSet presAssocID="{BBE05C80-C80D-477D-90B0-D4FC2A2166A9}" presName="childText" presStyleLbl="conFgAcc1" presStyleIdx="2" presStyleCnt="6">
        <dgm:presLayoutVars>
          <dgm:bulletEnabled val="1"/>
        </dgm:presLayoutVars>
      </dgm:prSet>
      <dgm:spPr/>
    </dgm:pt>
    <dgm:pt modelId="{C9EDE54E-6920-452C-AA59-9AEF1885DBD3}" type="pres">
      <dgm:prSet presAssocID="{FCC1CE50-9AA1-4E2C-9D30-35E8A3D44786}" presName="spaceBetweenRectangles" presStyleCnt="0"/>
      <dgm:spPr/>
    </dgm:pt>
    <dgm:pt modelId="{3AA9E27F-CA80-4466-BD14-026797578BC7}" type="pres">
      <dgm:prSet presAssocID="{CE5D1AAF-0803-4262-917A-B07AD375FEBE}" presName="parentLin" presStyleCnt="0"/>
      <dgm:spPr/>
    </dgm:pt>
    <dgm:pt modelId="{EB42394F-AD9D-455B-A2AC-01FA8C418637}" type="pres">
      <dgm:prSet presAssocID="{CE5D1AAF-0803-4262-917A-B07AD375FEBE}" presName="parentLeftMargin" presStyleLbl="node1" presStyleIdx="2" presStyleCnt="6"/>
      <dgm:spPr/>
    </dgm:pt>
    <dgm:pt modelId="{E2349DDA-1C00-41A5-998F-1A1FC2CA4BF5}" type="pres">
      <dgm:prSet presAssocID="{CE5D1AAF-0803-4262-917A-B07AD375FEBE}" presName="parentText" presStyleLbl="node1" presStyleIdx="3" presStyleCnt="6" custScaleX="121124">
        <dgm:presLayoutVars>
          <dgm:chMax val="0"/>
          <dgm:bulletEnabled val="1"/>
        </dgm:presLayoutVars>
      </dgm:prSet>
      <dgm:spPr/>
    </dgm:pt>
    <dgm:pt modelId="{AF201955-53C0-4096-8367-14DFE1A26FD7}" type="pres">
      <dgm:prSet presAssocID="{CE5D1AAF-0803-4262-917A-B07AD375FEBE}" presName="negativeSpace" presStyleCnt="0"/>
      <dgm:spPr/>
    </dgm:pt>
    <dgm:pt modelId="{A62C426F-7B64-48B8-B5CC-620DA46D2F19}" type="pres">
      <dgm:prSet presAssocID="{CE5D1AAF-0803-4262-917A-B07AD375FEBE}" presName="childText" presStyleLbl="conFgAcc1" presStyleIdx="3" presStyleCnt="6">
        <dgm:presLayoutVars>
          <dgm:bulletEnabled val="1"/>
        </dgm:presLayoutVars>
      </dgm:prSet>
      <dgm:spPr/>
    </dgm:pt>
    <dgm:pt modelId="{7E96F9C7-8BFD-4E59-B513-10A6CBCD2FFE}" type="pres">
      <dgm:prSet presAssocID="{3B45E657-6C97-4976-A4F6-2723716BB109}" presName="spaceBetweenRectangles" presStyleCnt="0"/>
      <dgm:spPr/>
    </dgm:pt>
    <dgm:pt modelId="{EBFACD63-147E-455B-BA08-CBB47C8B9D7D}" type="pres">
      <dgm:prSet presAssocID="{219E24CD-D5FF-4CC7-89F4-4A58D888A6A8}" presName="parentLin" presStyleCnt="0"/>
      <dgm:spPr/>
    </dgm:pt>
    <dgm:pt modelId="{130B1837-0909-4E6E-BE9E-3C7310F8308F}" type="pres">
      <dgm:prSet presAssocID="{219E24CD-D5FF-4CC7-89F4-4A58D888A6A8}" presName="parentLeftMargin" presStyleLbl="node1" presStyleIdx="3" presStyleCnt="6"/>
      <dgm:spPr/>
    </dgm:pt>
    <dgm:pt modelId="{8B7AA75C-14FD-4EC0-A792-3A94B7782115}" type="pres">
      <dgm:prSet presAssocID="{219E24CD-D5FF-4CC7-89F4-4A58D888A6A8}" presName="parentText" presStyleLbl="node1" presStyleIdx="4" presStyleCnt="6" custScaleX="102265">
        <dgm:presLayoutVars>
          <dgm:chMax val="0"/>
          <dgm:bulletEnabled val="1"/>
        </dgm:presLayoutVars>
      </dgm:prSet>
      <dgm:spPr/>
    </dgm:pt>
    <dgm:pt modelId="{7BDEEB86-7092-4D15-8A35-7DEC6DBA1A1B}" type="pres">
      <dgm:prSet presAssocID="{219E24CD-D5FF-4CC7-89F4-4A58D888A6A8}" presName="negativeSpace" presStyleCnt="0"/>
      <dgm:spPr/>
    </dgm:pt>
    <dgm:pt modelId="{A8D53364-0EB0-40AA-A91A-1BFD49620C1E}" type="pres">
      <dgm:prSet presAssocID="{219E24CD-D5FF-4CC7-89F4-4A58D888A6A8}" presName="childText" presStyleLbl="conFgAcc1" presStyleIdx="4" presStyleCnt="6">
        <dgm:presLayoutVars>
          <dgm:bulletEnabled val="1"/>
        </dgm:presLayoutVars>
      </dgm:prSet>
      <dgm:spPr/>
    </dgm:pt>
    <dgm:pt modelId="{E89AE3EA-5A04-410A-8688-BFCB8CD56796}" type="pres">
      <dgm:prSet presAssocID="{031F7DCB-F55A-4117-B64F-7AC3B19D6756}" presName="spaceBetweenRectangles" presStyleCnt="0"/>
      <dgm:spPr/>
    </dgm:pt>
    <dgm:pt modelId="{4C549D4C-3984-4E50-A7BE-78D65F5C3BC0}" type="pres">
      <dgm:prSet presAssocID="{49D0EA2E-EEBF-4865-9B46-6A7A5B74FB91}" presName="parentLin" presStyleCnt="0"/>
      <dgm:spPr/>
    </dgm:pt>
    <dgm:pt modelId="{0E760065-1AE3-4C18-AC31-78119A14361F}" type="pres">
      <dgm:prSet presAssocID="{49D0EA2E-EEBF-4865-9B46-6A7A5B74FB91}" presName="parentLeftMargin" presStyleLbl="node1" presStyleIdx="4" presStyleCnt="6"/>
      <dgm:spPr/>
    </dgm:pt>
    <dgm:pt modelId="{FDE63ED8-EF0F-4605-9942-F7246EE51D6E}" type="pres">
      <dgm:prSet presAssocID="{49D0EA2E-EEBF-4865-9B46-6A7A5B74FB9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98750BA-721F-43AE-AE61-C14F40652346}" type="pres">
      <dgm:prSet presAssocID="{49D0EA2E-EEBF-4865-9B46-6A7A5B74FB91}" presName="negativeSpace" presStyleCnt="0"/>
      <dgm:spPr/>
    </dgm:pt>
    <dgm:pt modelId="{345C27D2-533F-42F5-83C2-16D8ECC9EF46}" type="pres">
      <dgm:prSet presAssocID="{49D0EA2E-EEBF-4865-9B46-6A7A5B74FB9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56A4805-4E62-48DE-A007-9034E89750FD}" srcId="{E8947AAD-42F2-4B1F-8576-14827324FECD}" destId="{813BEDC3-26A6-49C3-B143-7C28F8F46AC6}" srcOrd="2" destOrd="0" parTransId="{C9B39449-FAFA-4F7B-8928-6C259EF16488}" sibTransId="{3A3B387E-DD9E-4CC4-BE7A-EEA2BFB7DE62}"/>
    <dgm:cxn modelId="{C260400B-B498-4789-870D-5A7CABCB44B1}" srcId="{E8947AAD-42F2-4B1F-8576-14827324FECD}" destId="{E0C0CA4D-FDB1-4F8D-8DCE-B0769D0BDD8F}" srcOrd="1" destOrd="0" parTransId="{5CF403D6-0F1E-4418-8D30-C5D918852DBD}" sibTransId="{C27DA392-88C1-47EC-933F-DC4ABE3D119B}"/>
    <dgm:cxn modelId="{7F781117-6A94-4208-8119-97CF632555AE}" type="presOf" srcId="{21DC6D8F-16B5-4F87-A725-1549F186D5B1}" destId="{FD24D1FB-014B-4D7D-90F6-7A3729419044}" srcOrd="0" destOrd="0" presId="urn:microsoft.com/office/officeart/2005/8/layout/list1"/>
    <dgm:cxn modelId="{469E2823-9391-484D-AFAC-67DD6F449950}" type="presOf" srcId="{BBE05C80-C80D-477D-90B0-D4FC2A2166A9}" destId="{455455F4-1710-48D8-87D8-C42755F938A5}" srcOrd="1" destOrd="0" presId="urn:microsoft.com/office/officeart/2005/8/layout/list1"/>
    <dgm:cxn modelId="{207A4733-61C7-4C20-95C2-47CED21170FB}" type="presOf" srcId="{CE5D1AAF-0803-4262-917A-B07AD375FEBE}" destId="{EB42394F-AD9D-455B-A2AC-01FA8C418637}" srcOrd="0" destOrd="0" presId="urn:microsoft.com/office/officeart/2005/8/layout/list1"/>
    <dgm:cxn modelId="{66C37B34-1F81-4054-8E91-D74C8D647DDD}" srcId="{E98E3560-D0FA-4672-874D-7D55973126C9}" destId="{D39E73AD-15A6-4B99-8905-4D8D3BE2263A}" srcOrd="1" destOrd="0" parTransId="{872F22E6-FB92-4938-86BC-E4CD6C057CA6}" sibTransId="{87511D16-C7CF-479E-95B4-4DB357954B0D}"/>
    <dgm:cxn modelId="{7E651D3F-88A1-4589-BE65-9D22BF74F77B}" srcId="{FFBE5701-AB21-4F5F-9A3F-8EDD43DD5FAC}" destId="{CE5D1AAF-0803-4262-917A-B07AD375FEBE}" srcOrd="3" destOrd="0" parTransId="{95159202-6C81-4491-B5C1-59AD08E0F7A9}" sibTransId="{3B45E657-6C97-4976-A4F6-2723716BB109}"/>
    <dgm:cxn modelId="{EBA99D42-5C8E-49E3-A236-0EC0B960DB3A}" type="presOf" srcId="{D39E73AD-15A6-4B99-8905-4D8D3BE2263A}" destId="{6A9546A8-6DA3-43C3-A23A-9A342ED9C989}" srcOrd="0" destOrd="1" presId="urn:microsoft.com/office/officeart/2005/8/layout/list1"/>
    <dgm:cxn modelId="{870ABD65-CD72-429E-B1FE-1E2794EA4F5F}" srcId="{FFBE5701-AB21-4F5F-9A3F-8EDD43DD5FAC}" destId="{E8947AAD-42F2-4B1F-8576-14827324FECD}" srcOrd="1" destOrd="0" parTransId="{AB79EDCF-9E67-4B52-B684-4C47ECE7281C}" sibTransId="{1470B231-24BE-4154-ADA4-4821E91D3013}"/>
    <dgm:cxn modelId="{266E1E4F-329C-499C-BFE0-8DE98ED4691B}" srcId="{FFBE5701-AB21-4F5F-9A3F-8EDD43DD5FAC}" destId="{219E24CD-D5FF-4CC7-89F4-4A58D888A6A8}" srcOrd="4" destOrd="0" parTransId="{5BF3F2AB-9B30-4D18-86E6-2792870FB49F}" sibTransId="{031F7DCB-F55A-4117-B64F-7AC3B19D6756}"/>
    <dgm:cxn modelId="{DD0EBB54-A486-4BFB-BA3C-77DF38D0C840}" type="presOf" srcId="{FFBE5701-AB21-4F5F-9A3F-8EDD43DD5FAC}" destId="{92C3C771-E35E-45B9-BC00-022BF9CE5733}" srcOrd="0" destOrd="0" presId="urn:microsoft.com/office/officeart/2005/8/layout/list1"/>
    <dgm:cxn modelId="{BFA8FF77-0F98-4990-B5BB-4B9F392BAA73}" type="presOf" srcId="{E8947AAD-42F2-4B1F-8576-14827324FECD}" destId="{1FDBCC21-5AB2-4992-A053-B4852BA86607}" srcOrd="0" destOrd="0" presId="urn:microsoft.com/office/officeart/2005/8/layout/list1"/>
    <dgm:cxn modelId="{688B207F-6AD3-4316-BFB8-8025DB7AF951}" type="presOf" srcId="{A157E269-18C1-41DB-9A5C-FBD696B4AE0D}" destId="{A0940E8B-0DB7-4A67-96E4-DFB0467DB4AA}" srcOrd="0" destOrd="0" presId="urn:microsoft.com/office/officeart/2005/8/layout/list1"/>
    <dgm:cxn modelId="{A2A2E781-AF07-453C-A524-C41B75C50EB8}" srcId="{E98E3560-D0FA-4672-874D-7D55973126C9}" destId="{FF35D109-0E6F-4EBB-B5DA-CCA535C945A7}" srcOrd="0" destOrd="0" parTransId="{B584E7D5-616E-46FD-ACD5-5CA0D505117C}" sibTransId="{E9713B7C-44C3-4C97-9F59-E0E57B04128F}"/>
    <dgm:cxn modelId="{26C8EA81-F284-48FD-8F00-481250806A8B}" type="presOf" srcId="{56B6A0F0-E364-487A-AFEA-4E69079F0FFA}" destId="{6A9546A8-6DA3-43C3-A23A-9A342ED9C989}" srcOrd="0" destOrd="2" presId="urn:microsoft.com/office/officeart/2005/8/layout/list1"/>
    <dgm:cxn modelId="{ABA8248B-13AC-4D68-886E-C5ABC1B7AB6A}" type="presOf" srcId="{49D0EA2E-EEBF-4865-9B46-6A7A5B74FB91}" destId="{FDE63ED8-EF0F-4605-9942-F7246EE51D6E}" srcOrd="1" destOrd="0" presId="urn:microsoft.com/office/officeart/2005/8/layout/list1"/>
    <dgm:cxn modelId="{42B4CB8F-F051-4517-98BE-000967BF69C5}" type="presOf" srcId="{E98E3560-D0FA-4672-874D-7D55973126C9}" destId="{31DD8615-BFC5-43D7-BDF7-EB33CC2C5427}" srcOrd="0" destOrd="0" presId="urn:microsoft.com/office/officeart/2005/8/layout/list1"/>
    <dgm:cxn modelId="{F8C29D90-BDE0-4D30-AA86-8590D1330888}" srcId="{FFBE5701-AB21-4F5F-9A3F-8EDD43DD5FAC}" destId="{BBE05C80-C80D-477D-90B0-D4FC2A2166A9}" srcOrd="2" destOrd="0" parTransId="{F4CDC747-3F33-4F87-A71D-EFB906F9EF64}" sibTransId="{FCC1CE50-9AA1-4E2C-9D30-35E8A3D44786}"/>
    <dgm:cxn modelId="{6E09E39C-9070-407F-8110-089CC1A76486}" type="presOf" srcId="{219E24CD-D5FF-4CC7-89F4-4A58D888A6A8}" destId="{8B7AA75C-14FD-4EC0-A792-3A94B7782115}" srcOrd="1" destOrd="0" presId="urn:microsoft.com/office/officeart/2005/8/layout/list1"/>
    <dgm:cxn modelId="{76D137BA-E1ED-4485-BD94-5F0A7000377E}" type="presOf" srcId="{49D0EA2E-EEBF-4865-9B46-6A7A5B74FB91}" destId="{0E760065-1AE3-4C18-AC31-78119A14361F}" srcOrd="0" destOrd="0" presId="urn:microsoft.com/office/officeart/2005/8/layout/list1"/>
    <dgm:cxn modelId="{2EB9CABA-5FBD-488D-9672-75E8DDB88D77}" type="presOf" srcId="{219E24CD-D5FF-4CC7-89F4-4A58D888A6A8}" destId="{130B1837-0909-4E6E-BE9E-3C7310F8308F}" srcOrd="0" destOrd="0" presId="urn:microsoft.com/office/officeart/2005/8/layout/list1"/>
    <dgm:cxn modelId="{B9DEE5BB-8021-4859-9E97-D37CF6EC8E75}" type="presOf" srcId="{FF35D109-0E6F-4EBB-B5DA-CCA535C945A7}" destId="{6A9546A8-6DA3-43C3-A23A-9A342ED9C989}" srcOrd="0" destOrd="0" presId="urn:microsoft.com/office/officeart/2005/8/layout/list1"/>
    <dgm:cxn modelId="{558E75C3-53AC-499B-A054-11EED32C0357}" srcId="{E8947AAD-42F2-4B1F-8576-14827324FECD}" destId="{A157E269-18C1-41DB-9A5C-FBD696B4AE0D}" srcOrd="0" destOrd="0" parTransId="{001BCDA6-5C01-4806-803C-EE3FAC03D739}" sibTransId="{5FE78DCF-DC62-4117-BDAE-75C2023569E8}"/>
    <dgm:cxn modelId="{B47AA3C3-3926-487A-A6D5-E5661C0589D5}" type="presOf" srcId="{CE5D1AAF-0803-4262-917A-B07AD375FEBE}" destId="{E2349DDA-1C00-41A5-998F-1A1FC2CA4BF5}" srcOrd="1" destOrd="0" presId="urn:microsoft.com/office/officeart/2005/8/layout/list1"/>
    <dgm:cxn modelId="{D4EB04C4-4F25-40BE-A7C6-8253F441FB10}" srcId="{FFBE5701-AB21-4F5F-9A3F-8EDD43DD5FAC}" destId="{E98E3560-D0FA-4672-874D-7D55973126C9}" srcOrd="0" destOrd="0" parTransId="{1FBAE9E0-B986-424C-B080-DBD6EE73CDB8}" sibTransId="{64356F89-E6D6-491F-AFAE-95D6087948E7}"/>
    <dgm:cxn modelId="{926DA7C4-90A7-46CC-9AD4-1FD0942C5B2A}" srcId="{E98E3560-D0FA-4672-874D-7D55973126C9}" destId="{56B6A0F0-E364-487A-AFEA-4E69079F0FFA}" srcOrd="2" destOrd="0" parTransId="{69C99C8A-584F-4D8D-927D-BABB298602DE}" sibTransId="{8B8F5474-814F-456F-A5B0-D6013F6B47E1}"/>
    <dgm:cxn modelId="{F1A8C9C6-8C6B-43E7-AB39-1AEEC11E45F8}" type="presOf" srcId="{BBE05C80-C80D-477D-90B0-D4FC2A2166A9}" destId="{6D7CAB2C-0079-4197-8187-7118693903F8}" srcOrd="0" destOrd="0" presId="urn:microsoft.com/office/officeart/2005/8/layout/list1"/>
    <dgm:cxn modelId="{BCD831C9-0DE6-4867-A7C7-0368DD2C0077}" srcId="{FFBE5701-AB21-4F5F-9A3F-8EDD43DD5FAC}" destId="{49D0EA2E-EEBF-4865-9B46-6A7A5B74FB91}" srcOrd="5" destOrd="0" parTransId="{0F78683D-D734-431D-95D7-62C8477666C2}" sibTransId="{96EA1904-74BF-4726-B392-CD94A2D34839}"/>
    <dgm:cxn modelId="{8ED974CA-61D7-45BC-BFDB-8DBF2AA4EC1C}" srcId="{BBE05C80-C80D-477D-90B0-D4FC2A2166A9}" destId="{21DC6D8F-16B5-4F87-A725-1549F186D5B1}" srcOrd="0" destOrd="0" parTransId="{CFB37473-C358-4952-A7C9-3AC6584F0C53}" sibTransId="{865E3052-18FB-43E7-AE3E-033D9F6DEC54}"/>
    <dgm:cxn modelId="{42B89BCE-12B2-438C-97F9-23F7FEB41AA0}" type="presOf" srcId="{E8947AAD-42F2-4B1F-8576-14827324FECD}" destId="{8848D2AA-2CC5-4335-BA8E-E4D082AF06A2}" srcOrd="1" destOrd="0" presId="urn:microsoft.com/office/officeart/2005/8/layout/list1"/>
    <dgm:cxn modelId="{7A776CD0-43B6-4F54-8A87-57FDA302B0D1}" type="presOf" srcId="{813BEDC3-26A6-49C3-B143-7C28F8F46AC6}" destId="{A0940E8B-0DB7-4A67-96E4-DFB0467DB4AA}" srcOrd="0" destOrd="2" presId="urn:microsoft.com/office/officeart/2005/8/layout/list1"/>
    <dgm:cxn modelId="{B1B013EB-CBA1-46C0-AB6C-91015FFE662F}" type="presOf" srcId="{E98E3560-D0FA-4672-874D-7D55973126C9}" destId="{3356C4C2-435C-403D-B414-B45113A7F4EA}" srcOrd="1" destOrd="0" presId="urn:microsoft.com/office/officeart/2005/8/layout/list1"/>
    <dgm:cxn modelId="{703CE3F2-0FBA-405C-B2A3-2FDF7E5B9B08}" type="presOf" srcId="{E0C0CA4D-FDB1-4F8D-8DCE-B0769D0BDD8F}" destId="{A0940E8B-0DB7-4A67-96E4-DFB0467DB4AA}" srcOrd="0" destOrd="1" presId="urn:microsoft.com/office/officeart/2005/8/layout/list1"/>
    <dgm:cxn modelId="{5A81B660-E609-4D44-AB36-341F4B1EE8C3}" type="presParOf" srcId="{92C3C771-E35E-45B9-BC00-022BF9CE5733}" destId="{F563F6BD-D6F7-4AB6-8F03-E01E1543E2B9}" srcOrd="0" destOrd="0" presId="urn:microsoft.com/office/officeart/2005/8/layout/list1"/>
    <dgm:cxn modelId="{60ABC1A7-129D-405A-870F-A9A8B608AB3D}" type="presParOf" srcId="{F563F6BD-D6F7-4AB6-8F03-E01E1543E2B9}" destId="{31DD8615-BFC5-43D7-BDF7-EB33CC2C5427}" srcOrd="0" destOrd="0" presId="urn:microsoft.com/office/officeart/2005/8/layout/list1"/>
    <dgm:cxn modelId="{E6B2A393-4D68-43CA-AFDB-046BCE7140EE}" type="presParOf" srcId="{F563F6BD-D6F7-4AB6-8F03-E01E1543E2B9}" destId="{3356C4C2-435C-403D-B414-B45113A7F4EA}" srcOrd="1" destOrd="0" presId="urn:microsoft.com/office/officeart/2005/8/layout/list1"/>
    <dgm:cxn modelId="{26D7F09E-5DC8-4FAC-A4A4-57134453F740}" type="presParOf" srcId="{92C3C771-E35E-45B9-BC00-022BF9CE5733}" destId="{8A0346A1-5672-423D-A9F8-B5F809893E2A}" srcOrd="1" destOrd="0" presId="urn:microsoft.com/office/officeart/2005/8/layout/list1"/>
    <dgm:cxn modelId="{756025F0-79D0-4B9A-80D3-6C781E9C6C62}" type="presParOf" srcId="{92C3C771-E35E-45B9-BC00-022BF9CE5733}" destId="{6A9546A8-6DA3-43C3-A23A-9A342ED9C989}" srcOrd="2" destOrd="0" presId="urn:microsoft.com/office/officeart/2005/8/layout/list1"/>
    <dgm:cxn modelId="{05398F41-6EF5-4A55-B8A9-90719AA4401B}" type="presParOf" srcId="{92C3C771-E35E-45B9-BC00-022BF9CE5733}" destId="{D14FF9E0-6971-4BFC-917D-1349DB004AF4}" srcOrd="3" destOrd="0" presId="urn:microsoft.com/office/officeart/2005/8/layout/list1"/>
    <dgm:cxn modelId="{2B3D9B46-F2D5-4AA6-8F59-1D43238BF807}" type="presParOf" srcId="{92C3C771-E35E-45B9-BC00-022BF9CE5733}" destId="{8AE705ED-D89C-4069-8CDC-26B122AEE42F}" srcOrd="4" destOrd="0" presId="urn:microsoft.com/office/officeart/2005/8/layout/list1"/>
    <dgm:cxn modelId="{83B483B7-F3FB-44F1-93D0-2BB94C13BBAE}" type="presParOf" srcId="{8AE705ED-D89C-4069-8CDC-26B122AEE42F}" destId="{1FDBCC21-5AB2-4992-A053-B4852BA86607}" srcOrd="0" destOrd="0" presId="urn:microsoft.com/office/officeart/2005/8/layout/list1"/>
    <dgm:cxn modelId="{6E58EAE5-03E5-4D45-A407-1E2B6108E1FE}" type="presParOf" srcId="{8AE705ED-D89C-4069-8CDC-26B122AEE42F}" destId="{8848D2AA-2CC5-4335-BA8E-E4D082AF06A2}" srcOrd="1" destOrd="0" presId="urn:microsoft.com/office/officeart/2005/8/layout/list1"/>
    <dgm:cxn modelId="{4E44915D-C034-4092-A6EB-EBB28BF402BB}" type="presParOf" srcId="{92C3C771-E35E-45B9-BC00-022BF9CE5733}" destId="{C00FBCEB-8BB0-4334-BD33-724B05285894}" srcOrd="5" destOrd="0" presId="urn:microsoft.com/office/officeart/2005/8/layout/list1"/>
    <dgm:cxn modelId="{7306632F-B3E9-48FE-9215-57D01473222D}" type="presParOf" srcId="{92C3C771-E35E-45B9-BC00-022BF9CE5733}" destId="{A0940E8B-0DB7-4A67-96E4-DFB0467DB4AA}" srcOrd="6" destOrd="0" presId="urn:microsoft.com/office/officeart/2005/8/layout/list1"/>
    <dgm:cxn modelId="{8F0920CA-B517-41AC-97EE-1D9691DFB252}" type="presParOf" srcId="{92C3C771-E35E-45B9-BC00-022BF9CE5733}" destId="{6B92E3B9-FA99-46D1-96AE-E700A5CFD78D}" srcOrd="7" destOrd="0" presId="urn:microsoft.com/office/officeart/2005/8/layout/list1"/>
    <dgm:cxn modelId="{B5393FA9-5FF7-487D-A97F-AAC24B79B731}" type="presParOf" srcId="{92C3C771-E35E-45B9-BC00-022BF9CE5733}" destId="{EC2BE9F5-4164-480A-8F2A-3FCF50FE9E54}" srcOrd="8" destOrd="0" presId="urn:microsoft.com/office/officeart/2005/8/layout/list1"/>
    <dgm:cxn modelId="{10DA4049-4F75-4FD9-A773-24D6E554E4E6}" type="presParOf" srcId="{EC2BE9F5-4164-480A-8F2A-3FCF50FE9E54}" destId="{6D7CAB2C-0079-4197-8187-7118693903F8}" srcOrd="0" destOrd="0" presId="urn:microsoft.com/office/officeart/2005/8/layout/list1"/>
    <dgm:cxn modelId="{E1F6CF41-D92B-464F-B1CB-7BF8C1F95CB0}" type="presParOf" srcId="{EC2BE9F5-4164-480A-8F2A-3FCF50FE9E54}" destId="{455455F4-1710-48D8-87D8-C42755F938A5}" srcOrd="1" destOrd="0" presId="urn:microsoft.com/office/officeart/2005/8/layout/list1"/>
    <dgm:cxn modelId="{E929F018-E6F6-4288-8A14-E73C9706CF8D}" type="presParOf" srcId="{92C3C771-E35E-45B9-BC00-022BF9CE5733}" destId="{0D0734BF-8D8A-480B-9C7A-58A1BBF19191}" srcOrd="9" destOrd="0" presId="urn:microsoft.com/office/officeart/2005/8/layout/list1"/>
    <dgm:cxn modelId="{5E970F70-8B9D-4FC7-94CC-D8A2E36ECAD6}" type="presParOf" srcId="{92C3C771-E35E-45B9-BC00-022BF9CE5733}" destId="{FD24D1FB-014B-4D7D-90F6-7A3729419044}" srcOrd="10" destOrd="0" presId="urn:microsoft.com/office/officeart/2005/8/layout/list1"/>
    <dgm:cxn modelId="{88218B57-8DB0-4915-AE07-AF9FDE133ADF}" type="presParOf" srcId="{92C3C771-E35E-45B9-BC00-022BF9CE5733}" destId="{C9EDE54E-6920-452C-AA59-9AEF1885DBD3}" srcOrd="11" destOrd="0" presId="urn:microsoft.com/office/officeart/2005/8/layout/list1"/>
    <dgm:cxn modelId="{0C6A0B15-E75D-4D3C-9517-C0255C7506D6}" type="presParOf" srcId="{92C3C771-E35E-45B9-BC00-022BF9CE5733}" destId="{3AA9E27F-CA80-4466-BD14-026797578BC7}" srcOrd="12" destOrd="0" presId="urn:microsoft.com/office/officeart/2005/8/layout/list1"/>
    <dgm:cxn modelId="{C1970F0A-FF83-455A-9112-ADB18E88E935}" type="presParOf" srcId="{3AA9E27F-CA80-4466-BD14-026797578BC7}" destId="{EB42394F-AD9D-455B-A2AC-01FA8C418637}" srcOrd="0" destOrd="0" presId="urn:microsoft.com/office/officeart/2005/8/layout/list1"/>
    <dgm:cxn modelId="{1A9EBB88-18A4-4227-B073-F91854FC26E5}" type="presParOf" srcId="{3AA9E27F-CA80-4466-BD14-026797578BC7}" destId="{E2349DDA-1C00-41A5-998F-1A1FC2CA4BF5}" srcOrd="1" destOrd="0" presId="urn:microsoft.com/office/officeart/2005/8/layout/list1"/>
    <dgm:cxn modelId="{1FE4FA5D-4091-4D10-AB81-18BD0D8FC287}" type="presParOf" srcId="{92C3C771-E35E-45B9-BC00-022BF9CE5733}" destId="{AF201955-53C0-4096-8367-14DFE1A26FD7}" srcOrd="13" destOrd="0" presId="urn:microsoft.com/office/officeart/2005/8/layout/list1"/>
    <dgm:cxn modelId="{5E65DF63-5884-456C-8A46-8A9BDC6D7BD3}" type="presParOf" srcId="{92C3C771-E35E-45B9-BC00-022BF9CE5733}" destId="{A62C426F-7B64-48B8-B5CC-620DA46D2F19}" srcOrd="14" destOrd="0" presId="urn:microsoft.com/office/officeart/2005/8/layout/list1"/>
    <dgm:cxn modelId="{6CB8E3D0-94B9-41EA-9B94-A2F0D9B01B1A}" type="presParOf" srcId="{92C3C771-E35E-45B9-BC00-022BF9CE5733}" destId="{7E96F9C7-8BFD-4E59-B513-10A6CBCD2FFE}" srcOrd="15" destOrd="0" presId="urn:microsoft.com/office/officeart/2005/8/layout/list1"/>
    <dgm:cxn modelId="{AEA13958-1BD2-4FDB-A860-DCA877F7CF1B}" type="presParOf" srcId="{92C3C771-E35E-45B9-BC00-022BF9CE5733}" destId="{EBFACD63-147E-455B-BA08-CBB47C8B9D7D}" srcOrd="16" destOrd="0" presId="urn:microsoft.com/office/officeart/2005/8/layout/list1"/>
    <dgm:cxn modelId="{D6FFCC33-16FC-4847-BF80-AB5A90C48D1A}" type="presParOf" srcId="{EBFACD63-147E-455B-BA08-CBB47C8B9D7D}" destId="{130B1837-0909-4E6E-BE9E-3C7310F8308F}" srcOrd="0" destOrd="0" presId="urn:microsoft.com/office/officeart/2005/8/layout/list1"/>
    <dgm:cxn modelId="{84681AA4-D929-44B3-8741-7123EFCE498E}" type="presParOf" srcId="{EBFACD63-147E-455B-BA08-CBB47C8B9D7D}" destId="{8B7AA75C-14FD-4EC0-A792-3A94B7782115}" srcOrd="1" destOrd="0" presId="urn:microsoft.com/office/officeart/2005/8/layout/list1"/>
    <dgm:cxn modelId="{7D5E39E0-4EDF-49D2-AAC1-1F8CD3F930D5}" type="presParOf" srcId="{92C3C771-E35E-45B9-BC00-022BF9CE5733}" destId="{7BDEEB86-7092-4D15-8A35-7DEC6DBA1A1B}" srcOrd="17" destOrd="0" presId="urn:microsoft.com/office/officeart/2005/8/layout/list1"/>
    <dgm:cxn modelId="{F8CDF562-E06D-41D2-8036-9678B0758564}" type="presParOf" srcId="{92C3C771-E35E-45B9-BC00-022BF9CE5733}" destId="{A8D53364-0EB0-40AA-A91A-1BFD49620C1E}" srcOrd="18" destOrd="0" presId="urn:microsoft.com/office/officeart/2005/8/layout/list1"/>
    <dgm:cxn modelId="{7465C07B-028D-4208-B82B-5DE2E92BF33B}" type="presParOf" srcId="{92C3C771-E35E-45B9-BC00-022BF9CE5733}" destId="{E89AE3EA-5A04-410A-8688-BFCB8CD56796}" srcOrd="19" destOrd="0" presId="urn:microsoft.com/office/officeart/2005/8/layout/list1"/>
    <dgm:cxn modelId="{5540DAD2-8098-4188-A977-90B282E9D56E}" type="presParOf" srcId="{92C3C771-E35E-45B9-BC00-022BF9CE5733}" destId="{4C549D4C-3984-4E50-A7BE-78D65F5C3BC0}" srcOrd="20" destOrd="0" presId="urn:microsoft.com/office/officeart/2005/8/layout/list1"/>
    <dgm:cxn modelId="{52D2BCE9-8EFD-48B2-8349-C23F68EA362E}" type="presParOf" srcId="{4C549D4C-3984-4E50-A7BE-78D65F5C3BC0}" destId="{0E760065-1AE3-4C18-AC31-78119A14361F}" srcOrd="0" destOrd="0" presId="urn:microsoft.com/office/officeart/2005/8/layout/list1"/>
    <dgm:cxn modelId="{0AA691DA-A9D3-4B1B-8896-6052B3772A95}" type="presParOf" srcId="{4C549D4C-3984-4E50-A7BE-78D65F5C3BC0}" destId="{FDE63ED8-EF0F-4605-9942-F7246EE51D6E}" srcOrd="1" destOrd="0" presId="urn:microsoft.com/office/officeart/2005/8/layout/list1"/>
    <dgm:cxn modelId="{86D8D924-BB88-4BD8-ADCC-FD0557C1464D}" type="presParOf" srcId="{92C3C771-E35E-45B9-BC00-022BF9CE5733}" destId="{498750BA-721F-43AE-AE61-C14F40652346}" srcOrd="21" destOrd="0" presId="urn:microsoft.com/office/officeart/2005/8/layout/list1"/>
    <dgm:cxn modelId="{A7E0A4DE-26D1-4161-832C-F027D8459ABF}" type="presParOf" srcId="{92C3C771-E35E-45B9-BC00-022BF9CE5733}" destId="{345C27D2-533F-42F5-83C2-16D8ECC9EF4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BC8A4-C876-43E8-AC40-3969CFAFEDB3}">
      <dsp:nvSpPr>
        <dsp:cNvPr id="0" name=""/>
        <dsp:cNvSpPr/>
      </dsp:nvSpPr>
      <dsp:spPr>
        <a:xfrm>
          <a:off x="0" y="0"/>
          <a:ext cx="6412230" cy="1085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You have programmed previously</a:t>
          </a:r>
        </a:p>
      </dsp:txBody>
      <dsp:txXfrm>
        <a:off x="31789" y="31789"/>
        <a:ext cx="5241048" cy="1021775"/>
      </dsp:txXfrm>
    </dsp:sp>
    <dsp:sp modelId="{217CF20F-730B-44EC-831E-4F42C5DC080F}">
      <dsp:nvSpPr>
        <dsp:cNvPr id="0" name=""/>
        <dsp:cNvSpPr/>
      </dsp:nvSpPr>
      <dsp:spPr>
        <a:xfrm>
          <a:off x="565784" y="1266245"/>
          <a:ext cx="6412230" cy="1085353"/>
        </a:xfrm>
        <a:prstGeom prst="roundRect">
          <a:avLst>
            <a:gd name="adj" fmla="val 10000"/>
          </a:avLst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Good understanding of general programming principles, constructs &amp; tools</a:t>
          </a:r>
        </a:p>
      </dsp:txBody>
      <dsp:txXfrm>
        <a:off x="597573" y="1298034"/>
        <a:ext cx="5077387" cy="1021775"/>
      </dsp:txXfrm>
    </dsp:sp>
    <dsp:sp modelId="{239D4330-F405-44AB-A6F6-ACAC875C88C7}">
      <dsp:nvSpPr>
        <dsp:cNvPr id="0" name=""/>
        <dsp:cNvSpPr/>
      </dsp:nvSpPr>
      <dsp:spPr>
        <a:xfrm>
          <a:off x="1131569" y="2532491"/>
          <a:ext cx="6412230" cy="1085353"/>
        </a:xfrm>
        <a:prstGeom prst="roundRect">
          <a:avLst>
            <a:gd name="adj" fmla="val 1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Co-requisite: CS201L &amp; CS191</a:t>
          </a:r>
        </a:p>
      </dsp:txBody>
      <dsp:txXfrm>
        <a:off x="1163358" y="2564280"/>
        <a:ext cx="5077387" cy="1021775"/>
      </dsp:txXfrm>
    </dsp:sp>
    <dsp:sp modelId="{DD5EC379-94E5-47A7-814F-0F7B3453DFD3}">
      <dsp:nvSpPr>
        <dsp:cNvPr id="0" name=""/>
        <dsp:cNvSpPr/>
      </dsp:nvSpPr>
      <dsp:spPr>
        <a:xfrm>
          <a:off x="5706750" y="82305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865483" y="823059"/>
        <a:ext cx="388013" cy="530873"/>
      </dsp:txXfrm>
    </dsp:sp>
    <dsp:sp modelId="{001956BD-AE33-43B3-A3E2-33CC9D239FA4}">
      <dsp:nvSpPr>
        <dsp:cNvPr id="0" name=""/>
        <dsp:cNvSpPr/>
      </dsp:nvSpPr>
      <dsp:spPr>
        <a:xfrm>
          <a:off x="6272535" y="208206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431268" y="2082069"/>
        <a:ext cx="388013" cy="530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546A8-6DA3-43C3-A23A-9A342ED9C989}">
      <dsp:nvSpPr>
        <dsp:cNvPr id="0" name=""/>
        <dsp:cNvSpPr/>
      </dsp:nvSpPr>
      <dsp:spPr>
        <a:xfrm>
          <a:off x="0" y="780749"/>
          <a:ext cx="5438461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2085" tIns="374904" rIns="42208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 algorithms &amp; pseudocode to solve given problems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 C++ code from the pseudocode written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sign in sheets will be used to record attendance</a:t>
          </a:r>
        </a:p>
      </dsp:txBody>
      <dsp:txXfrm>
        <a:off x="0" y="780749"/>
        <a:ext cx="5438461" cy="1020600"/>
      </dsp:txXfrm>
    </dsp:sp>
    <dsp:sp modelId="{3356C4C2-435C-403D-B414-B45113A7F4EA}">
      <dsp:nvSpPr>
        <dsp:cNvPr id="0" name=""/>
        <dsp:cNvSpPr/>
      </dsp:nvSpPr>
      <dsp:spPr>
        <a:xfrm>
          <a:off x="271923" y="414950"/>
          <a:ext cx="4619777" cy="631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93" tIns="0" rIns="1438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10%:  Class Attendance &amp; Participation</a:t>
          </a:r>
        </a:p>
      </dsp:txBody>
      <dsp:txXfrm>
        <a:off x="302749" y="445776"/>
        <a:ext cx="4558125" cy="569826"/>
      </dsp:txXfrm>
    </dsp:sp>
    <dsp:sp modelId="{A0940E8B-0DB7-4A67-96E4-DFB0467DB4AA}">
      <dsp:nvSpPr>
        <dsp:cNvPr id="0" name=""/>
        <dsp:cNvSpPr/>
      </dsp:nvSpPr>
      <dsp:spPr>
        <a:xfrm>
          <a:off x="0" y="2164229"/>
          <a:ext cx="5438461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2688"/>
              <a:satOff val="2608"/>
              <a:lumOff val="-2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2085" tIns="374904" rIns="42208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submit design as part of program assignments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submit using common IDE for grading purposes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graded on correctness, style, &amp; documentation </a:t>
          </a:r>
        </a:p>
      </dsp:txBody>
      <dsp:txXfrm>
        <a:off x="0" y="2164229"/>
        <a:ext cx="5438461" cy="1020600"/>
      </dsp:txXfrm>
    </dsp:sp>
    <dsp:sp modelId="{8848D2AA-2CC5-4335-BA8E-E4D082AF06A2}">
      <dsp:nvSpPr>
        <dsp:cNvPr id="0" name=""/>
        <dsp:cNvSpPr/>
      </dsp:nvSpPr>
      <dsp:spPr>
        <a:xfrm>
          <a:off x="271923" y="1898549"/>
          <a:ext cx="4692642" cy="531360"/>
        </a:xfrm>
        <a:prstGeom prst="roundRect">
          <a:avLst/>
        </a:prstGeom>
        <a:solidFill>
          <a:schemeClr val="accent2">
            <a:hueOff val="22688"/>
            <a:satOff val="2608"/>
            <a:lumOff val="-2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93" tIns="0" rIns="1438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25%:   Lab Assignments</a:t>
          </a:r>
        </a:p>
      </dsp:txBody>
      <dsp:txXfrm>
        <a:off x="297862" y="1924488"/>
        <a:ext cx="4640764" cy="479482"/>
      </dsp:txXfrm>
    </dsp:sp>
    <dsp:sp modelId="{FD24D1FB-014B-4D7D-90F6-7A3729419044}">
      <dsp:nvSpPr>
        <dsp:cNvPr id="0" name=""/>
        <dsp:cNvSpPr/>
      </dsp:nvSpPr>
      <dsp:spPr>
        <a:xfrm>
          <a:off x="0" y="3547709"/>
          <a:ext cx="5438461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5376"/>
              <a:satOff val="5216"/>
              <a:lumOff val="-4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2085" tIns="374904" rIns="42208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the assignment links in Canvas to access </a:t>
          </a:r>
          <a:r>
            <a:rPr lang="en-US" sz="1200" kern="1200" dirty="0" err="1"/>
            <a:t>zyBook</a:t>
          </a:r>
          <a:r>
            <a:rPr lang="en-US" sz="1200" kern="1200" dirty="0"/>
            <a:t>  </a:t>
          </a:r>
        </a:p>
      </dsp:txBody>
      <dsp:txXfrm>
        <a:off x="0" y="3547709"/>
        <a:ext cx="5438461" cy="623700"/>
      </dsp:txXfrm>
    </dsp:sp>
    <dsp:sp modelId="{455455F4-1710-48D8-87D8-C42755F938A5}">
      <dsp:nvSpPr>
        <dsp:cNvPr id="0" name=""/>
        <dsp:cNvSpPr/>
      </dsp:nvSpPr>
      <dsp:spPr>
        <a:xfrm>
          <a:off x="271923" y="3282029"/>
          <a:ext cx="4630018" cy="531360"/>
        </a:xfrm>
        <a:prstGeom prst="roundRect">
          <a:avLst/>
        </a:prstGeom>
        <a:solidFill>
          <a:schemeClr val="accent2">
            <a:hueOff val="45376"/>
            <a:satOff val="5216"/>
            <a:lumOff val="-4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93" tIns="0" rIns="1438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10%:    </a:t>
          </a:r>
          <a:r>
            <a:rPr lang="en-US" sz="1600" kern="1200" dirty="0" err="1"/>
            <a:t>zyBooks</a:t>
          </a:r>
          <a:r>
            <a:rPr lang="en-US" sz="1600" kern="1200" dirty="0"/>
            <a:t> – Interactive textbook</a:t>
          </a:r>
        </a:p>
      </dsp:txBody>
      <dsp:txXfrm>
        <a:off x="297862" y="3307968"/>
        <a:ext cx="4578140" cy="479482"/>
      </dsp:txXfrm>
    </dsp:sp>
    <dsp:sp modelId="{A62C426F-7B64-48B8-B5CC-620DA46D2F19}">
      <dsp:nvSpPr>
        <dsp:cNvPr id="0" name=""/>
        <dsp:cNvSpPr/>
      </dsp:nvSpPr>
      <dsp:spPr>
        <a:xfrm>
          <a:off x="0" y="4534289"/>
          <a:ext cx="543846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8064"/>
              <a:satOff val="7823"/>
              <a:lumOff val="-6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49DDA-1C00-41A5-998F-1A1FC2CA4BF5}">
      <dsp:nvSpPr>
        <dsp:cNvPr id="0" name=""/>
        <dsp:cNvSpPr/>
      </dsp:nvSpPr>
      <dsp:spPr>
        <a:xfrm>
          <a:off x="271923" y="4268609"/>
          <a:ext cx="4611097" cy="531360"/>
        </a:xfrm>
        <a:prstGeom prst="roundRect">
          <a:avLst/>
        </a:prstGeom>
        <a:solidFill>
          <a:schemeClr val="accent2">
            <a:hueOff val="68064"/>
            <a:satOff val="7823"/>
            <a:lumOff val="-6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93" tIns="0" rIns="1438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10%:    Regular online quizzes over content</a:t>
          </a:r>
        </a:p>
      </dsp:txBody>
      <dsp:txXfrm>
        <a:off x="297862" y="4294548"/>
        <a:ext cx="4559219" cy="479482"/>
      </dsp:txXfrm>
    </dsp:sp>
    <dsp:sp modelId="{A8D53364-0EB0-40AA-A91A-1BFD49620C1E}">
      <dsp:nvSpPr>
        <dsp:cNvPr id="0" name=""/>
        <dsp:cNvSpPr/>
      </dsp:nvSpPr>
      <dsp:spPr>
        <a:xfrm>
          <a:off x="0" y="5350769"/>
          <a:ext cx="543846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0751"/>
              <a:satOff val="10431"/>
              <a:lumOff val="-8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AA75C-14FD-4EC0-A792-3A94B7782115}">
      <dsp:nvSpPr>
        <dsp:cNvPr id="0" name=""/>
        <dsp:cNvSpPr/>
      </dsp:nvSpPr>
      <dsp:spPr>
        <a:xfrm>
          <a:off x="271923" y="5085089"/>
          <a:ext cx="3893150" cy="531360"/>
        </a:xfrm>
        <a:prstGeom prst="roundRect">
          <a:avLst/>
        </a:prstGeom>
        <a:solidFill>
          <a:schemeClr val="accent2">
            <a:hueOff val="90751"/>
            <a:satOff val="10431"/>
            <a:lumOff val="-8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93" tIns="0" rIns="1438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45%:    2 Exams &amp; Final    (15% each) </a:t>
          </a:r>
        </a:p>
      </dsp:txBody>
      <dsp:txXfrm>
        <a:off x="297862" y="5111028"/>
        <a:ext cx="3841272" cy="479482"/>
      </dsp:txXfrm>
    </dsp:sp>
    <dsp:sp modelId="{345C27D2-533F-42F5-83C2-16D8ECC9EF46}">
      <dsp:nvSpPr>
        <dsp:cNvPr id="0" name=""/>
        <dsp:cNvSpPr/>
      </dsp:nvSpPr>
      <dsp:spPr>
        <a:xfrm>
          <a:off x="0" y="6167249"/>
          <a:ext cx="543846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63ED8-EF0F-4605-9942-F7246EE51D6E}">
      <dsp:nvSpPr>
        <dsp:cNvPr id="0" name=""/>
        <dsp:cNvSpPr/>
      </dsp:nvSpPr>
      <dsp:spPr>
        <a:xfrm>
          <a:off x="271923" y="5901569"/>
          <a:ext cx="3806923" cy="531360"/>
        </a:xfrm>
        <a:prstGeom prst="round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93" tIns="0" rIns="1438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Bring CHARGED device to class</a:t>
          </a:r>
        </a:p>
      </dsp:txBody>
      <dsp:txXfrm>
        <a:off x="297862" y="5927508"/>
        <a:ext cx="375504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7D9EF-3C46-4A1F-A4BC-A6A96F998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8AA4D-D8A1-4CBA-9C37-791CDBA4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3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You can avoid prepending of namespaces with the using namespace directive.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This directive tells the compiler that the subsequent code is making use of names in the specified namespace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NOTE: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this can create naming conflicts with other namespaces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For instance, there may be other entities with the name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cout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other than the one in the std namespace.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Watch float/double vs int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You can avoid prepending of namespaces with the using namespace directive.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This directive tells the compiler that the subsequent code is making use of names in the specified namespace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NOTE: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this can create naming conflicts with other namespaces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For instance, there may be other entities with the name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cout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other than the one in the std namespace.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Watch float/double vs int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3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pass by value; pass by reference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4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Float – single precision (32-bit)  ;  7 digits;   1.5x10^(-45) to 3.4 x (10^38)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Double – double-precision (64 bits) ; 15-16 digits;   5.0 x 10^(-345) to 1.7 x 10^(308)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D2B7-B41D-4343-A68F-2676BF1BD9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9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0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9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#include is a way of including a standard or user-defined file in the program and is mostly written at the beginning of any C/C++ program. The #include preprocessor directive is read by the preprocessor and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instructs it to insert the contents of a user-defined or system header file in our C/C++ program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{} begin and end all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the program runs , the runtime invokes the main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AA4D-D8A1-4CBA-9C37-791CDBA41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6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C78C33-5D84-42F7-8CA1-5E16F27C642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A241486-B53D-4346-B816-06B8FE60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gunyimacharia/how-to-write-pseudocode-a-beginners-guide-29956242698" TargetMode="External"/><Relationship Id="rId2" Type="http://schemas.openxmlformats.org/officeDocument/2006/relationships/hyperlink" Target="https://ryanflynndev.medium.com/pseudocode-for-beginner-programmers-what-it-is-and-why-you-should-use-it-fcf723ab764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d5ZZNOkTKG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6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umkc.edu/asm/umkc-tutoring/supported-cours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 w="22225">
            <a:solidFill>
              <a:srgbClr val="E1D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9A6FD-B2E0-049B-1541-8C0EC1971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7416" y="801792"/>
            <a:ext cx="5104974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643468"/>
            <a:ext cx="7475220" cy="3592432"/>
          </a:xfrm>
        </p:spPr>
        <p:txBody>
          <a:bodyPr>
            <a:normAutofit/>
          </a:bodyPr>
          <a:lstStyle/>
          <a:p>
            <a:r>
              <a:rPr lang="en-US" dirty="0"/>
              <a:t>PROBLEM SOLVING &amp; PROGRAMMING II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913336"/>
            <a:ext cx="5918454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Week 1</a:t>
            </a:r>
          </a:p>
          <a:p>
            <a:r>
              <a:rPr lang="en-US">
                <a:solidFill>
                  <a:srgbClr val="000000"/>
                </a:solidFill>
              </a:rPr>
              <a:t>C++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8BCC2-8DEA-478B-87D8-814C6398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41831" y="5342324"/>
            <a:ext cx="895401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6DA0E6-CB4E-4692-AC73-BA36472EEBA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1028-C200-4A9C-A79D-48419868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32F4-93AE-4271-9AB5-3A84A2CE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32" y="1752600"/>
            <a:ext cx="7772400" cy="33528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B96AD9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DAY 1:  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rgbClr val="B96AD9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Pseudocode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rgbClr val="B96AD9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Basic C++  program</a:t>
            </a:r>
            <a:endParaRPr lang="en-US" sz="1600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B96AD9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define variable(s)</a:t>
            </a:r>
            <a:endParaRPr lang="en-US" sz="1600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B96AD9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get input</a:t>
            </a:r>
            <a:endParaRPr lang="en-US" sz="1600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B96AD9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</a:t>
            </a:r>
            <a:r>
              <a:rPr lang="en-US" sz="1400" b="1" dirty="0">
                <a:solidFill>
                  <a:srgbClr val="B96AD9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rocess input</a:t>
            </a:r>
            <a:endParaRPr lang="en-US" sz="1600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B96AD9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produce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B96AD9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if..then..else</a:t>
            </a:r>
            <a:r>
              <a:rPr lang="en-US" sz="1400" b="1" dirty="0">
                <a:solidFill>
                  <a:srgbClr val="B96AD9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B96AD9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loops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C429-B46E-45DC-9201-822D8526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15CA-9043-43AA-BDE9-08775A22A664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704A-385F-4766-A2B3-1BD4EF50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 : Problem Solving and Programming II  KBingham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E4F6-E0E1-4F9E-92AB-BB9EEFB0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11" y="1143000"/>
            <a:ext cx="7475220" cy="3592432"/>
          </a:xfrm>
        </p:spPr>
        <p:txBody>
          <a:bodyPr>
            <a:normAutofit/>
          </a:bodyPr>
          <a:lstStyle/>
          <a:p>
            <a:r>
              <a:rPr lang="en-US" dirty="0"/>
              <a:t>C++ Basics</a:t>
            </a:r>
            <a:br>
              <a:rPr lang="en-US" dirty="0"/>
            </a:br>
            <a:r>
              <a:rPr lang="en-US" dirty="0"/>
              <a:t>Class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913336"/>
            <a:ext cx="5918454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Week 1</a:t>
            </a:r>
          </a:p>
          <a:p>
            <a:r>
              <a:rPr lang="en-US">
                <a:solidFill>
                  <a:srgbClr val="000000"/>
                </a:solidFill>
              </a:rPr>
              <a:t>C++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8BCC2-8DEA-478B-87D8-814C6398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41831" y="5342324"/>
            <a:ext cx="895401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6DA0E6-CB4E-4692-AC73-BA36472EEBA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5F38-5C8B-D996-ECD3-460A48E6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4215-8CFE-D064-AB7C-FA28BBA6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32" y="1873259"/>
            <a:ext cx="7772400" cy="4050792"/>
          </a:xfrm>
        </p:spPr>
        <p:txBody>
          <a:bodyPr/>
          <a:lstStyle/>
          <a:p>
            <a:r>
              <a:rPr lang="en-US" dirty="0"/>
              <a:t>used to represent a programming solution</a:t>
            </a:r>
          </a:p>
          <a:p>
            <a:r>
              <a:rPr lang="en-US" dirty="0"/>
              <a:t>not related to the syntax of any language</a:t>
            </a:r>
          </a:p>
          <a:p>
            <a:r>
              <a:rPr lang="en-US" dirty="0"/>
              <a:t>should explain what each line of a program should do in the order that it should be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9079-1E10-EBE8-F9DD-A8A1CD40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B5E2-E0E4-4DB3-BFCA-E0C6FC44F7F0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0BDC-BB95-2928-E8C5-7CB79E77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 : Problem Solving and Programming II  KBingham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2199-EEE8-2827-9FBA-88950673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0A167-166E-E33E-788D-5D6E96F70ADA}"/>
              </a:ext>
            </a:extLst>
          </p:cNvPr>
          <p:cNvSpPr txBox="1"/>
          <p:nvPr/>
        </p:nvSpPr>
        <p:spPr>
          <a:xfrm>
            <a:off x="5105400" y="520598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article 1</a:t>
            </a:r>
            <a:endParaRPr lang="en-US" dirty="0"/>
          </a:p>
          <a:p>
            <a:r>
              <a:rPr lang="en-US" dirty="0">
                <a:hlinkClick r:id="rId3"/>
              </a:rPr>
              <a:t>article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8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1DC0-D390-5A37-2CD0-2D665737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67" y="9728"/>
            <a:ext cx="7772400" cy="1609344"/>
          </a:xfrm>
        </p:spPr>
        <p:txBody>
          <a:bodyPr/>
          <a:lstStyle/>
          <a:p>
            <a:r>
              <a:rPr lang="en-US" dirty="0"/>
              <a:t>Pseudocode: </a:t>
            </a:r>
            <a:br>
              <a:rPr lang="en-US" dirty="0"/>
            </a:br>
            <a:r>
              <a:rPr lang="en-US" dirty="0"/>
              <a:t>Ex1: output largest of 3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EDE3-9CEE-E210-F78E-D0BA81E5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280" y="1619072"/>
            <a:ext cx="8312593" cy="4596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INPUT:  None; set 3 values for </a:t>
            </a:r>
            <a:r>
              <a:rPr lang="en-US" dirty="0" err="1"/>
              <a:t>a,b,c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OUTPUT: largest of the 3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largest():</a:t>
            </a:r>
          </a:p>
          <a:p>
            <a:pPr marL="0" indent="0">
              <a:buNone/>
            </a:pPr>
            <a:r>
              <a:rPr lang="en-US" dirty="0"/>
              <a:t>              SET </a:t>
            </a:r>
            <a:r>
              <a:rPr lang="en-US" dirty="0" err="1"/>
              <a:t>a,b,c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large = a</a:t>
            </a:r>
          </a:p>
          <a:p>
            <a:pPr marL="0" indent="0">
              <a:buNone/>
            </a:pPr>
            <a:r>
              <a:rPr lang="en-US" dirty="0"/>
              <a:t>               IF b &gt; large</a:t>
            </a:r>
          </a:p>
          <a:p>
            <a:pPr marL="0" indent="0">
              <a:buNone/>
            </a:pPr>
            <a:r>
              <a:rPr lang="en-US" dirty="0"/>
              <a:t>	     THEN large = b</a:t>
            </a:r>
          </a:p>
          <a:p>
            <a:pPr marL="0" indent="0">
              <a:buNone/>
            </a:pPr>
            <a:r>
              <a:rPr lang="en-US" dirty="0"/>
              <a:t>               IF c &gt; large</a:t>
            </a:r>
          </a:p>
          <a:p>
            <a:pPr marL="0" indent="0">
              <a:buNone/>
            </a:pPr>
            <a:r>
              <a:rPr lang="en-US" dirty="0"/>
              <a:t>	      THEN large = c</a:t>
            </a:r>
          </a:p>
          <a:p>
            <a:pPr marL="0" indent="0">
              <a:buNone/>
            </a:pPr>
            <a:r>
              <a:rPr lang="en-US" dirty="0"/>
              <a:t>	PRINT large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2CC-6CF5-094D-1893-6E708268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5F75-9A9B-4718-86DB-04988C466D07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00BB-1562-7BAC-2A0C-9A850392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 : Problem Solving and Programming II  KBingham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5675-0F59-EC5F-84D5-F14B25C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5200B-1A41-251F-4195-A8B4D8B18C0A}"/>
              </a:ext>
            </a:extLst>
          </p:cNvPr>
          <p:cNvSpPr txBox="1"/>
          <p:nvPr/>
        </p:nvSpPr>
        <p:spPr>
          <a:xfrm>
            <a:off x="5431536" y="2133600"/>
            <a:ext cx="2874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key words are all caps</a:t>
            </a:r>
          </a:p>
          <a:p>
            <a:r>
              <a:rPr lang="en-US" dirty="0">
                <a:solidFill>
                  <a:srgbClr val="0070C0"/>
                </a:solidFill>
              </a:rPr>
              <a:t>   INPUT/READ/GET</a:t>
            </a:r>
          </a:p>
          <a:p>
            <a:r>
              <a:rPr lang="en-US" dirty="0">
                <a:solidFill>
                  <a:srgbClr val="0070C0"/>
                </a:solidFill>
              </a:rPr>
              <a:t>   OUTPUT/PRINT</a:t>
            </a:r>
          </a:p>
          <a:p>
            <a:r>
              <a:rPr lang="en-US" dirty="0">
                <a:solidFill>
                  <a:srgbClr val="0070C0"/>
                </a:solidFill>
              </a:rPr>
              <a:t>   IF, ELSE, ENDIF</a:t>
            </a:r>
          </a:p>
          <a:p>
            <a:r>
              <a:rPr lang="en-US" dirty="0">
                <a:solidFill>
                  <a:srgbClr val="0070C0"/>
                </a:solidFill>
              </a:rPr>
              <a:t>   CASE</a:t>
            </a:r>
          </a:p>
          <a:p>
            <a:r>
              <a:rPr lang="en-US" dirty="0">
                <a:solidFill>
                  <a:srgbClr val="0070C0"/>
                </a:solidFill>
              </a:rPr>
              <a:t>   WHILE ENDWHILE</a:t>
            </a:r>
          </a:p>
          <a:p>
            <a:r>
              <a:rPr lang="en-US" dirty="0">
                <a:solidFill>
                  <a:srgbClr val="0070C0"/>
                </a:solidFill>
              </a:rPr>
              <a:t>   FOR/ENDFOR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1DC0-D390-5A37-2CD0-2D665737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67" y="9728"/>
            <a:ext cx="7772400" cy="1609344"/>
          </a:xfrm>
        </p:spPr>
        <p:txBody>
          <a:bodyPr/>
          <a:lstStyle/>
          <a:p>
            <a:r>
              <a:rPr lang="en-US" dirty="0"/>
              <a:t>C++ code: </a:t>
            </a:r>
            <a:br>
              <a:rPr lang="en-US" dirty="0"/>
            </a:br>
            <a:r>
              <a:rPr lang="en-US" dirty="0"/>
              <a:t>Ex1: output largest of 3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EDE3-9CEE-E210-F78E-D0BA81E5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346" y="1341166"/>
            <a:ext cx="2568535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largest():</a:t>
            </a:r>
          </a:p>
          <a:p>
            <a:pPr marL="0" indent="0">
              <a:buNone/>
            </a:pPr>
            <a:r>
              <a:rPr lang="en-US" sz="1800" dirty="0"/>
              <a:t>     SET </a:t>
            </a:r>
            <a:r>
              <a:rPr lang="en-US" sz="1800" dirty="0" err="1"/>
              <a:t>a,b,c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large = a</a:t>
            </a:r>
          </a:p>
          <a:p>
            <a:pPr marL="0" indent="0">
              <a:buNone/>
            </a:pPr>
            <a:r>
              <a:rPr lang="en-US" sz="1800" dirty="0"/>
              <a:t>     IF b &gt; large</a:t>
            </a:r>
          </a:p>
          <a:p>
            <a:pPr marL="0" indent="0">
              <a:buNone/>
            </a:pPr>
            <a:r>
              <a:rPr lang="en-US" sz="1800" dirty="0"/>
              <a:t>         THEN large = b</a:t>
            </a:r>
          </a:p>
          <a:p>
            <a:pPr marL="0" indent="0">
              <a:buNone/>
            </a:pPr>
            <a:r>
              <a:rPr lang="en-US" sz="1800" dirty="0"/>
              <a:t>      IF c &gt; large</a:t>
            </a:r>
          </a:p>
          <a:p>
            <a:pPr marL="0" indent="0">
              <a:buNone/>
            </a:pPr>
            <a:r>
              <a:rPr lang="en-US" sz="1800" dirty="0"/>
              <a:t>          THEN large = c</a:t>
            </a:r>
          </a:p>
          <a:p>
            <a:pPr marL="0" indent="0">
              <a:buNone/>
            </a:pPr>
            <a:r>
              <a:rPr lang="en-US" sz="1800" dirty="0"/>
              <a:t>     PRINT large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2CC-6CF5-094D-1893-6E708268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5F75-9A9B-4718-86DB-04988C466D07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00BB-1562-7BAC-2A0C-9A850392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 : Problem Solving and Programming II  KBingham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5675-0F59-EC5F-84D5-F14B25C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5200B-1A41-251F-4195-A8B4D8B18C0A}"/>
              </a:ext>
            </a:extLst>
          </p:cNvPr>
          <p:cNvSpPr txBox="1"/>
          <p:nvPr/>
        </p:nvSpPr>
        <p:spPr>
          <a:xfrm>
            <a:off x="2563326" y="1648165"/>
            <a:ext cx="3938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#include &lt;iostream&gt;;</a:t>
            </a:r>
          </a:p>
          <a:p>
            <a:r>
              <a:rPr lang="en-US" sz="2400" b="1" dirty="0"/>
              <a:t>int main(){</a:t>
            </a:r>
          </a:p>
          <a:p>
            <a:r>
              <a:rPr lang="en-US" sz="2400" b="1" dirty="0"/>
              <a:t>      int a=6, b=10,c=0;</a:t>
            </a:r>
          </a:p>
          <a:p>
            <a:r>
              <a:rPr lang="en-US" sz="2400" b="1" dirty="0"/>
              <a:t>	int large = a;</a:t>
            </a:r>
          </a:p>
          <a:p>
            <a:r>
              <a:rPr lang="en-US" sz="2400" b="1" dirty="0"/>
              <a:t>      if ( b &gt; large )</a:t>
            </a:r>
          </a:p>
          <a:p>
            <a:r>
              <a:rPr lang="en-US" sz="2400" b="1" dirty="0"/>
              <a:t>	    large = b;</a:t>
            </a:r>
          </a:p>
          <a:p>
            <a:r>
              <a:rPr lang="en-US" sz="2400" b="1" dirty="0"/>
              <a:t>      if ( c &gt; large )</a:t>
            </a:r>
          </a:p>
          <a:p>
            <a:r>
              <a:rPr lang="en-US" sz="2400" b="1" dirty="0"/>
              <a:t>	    large = c;</a:t>
            </a:r>
          </a:p>
          <a:p>
            <a:r>
              <a:rPr lang="en-US" sz="2400" b="1" dirty="0"/>
              <a:t>	std::</a:t>
            </a:r>
            <a:r>
              <a:rPr lang="en-US" sz="2400" b="1" dirty="0" err="1"/>
              <a:t>cout</a:t>
            </a:r>
            <a:r>
              <a:rPr lang="en-US" sz="2400" b="1" dirty="0"/>
              <a:t> &lt;&lt; large;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</a:t>
            </a: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4B4BA-F4DC-39CF-15D7-54835E195E8F}"/>
              </a:ext>
            </a:extLst>
          </p:cNvPr>
          <p:cNvSpPr txBox="1"/>
          <p:nvPr/>
        </p:nvSpPr>
        <p:spPr>
          <a:xfrm>
            <a:off x="6240145" y="2274312"/>
            <a:ext cx="2542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main() function is the driving function in any C++ program.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F6541-B161-EEDC-C196-FACA24A8C7A6}"/>
              </a:ext>
            </a:extLst>
          </p:cNvPr>
          <p:cNvSpPr txBox="1"/>
          <p:nvPr/>
        </p:nvSpPr>
        <p:spPr>
          <a:xfrm>
            <a:off x="6064524" y="4945418"/>
            <a:ext cx="3526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 writes to console</a:t>
            </a:r>
          </a:p>
          <a:p>
            <a:pPr lvl="0"/>
            <a:r>
              <a:rPr lang="en-US" dirty="0">
                <a:solidFill>
                  <a:srgbClr val="7030A0"/>
                </a:solidFill>
              </a:rPr>
              <a:t>std:: is the library containing the command</a:t>
            </a:r>
          </a:p>
          <a:p>
            <a:pPr lvl="0"/>
            <a:r>
              <a:rPr lang="en-US" dirty="0">
                <a:solidFill>
                  <a:srgbClr val="7030A0"/>
                </a:solidFill>
              </a:rPr>
              <a:t>&lt;&lt; is the insertion operator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C6281-64BB-B968-74EB-C327D18C7D2C}"/>
              </a:ext>
            </a:extLst>
          </p:cNvPr>
          <p:cNvSpPr txBox="1"/>
          <p:nvPr/>
        </p:nvSpPr>
        <p:spPr>
          <a:xfrm>
            <a:off x="6221095" y="3435137"/>
            <a:ext cx="254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set variable type</a:t>
            </a:r>
          </a:p>
          <a:p>
            <a:pPr lvl="0"/>
            <a:r>
              <a:rPr lang="en-US" dirty="0">
                <a:solidFill>
                  <a:srgbClr val="0070C0"/>
                </a:solidFill>
              </a:rPr>
              <a:t>initialize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EDB1D-C6FE-A754-F556-FFDF5D6FB16A}"/>
              </a:ext>
            </a:extLst>
          </p:cNvPr>
          <p:cNvSpPr txBox="1"/>
          <p:nvPr/>
        </p:nvSpPr>
        <p:spPr>
          <a:xfrm>
            <a:off x="6249981" y="4219967"/>
            <a:ext cx="2542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; ends each </a:t>
            </a:r>
            <a:r>
              <a:rPr lang="en-US" dirty="0" err="1">
                <a:solidFill>
                  <a:srgbClr val="0070C0"/>
                </a:solidFill>
              </a:rPr>
              <a:t>stmt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96242-7715-8CDF-9E7C-DCC300691A40}"/>
              </a:ext>
            </a:extLst>
          </p:cNvPr>
          <p:cNvSpPr txBox="1"/>
          <p:nvPr/>
        </p:nvSpPr>
        <p:spPr>
          <a:xfrm>
            <a:off x="6202750" y="1312417"/>
            <a:ext cx="2951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preprocessor instruction. insert contents of iostream here.</a:t>
            </a:r>
          </a:p>
        </p:txBody>
      </p:sp>
    </p:spTree>
    <p:extLst>
      <p:ext uri="{BB962C8B-B14F-4D97-AF65-F5344CB8AC3E}">
        <p14:creationId xmlns:p14="http://schemas.microsoft.com/office/powerpoint/2010/main" val="11132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1DC0-D390-5A37-2CD0-2D665737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-227678"/>
            <a:ext cx="90297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C++ code: </a:t>
            </a:r>
            <a:br>
              <a:rPr lang="en-US" dirty="0"/>
            </a:br>
            <a:r>
              <a:rPr lang="en-US" dirty="0"/>
              <a:t>Ex1:  output largest of 3 numbers (with input)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5675-0F59-EC5F-84D5-F14B25C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5200B-1A41-251F-4195-A8B4D8B18C0A}"/>
              </a:ext>
            </a:extLst>
          </p:cNvPr>
          <p:cNvSpPr txBox="1"/>
          <p:nvPr/>
        </p:nvSpPr>
        <p:spPr>
          <a:xfrm>
            <a:off x="304800" y="1066800"/>
            <a:ext cx="523377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#include &lt;iostream&gt;;</a:t>
            </a:r>
          </a:p>
          <a:p>
            <a:r>
              <a:rPr lang="en-US" sz="2400" b="1" dirty="0"/>
              <a:t>using namespace std;</a:t>
            </a:r>
          </a:p>
          <a:p>
            <a:r>
              <a:rPr lang="en-US" sz="2400" b="1" dirty="0"/>
              <a:t>int main(){</a:t>
            </a:r>
          </a:p>
          <a:p>
            <a:r>
              <a:rPr lang="en-US" sz="2400" b="1" dirty="0"/>
              <a:t>      const int a = 15;</a:t>
            </a:r>
          </a:p>
          <a:p>
            <a:r>
              <a:rPr lang="en-US" sz="2400" b="1" dirty="0"/>
              <a:t>      int </a:t>
            </a:r>
            <a:r>
              <a:rPr lang="en-US" sz="2400" b="1" dirty="0" err="1"/>
              <a:t>b,c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  </a:t>
            </a:r>
            <a:r>
              <a:rPr lang="en-US" sz="2400" b="1" dirty="0" err="1"/>
              <a:t>cout</a:t>
            </a:r>
            <a:r>
              <a:rPr lang="en-US" sz="2400" b="1" dirty="0"/>
              <a:t> &lt;&lt; “Enter 2 numbers: “;</a:t>
            </a:r>
          </a:p>
          <a:p>
            <a:r>
              <a:rPr lang="en-US" sz="2400" b="1" dirty="0"/>
              <a:t>      </a:t>
            </a:r>
            <a:r>
              <a:rPr lang="en-US" sz="2400" b="1" dirty="0" err="1"/>
              <a:t>cin</a:t>
            </a:r>
            <a:r>
              <a:rPr lang="en-US" sz="2400" b="1" dirty="0"/>
              <a:t>&gt;&gt;b&gt;&gt;c;</a:t>
            </a:r>
          </a:p>
          <a:p>
            <a:r>
              <a:rPr lang="en-US" sz="2400" b="1" dirty="0"/>
              <a:t>	int large = a;</a:t>
            </a:r>
          </a:p>
          <a:p>
            <a:r>
              <a:rPr lang="en-US" sz="2400" b="1" dirty="0"/>
              <a:t>      if ( b &gt; large )</a:t>
            </a:r>
          </a:p>
          <a:p>
            <a:r>
              <a:rPr lang="en-US" sz="2400" b="1" dirty="0"/>
              <a:t>	    large = b;</a:t>
            </a:r>
          </a:p>
          <a:p>
            <a:r>
              <a:rPr lang="en-US" sz="2400" b="1" dirty="0"/>
              <a:t>      if ( c &gt; large )</a:t>
            </a:r>
          </a:p>
          <a:p>
            <a:r>
              <a:rPr lang="en-US" sz="2400" b="1" dirty="0"/>
              <a:t>	    large = c;</a:t>
            </a:r>
          </a:p>
          <a:p>
            <a:r>
              <a:rPr lang="en-US" sz="2400" b="1" dirty="0"/>
              <a:t>      double avg = (</a:t>
            </a:r>
            <a:r>
              <a:rPr lang="en-US" sz="2400" b="1" dirty="0" err="1"/>
              <a:t>a+b+c</a:t>
            </a:r>
            <a:r>
              <a:rPr lang="en-US" sz="2400" b="1" dirty="0"/>
              <a:t>)/3;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cout</a:t>
            </a:r>
            <a:r>
              <a:rPr lang="en-US" sz="2400" b="1" dirty="0"/>
              <a:t> &lt;&lt; large &lt;&lt; “ “ &lt;&lt; avg;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</a:t>
            </a: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F6541-B161-EEDC-C196-FACA24A8C7A6}"/>
              </a:ext>
            </a:extLst>
          </p:cNvPr>
          <p:cNvSpPr txBox="1"/>
          <p:nvPr/>
        </p:nvSpPr>
        <p:spPr>
          <a:xfrm>
            <a:off x="5411142" y="3678692"/>
            <a:ext cx="38074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 inputs from standard input (keyboard)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std:: is the library containing the command, but since we have namespace specified, we don’t need to include this.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&gt;&gt; is the extraction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96242-7715-8CDF-9E7C-DCC300691A40}"/>
              </a:ext>
            </a:extLst>
          </p:cNvPr>
          <p:cNvSpPr txBox="1"/>
          <p:nvPr/>
        </p:nvSpPr>
        <p:spPr>
          <a:xfrm>
            <a:off x="5431536" y="1381666"/>
            <a:ext cx="2951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using namespace tells compiler that the code is using std namespace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A6EA5-9DB0-8BD2-0E0A-34BCF99ED18A}"/>
              </a:ext>
            </a:extLst>
          </p:cNvPr>
          <p:cNvSpPr txBox="1"/>
          <p:nvPr/>
        </p:nvSpPr>
        <p:spPr>
          <a:xfrm>
            <a:off x="5431536" y="2352024"/>
            <a:ext cx="38074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there are many types of data: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int,float,double,char,string</a:t>
            </a:r>
            <a:endParaRPr lang="en-US" dirty="0">
              <a:solidFill>
                <a:srgbClr val="7030A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const  implies the value can not be changed in the program</a:t>
            </a:r>
          </a:p>
          <a:p>
            <a:pPr lvl="0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9C4AC-620B-F944-7C8E-6304F85EDFCD}"/>
              </a:ext>
            </a:extLst>
          </p:cNvPr>
          <p:cNvSpPr txBox="1"/>
          <p:nvPr/>
        </p:nvSpPr>
        <p:spPr>
          <a:xfrm>
            <a:off x="5446956" y="5855182"/>
            <a:ext cx="3807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int division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format output using </a:t>
            </a:r>
            <a:r>
              <a:rPr lang="en-US" dirty="0" err="1">
                <a:solidFill>
                  <a:srgbClr val="7030A0"/>
                </a:solidFill>
              </a:rPr>
              <a:t>setprecision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pPr lvl="0"/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2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1DC0-D390-5A37-2CD0-2D665737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0" y="368193"/>
            <a:ext cx="41529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C++ code: </a:t>
            </a:r>
            <a:br>
              <a:rPr lang="en-US" dirty="0"/>
            </a:br>
            <a:r>
              <a:rPr lang="en-US" dirty="0"/>
              <a:t>Ex1:  output largest of 3 numbers (with loop)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5675-0F59-EC5F-84D5-F14B25C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5200B-1A41-251F-4195-A8B4D8B18C0A}"/>
              </a:ext>
            </a:extLst>
          </p:cNvPr>
          <p:cNvSpPr txBox="1"/>
          <p:nvPr/>
        </p:nvSpPr>
        <p:spPr>
          <a:xfrm>
            <a:off x="34332" y="117693"/>
            <a:ext cx="560446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#include &lt;iostream&gt;;</a:t>
            </a:r>
          </a:p>
          <a:p>
            <a:r>
              <a:rPr lang="en-US" sz="2400" b="1" dirty="0"/>
              <a:t>using namespace std;</a:t>
            </a:r>
          </a:p>
          <a:p>
            <a:r>
              <a:rPr lang="en-US" sz="2400" b="1" dirty="0"/>
              <a:t>int main(){</a:t>
            </a:r>
          </a:p>
          <a:p>
            <a:r>
              <a:rPr lang="en-US" sz="2400" b="1" dirty="0"/>
              <a:t>      int </a:t>
            </a:r>
            <a:r>
              <a:rPr lang="en-US" sz="2400" b="1" dirty="0" err="1"/>
              <a:t>a,b,c,large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  char again = ‘Y’;</a:t>
            </a:r>
          </a:p>
          <a:p>
            <a:r>
              <a:rPr lang="en-US" sz="2400" b="1" dirty="0"/>
              <a:t>      while(again == ‘Y;){</a:t>
            </a:r>
          </a:p>
          <a:p>
            <a:pPr lvl="1"/>
            <a:r>
              <a:rPr lang="en-US" sz="2400" b="1" dirty="0"/>
              <a:t>      </a:t>
            </a:r>
            <a:r>
              <a:rPr lang="en-US" sz="2400" b="1" dirty="0" err="1"/>
              <a:t>cout</a:t>
            </a:r>
            <a:r>
              <a:rPr lang="en-US" sz="2400" b="1" dirty="0"/>
              <a:t> &lt;&lt; “Enter 3 integers: “;</a:t>
            </a:r>
          </a:p>
          <a:p>
            <a:pPr lvl="1"/>
            <a:r>
              <a:rPr lang="en-US" sz="2400" b="1" dirty="0"/>
              <a:t>      </a:t>
            </a:r>
            <a:r>
              <a:rPr lang="en-US" sz="2400" b="1" dirty="0" err="1"/>
              <a:t>cin</a:t>
            </a:r>
            <a:r>
              <a:rPr lang="en-US" sz="2400" b="1" dirty="0"/>
              <a:t> &gt;&gt; a &gt;&gt; b &gt;&gt; c;</a:t>
            </a:r>
          </a:p>
          <a:p>
            <a:pPr lvl="1"/>
            <a:r>
              <a:rPr lang="en-US" sz="2400" b="1" dirty="0"/>
              <a:t>	int large = a;</a:t>
            </a:r>
          </a:p>
          <a:p>
            <a:pPr lvl="1"/>
            <a:r>
              <a:rPr lang="en-US" sz="2400" b="1" dirty="0"/>
              <a:t>      if ( b &gt; large )</a:t>
            </a:r>
          </a:p>
          <a:p>
            <a:pPr lvl="1"/>
            <a:r>
              <a:rPr lang="en-US" sz="2400" b="1" dirty="0"/>
              <a:t>	    large = b;</a:t>
            </a:r>
          </a:p>
          <a:p>
            <a:pPr lvl="1"/>
            <a:r>
              <a:rPr lang="en-US" sz="2400" b="1" dirty="0"/>
              <a:t>      if ( c &gt; large )</a:t>
            </a:r>
          </a:p>
          <a:p>
            <a:pPr lvl="1"/>
            <a:r>
              <a:rPr lang="en-US" sz="2400" b="1" dirty="0"/>
              <a:t>	    large = c;</a:t>
            </a:r>
          </a:p>
          <a:p>
            <a:pPr lvl="1"/>
            <a:r>
              <a:rPr lang="en-US" sz="2400" b="1" dirty="0"/>
              <a:t>      </a:t>
            </a:r>
            <a:r>
              <a:rPr lang="en-US" sz="2400" b="1" dirty="0" err="1"/>
              <a:t>cout</a:t>
            </a:r>
            <a:r>
              <a:rPr lang="en-US" sz="2400" b="1" dirty="0"/>
              <a:t> &lt;&lt; “Again? ”;</a:t>
            </a:r>
          </a:p>
          <a:p>
            <a:pPr lvl="1"/>
            <a:r>
              <a:rPr lang="en-US" sz="2400" b="1" dirty="0"/>
              <a:t>      </a:t>
            </a:r>
            <a:r>
              <a:rPr lang="en-US" sz="2400" b="1" dirty="0" err="1"/>
              <a:t>cin</a:t>
            </a:r>
            <a:r>
              <a:rPr lang="en-US" sz="2400" b="1" dirty="0"/>
              <a:t> &gt;&gt; again;</a:t>
            </a:r>
          </a:p>
          <a:p>
            <a:r>
              <a:rPr lang="en-US" sz="2400" b="1" dirty="0"/>
              <a:t>     }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</a:t>
            </a: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F6541-B161-EEDC-C196-FACA24A8C7A6}"/>
              </a:ext>
            </a:extLst>
          </p:cNvPr>
          <p:cNvSpPr txBox="1"/>
          <p:nvPr/>
        </p:nvSpPr>
        <p:spPr>
          <a:xfrm>
            <a:off x="5446956" y="3019285"/>
            <a:ext cx="38074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 inputs from standard input (keyboard)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std:: is the library containing the command, but since we have namespace specified, we don’t need to include this.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&gt;&gt; is the extraction operator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&lt;&lt; is the insertion operator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A6EA5-9DB0-8BD2-0E0A-34BCF99ED18A}"/>
              </a:ext>
            </a:extLst>
          </p:cNvPr>
          <p:cNvSpPr txBox="1"/>
          <p:nvPr/>
        </p:nvSpPr>
        <p:spPr>
          <a:xfrm>
            <a:off x="5431536" y="2352024"/>
            <a:ext cx="3807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there are many types of data: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int,float,double,char,string</a:t>
            </a:r>
            <a:endParaRPr lang="en-US" dirty="0">
              <a:solidFill>
                <a:srgbClr val="7030A0"/>
              </a:solidFill>
            </a:endParaRPr>
          </a:p>
          <a:p>
            <a:pPr lvl="0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9C4AC-620B-F944-7C8E-6304F85EDFCD}"/>
              </a:ext>
            </a:extLst>
          </p:cNvPr>
          <p:cNvSpPr txBox="1"/>
          <p:nvPr/>
        </p:nvSpPr>
        <p:spPr>
          <a:xfrm>
            <a:off x="3429000" y="5394705"/>
            <a:ext cx="4343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‘while’ loops: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prep the test variable before loop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test the value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update the variable in the loop</a:t>
            </a:r>
          </a:p>
        </p:txBody>
      </p:sp>
    </p:spTree>
    <p:extLst>
      <p:ext uri="{BB962C8B-B14F-4D97-AF65-F5344CB8AC3E}">
        <p14:creationId xmlns:p14="http://schemas.microsoft.com/office/powerpoint/2010/main" val="347488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EF9F-A14B-B92A-0002-2AEECF31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24" y="1959083"/>
            <a:ext cx="4502886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    None (GET 2 values x &amp; y)</a:t>
            </a:r>
          </a:p>
          <a:p>
            <a:pPr marL="0" indent="0">
              <a:buNone/>
            </a:pPr>
            <a:r>
              <a:rPr lang="en-US" dirty="0"/>
              <a:t>Output: PRINT distance to origin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distance(){</a:t>
            </a:r>
          </a:p>
          <a:p>
            <a:pPr marL="0" indent="0">
              <a:buNone/>
            </a:pPr>
            <a:r>
              <a:rPr lang="en-US" dirty="0"/>
              <a:t>     GET x &amp; y</a:t>
            </a:r>
          </a:p>
          <a:p>
            <a:pPr marL="0" indent="0">
              <a:buNone/>
            </a:pPr>
            <a:r>
              <a:rPr lang="en-US" dirty="0"/>
              <a:t>     CALC distance</a:t>
            </a:r>
          </a:p>
          <a:p>
            <a:pPr marL="0" indent="0">
              <a:buNone/>
            </a:pPr>
            <a:r>
              <a:rPr lang="en-US" dirty="0"/>
              <a:t>     PRINT distance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F43A8-FA77-331A-F137-227BAC9B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CS201R : Problems Solving and Programming II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A89DA-EAB3-48A9-3858-BD6E6E47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13E3BF-CE4E-BDD0-1228-4487B32F72A5}"/>
              </a:ext>
            </a:extLst>
          </p:cNvPr>
          <p:cNvSpPr txBox="1">
            <a:spLocks/>
          </p:cNvSpPr>
          <p:nvPr/>
        </p:nvSpPr>
        <p:spPr>
          <a:xfrm>
            <a:off x="229634" y="86829"/>
            <a:ext cx="82776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pseudocode:</a:t>
            </a:r>
            <a:br>
              <a:rPr lang="en-US" dirty="0"/>
            </a:br>
            <a:r>
              <a:rPr lang="en-US" dirty="0"/>
              <a:t>ex 2: GET 2 values (x &amp; y)</a:t>
            </a:r>
            <a:br>
              <a:rPr lang="en-US" dirty="0"/>
            </a:br>
            <a:r>
              <a:rPr lang="en-US" dirty="0"/>
              <a:t>	determine </a:t>
            </a:r>
            <a:r>
              <a:rPr lang="en-US" dirty="0" err="1"/>
              <a:t>dist</a:t>
            </a:r>
            <a:r>
              <a:rPr lang="en-US" dirty="0"/>
              <a:t> to origin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DE33A-5FC1-4DD6-30A3-A50319DBE161}"/>
              </a:ext>
            </a:extLst>
          </p:cNvPr>
          <p:cNvSpPr txBox="1">
            <a:spLocks/>
          </p:cNvSpPr>
          <p:nvPr/>
        </p:nvSpPr>
        <p:spPr>
          <a:xfrm>
            <a:off x="3325640" y="3284109"/>
            <a:ext cx="3893990" cy="860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 2:  C++ code: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232F9-F95F-D636-B2AA-8C348A85CF01}"/>
              </a:ext>
            </a:extLst>
          </p:cNvPr>
          <p:cNvSpPr txBox="1"/>
          <p:nvPr/>
        </p:nvSpPr>
        <p:spPr>
          <a:xfrm>
            <a:off x="3325640" y="4200657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x, y;    </a:t>
            </a:r>
          </a:p>
          <a:p>
            <a:r>
              <a:rPr lang="en-US" dirty="0" err="1"/>
              <a:t>cout</a:t>
            </a:r>
            <a:r>
              <a:rPr lang="en-US" dirty="0"/>
              <a:t> &lt;&lt; “Enter 2 integers: "&lt;&lt; </a:t>
            </a:r>
            <a:r>
              <a:rPr lang="en-US" dirty="0" err="1"/>
              <a:t>endl</a:t>
            </a:r>
            <a:r>
              <a:rPr lang="en-US" dirty="0"/>
              <a:t>;    </a:t>
            </a:r>
          </a:p>
          <a:p>
            <a:r>
              <a:rPr lang="en-US" dirty="0" err="1"/>
              <a:t>cin</a:t>
            </a:r>
            <a:r>
              <a:rPr lang="en-US" dirty="0"/>
              <a:t> &gt;&gt; x &gt;&gt; y;   </a:t>
            </a:r>
          </a:p>
          <a:p>
            <a:r>
              <a:rPr lang="en-US" dirty="0"/>
              <a:t>double </a:t>
            </a:r>
            <a:r>
              <a:rPr lang="en-US" dirty="0" err="1"/>
              <a:t>dist</a:t>
            </a:r>
            <a:r>
              <a:rPr lang="en-US" dirty="0"/>
              <a:t> = pow((pow(x,2) + pow(y,2)),.5);    </a:t>
            </a:r>
          </a:p>
          <a:p>
            <a:r>
              <a:rPr lang="en-US" dirty="0" err="1"/>
              <a:t>cout</a:t>
            </a:r>
            <a:r>
              <a:rPr lang="en-US" dirty="0"/>
              <a:t> &lt;&lt; "The distance is: " &lt;&lt; </a:t>
            </a:r>
            <a:r>
              <a:rPr lang="en-US" dirty="0" err="1"/>
              <a:t>dist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4D50F-5E20-AF36-A453-845457CD0D14}"/>
              </a:ext>
            </a:extLst>
          </p:cNvPr>
          <p:cNvSpPr txBox="1"/>
          <p:nvPr/>
        </p:nvSpPr>
        <p:spPr>
          <a:xfrm>
            <a:off x="3960994" y="5672905"/>
            <a:ext cx="3735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the pow(a, b) function will take the base a to the power of b </a:t>
            </a:r>
          </a:p>
          <a:p>
            <a:pPr lvl="0"/>
            <a:r>
              <a:rPr lang="en-US" dirty="0">
                <a:solidFill>
                  <a:srgbClr val="7030A0"/>
                </a:solidFill>
              </a:rPr>
              <a:t>and return a double</a:t>
            </a:r>
          </a:p>
        </p:txBody>
      </p:sp>
    </p:spTree>
    <p:extLst>
      <p:ext uri="{BB962C8B-B14F-4D97-AF65-F5344CB8AC3E}">
        <p14:creationId xmlns:p14="http://schemas.microsoft.com/office/powerpoint/2010/main" val="14735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3D6-D8CF-CFC6-8103-FD2837B8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81" y="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Pseudocode:  input 3 numbers</a:t>
            </a:r>
            <a:br>
              <a:rPr lang="en-US" dirty="0"/>
            </a:br>
            <a:r>
              <a:rPr lang="en-US" dirty="0"/>
              <a:t>ex 3: Print in Increasing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1F9A-940F-A0E0-F128-58F8B152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074737"/>
            <a:ext cx="8430006" cy="519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INPUT:  3 values </a:t>
            </a:r>
            <a:r>
              <a:rPr lang="en-US" dirty="0" err="1"/>
              <a:t>a,b,c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OUTPUT:  3 values in ascending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order():</a:t>
            </a:r>
          </a:p>
          <a:p>
            <a:pPr marL="0" indent="0">
              <a:buNone/>
            </a:pPr>
            <a:r>
              <a:rPr lang="en-US" dirty="0"/>
              <a:t>               INPUT </a:t>
            </a:r>
            <a:r>
              <a:rPr lang="en-US" dirty="0" err="1"/>
              <a:t>a,b,c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 b &lt; a</a:t>
            </a:r>
          </a:p>
          <a:p>
            <a:pPr marL="0" indent="0">
              <a:buNone/>
            </a:pPr>
            <a:r>
              <a:rPr lang="en-US" dirty="0"/>
              <a:t>	     THEN swap a &amp; b</a:t>
            </a:r>
          </a:p>
          <a:p>
            <a:pPr marL="0" indent="0">
              <a:buNone/>
            </a:pPr>
            <a:r>
              <a:rPr lang="en-US" dirty="0"/>
              <a:t>               IF c &lt; b	      </a:t>
            </a:r>
          </a:p>
          <a:p>
            <a:pPr marL="0" indent="0">
              <a:buNone/>
            </a:pPr>
            <a:r>
              <a:rPr lang="en-US" dirty="0"/>
              <a:t>                    THEN swap b &amp; c</a:t>
            </a:r>
          </a:p>
          <a:p>
            <a:pPr marL="0" indent="0">
              <a:buNone/>
            </a:pPr>
            <a:r>
              <a:rPr lang="en-US" dirty="0"/>
              <a:t>               IF  b &lt; a</a:t>
            </a:r>
          </a:p>
          <a:p>
            <a:pPr marL="0" indent="0">
              <a:buNone/>
            </a:pPr>
            <a:r>
              <a:rPr lang="en-US" dirty="0"/>
              <a:t>                     THEN swap a &amp; b</a:t>
            </a:r>
          </a:p>
          <a:p>
            <a:pPr marL="0" indent="0">
              <a:buNone/>
            </a:pPr>
            <a:r>
              <a:rPr lang="en-US" dirty="0"/>
              <a:t>	 PRINT </a:t>
            </a:r>
            <a:r>
              <a:rPr lang="en-US" dirty="0" err="1"/>
              <a:t>a,b,c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9D03-7A6D-9BBA-475C-66DF1203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83F-E683-4395-A273-6FCB009E79FA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EA52-0420-4920-D431-6943ED50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4572000" cy="1600327"/>
          </a:xfrm>
        </p:spPr>
        <p:txBody>
          <a:bodyPr>
            <a:normAutofit fontScale="90000"/>
          </a:bodyPr>
          <a:lstStyle/>
          <a:p>
            <a:r>
              <a:rPr lang="en-US" dirty="0"/>
              <a:t>CS 201: Problem Solving &amp;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Instructor:  Joan Gladbach</a:t>
            </a:r>
          </a:p>
          <a:p>
            <a:r>
              <a:rPr lang="en-US" dirty="0"/>
              <a:t>School of Science &amp; Engineering</a:t>
            </a:r>
          </a:p>
          <a:p>
            <a:r>
              <a:rPr lang="en-US" dirty="0"/>
              <a:t>University of Missouri - Kansas City</a:t>
            </a:r>
          </a:p>
        </p:txBody>
      </p:sp>
    </p:spTree>
    <p:extLst>
      <p:ext uri="{BB962C8B-B14F-4D97-AF65-F5344CB8AC3E}">
        <p14:creationId xmlns:p14="http://schemas.microsoft.com/office/powerpoint/2010/main" val="156028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1F9A-940F-A0E0-F128-58F8B152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4977003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INPUT:  repeat:  3 values </a:t>
            </a:r>
            <a:r>
              <a:rPr lang="en-US" dirty="0" err="1"/>
              <a:t>a,b,c</a:t>
            </a:r>
            <a:r>
              <a:rPr lang="en-US" dirty="0"/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OUTPUT:  3 values in ascending order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order():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      INPUT </a:t>
            </a:r>
            <a:r>
              <a:rPr lang="en-US" dirty="0" err="1"/>
              <a:t>a,b,c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IF b &lt; 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     THEN swap a &amp; 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      IF c &lt; b	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           THEN swap b &amp; 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      IF  b &lt; 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            THEN swap a &amp; 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 PRINT </a:t>
            </a:r>
            <a:r>
              <a:rPr lang="en-US" dirty="0" err="1"/>
              <a:t>a,b,c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9D03-7A6D-9BBA-475C-66DF1203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83F-E683-4395-A273-6FCB009E79FA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EA52-0420-4920-D431-6943ED50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A2FC25-93B7-5355-98E8-3A9BD301932B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7772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Pseudocode:</a:t>
            </a:r>
            <a:br>
              <a:rPr lang="en-US" dirty="0"/>
            </a:br>
            <a:r>
              <a:rPr lang="en-US" dirty="0"/>
              <a:t>repeat until ‘n’ </a:t>
            </a:r>
          </a:p>
          <a:p>
            <a:r>
              <a:rPr lang="en-US" dirty="0"/>
              <a:t>  input 3 numbers</a:t>
            </a:r>
            <a:br>
              <a:rPr lang="en-US" dirty="0"/>
            </a:br>
            <a:r>
              <a:rPr lang="en-US" dirty="0"/>
              <a:t>  Print in Increasing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59893-7C1E-84D0-DDD4-909AA42B3D51}"/>
              </a:ext>
            </a:extLst>
          </p:cNvPr>
          <p:cNvSpPr txBox="1"/>
          <p:nvPr/>
        </p:nvSpPr>
        <p:spPr>
          <a:xfrm>
            <a:off x="5638800" y="1609344"/>
            <a:ext cx="4591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main():</a:t>
            </a:r>
          </a:p>
          <a:p>
            <a:pPr marL="0" indent="0">
              <a:buNone/>
            </a:pPr>
            <a:r>
              <a:rPr lang="en-US" dirty="0"/>
              <a:t>        SET again </a:t>
            </a:r>
          </a:p>
          <a:p>
            <a:r>
              <a:rPr lang="en-US" dirty="0"/>
              <a:t>	WHILE again == ‘y’:</a:t>
            </a:r>
          </a:p>
          <a:p>
            <a:pPr marL="0" indent="0">
              <a:buNone/>
            </a:pPr>
            <a:r>
              <a:rPr lang="en-US" dirty="0"/>
              <a:t>	     order();</a:t>
            </a:r>
          </a:p>
          <a:p>
            <a:pPr marL="0" indent="0">
              <a:buNone/>
            </a:pPr>
            <a:r>
              <a:rPr lang="en-US" dirty="0"/>
              <a:t>             INPUT again;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923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3D6-D8CF-CFC6-8103-FD2837B8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81" y="0"/>
            <a:ext cx="7772400" cy="1609344"/>
          </a:xfrm>
        </p:spPr>
        <p:txBody>
          <a:bodyPr/>
          <a:lstStyle/>
          <a:p>
            <a:r>
              <a:rPr lang="en-US" dirty="0"/>
              <a:t>C++ code:</a:t>
            </a:r>
            <a:br>
              <a:rPr lang="en-US" dirty="0"/>
            </a:br>
            <a:r>
              <a:rPr lang="en-US" dirty="0"/>
              <a:t>print 3 numbers in Increasing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1F9A-940F-A0E0-F128-58F8B152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2" y="2841053"/>
            <a:ext cx="4062919" cy="3124200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void order(){</a:t>
            </a:r>
          </a:p>
          <a:p>
            <a:pPr marL="274320" lvl="1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int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pPr marL="274320" lvl="1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&gt;&gt; a &gt;&gt; b &gt;&gt; c;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dirty="0"/>
          </a:p>
          <a:p>
            <a:pPr marL="274320" lvl="1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if ( b &lt; a )	      </a:t>
            </a:r>
          </a:p>
          <a:p>
            <a:pPr marL="274320" lvl="1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 swap (a, b);      </a:t>
            </a:r>
          </a:p>
          <a:p>
            <a:pPr marL="274320" lvl="1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if ( c &lt; b )	      </a:t>
            </a:r>
          </a:p>
          <a:p>
            <a:pPr marL="274320" lvl="1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swap (b, c);      </a:t>
            </a:r>
          </a:p>
          <a:p>
            <a:pPr marL="274320" lvl="1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if (b &lt; a)	      </a:t>
            </a:r>
          </a:p>
          <a:p>
            <a:pPr marL="274320" lvl="1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swap (a, b);</a:t>
            </a:r>
          </a:p>
          <a:p>
            <a:pPr marL="274320" lvl="1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a &lt;&lt; b &lt;&lt; c;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9D03-7A6D-9BBA-475C-66DF1203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75452" y="6208080"/>
            <a:ext cx="2455164" cy="365125"/>
          </a:xfrm>
        </p:spPr>
        <p:txBody>
          <a:bodyPr/>
          <a:lstStyle/>
          <a:p>
            <a:fld id="{5301F83F-E683-4395-A273-6FCB009E79FA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EA52-0420-4920-D431-6943ED50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A74C25-922A-DA6E-9C1C-4580B41AA90E}"/>
              </a:ext>
            </a:extLst>
          </p:cNvPr>
          <p:cNvSpPr txBox="1">
            <a:spLocks/>
          </p:cNvSpPr>
          <p:nvPr/>
        </p:nvSpPr>
        <p:spPr>
          <a:xfrm>
            <a:off x="4625078" y="1200532"/>
            <a:ext cx="4062919" cy="519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#include &lt;iostream&gt;;</a:t>
            </a:r>
          </a:p>
          <a:p>
            <a:pPr marL="0" indent="0">
              <a:buNone/>
            </a:pPr>
            <a:r>
              <a:rPr lang="en-US" b="1" dirty="0"/>
              <a:t>using namespace std;</a:t>
            </a:r>
          </a:p>
          <a:p>
            <a:pPr marL="0" indent="0">
              <a:buNone/>
            </a:pPr>
            <a:r>
              <a:rPr lang="en-US" b="1" dirty="0"/>
              <a:t>int main(){</a:t>
            </a:r>
          </a:p>
          <a:p>
            <a:pPr marL="0" indent="0">
              <a:buNone/>
            </a:pPr>
            <a:r>
              <a:rPr lang="en-US" b="1" dirty="0"/>
              <a:t>      char </a:t>
            </a:r>
            <a:r>
              <a:rPr lang="en-US" dirty="0"/>
              <a:t>again </a:t>
            </a:r>
            <a:r>
              <a:rPr lang="en-US" b="1" dirty="0"/>
              <a:t>= ‘y’;</a:t>
            </a:r>
          </a:p>
          <a:p>
            <a:pPr marL="0" indent="0">
              <a:buNone/>
            </a:pPr>
            <a:r>
              <a:rPr lang="en-US" b="1" dirty="0"/>
              <a:t>      while (</a:t>
            </a:r>
            <a:r>
              <a:rPr lang="en-US" dirty="0"/>
              <a:t>again</a:t>
            </a:r>
            <a:r>
              <a:rPr lang="en-US" b="1" dirty="0"/>
              <a:t> == ‘y’){</a:t>
            </a:r>
          </a:p>
          <a:p>
            <a:pPr marL="0" indent="0">
              <a:buNone/>
            </a:pPr>
            <a:r>
              <a:rPr lang="en-US" b="1" dirty="0"/>
              <a:t>            order();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cout</a:t>
            </a:r>
            <a:r>
              <a:rPr lang="en-US" b="1" dirty="0"/>
              <a:t> &lt;&lt; “Continue?”;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cin</a:t>
            </a:r>
            <a:r>
              <a:rPr lang="en-US" b="1" dirty="0"/>
              <a:t> &gt;&gt; </a:t>
            </a:r>
            <a:r>
              <a:rPr lang="en-US" dirty="0"/>
              <a:t>again ;</a:t>
            </a:r>
          </a:p>
          <a:p>
            <a:pPr marL="0" indent="0">
              <a:buNone/>
            </a:pPr>
            <a:r>
              <a:rPr lang="en-US" b="1" dirty="0"/>
              <a:t>       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71138B-E824-2406-67C4-9EB0A1E3EFB9}"/>
              </a:ext>
            </a:extLst>
          </p:cNvPr>
          <p:cNvSpPr txBox="1">
            <a:spLocks/>
          </p:cNvSpPr>
          <p:nvPr/>
        </p:nvSpPr>
        <p:spPr>
          <a:xfrm>
            <a:off x="155643" y="1535016"/>
            <a:ext cx="4062919" cy="130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dirty="0"/>
              <a:t>void swap(int x, int y){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dirty="0"/>
              <a:t>    temp = x;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dirty="0"/>
              <a:t>    x = y;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dirty="0"/>
              <a:t>    y = temp;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1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913336"/>
            <a:ext cx="5918454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Week 1</a:t>
            </a:r>
          </a:p>
          <a:p>
            <a:r>
              <a:rPr lang="en-US">
                <a:solidFill>
                  <a:srgbClr val="000000"/>
                </a:solidFill>
              </a:rPr>
              <a:t>C++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8BCC2-8DEA-478B-87D8-814C6398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41831" y="5342324"/>
            <a:ext cx="895401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6DA0E6-CB4E-4692-AC73-BA36472EEBA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506E38-EE66-DB8C-6BE5-2D1E8CAB0561}"/>
              </a:ext>
            </a:extLst>
          </p:cNvPr>
          <p:cNvSpPr txBox="1">
            <a:spLocks/>
          </p:cNvSpPr>
          <p:nvPr/>
        </p:nvSpPr>
        <p:spPr>
          <a:xfrm>
            <a:off x="614311" y="1066800"/>
            <a:ext cx="747522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400" b="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C++ Basics</a:t>
            </a:r>
            <a:br>
              <a:rPr lang="en-US" dirty="0"/>
            </a:br>
            <a:r>
              <a:rPr lang="en-US" dirty="0"/>
              <a:t>more detail</a:t>
            </a:r>
          </a:p>
        </p:txBody>
      </p:sp>
    </p:spTree>
    <p:extLst>
      <p:ext uri="{BB962C8B-B14F-4D97-AF65-F5344CB8AC3E}">
        <p14:creationId xmlns:p14="http://schemas.microsoft.com/office/powerpoint/2010/main" val="37114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0090"/>
            <a:ext cx="7772400" cy="50596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 –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main()			         void main()</a:t>
            </a:r>
          </a:p>
          <a:p>
            <a:pPr>
              <a:buNone/>
            </a:pPr>
            <a:r>
              <a:rPr lang="en-US" sz="2800" dirty="0"/>
              <a:t>	{					{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		Code Lines			Code Lines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		return 0;				Code Lines</a:t>
            </a:r>
          </a:p>
          <a:p>
            <a:pPr>
              <a:buNone/>
            </a:pPr>
            <a:r>
              <a:rPr lang="en-US" sz="2800" dirty="0"/>
              <a:t>	}					}</a:t>
            </a:r>
          </a:p>
          <a:p>
            <a:pPr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//Returns a value (return)</a:t>
            </a:r>
            <a:r>
              <a:rPr lang="en-US" sz="2800" dirty="0"/>
              <a:t>	   	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Doesn’t return a value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return 0</a:t>
            </a:r>
            <a:r>
              <a:rPr lang="en-US" sz="2400" i="1" dirty="0"/>
              <a:t>; 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//program ends when this statement is executed.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63092-6148-4920-A397-7A24592F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55557"/>
            <a:ext cx="4745736" cy="365125"/>
          </a:xfrm>
        </p:spPr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2132A-EF2D-4466-BE93-F4AB30F9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0" y="1828800"/>
            <a:ext cx="0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65" y="189778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  <a:br>
              <a:rPr lang="en-US" dirty="0"/>
            </a:br>
            <a:r>
              <a:rPr lang="en-US" dirty="0"/>
              <a:t>Input/Output from the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63" y="1669330"/>
            <a:ext cx="8001140" cy="466504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Century Schoolbook" panose="02040604050505020304" pitchFamily="18" charset="0"/>
              </a:rPr>
              <a:t>using </a:t>
            </a:r>
            <a:r>
              <a:rPr lang="en-US" sz="1800" b="1" dirty="0" err="1">
                <a:latin typeface="Century Schoolbook" panose="02040604050505020304" pitchFamily="18" charset="0"/>
              </a:rPr>
              <a:t>cout</a:t>
            </a:r>
            <a:r>
              <a:rPr lang="en-US" sz="1800" b="1" dirty="0">
                <a:latin typeface="Century Schoolbook" panose="02040604050505020304" pitchFamily="18" charset="0"/>
              </a:rPr>
              <a:t>&lt;&lt;</a:t>
            </a:r>
          </a:p>
          <a:p>
            <a:pPr marL="548640" lvl="2" indent="0">
              <a:buNone/>
            </a:pPr>
            <a:r>
              <a:rPr lang="en-US" sz="1800" dirty="0" err="1">
                <a:latin typeface="Century Schoolbook" panose="02040604050505020304" pitchFamily="18" charset="0"/>
              </a:rPr>
              <a:t>cout</a:t>
            </a:r>
            <a:r>
              <a:rPr lang="en-US" sz="1800" dirty="0">
                <a:latin typeface="Century Schoolbook" panose="02040604050505020304" pitchFamily="18" charset="0"/>
              </a:rPr>
              <a:t> &lt;&lt; " Hello \n";	</a:t>
            </a:r>
          </a:p>
          <a:p>
            <a:pPr marL="548640" lvl="2" indent="0">
              <a:buNone/>
            </a:pPr>
            <a:r>
              <a:rPr lang="en-US" sz="1800" dirty="0" err="1">
                <a:latin typeface="Century Schoolbook" panose="02040604050505020304" pitchFamily="18" charset="0"/>
              </a:rPr>
              <a:t>cout</a:t>
            </a:r>
            <a:r>
              <a:rPr lang="en-US" sz="1800" dirty="0">
                <a:latin typeface="Century Schoolbook" panose="02040604050505020304" pitchFamily="18" charset="0"/>
              </a:rPr>
              <a:t> &lt;&lt; x &lt;&lt; </a:t>
            </a:r>
            <a:r>
              <a:rPr lang="en-US" sz="1800" dirty="0" err="1">
                <a:latin typeface="Century Schoolbook" panose="02040604050505020304" pitchFamily="18" charset="0"/>
              </a:rPr>
              <a:t>endl</a:t>
            </a:r>
            <a:r>
              <a:rPr lang="en-US" sz="1800" dirty="0">
                <a:latin typeface="Century Schoolbook" panose="02040604050505020304" pitchFamily="18" charset="0"/>
              </a:rPr>
              <a:t>;</a:t>
            </a:r>
          </a:p>
          <a:p>
            <a:pPr marL="548640" lvl="2" indent="0">
              <a:buNone/>
            </a:pPr>
            <a:r>
              <a:rPr lang="en-US" sz="1800" dirty="0" err="1">
                <a:latin typeface="Century Schoolbook" panose="02040604050505020304" pitchFamily="18" charset="0"/>
              </a:rPr>
              <a:t>cout</a:t>
            </a:r>
            <a:r>
              <a:rPr lang="en-US" sz="1800" dirty="0">
                <a:latin typeface="Century Schoolbook" panose="02040604050505020304" pitchFamily="18" charset="0"/>
              </a:rPr>
              <a:t> &lt;&lt; "Total is " &lt;&lt; (price + tax) &lt;&lt; "\n";</a:t>
            </a:r>
          </a:p>
          <a:p>
            <a:pPr marL="548640" lvl="2" indent="0">
              <a:buNone/>
            </a:pPr>
            <a:endParaRPr lang="en-US" sz="1800" dirty="0">
              <a:latin typeface="Century Schoolbook" panose="02040604050505020304" pitchFamily="18" charset="0"/>
            </a:endParaRPr>
          </a:p>
          <a:p>
            <a:pPr lvl="1"/>
            <a:r>
              <a:rPr lang="en-US" sz="1600" b="1" dirty="0" err="1">
                <a:latin typeface="Century Schoolbook" panose="02040604050505020304" pitchFamily="18" charset="0"/>
              </a:rPr>
              <a:t>cout</a:t>
            </a:r>
            <a:r>
              <a:rPr lang="en-US" sz="1600" b="1" dirty="0">
                <a:latin typeface="Century Schoolbook" panose="02040604050505020304" pitchFamily="18" charset="0"/>
              </a:rPr>
              <a:t> </a:t>
            </a:r>
            <a:r>
              <a:rPr lang="en-US" sz="1600" dirty="0">
                <a:latin typeface="Century Schoolbook" panose="02040604050505020304" pitchFamily="18" charset="0"/>
              </a:rPr>
              <a:t> - </a:t>
            </a:r>
          </a:p>
          <a:p>
            <a:pPr lvl="2"/>
            <a:r>
              <a:rPr lang="en-US" sz="1400" dirty="0">
                <a:latin typeface="Century Schoolbook" panose="02040604050505020304" pitchFamily="18" charset="0"/>
              </a:rPr>
              <a:t>the Standard Output Stream (</a:t>
            </a:r>
            <a:r>
              <a:rPr lang="en-US" sz="1400" dirty="0" err="1">
                <a:latin typeface="Century Schoolbook" panose="02040604050505020304" pitchFamily="18" charset="0"/>
              </a:rPr>
              <a:t>cout</a:t>
            </a:r>
            <a:r>
              <a:rPr lang="en-US" sz="1400" dirty="0">
                <a:latin typeface="Century Schoolbook" panose="02040604050505020304" pitchFamily="18" charset="0"/>
              </a:rPr>
              <a:t>) is an instance of </a:t>
            </a:r>
            <a:r>
              <a:rPr lang="en-US" sz="1400" b="1" dirty="0" err="1">
                <a:latin typeface="Century Schoolbook" panose="02040604050505020304" pitchFamily="18" charset="0"/>
              </a:rPr>
              <a:t>ostream</a:t>
            </a:r>
            <a:r>
              <a:rPr lang="en-US" sz="1400" dirty="0">
                <a:latin typeface="Century Schoolbook" panose="02040604050505020304" pitchFamily="18" charset="0"/>
              </a:rPr>
              <a:t> class. </a:t>
            </a:r>
          </a:p>
          <a:p>
            <a:pPr lvl="2"/>
            <a:r>
              <a:rPr lang="en-US" sz="1400" dirty="0">
                <a:latin typeface="Century Schoolbook" panose="02040604050505020304" pitchFamily="18" charset="0"/>
              </a:rPr>
              <a:t>produces output on the standard output device (display screen)</a:t>
            </a:r>
          </a:p>
          <a:p>
            <a:pPr lvl="2"/>
            <a:r>
              <a:rPr lang="en-US" sz="1400" dirty="0">
                <a:latin typeface="Century Schoolbook" panose="02040604050505020304" pitchFamily="18" charset="0"/>
              </a:rPr>
              <a:t>uses &lt;&lt; (the insertion operator)</a:t>
            </a:r>
          </a:p>
          <a:p>
            <a:pPr lvl="2"/>
            <a:r>
              <a:rPr lang="en-US" sz="1400" dirty="0">
                <a:latin typeface="Century Schoolbook" panose="02040604050505020304" pitchFamily="18" charset="0"/>
              </a:rPr>
              <a:t>The </a:t>
            </a:r>
            <a:r>
              <a:rPr lang="en-US" sz="1400" dirty="0" err="1">
                <a:latin typeface="Century Schoolbook" panose="02040604050505020304" pitchFamily="18" charset="0"/>
              </a:rPr>
              <a:t>cerr</a:t>
            </a:r>
            <a:r>
              <a:rPr lang="en-US" sz="1400" dirty="0">
                <a:latin typeface="Century Schoolbook" panose="02040604050505020304" pitchFamily="18" charset="0"/>
              </a:rPr>
              <a:t> object is said to be attached to the standard error device, which is also a display screen.</a:t>
            </a:r>
          </a:p>
          <a:p>
            <a:pPr lvl="2"/>
            <a:endParaRPr lang="en-US" sz="1400" dirty="0">
              <a:latin typeface="Century Schoolbook" panose="02040604050505020304" pitchFamily="18" charset="0"/>
            </a:endParaRPr>
          </a:p>
          <a:p>
            <a:r>
              <a:rPr lang="en-US" sz="1800" dirty="0">
                <a:latin typeface="Century Schoolbook" panose="02040604050505020304" pitchFamily="18" charset="0"/>
              </a:rPr>
              <a:t>using </a:t>
            </a:r>
            <a:r>
              <a:rPr lang="en-US" sz="1800" b="1" dirty="0" err="1">
                <a:latin typeface="Century Schoolbook" panose="02040604050505020304" pitchFamily="18" charset="0"/>
              </a:rPr>
              <a:t>cin</a:t>
            </a:r>
            <a:r>
              <a:rPr lang="en-US" sz="1800" b="1" dirty="0">
                <a:latin typeface="Century Schoolbook" panose="02040604050505020304" pitchFamily="18" charset="0"/>
              </a:rPr>
              <a:t>&gt;&gt;</a:t>
            </a:r>
          </a:p>
          <a:p>
            <a:pPr marL="0" indent="0">
              <a:buNone/>
            </a:pPr>
            <a:r>
              <a:rPr lang="en-US" sz="1800" dirty="0">
                <a:latin typeface="Century Schoolbook" panose="02040604050505020304" pitchFamily="18" charset="0"/>
              </a:rPr>
              <a:t>         </a:t>
            </a:r>
            <a:r>
              <a:rPr lang="en-US" sz="1800" dirty="0" err="1">
                <a:latin typeface="Century Schoolbook" panose="02040604050505020304" pitchFamily="18" charset="0"/>
              </a:rPr>
              <a:t>cin</a:t>
            </a:r>
            <a:r>
              <a:rPr lang="en-US" sz="1800" dirty="0">
                <a:latin typeface="Century Schoolbook" panose="02040604050505020304" pitchFamily="18" charset="0"/>
              </a:rPr>
              <a:t> &gt;&gt; </a:t>
            </a:r>
            <a:r>
              <a:rPr lang="en-US" sz="1800" dirty="0" err="1">
                <a:latin typeface="Century Schoolbook" panose="02040604050505020304" pitchFamily="18" charset="0"/>
              </a:rPr>
              <a:t>numberofexams</a:t>
            </a:r>
            <a:r>
              <a:rPr lang="en-US" sz="1800" dirty="0">
                <a:latin typeface="Century Schoolbook" panose="02040604050505020304" pitchFamily="18" charset="0"/>
              </a:rPr>
              <a:t>;		</a:t>
            </a:r>
            <a:r>
              <a:rPr lang="en-US" sz="1800" dirty="0" err="1">
                <a:latin typeface="Century Schoolbook" panose="02040604050505020304" pitchFamily="18" charset="0"/>
              </a:rPr>
              <a:t>cin</a:t>
            </a:r>
            <a:r>
              <a:rPr lang="en-US" sz="1800" dirty="0">
                <a:latin typeface="Century Schoolbook" panose="02040604050505020304" pitchFamily="18" charset="0"/>
              </a:rPr>
              <a:t> &gt;&gt; x &gt;&gt; y;</a:t>
            </a:r>
          </a:p>
          <a:p>
            <a:pPr marL="0" indent="0">
              <a:buNone/>
            </a:pPr>
            <a:endParaRPr lang="en-US" sz="1800" b="1" dirty="0">
              <a:latin typeface="Century Schoolbook" panose="02040604050505020304" pitchFamily="18" charset="0"/>
            </a:endParaRPr>
          </a:p>
          <a:p>
            <a:pPr lvl="1"/>
            <a:r>
              <a:rPr lang="en-US" sz="1600" b="1" dirty="0" err="1">
                <a:latin typeface="Century Schoolbook" panose="02040604050505020304" pitchFamily="18" charset="0"/>
              </a:rPr>
              <a:t>cin</a:t>
            </a:r>
            <a:r>
              <a:rPr lang="en-US" sz="1600" dirty="0">
                <a:latin typeface="Century Schoolbook" panose="02040604050505020304" pitchFamily="18" charset="0"/>
              </a:rPr>
              <a:t> - </a:t>
            </a:r>
          </a:p>
          <a:p>
            <a:pPr lvl="2"/>
            <a:r>
              <a:rPr lang="en-US" sz="1400" dirty="0">
                <a:latin typeface="Century Schoolbook" panose="02040604050505020304" pitchFamily="18" charset="0"/>
              </a:rPr>
              <a:t>the Standard Output Stream (</a:t>
            </a:r>
            <a:r>
              <a:rPr lang="en-US" sz="1400" dirty="0" err="1">
                <a:latin typeface="Century Schoolbook" panose="02040604050505020304" pitchFamily="18" charset="0"/>
              </a:rPr>
              <a:t>cin</a:t>
            </a:r>
            <a:r>
              <a:rPr lang="en-US" sz="1400" dirty="0">
                <a:latin typeface="Century Schoolbook" panose="02040604050505020304" pitchFamily="18" charset="0"/>
              </a:rPr>
              <a:t>) is an instance of </a:t>
            </a:r>
            <a:r>
              <a:rPr lang="en-US" sz="1400" b="1" dirty="0" err="1">
                <a:latin typeface="Century Schoolbook" panose="02040604050505020304" pitchFamily="18" charset="0"/>
              </a:rPr>
              <a:t>ostream</a:t>
            </a:r>
            <a:r>
              <a:rPr lang="en-US" sz="1400" dirty="0">
                <a:latin typeface="Century Schoolbook" panose="02040604050505020304" pitchFamily="18" charset="0"/>
              </a:rPr>
              <a:t> class. </a:t>
            </a:r>
          </a:p>
          <a:p>
            <a:pPr lvl="2"/>
            <a:r>
              <a:rPr lang="en-US" sz="1400" dirty="0">
                <a:latin typeface="Century Schoolbook" panose="02040604050505020304" pitchFamily="18" charset="0"/>
              </a:rPr>
              <a:t>accepts input from the standard input device (keyboard)</a:t>
            </a:r>
          </a:p>
          <a:p>
            <a:pPr lvl="2"/>
            <a:r>
              <a:rPr lang="en-US" sz="1400" dirty="0">
                <a:latin typeface="Century Schoolbook" panose="02040604050505020304" pitchFamily="18" charset="0"/>
              </a:rPr>
              <a:t>uses &gt;&gt; (the extraction operator)</a:t>
            </a:r>
          </a:p>
          <a:p>
            <a:pPr lvl="2"/>
            <a:endParaRPr lang="en-US" sz="1400" dirty="0">
              <a:latin typeface="Century Schoolbook" panose="02040604050505020304" pitchFamily="18" charset="0"/>
              <a:cs typeface="Courier New" pitchFamily="49" charset="0"/>
            </a:endParaRPr>
          </a:p>
          <a:p>
            <a:pPr lvl="1"/>
            <a:endParaRPr lang="en-US" sz="1600" dirty="0">
              <a:latin typeface="Century Schoolbook" panose="02040604050505020304" pitchFamily="18" charset="0"/>
              <a:cs typeface="Courier New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0AC2A-D4C0-4E32-A016-6C1C58D7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6DA0E6-CB4E-4692-AC73-BA36472EEBA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80D22E-7018-4677-BF1E-B7C7A786EC23}"/>
              </a:ext>
            </a:extLst>
          </p:cNvPr>
          <p:cNvCxnSpPr/>
          <p:nvPr/>
        </p:nvCxnSpPr>
        <p:spPr>
          <a:xfrm flipH="1">
            <a:off x="3276600" y="1905000"/>
            <a:ext cx="2285238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0855DE-25B3-41C1-9013-3F54E8AF3584}"/>
              </a:ext>
            </a:extLst>
          </p:cNvPr>
          <p:cNvSpPr txBox="1"/>
          <p:nvPr/>
        </p:nvSpPr>
        <p:spPr>
          <a:xfrm>
            <a:off x="5638800" y="1676400"/>
            <a:ext cx="319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   is an ‘escape sequence’</a:t>
            </a:r>
          </a:p>
          <a:p>
            <a:pPr lvl="1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the following characters mean something special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30A49-739B-4597-B61B-F1F461335EBB}"/>
              </a:ext>
            </a:extLst>
          </p:cNvPr>
          <p:cNvSpPr txBox="1"/>
          <p:nvPr/>
        </p:nvSpPr>
        <p:spPr>
          <a:xfrm>
            <a:off x="6791036" y="2642833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 pitchFamily="49" charset="0"/>
              </a:rPr>
              <a:t>next line:</a:t>
            </a:r>
          </a:p>
          <a:p>
            <a:pPr>
              <a:buNone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cs typeface="Courier New" pitchFamily="49" charset="0"/>
              </a:rPr>
              <a:t>	- "\n";			-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cs typeface="Courier New" pitchFamily="49" charset="0"/>
              </a:rPr>
              <a:t>endl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cs typeface="Courier New" pitchFamily="49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090"/>
            <a:ext cx="7772400" cy="734568"/>
          </a:xfrm>
        </p:spPr>
        <p:txBody>
          <a:bodyPr>
            <a:normAutofit/>
          </a:bodyPr>
          <a:lstStyle/>
          <a:p>
            <a:r>
              <a:rPr lang="en-US" dirty="0"/>
              <a:t>Basics: defining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954658"/>
            <a:ext cx="9829800" cy="54461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Each variable must be declared before it is used.</a:t>
            </a:r>
          </a:p>
          <a:p>
            <a:pPr>
              <a:buNone/>
            </a:pPr>
            <a:r>
              <a:rPr lang="en-US" sz="1600" i="1" dirty="0"/>
              <a:t>	             </a:t>
            </a:r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type </a:t>
            </a:r>
            <a:r>
              <a:rPr lang="en-US" sz="1600" i="1" dirty="0"/>
              <a:t>Variable_Name1, Variable_Name2;</a:t>
            </a:r>
          </a:p>
          <a:p>
            <a:pPr>
              <a:buNone/>
            </a:pPr>
            <a:endParaRPr lang="en-US" sz="1600" i="1" dirty="0"/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( defines variable as integer number)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numberofexams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count, sum, max;</a:t>
            </a:r>
          </a:p>
          <a:p>
            <a:pPr marL="800100" lvl="2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(defines variable as decimal number)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rate = 0.02;</a:t>
            </a:r>
          </a:p>
          <a:p>
            <a:pPr marL="800100" lvl="2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has_cat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has_dog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symbol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string to define string of letters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/>
              <a:t>When using string, you need to include its library</a:t>
            </a:r>
          </a:p>
          <a:p>
            <a:pPr lvl="1">
              <a:buNone/>
            </a:pPr>
            <a:r>
              <a:rPr lang="en-US" sz="1600" dirty="0"/>
              <a:t>#include&lt;string&gt;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D4529-62F9-4B5C-A9C2-B2E680DC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84342"/>
            <a:ext cx="4745736" cy="365125"/>
          </a:xfrm>
        </p:spPr>
        <p:txBody>
          <a:bodyPr/>
          <a:lstStyle/>
          <a:p>
            <a:r>
              <a:rPr lang="en-US"/>
              <a:t>CS201 : Problem Solving and Programming II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9D479-F52C-456E-8EAF-64873AF6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002"/>
            <a:ext cx="7543800" cy="1522993"/>
          </a:xfrm>
        </p:spPr>
        <p:txBody>
          <a:bodyPr>
            <a:normAutofit/>
          </a:bodyPr>
          <a:lstStyle/>
          <a:p>
            <a:r>
              <a:rPr lang="en-US" sz="5200" dirty="0"/>
              <a:t>Basics:  defining variables &amp; ASSIGNMENT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091"/>
            <a:ext cx="4343400" cy="42335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will be the output for: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x = 3.99;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double y = 2;</a:t>
            </a:r>
          </a:p>
          <a:p>
            <a:pPr marL="400050" lvl="1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"X = " &lt;&lt; x &lt;&lt; " and Y = " &lt;&lt; y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2948353-858D-4380-BA54-E934C996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299" y="1910713"/>
            <a:ext cx="3570993" cy="13676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8EA5A-DB05-4373-8CC6-1A0497E2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102" y="6272784"/>
            <a:ext cx="47457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CS201 : Problem Solving and Programming II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9B3A1-C3E9-4858-92E7-2F914543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6DA0E6-CB4E-4692-AC73-BA36472EEBAE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31" y="32004"/>
            <a:ext cx="7772400" cy="978408"/>
          </a:xfrm>
        </p:spPr>
        <p:txBody>
          <a:bodyPr>
            <a:normAutofit/>
          </a:bodyPr>
          <a:lstStyle/>
          <a:p>
            <a:r>
              <a:rPr lang="en-US" dirty="0"/>
              <a:t>BASICS:  Assigning values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31" y="1010412"/>
            <a:ext cx="89154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Syntax:</a:t>
            </a:r>
          </a:p>
          <a:p>
            <a:pPr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//Variable = Expression;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distance = rate * time;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 = count + 2;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total -= discount;            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total = total – discount;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bonus *= 2;     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bonus = bonus * 2;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amount *= c1 + c2;  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amount = amount*(c1 + c2);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4814C-0DC5-4ED0-9BF3-7F691EC4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A44EF-41AC-4F86-A6D0-4289CBBA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429000" y="3048000"/>
            <a:ext cx="1371600" cy="0"/>
          </a:xfrm>
          <a:prstGeom prst="straightConnector1">
            <a:avLst/>
          </a:prstGeom>
          <a:ln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514600" y="3429000"/>
            <a:ext cx="228600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202745" y="3810000"/>
            <a:ext cx="15978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86" y="157638"/>
            <a:ext cx="8905413" cy="734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BASics</a:t>
            </a:r>
            <a:r>
              <a:rPr lang="en-US" dirty="0"/>
              <a:t>:  </a:t>
            </a:r>
            <a:br>
              <a:rPr lang="en-US" dirty="0"/>
            </a:br>
            <a:r>
              <a:rPr lang="en-US" dirty="0"/>
              <a:t>Warning on INTEGER &amp; FLOATING POINT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93042"/>
            <a:ext cx="8610600" cy="4950558"/>
          </a:xfrm>
        </p:spPr>
        <p:txBody>
          <a:bodyPr>
            <a:normAutofit/>
          </a:bodyPr>
          <a:lstStyle/>
          <a:p>
            <a:r>
              <a:rPr lang="en-US" sz="2800" dirty="0"/>
              <a:t>When dividing two integer numbers we need to use division operand (/) and (%) mod to get the correct answer.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By using division only , you get an integer answer and the decimal part is discarded.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"17 divided by 5 is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(17 / 5)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(3)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with a remainder of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(17 % 5)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A0FBB-727D-4296-92B2-87FA184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876EE-0984-4F92-9812-DDDC568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06F92555-F810-494D-B34B-6BDA8E11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98" y="4876800"/>
            <a:ext cx="4144108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8333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/>
              <a:t>Basics: 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" y="128930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Syntax:</a:t>
            </a:r>
          </a:p>
          <a:p>
            <a:pPr>
              <a:buNone/>
            </a:pPr>
            <a:r>
              <a:rPr lang="en-US" sz="2800" dirty="0" err="1">
                <a:solidFill>
                  <a:srgbClr val="FF0000"/>
                </a:solidFill>
              </a:rPr>
              <a:t>Static_cast</a:t>
            </a:r>
            <a:r>
              <a:rPr lang="en-US" sz="2800" dirty="0">
                <a:solidFill>
                  <a:srgbClr val="FF0000"/>
                </a:solidFill>
              </a:rPr>
              <a:t>&lt;Type&gt; (Expression)</a:t>
            </a:r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 = 9;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 = 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n /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&gt;(m);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 is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Output 4.5 instead of 4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E5A80-6A7B-46B8-A3DA-A3E2572C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09B97-A7FF-4296-9BB8-3ACE2FC2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" name="Picture 9" descr="A picture containing text, black, dark&#10;&#10;Description automatically generated">
            <a:extLst>
              <a:ext uri="{FF2B5EF4-FFF2-40B4-BE49-F238E27FC236}">
                <a16:creationId xmlns:a16="http://schemas.microsoft.com/office/drawing/2014/main" id="{58B10B1C-3CAB-4889-9B6B-DEEA78DA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60" y="5029200"/>
            <a:ext cx="3241964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D0C73-8592-EB65-33DA-E595EF041250}"/>
              </a:ext>
            </a:extLst>
          </p:cNvPr>
          <p:cNvSpPr txBox="1"/>
          <p:nvPr/>
        </p:nvSpPr>
        <p:spPr>
          <a:xfrm>
            <a:off x="6492642" y="1371918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NOTE: </a:t>
            </a:r>
          </a:p>
          <a:p>
            <a:r>
              <a:rPr lang="en-US" b="1" dirty="0">
                <a:solidFill>
                  <a:srgbClr val="7030A0"/>
                </a:solidFill>
              </a:rPr>
              <a:t>m is still an integer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it is only a double for the duration of the operation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36089F-E11C-4E46-ACEE-F92BCF54C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14001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981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4BC8A4-C876-43E8-AC40-3969CFAFE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FF4BC8A4-C876-43E8-AC40-3969CFAFE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F4BC8A4-C876-43E8-AC40-3969CFAFE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5EC379-94E5-47A7-814F-0F7B3453D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D5EC379-94E5-47A7-814F-0F7B3453D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DD5EC379-94E5-47A7-814F-0F7B3453D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CF20F-730B-44EC-831E-4F42C5DC0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217CF20F-730B-44EC-831E-4F42C5DC0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217CF20F-730B-44EC-831E-4F42C5DC0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1956BD-AE33-43B3-A3E2-33CC9D239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001956BD-AE33-43B3-A3E2-33CC9D239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001956BD-AE33-43B3-A3E2-33CC9D239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9D4330-F405-44AB-A6F6-ACAC875C8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239D4330-F405-44AB-A6F6-ACAC875C8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239D4330-F405-44AB-A6F6-ACAC875C8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830"/>
            <a:ext cx="7772400" cy="810768"/>
          </a:xfrm>
        </p:spPr>
        <p:txBody>
          <a:bodyPr>
            <a:normAutofit/>
          </a:bodyPr>
          <a:lstStyle/>
          <a:p>
            <a:r>
              <a:rPr lang="en-US" dirty="0"/>
              <a:t>Basics: 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FF0000"/>
                </a:solidFill>
              </a:rPr>
              <a:t>Static_cast</a:t>
            </a:r>
            <a:r>
              <a:rPr lang="en-US" sz="2800" dirty="0">
                <a:solidFill>
                  <a:srgbClr val="FF0000"/>
                </a:solidFill>
              </a:rPr>
              <a:t>&lt;Type&gt; (Expression)</a:t>
            </a:r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 = 9;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 = 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&gt;(n / m);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 is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E5A80-6A7B-46B8-A3DA-A3E2572C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09B97-A7FF-4296-9BB8-3ACE2FC2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3B10A5-29A2-4422-A153-337DACF5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648200"/>
            <a:ext cx="2400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3249"/>
            <a:ext cx="7772400" cy="1039368"/>
          </a:xfrm>
        </p:spPr>
        <p:txBody>
          <a:bodyPr>
            <a:normAutofit/>
          </a:bodyPr>
          <a:lstStyle/>
          <a:p>
            <a:r>
              <a:rPr lang="en-US" dirty="0"/>
              <a:t>Basics:  commands to format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5" y="1143000"/>
            <a:ext cx="85344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To ensure that the output is in the form you want, your program should contain this magic formula</a:t>
            </a:r>
          </a:p>
          <a:p>
            <a:pPr>
              <a:buNone/>
            </a:pPr>
            <a:endParaRPr lang="en-US" sz="2800" dirty="0"/>
          </a:p>
          <a:p>
            <a:pPr marL="274320" lvl="1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cout.setf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::fixed);</a:t>
            </a:r>
          </a:p>
          <a:p>
            <a:pPr marL="274320" lvl="1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cout.setf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showpoint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cout.precision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marL="274320" lvl="1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2.3891918182020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6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All double numbers in the program will be output in ordinary notation with two digits after the decimal point.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B993-FAAE-48BA-8CB4-080432E7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CS201 : Problem Solving and Programming II  KBingham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A47D6-B554-4BA8-81EA-4BF3B2F8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ACEFDF-D056-452A-AD50-F7D3B563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257800"/>
            <a:ext cx="2050521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06" y="135656"/>
            <a:ext cx="7772400" cy="9164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Basics:  </a:t>
            </a:r>
            <a:br>
              <a:rPr lang="en-US" dirty="0"/>
            </a:br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06" y="1401032"/>
            <a:ext cx="8686800" cy="486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"After count++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"Outputting count++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count++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"Outputting just count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"Outputting ++count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++count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3D730-1146-48AD-90C6-C6BE26AE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1D501-41AB-4C00-88A9-F3F9AC05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1F4AB1A-275C-4EFF-998F-88A26CA3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495800"/>
            <a:ext cx="2948281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9867"/>
            <a:ext cx="7772400" cy="89403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Basics: </a:t>
            </a:r>
            <a:br>
              <a:rPr lang="en-US" dirty="0"/>
            </a:br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489"/>
            <a:ext cx="8229600" cy="4835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n = 5;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n--;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600" dirty="0"/>
              <a:t>		</a:t>
            </a:r>
            <a:endParaRPr lang="en-US" sz="26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n = 8;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--n;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31CC7-4A09-4DDF-921C-49589775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A8051-DED8-45DD-96C7-F7BBF678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89ADB27-6A17-4F8E-BB7B-C527F206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1371600"/>
            <a:ext cx="1809750" cy="723900"/>
          </a:xfrm>
          <a:prstGeom prst="rect">
            <a:avLst/>
          </a:prstGeom>
        </p:spPr>
      </p:pic>
      <p:pic>
        <p:nvPicPr>
          <p:cNvPr id="11" name="Picture 10" descr="A picture containing text, gauge, device&#10;&#10;Description automatically generated">
            <a:extLst>
              <a:ext uri="{FF2B5EF4-FFF2-40B4-BE49-F238E27FC236}">
                <a16:creationId xmlns:a16="http://schemas.microsoft.com/office/drawing/2014/main" id="{C77663BC-5112-483D-83FA-EBAA669A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3982770"/>
            <a:ext cx="1836386" cy="89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96316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Basics:  Character Data Type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489"/>
            <a:ext cx="8229600" cy="48351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+mj-lt"/>
              </a:rPr>
              <a:t>Char literals use a single tick, not double quotes</a:t>
            </a:r>
          </a:p>
          <a:p>
            <a:pPr>
              <a:buNone/>
            </a:pPr>
            <a:endParaRPr lang="en-US" sz="2200" dirty="0">
              <a:latin typeface="+mj-lt"/>
            </a:endParaRPr>
          </a:p>
          <a:p>
            <a:pPr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a_char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a_char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31CC7-4A09-4DDF-921C-49589775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A8051-DED8-45DD-96C7-F7BBF678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999"/>
            <a:ext cx="7772400" cy="886968"/>
          </a:xfrm>
        </p:spPr>
        <p:txBody>
          <a:bodyPr>
            <a:normAutofit/>
          </a:bodyPr>
          <a:lstStyle/>
          <a:p>
            <a:r>
              <a:rPr lang="en-US" dirty="0"/>
              <a:t>Basics String Data 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489"/>
            <a:ext cx="8229600" cy="48351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>
                <a:latin typeface="+mj-lt"/>
              </a:rPr>
              <a:t>String literals use double quotes.  You should include the string library.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"CS201"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desc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"Problem Solving and Programming II"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desc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31CC7-4A09-4DDF-921C-49589775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A8051-DED8-45DD-96C7-F7BBF678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9BF955-5418-4D47-8F9A-8A260FF4A048}"/>
              </a:ext>
            </a:extLst>
          </p:cNvPr>
          <p:cNvCxnSpPr/>
          <p:nvPr/>
        </p:nvCxnSpPr>
        <p:spPr>
          <a:xfrm flipH="1">
            <a:off x="4724400" y="2438400"/>
            <a:ext cx="1371600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997A24-831E-4103-96AE-57CCB15DCDDC}"/>
              </a:ext>
            </a:extLst>
          </p:cNvPr>
          <p:cNvSpPr txBox="1"/>
          <p:nvPr/>
        </p:nvSpPr>
        <p:spPr>
          <a:xfrm>
            <a:off x="6134100" y="214236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quotes =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60DAF-E653-4408-94EE-13D60F43A3E2}"/>
              </a:ext>
            </a:extLst>
          </p:cNvPr>
          <p:cNvSpPr txBox="1"/>
          <p:nvPr/>
        </p:nvSpPr>
        <p:spPr>
          <a:xfrm>
            <a:off x="5398655" y="5257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quote = char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A65B88-573F-4B25-B6F3-972DACE692F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382657" y="4552022"/>
            <a:ext cx="1015998" cy="89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66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6A63-63C7-4606-8B33-AA4EB141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0091"/>
            <a:ext cx="7543800" cy="1039368"/>
          </a:xfrm>
        </p:spPr>
        <p:txBody>
          <a:bodyPr>
            <a:normAutofit/>
          </a:bodyPr>
          <a:lstStyle/>
          <a:p>
            <a:r>
              <a:rPr lang="en-US" dirty="0"/>
              <a:t>Basics:  Constant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B946-9C0C-46FB-874D-E1DCC6C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05984"/>
          </a:xfrm>
        </p:spPr>
        <p:txBody>
          <a:bodyPr>
            <a:normAutofit/>
          </a:bodyPr>
          <a:lstStyle/>
          <a:p>
            <a:r>
              <a:rPr lang="en-US" dirty="0"/>
              <a:t>Be careful on what is used as literals in your code</a:t>
            </a:r>
          </a:p>
          <a:p>
            <a:pPr lvl="1"/>
            <a:r>
              <a:rPr lang="en-US" dirty="0"/>
              <a:t>Can not be altered</a:t>
            </a:r>
          </a:p>
          <a:p>
            <a:pPr lvl="1"/>
            <a:r>
              <a:rPr lang="en-US" dirty="0"/>
              <a:t>Clearly named in CAPS only</a:t>
            </a:r>
          </a:p>
          <a:p>
            <a:pPr lvl="1"/>
            <a:r>
              <a:rPr lang="en-US" dirty="0"/>
              <a:t>Only for commonly used numbers  </a:t>
            </a:r>
          </a:p>
          <a:p>
            <a:pPr lvl="1"/>
            <a:r>
              <a:rPr lang="en-US" dirty="0"/>
              <a:t>Define using const  or #define preprocessor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const double PI = 3.14;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double radius = 5.0;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"The circumference is " &lt;&lt; 2 * radius * PI;</a:t>
            </a:r>
          </a:p>
          <a:p>
            <a:pPr marL="40005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2245F-77F8-4844-97E7-12E33611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102" y="6272784"/>
            <a:ext cx="47457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CS201 : Problem Solving and Programming II  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08296-AA65-4BD0-8BDE-E1994F2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6DA0E6-CB4E-4692-AC73-BA36472EEBAE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7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9933"/>
            <a:ext cx="7772400" cy="568226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5" y="833146"/>
            <a:ext cx="9293276" cy="578328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// Write a program to get the name of a dog and it's age from the user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// calculate the dog's age in people years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// print out a message with the dog's name, age in dog years, and age in people years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&lt;string&gt;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"Hello! Please enter …."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"That means.... 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6FAA-34BF-461D-82C8-3AA36039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F63E6-E96A-4484-987A-850E3772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D2DFC-5B99-4A28-9520-C88BD457EAFA}"/>
              </a:ext>
            </a:extLst>
          </p:cNvPr>
          <p:cNvSpPr txBox="1"/>
          <p:nvPr/>
        </p:nvSpPr>
        <p:spPr>
          <a:xfrm>
            <a:off x="5334000" y="4724400"/>
            <a:ext cx="4678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https://bit.ly/CS201Week1a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0AB3D-ACDB-4700-AC39-F4A9C286A44C}"/>
              </a:ext>
            </a:extLst>
          </p:cNvPr>
          <p:cNvSpPr txBox="1"/>
          <p:nvPr/>
        </p:nvSpPr>
        <p:spPr>
          <a:xfrm>
            <a:off x="4541178" y="50880"/>
            <a:ext cx="4602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https://www.youtube.com/watch?v=d5ZZNOkTKGA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C63164-34B9-4260-9956-CB3E9DA8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984415"/>
            <a:ext cx="6696456" cy="67794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9933"/>
            <a:ext cx="7772400" cy="568226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8159"/>
            <a:ext cx="9144000" cy="61099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This program is used to compute the sum of two numbers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number1, number2;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"Welcome to your 1st C++ program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numbers to be added:\n"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number2;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 = number1 + number2;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sum of the two numbers is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float avg = sum/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&lt;double&gt;(2);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avg of the two numbers is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avg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6FAA-34BF-461D-82C8-3AA36039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CS201 : Problem Solving and Programming II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F63E6-E96A-4484-987A-850E3772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A0E6-CB4E-4692-AC73-BA36472EEBA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5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AB5C57-0A85-4014-AC27-3B8525E4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64" b="20436"/>
          <a:stretch/>
        </p:blipFill>
        <p:spPr>
          <a:xfrm>
            <a:off x="-31917" y="0"/>
            <a:ext cx="9143980" cy="68579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5C3D-2337-4264-BDBC-A991233C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102" y="6272784"/>
            <a:ext cx="47457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CS201 : Problem Solving and Programming 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882B-AAC9-4D61-8C38-C5DE1F0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73318" y="6272784"/>
            <a:ext cx="24551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38F1289-0F98-4954-A900-8C7C82436ADB}" type="datetime1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8/23/2023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23D9-7A59-4F72-A2F7-03651865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6DA0E6-CB4E-4692-AC73-BA36472EEBAE}" type="slidenum">
              <a:rPr lang="en-US" sz="1400">
                <a:latin typeface="+mj-lt"/>
              </a:rPr>
              <a:pPr>
                <a:spcAft>
                  <a:spcPts val="600"/>
                </a:spcAft>
              </a:pPr>
              <a:t>39</a:t>
            </a:fld>
            <a:endParaRPr lang="en-US" sz="14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FDFB9-937C-41C9-824F-2BBD30427676}"/>
              </a:ext>
            </a:extLst>
          </p:cNvPr>
          <p:cNvSpPr txBox="1"/>
          <p:nvPr/>
        </p:nvSpPr>
        <p:spPr>
          <a:xfrm>
            <a:off x="130045" y="57944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</a:t>
            </a:r>
            <a:r>
              <a:rPr lang="en-US" dirty="0" err="1">
                <a:solidFill>
                  <a:schemeClr val="bg1"/>
                </a:solidFill>
              </a:rPr>
              <a:t>Nasha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9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609344"/>
          </a:xfrm>
        </p:spPr>
        <p:txBody>
          <a:bodyPr/>
          <a:lstStyle/>
          <a:p>
            <a:r>
              <a:rPr lang="en-US" dirty="0"/>
              <a:t>Student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305800" cy="5372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At the conclusion of the course, the successful student will be able to: </a:t>
            </a:r>
          </a:p>
          <a:p>
            <a:pPr marL="0" indent="0">
              <a:buNone/>
            </a:pPr>
            <a:endParaRPr lang="en-US" sz="32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object-oriented principles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design and implement a solution to a moderately complex problem in C++.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Design and implement a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recursive solution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a problem.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Identify and classify the asymptotic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(big-O) behavior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 several common algorithms and select an algorithm based on its asymptotic behavior.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dynamic memory allocation and deallocation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use computer resources efficiently.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templates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write generic code that works with a variety of data types.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Demonstrate correct construction and use of the fundamental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data structures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Linked lists, stacks, and queues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 </a:t>
            </a:r>
          </a:p>
        </p:txBody>
      </p:sp>
    </p:spTree>
    <p:extLst>
      <p:ext uri="{BB962C8B-B14F-4D97-AF65-F5344CB8AC3E}">
        <p14:creationId xmlns:p14="http://schemas.microsoft.com/office/powerpoint/2010/main" val="14915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Course Structure &amp; 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5314FBD-8A77-4710-8EC4-8B941C337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953380"/>
              </p:ext>
            </p:extLst>
          </p:nvPr>
        </p:nvGraphicFramePr>
        <p:xfrm>
          <a:off x="3629338" y="-210996"/>
          <a:ext cx="5438462" cy="703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104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356C4C2-435C-403D-B414-B45113A7F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dgm id="{3356C4C2-435C-403D-B414-B45113A7F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dgm id="{3356C4C2-435C-403D-B414-B45113A7F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A9546A8-6DA3-43C3-A23A-9A342ED9C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dgm id="{6A9546A8-6DA3-43C3-A23A-9A342ED9C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dgm id="{6A9546A8-6DA3-43C3-A23A-9A342ED9C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848D2AA-2CC5-4335-BA8E-E4D082AF0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dgm id="{8848D2AA-2CC5-4335-BA8E-E4D082AF0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dgm id="{8848D2AA-2CC5-4335-BA8E-E4D082AF0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940E8B-0DB7-4A67-96E4-DFB0467DB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graphicEl>
                                              <a:dgm id="{A0940E8B-0DB7-4A67-96E4-DFB0467DB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graphicEl>
                                              <a:dgm id="{A0940E8B-0DB7-4A67-96E4-DFB0467DB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55455F4-1710-48D8-87D8-C42755F9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graphicEl>
                                              <a:dgm id="{455455F4-1710-48D8-87D8-C42755F9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graphicEl>
                                              <a:dgm id="{455455F4-1710-48D8-87D8-C42755F9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D24D1FB-014B-4D7D-90F6-7A3729419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graphicEl>
                                              <a:dgm id="{FD24D1FB-014B-4D7D-90F6-7A3729419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graphicEl>
                                              <a:dgm id="{FD24D1FB-014B-4D7D-90F6-7A3729419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349DDA-1C00-41A5-998F-1A1FC2CA4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graphicEl>
                                              <a:dgm id="{E2349DDA-1C00-41A5-998F-1A1FC2CA4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graphicEl>
                                              <a:dgm id="{E2349DDA-1C00-41A5-998F-1A1FC2CA4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62C426F-7B64-48B8-B5CC-620DA46D2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graphicEl>
                                              <a:dgm id="{A62C426F-7B64-48B8-B5CC-620DA46D2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graphicEl>
                                              <a:dgm id="{A62C426F-7B64-48B8-B5CC-620DA46D2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B7AA75C-14FD-4EC0-A792-3A94B7782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graphicEl>
                                              <a:dgm id="{8B7AA75C-14FD-4EC0-A792-3A94B7782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graphicEl>
                                              <a:dgm id="{8B7AA75C-14FD-4EC0-A792-3A94B7782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8D53364-0EB0-40AA-A91A-1BFD49620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graphicEl>
                                              <a:dgm id="{A8D53364-0EB0-40AA-A91A-1BFD49620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graphicEl>
                                              <a:dgm id="{A8D53364-0EB0-40AA-A91A-1BFD49620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DE63ED8-EF0F-4605-9942-F7246EE51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graphicEl>
                                              <a:dgm id="{FDE63ED8-EF0F-4605-9942-F7246EE51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graphicEl>
                                              <a:dgm id="{FDE63ED8-EF0F-4605-9942-F7246EE51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5C27D2-533F-42F5-83C2-16D8ECC9E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graphicEl>
                                              <a:dgm id="{345C27D2-533F-42F5-83C2-16D8ECC9E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graphicEl>
                                              <a:dgm id="{345C27D2-533F-42F5-83C2-16D8ECC9E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University policy on academic honesty will be followed </a:t>
            </a:r>
          </a:p>
          <a:p>
            <a:r>
              <a:rPr lang="en-US" dirty="0"/>
              <a:t>Collaboration on developing an algorithm (solving the problem) is fine. </a:t>
            </a:r>
          </a:p>
          <a:p>
            <a:r>
              <a:rPr lang="en-US" dirty="0"/>
              <a:t>But the code you submit for a grade should be YOUR OWN, ORIGINAL, UNAIDED work. </a:t>
            </a:r>
          </a:p>
          <a:p>
            <a:r>
              <a:rPr lang="en-US" dirty="0"/>
              <a:t>Likewise, assistance troubleshooting specific problems with your code is OK, but copy/paste from someone else is not. </a:t>
            </a:r>
          </a:p>
          <a:p>
            <a:r>
              <a:rPr lang="en-US" b="1" dirty="0"/>
              <a:t>Cite your sources </a:t>
            </a:r>
            <a:r>
              <a:rPr lang="en-US" dirty="0"/>
              <a:t>if using a provided algorithm or code from class</a:t>
            </a:r>
          </a:p>
          <a:p>
            <a:r>
              <a:rPr lang="en-US" dirty="0"/>
              <a:t>During exams &amp; quizzes, all electronics are to be put away. Having them out during an exam will be considered cheating. </a:t>
            </a:r>
          </a:p>
        </p:txBody>
      </p:sp>
    </p:spTree>
    <p:extLst>
      <p:ext uri="{BB962C8B-B14F-4D97-AF65-F5344CB8AC3E}">
        <p14:creationId xmlns:p14="http://schemas.microsoft.com/office/powerpoint/2010/main" val="15258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675" y="20199"/>
            <a:ext cx="5047708" cy="844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Tips for success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43A53FEB-F16F-4075-B79D-F487173636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01" r="45833" b="-1"/>
          <a:stretch/>
        </p:blipFill>
        <p:spPr>
          <a:xfrm>
            <a:off x="2508" y="10"/>
            <a:ext cx="3485044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0058" y="990600"/>
            <a:ext cx="5047707" cy="4617792"/>
          </a:xfrm>
        </p:spPr>
        <p:txBody>
          <a:bodyPr>
            <a:noAutofit/>
          </a:bodyPr>
          <a:lstStyle/>
          <a:p>
            <a:r>
              <a:rPr lang="en-US" sz="1800" dirty="0"/>
              <a:t>Check CANVAS regularly for updates</a:t>
            </a:r>
          </a:p>
          <a:p>
            <a:r>
              <a:rPr lang="en-US" sz="1800" dirty="0"/>
              <a:t>Review Syllabus!</a:t>
            </a:r>
          </a:p>
          <a:p>
            <a:r>
              <a:rPr lang="en-US" sz="1800" dirty="0"/>
              <a:t>Try to review </a:t>
            </a:r>
            <a:r>
              <a:rPr lang="en-US" sz="1800" dirty="0" err="1"/>
              <a:t>zyBooks</a:t>
            </a:r>
            <a:r>
              <a:rPr lang="en-US" sz="1800" dirty="0"/>
              <a:t> before class!</a:t>
            </a:r>
          </a:p>
          <a:p>
            <a:r>
              <a:rPr lang="en-US" sz="1800" dirty="0"/>
              <a:t>Come to class!</a:t>
            </a:r>
          </a:p>
          <a:p>
            <a:r>
              <a:rPr lang="en-US" sz="1800" dirty="0"/>
              <a:t>Don’t fall behind! </a:t>
            </a:r>
          </a:p>
          <a:p>
            <a:r>
              <a:rPr lang="en-US" sz="1800" dirty="0"/>
              <a:t>Allocate enough time to do the homework</a:t>
            </a:r>
          </a:p>
          <a:p>
            <a:pPr lvl="1"/>
            <a:r>
              <a:rPr lang="en-US" dirty="0"/>
              <a:t>Programming always seems to take longer than you expect, even after you take that into account. </a:t>
            </a:r>
          </a:p>
          <a:p>
            <a:r>
              <a:rPr lang="en-US" sz="1800" dirty="0"/>
              <a:t>Turn in what you’ve got, even if it’s not finished</a:t>
            </a:r>
          </a:p>
          <a:p>
            <a:pPr lvl="1"/>
            <a:r>
              <a:rPr lang="en-US" dirty="0"/>
              <a:t>Partial credit is still better than a 0. </a:t>
            </a:r>
          </a:p>
          <a:p>
            <a:r>
              <a:rPr lang="en-US" sz="1800" dirty="0"/>
              <a:t>Ask questions &amp; get help early!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3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581" y="142632"/>
            <a:ext cx="5047708" cy="844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Tips for success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43A53FEB-F16F-4075-B79D-F487173636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01" r="45833" b="-1"/>
          <a:stretch/>
        </p:blipFill>
        <p:spPr>
          <a:xfrm>
            <a:off x="2508" y="10"/>
            <a:ext cx="3485044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87D81F-A912-DA97-2D18-6117322FF922}"/>
              </a:ext>
            </a:extLst>
          </p:cNvPr>
          <p:cNvSpPr txBox="1">
            <a:spLocks/>
          </p:cNvSpPr>
          <p:nvPr/>
        </p:nvSpPr>
        <p:spPr>
          <a:xfrm>
            <a:off x="3490507" y="998310"/>
            <a:ext cx="5606844" cy="498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Supplemental Instruction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Your SI Leader is Mohammadreza Akbari Lor</a:t>
            </a:r>
          </a:p>
          <a:p>
            <a:pPr marL="9144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Sessions:</a:t>
            </a:r>
          </a:p>
          <a:p>
            <a:pPr marL="9144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1:  Mon 2:30-3:20 (Katz 207)</a:t>
            </a:r>
          </a:p>
          <a:p>
            <a:pPr marL="9144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2:  Wed 2:30-3:20 (Katz 207)</a:t>
            </a:r>
          </a:p>
          <a:p>
            <a:pPr marL="9144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Office Hours:</a:t>
            </a:r>
          </a:p>
          <a:p>
            <a:pPr marL="9144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     Thu 10:00-11:00 (MNL 420)</a:t>
            </a:r>
          </a:p>
          <a:p>
            <a:pPr marL="9144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9144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dirty="0"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ea typeface="Calibri" panose="020F0502020204030204" pitchFamily="34" charset="0"/>
              </a:rPr>
              <a:t>Tutoring: </a:t>
            </a:r>
            <a:r>
              <a:rPr lang="en-US" dirty="0">
                <a:ea typeface="Calibri" panose="020F0502020204030204" pitchFamily="34" charset="0"/>
              </a:rPr>
              <a:t> </a:t>
            </a:r>
            <a:endParaRPr lang="en-US" dirty="0"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ea typeface="Calibri" panose="020F0502020204030204" pitchFamily="34" charset="0"/>
              </a:rPr>
              <a:t>This class has the benefit of tutoring.  To get more information - please see this site:  </a:t>
            </a:r>
            <a:r>
              <a:rPr lang="en-US" u="sng" dirty="0">
                <a:solidFill>
                  <a:srgbClr val="0000FF"/>
                </a:solidFill>
                <a:ea typeface="Calibri" panose="020F0502020204030204" pitchFamily="34" charset="0"/>
                <a:hlinkClick r:id="rId7"/>
              </a:rPr>
              <a:t>UMKC Tutoring. </a:t>
            </a:r>
            <a:r>
              <a:rPr lang="en-US" dirty="0">
                <a:ea typeface="Calibri" panose="020F0502020204030204" pitchFamily="34" charset="0"/>
              </a:rPr>
              <a:t> </a:t>
            </a:r>
            <a:endParaRPr lang="en-US" u="sng" dirty="0">
              <a:solidFill>
                <a:srgbClr val="0000FF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ea typeface="Calibri" panose="020F0502020204030204" pitchFamily="34" charset="0"/>
              </a:rPr>
              <a:t>Office Hours: </a:t>
            </a:r>
            <a:r>
              <a:rPr lang="en-US" dirty="0">
                <a:ea typeface="Calibri" panose="020F0502020204030204" pitchFamily="34" charset="0"/>
              </a:rPr>
              <a:t> </a:t>
            </a:r>
            <a:endParaRPr lang="en-US" dirty="0"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ea typeface="Calibri" panose="020F0502020204030204" pitchFamily="34" charset="0"/>
              </a:rPr>
              <a:t>   FH 450H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ea typeface="Calibri" panose="020F0502020204030204" pitchFamily="34" charset="0"/>
              </a:rPr>
              <a:t>            MW 11:00-12:00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ea typeface="Calibri" panose="020F0502020204030204" pitchFamily="34" charset="0"/>
              </a:rPr>
              <a:t>            </a:t>
            </a:r>
            <a:r>
              <a:rPr lang="en-US" dirty="0" err="1">
                <a:ea typeface="Calibri" panose="020F0502020204030204" pitchFamily="34" charset="0"/>
              </a:rPr>
              <a:t>TTh</a:t>
            </a:r>
            <a:r>
              <a:rPr lang="en-US" dirty="0">
                <a:ea typeface="Calibri" panose="020F0502020204030204" pitchFamily="34" charset="0"/>
              </a:rPr>
              <a:t>    1:00-2:00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u="sng" dirty="0">
                <a:solidFill>
                  <a:srgbClr val="0000FF"/>
                </a:solidFill>
                <a:ea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204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Go to </a:t>
            </a:r>
            <a:r>
              <a:rPr lang="en-US" sz="3600" b="1" dirty="0">
                <a:latin typeface="Century Gothic" panose="020B0502020202020204" pitchFamily="34" charset="0"/>
              </a:rPr>
              <a:t>Canvas</a:t>
            </a:r>
          </a:p>
          <a:p>
            <a:pPr marL="27432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Century Gothic" panose="020B0502020202020204" pitchFamily="34" charset="0"/>
              </a:rPr>
              <a:t>Use myroo.umkc.edu link or go to umsystem.instructure.com</a:t>
            </a:r>
          </a:p>
          <a:p>
            <a:pPr marL="27432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>
                <a:latin typeface="Century Gothic" panose="020B0502020202020204" pitchFamily="34" charset="0"/>
              </a:rPr>
              <a:t>Sign up for </a:t>
            </a:r>
            <a:r>
              <a:rPr lang="en-US" dirty="0" err="1">
                <a:latin typeface="Century Gothic" panose="020B0502020202020204" pitchFamily="34" charset="0"/>
              </a:rPr>
              <a:t>zyBooks</a:t>
            </a:r>
            <a:r>
              <a:rPr lang="en-US" dirty="0">
                <a:latin typeface="Century Gothic" panose="020B0502020202020204" pitchFamily="34" charset="0"/>
              </a:rPr>
              <a:t> using the link in Week 1 </a:t>
            </a:r>
            <a:r>
              <a:rPr lang="en-US" dirty="0" err="1">
                <a:latin typeface="Century Gothic" panose="020B0502020202020204" pitchFamily="34" charset="0"/>
              </a:rPr>
              <a:t>Zybooks</a:t>
            </a:r>
            <a:r>
              <a:rPr lang="en-US" dirty="0">
                <a:latin typeface="Century Gothic" panose="020B0502020202020204" pitchFamily="34" charset="0"/>
              </a:rPr>
              <a:t> assignment</a:t>
            </a:r>
          </a:p>
          <a:p>
            <a:r>
              <a:rPr lang="en-US" dirty="0">
                <a:latin typeface="Century Gothic" panose="020B0502020202020204" pitchFamily="34" charset="0"/>
              </a:rPr>
              <a:t>Download </a:t>
            </a:r>
            <a:r>
              <a:rPr lang="en-US" sz="2800" b="1" dirty="0">
                <a:latin typeface="Century Gothic" panose="020B0502020202020204" pitchFamily="34" charset="0"/>
              </a:rPr>
              <a:t>Visual Studio or Visual Studio Code </a:t>
            </a:r>
            <a:r>
              <a:rPr lang="en-US" dirty="0">
                <a:latin typeface="Century Gothic" panose="020B0502020202020204" pitchFamily="34" charset="0"/>
              </a:rPr>
              <a:t>as soon as you are able (mac users – beware!)</a:t>
            </a:r>
          </a:p>
          <a:p>
            <a:r>
              <a:rPr lang="en-US" dirty="0">
                <a:latin typeface="Century Gothic" panose="020B0502020202020204" pitchFamily="34" charset="0"/>
              </a:rPr>
              <a:t>In the meantime - go to </a:t>
            </a:r>
            <a:r>
              <a:rPr lang="en-US" sz="3600" b="1" dirty="0">
                <a:latin typeface="Century Gothic" panose="020B0502020202020204" pitchFamily="34" charset="0"/>
              </a:rPr>
              <a:t>repl.it</a:t>
            </a:r>
            <a:r>
              <a:rPr lang="en-US" dirty="0">
                <a:latin typeface="Century Gothic" panose="020B0502020202020204" pitchFamily="34" charset="0"/>
              </a:rPr>
              <a:t> and sign up for a free account using your UMKC email. </a:t>
            </a:r>
          </a:p>
        </p:txBody>
      </p:sp>
    </p:spTree>
    <p:extLst>
      <p:ext uri="{BB962C8B-B14F-4D97-AF65-F5344CB8AC3E}">
        <p14:creationId xmlns:p14="http://schemas.microsoft.com/office/powerpoint/2010/main" val="800651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2581</TotalTime>
  <Words>3601</Words>
  <Application>Microsoft Office PowerPoint</Application>
  <PresentationFormat>On-screen Show (4:3)</PresentationFormat>
  <Paragraphs>572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Cavolini</vt:lpstr>
      <vt:lpstr>Century Gothic</vt:lpstr>
      <vt:lpstr>Century Schoolbook</vt:lpstr>
      <vt:lpstr>Consolas</vt:lpstr>
      <vt:lpstr>Courier New</vt:lpstr>
      <vt:lpstr>Google Sans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CS 201: Problem Solving &amp; Programming II</vt:lpstr>
      <vt:lpstr>Course Overview</vt:lpstr>
      <vt:lpstr>Student Learning outcomes</vt:lpstr>
      <vt:lpstr>Course Structure &amp; evaluation</vt:lpstr>
      <vt:lpstr>Academic Honesty</vt:lpstr>
      <vt:lpstr>Tips for success</vt:lpstr>
      <vt:lpstr>Tips for success</vt:lpstr>
      <vt:lpstr>sign up!</vt:lpstr>
      <vt:lpstr>PROBLEM SOLVING &amp; PROGRAMMING II </vt:lpstr>
      <vt:lpstr>C++ Basics</vt:lpstr>
      <vt:lpstr>C++ Basics Class NOTES</vt:lpstr>
      <vt:lpstr>pseudocode</vt:lpstr>
      <vt:lpstr>Pseudocode:  Ex1: output largest of 3 numbers</vt:lpstr>
      <vt:lpstr>C++ code:  Ex1: output largest of 3 numbers</vt:lpstr>
      <vt:lpstr>C++ code:  Ex1:  output largest of 3 numbers (with input)</vt:lpstr>
      <vt:lpstr>C++ code:  Ex1:  output largest of 3 numbers (with loop)</vt:lpstr>
      <vt:lpstr>PowerPoint Presentation</vt:lpstr>
      <vt:lpstr>Pseudocode:  input 3 numbers ex 3: Print in Increasing order</vt:lpstr>
      <vt:lpstr>PowerPoint Presentation</vt:lpstr>
      <vt:lpstr>C++ code: print 3 numbers in Increasing order</vt:lpstr>
      <vt:lpstr>PowerPoint Presentation</vt:lpstr>
      <vt:lpstr>BASICS – Main Function</vt:lpstr>
      <vt:lpstr>BASICS Input/Output from the console</vt:lpstr>
      <vt:lpstr>Basics: defining Variables</vt:lpstr>
      <vt:lpstr>Basics:  defining variables &amp; ASSIGNMENT COMPATIBILITY</vt:lpstr>
      <vt:lpstr>BASICS:  Assigning values to variables</vt:lpstr>
      <vt:lpstr>BASics:   Warning on INTEGER &amp; FLOATING POINT DIVISION</vt:lpstr>
      <vt:lpstr>Basics:  TYPE CASTING</vt:lpstr>
      <vt:lpstr>Basics:  TYPE CASTING</vt:lpstr>
      <vt:lpstr>Basics:  commands to format output</vt:lpstr>
      <vt:lpstr>Basics:   INCREMENT AND DECREMENT OPERATORS</vt:lpstr>
      <vt:lpstr>Basics:  INCREMENT AND DECREMENT OPERATORS</vt:lpstr>
      <vt:lpstr>Basics:  Character Data Type Variable </vt:lpstr>
      <vt:lpstr>Basics String Data Type variables</vt:lpstr>
      <vt:lpstr>Basics:  Constant variables</vt:lpstr>
      <vt:lpstr>SAMPLE C++ PROGRAM</vt:lpstr>
      <vt:lpstr>SAMPLE C++ PROGRAM</vt:lpstr>
      <vt:lpstr>PowerPoint Presentation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101: Problem Solving &amp; Programming I</dc:title>
  <dc:creator>Hare, Brian</dc:creator>
  <cp:lastModifiedBy>Gladbach, Joan</cp:lastModifiedBy>
  <cp:revision>105</cp:revision>
  <dcterms:created xsi:type="dcterms:W3CDTF">2011-06-05T14:29:20Z</dcterms:created>
  <dcterms:modified xsi:type="dcterms:W3CDTF">2023-08-23T17:21:18Z</dcterms:modified>
</cp:coreProperties>
</file>