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4"/>
  </p:notesMasterIdLst>
  <p:sldIdLst>
    <p:sldId id="319" r:id="rId2"/>
    <p:sldId id="256" r:id="rId3"/>
    <p:sldId id="318" r:id="rId4"/>
    <p:sldId id="314" r:id="rId5"/>
    <p:sldId id="261" r:id="rId6"/>
    <p:sldId id="262" r:id="rId7"/>
    <p:sldId id="331" r:id="rId8"/>
    <p:sldId id="332" r:id="rId9"/>
    <p:sldId id="329" r:id="rId10"/>
    <p:sldId id="317" r:id="rId11"/>
    <p:sldId id="265" r:id="rId12"/>
    <p:sldId id="273" r:id="rId13"/>
    <p:sldId id="330" r:id="rId14"/>
    <p:sldId id="327" r:id="rId15"/>
    <p:sldId id="313" r:id="rId16"/>
    <p:sldId id="270" r:id="rId17"/>
    <p:sldId id="277" r:id="rId18"/>
    <p:sldId id="278" r:id="rId19"/>
    <p:sldId id="272" r:id="rId20"/>
    <p:sldId id="274" r:id="rId21"/>
    <p:sldId id="275" r:id="rId22"/>
    <p:sldId id="259" r:id="rId2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80494" autoAdjust="0"/>
  </p:normalViewPr>
  <p:slideViewPr>
    <p:cSldViewPr>
      <p:cViewPr varScale="1">
        <p:scale>
          <a:sx n="92" d="100"/>
          <a:sy n="92" d="100"/>
        </p:scale>
        <p:origin x="219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DC297C2-D7DE-4C9D-9883-BFCD43524D95}" type="datetimeFigureOut">
              <a:rPr lang="en-US" smtClean="0"/>
              <a:t>8/24/2023</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A223F1D2-C217-4FF4-A794-BCECD9704602}" type="slidenum">
              <a:rPr lang="en-US" smtClean="0"/>
              <a:t>‹#›</a:t>
            </a:fld>
            <a:endParaRPr lang="en-US"/>
          </a:p>
        </p:txBody>
      </p:sp>
    </p:spTree>
    <p:extLst>
      <p:ext uri="{BB962C8B-B14F-4D97-AF65-F5344CB8AC3E}">
        <p14:creationId xmlns:p14="http://schemas.microsoft.com/office/powerpoint/2010/main" val="33365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code has </a:t>
            </a:r>
            <a:r>
              <a:rPr lang="en-US" dirty="0" err="1"/>
              <a:t>mult</a:t>
            </a:r>
            <a:r>
              <a:rPr lang="en-US" dirty="0"/>
              <a:t>() function</a:t>
            </a:r>
          </a:p>
        </p:txBody>
      </p:sp>
      <p:sp>
        <p:nvSpPr>
          <p:cNvPr id="4" name="Slide Number Placeholder 3"/>
          <p:cNvSpPr>
            <a:spLocks noGrp="1"/>
          </p:cNvSpPr>
          <p:nvPr>
            <p:ph type="sldNum" sz="quarter" idx="5"/>
          </p:nvPr>
        </p:nvSpPr>
        <p:spPr/>
        <p:txBody>
          <a:bodyPr/>
          <a:lstStyle/>
          <a:p>
            <a:fld id="{A223F1D2-C217-4FF4-A794-BCECD9704602}" type="slidenum">
              <a:rPr lang="en-US" smtClean="0"/>
              <a:t>6</a:t>
            </a:fld>
            <a:endParaRPr lang="en-US"/>
          </a:p>
        </p:txBody>
      </p:sp>
    </p:spTree>
    <p:extLst>
      <p:ext uri="{BB962C8B-B14F-4D97-AF65-F5344CB8AC3E}">
        <p14:creationId xmlns:p14="http://schemas.microsoft.com/office/powerpoint/2010/main" val="4244940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pPr>
            <a:r>
              <a:rPr lang="en-US" sz="1200" dirty="0">
                <a:solidFill>
                  <a:srgbClr val="008000"/>
                </a:solidFill>
                <a:latin typeface="Consolas" panose="020B0609020204030204" pitchFamily="49" charset="0"/>
              </a:rPr>
              <a:t>//NOTE:  a, b, and temp are local variables</a:t>
            </a:r>
            <a:endParaRPr lang="en-US" sz="1200" dirty="0">
              <a:solidFill>
                <a:srgbClr val="000000"/>
              </a:solidFill>
              <a:latin typeface="Consolas" panose="020B0609020204030204" pitchFamily="49" charset="0"/>
            </a:endParaRPr>
          </a:p>
          <a:p>
            <a:pPr marL="0" indent="0">
              <a:lnSpc>
                <a:spcPct val="100000"/>
              </a:lnSpc>
              <a:spcBef>
                <a:spcPts val="0"/>
              </a:spcBef>
              <a:buNone/>
            </a:pPr>
            <a:r>
              <a:rPr lang="en-US" sz="1200" dirty="0">
                <a:solidFill>
                  <a:srgbClr val="008000"/>
                </a:solidFill>
                <a:latin typeface="Consolas" panose="020B0609020204030204" pitchFamily="49" charset="0"/>
              </a:rPr>
              <a:t>//       PASS BY VALUE:  a &amp; b are in new memory locations with a copied value of x &amp; y  </a:t>
            </a:r>
            <a:endParaRPr lang="en-US" sz="1200" dirty="0">
              <a:solidFill>
                <a:srgbClr val="000000"/>
              </a:solidFill>
              <a:latin typeface="Consolas" panose="020B0609020204030204" pitchFamily="49" charset="0"/>
            </a:endParaRPr>
          </a:p>
          <a:p>
            <a:pPr marL="0" indent="0">
              <a:lnSpc>
                <a:spcPct val="100000"/>
              </a:lnSpc>
              <a:spcBef>
                <a:spcPts val="0"/>
              </a:spcBef>
              <a:buNone/>
            </a:pPr>
            <a:r>
              <a:rPr lang="en-US" sz="1200" dirty="0">
                <a:solidFill>
                  <a:srgbClr val="008000"/>
                </a:solidFill>
                <a:latin typeface="Consolas" panose="020B0609020204030204" pitchFamily="49" charset="0"/>
              </a:rPr>
              <a:t>//       PASS BY REFERENCE: to allow a &amp; b to change values, you must include '&amp;' before each so a new memory location is not created </a:t>
            </a:r>
            <a:endParaRPr lang="en-US" sz="1200" dirty="0">
              <a:solidFill>
                <a:srgbClr val="000000"/>
              </a:solidFill>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A223F1D2-C217-4FF4-A794-BCECD9704602}" type="slidenum">
              <a:rPr lang="en-US" smtClean="0"/>
              <a:t>12</a:t>
            </a:fld>
            <a:endParaRPr lang="en-US"/>
          </a:p>
        </p:txBody>
      </p:sp>
    </p:spTree>
    <p:extLst>
      <p:ext uri="{BB962C8B-B14F-4D97-AF65-F5344CB8AC3E}">
        <p14:creationId xmlns:p14="http://schemas.microsoft.com/office/powerpoint/2010/main" val="416358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lvl="1" indent="0">
              <a:lnSpc>
                <a:spcPct val="100000"/>
              </a:lnSpc>
              <a:spcBef>
                <a:spcPts val="100"/>
              </a:spcBef>
              <a:spcAft>
                <a:spcPts val="100"/>
              </a:spcAft>
              <a:buNone/>
            </a:pPr>
            <a:r>
              <a:rPr lang="en-US" sz="1400" dirty="0">
                <a:solidFill>
                  <a:srgbClr val="0000FF"/>
                </a:solidFill>
                <a:latin typeface="Century Schoolbook" panose="02040604050505020304" pitchFamily="18" charset="0"/>
              </a:rPr>
              <a:t>while</a:t>
            </a:r>
            <a:r>
              <a:rPr lang="en-US" sz="1400" dirty="0">
                <a:solidFill>
                  <a:srgbClr val="000000"/>
                </a:solidFill>
                <a:latin typeface="Century Schoolbook" panose="02040604050505020304" pitchFamily="18" charset="0"/>
              </a:rPr>
              <a:t> (coupon &gt;= 7)</a:t>
            </a:r>
          </a:p>
          <a:p>
            <a:pPr marL="400050" lvl="1" indent="0">
              <a:lnSpc>
                <a:spcPct val="100000"/>
              </a:lnSpc>
              <a:spcBef>
                <a:spcPts val="100"/>
              </a:spcBef>
              <a:spcAft>
                <a:spcPts val="100"/>
              </a:spcAft>
              <a:buNone/>
            </a:pPr>
            <a:r>
              <a:rPr lang="en-US" sz="1400" dirty="0">
                <a:solidFill>
                  <a:srgbClr val="000000"/>
                </a:solidFill>
                <a:latin typeface="Century Schoolbook" panose="02040604050505020304" pitchFamily="18" charset="0"/>
              </a:rPr>
              <a:t>{</a:t>
            </a:r>
          </a:p>
          <a:p>
            <a:pPr marL="800100" lvl="2" indent="0">
              <a:lnSpc>
                <a:spcPct val="100000"/>
              </a:lnSpc>
              <a:spcBef>
                <a:spcPts val="100"/>
              </a:spcBef>
              <a:spcAft>
                <a:spcPts val="100"/>
              </a:spcAft>
              <a:buNone/>
            </a:pPr>
            <a:r>
              <a:rPr lang="en-US" sz="1400" dirty="0">
                <a:solidFill>
                  <a:srgbClr val="000000"/>
                </a:solidFill>
                <a:latin typeface="Century Schoolbook" panose="02040604050505020304" pitchFamily="18" charset="0"/>
              </a:rPr>
              <a:t>bars += coupon / 7;</a:t>
            </a:r>
          </a:p>
          <a:p>
            <a:pPr marL="800100" lvl="2" indent="0">
              <a:lnSpc>
                <a:spcPct val="100000"/>
              </a:lnSpc>
              <a:spcBef>
                <a:spcPts val="100"/>
              </a:spcBef>
              <a:spcAft>
                <a:spcPts val="100"/>
              </a:spcAft>
              <a:buNone/>
            </a:pPr>
            <a:r>
              <a:rPr lang="en-US" sz="1400" dirty="0">
                <a:solidFill>
                  <a:srgbClr val="000000"/>
                </a:solidFill>
                <a:latin typeface="Century Schoolbook" panose="02040604050505020304" pitchFamily="18" charset="0"/>
              </a:rPr>
              <a:t>coupon = coupon / 7 + coupon % 7;</a:t>
            </a:r>
          </a:p>
          <a:p>
            <a:pPr marL="400050" lvl="1" indent="0">
              <a:lnSpc>
                <a:spcPct val="100000"/>
              </a:lnSpc>
              <a:spcBef>
                <a:spcPts val="100"/>
              </a:spcBef>
              <a:spcAft>
                <a:spcPts val="100"/>
              </a:spcAft>
              <a:buNone/>
            </a:pPr>
            <a:r>
              <a:rPr lang="en-US" sz="1400" dirty="0">
                <a:solidFill>
                  <a:srgbClr val="000000"/>
                </a:solidFill>
                <a:latin typeface="Century Schoolbook" panose="02040604050505020304" pitchFamily="18" charset="0"/>
              </a:rPr>
              <a:t>}</a:t>
            </a:r>
          </a:p>
          <a:p>
            <a:endParaRPr lang="en-US" dirty="0"/>
          </a:p>
        </p:txBody>
      </p:sp>
      <p:sp>
        <p:nvSpPr>
          <p:cNvPr id="4" name="Slide Number Placeholder 3"/>
          <p:cNvSpPr>
            <a:spLocks noGrp="1"/>
          </p:cNvSpPr>
          <p:nvPr>
            <p:ph type="sldNum" sz="quarter" idx="5"/>
          </p:nvPr>
        </p:nvSpPr>
        <p:spPr/>
        <p:txBody>
          <a:bodyPr/>
          <a:lstStyle/>
          <a:p>
            <a:fld id="{A223F1D2-C217-4FF4-A794-BCECD9704602}" type="slidenum">
              <a:rPr lang="en-US" smtClean="0"/>
              <a:t>13</a:t>
            </a:fld>
            <a:endParaRPr lang="en-US"/>
          </a:p>
        </p:txBody>
      </p:sp>
    </p:spTree>
    <p:extLst>
      <p:ext uri="{BB962C8B-B14F-4D97-AF65-F5344CB8AC3E}">
        <p14:creationId xmlns:p14="http://schemas.microsoft.com/office/powerpoint/2010/main" val="775233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NOTE: using const as the argument definition prevents changes to that value in the function – a good programming technique for clarity</a:t>
            </a:r>
          </a:p>
          <a:p>
            <a:endParaRPr lang="en-US" dirty="0"/>
          </a:p>
        </p:txBody>
      </p:sp>
      <p:sp>
        <p:nvSpPr>
          <p:cNvPr id="4" name="Slide Number Placeholder 3"/>
          <p:cNvSpPr>
            <a:spLocks noGrp="1"/>
          </p:cNvSpPr>
          <p:nvPr>
            <p:ph type="sldNum" sz="quarter" idx="5"/>
          </p:nvPr>
        </p:nvSpPr>
        <p:spPr/>
        <p:txBody>
          <a:bodyPr/>
          <a:lstStyle/>
          <a:p>
            <a:fld id="{A223F1D2-C217-4FF4-A794-BCECD9704602}" type="slidenum">
              <a:rPr lang="en-US" smtClean="0"/>
              <a:t>15</a:t>
            </a:fld>
            <a:endParaRPr lang="en-US"/>
          </a:p>
        </p:txBody>
      </p:sp>
    </p:spTree>
    <p:extLst>
      <p:ext uri="{BB962C8B-B14F-4D97-AF65-F5344CB8AC3E}">
        <p14:creationId xmlns:p14="http://schemas.microsoft.com/office/powerpoint/2010/main" val="3634309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808080"/>
                </a:solidFill>
                <a:latin typeface="Consolas" panose="020B0609020204030204" pitchFamily="49" charset="0"/>
              </a:rPr>
              <a:t>bars</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coupons</a:t>
            </a:r>
            <a:r>
              <a:rPr lang="en-US" sz="1800" dirty="0">
                <a:solidFill>
                  <a:srgbClr val="000000"/>
                </a:solidFill>
                <a:latin typeface="Consolas" panose="020B0609020204030204" pitchFamily="49" charset="0"/>
              </a:rPr>
              <a:t> / 7;</a:t>
            </a:r>
          </a:p>
          <a:p>
            <a:r>
              <a:rPr lang="en-US" sz="1800" dirty="0">
                <a:solidFill>
                  <a:srgbClr val="808080"/>
                </a:solidFill>
                <a:latin typeface="Consolas" panose="020B0609020204030204" pitchFamily="49" charset="0"/>
              </a:rPr>
              <a:t>coupons</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coupons</a:t>
            </a:r>
            <a:r>
              <a:rPr lang="en-US" sz="1800" dirty="0">
                <a:solidFill>
                  <a:srgbClr val="000000"/>
                </a:solidFill>
                <a:latin typeface="Consolas" panose="020B0609020204030204" pitchFamily="49" charset="0"/>
              </a:rPr>
              <a:t> / 7 + </a:t>
            </a:r>
            <a:r>
              <a:rPr lang="en-US" sz="1800" dirty="0">
                <a:solidFill>
                  <a:srgbClr val="808080"/>
                </a:solidFill>
                <a:latin typeface="Consolas" panose="020B0609020204030204" pitchFamily="49" charset="0"/>
              </a:rPr>
              <a:t>coupons</a:t>
            </a:r>
            <a:r>
              <a:rPr lang="en-US" sz="1800" dirty="0">
                <a:solidFill>
                  <a:srgbClr val="000000"/>
                </a:solidFill>
                <a:latin typeface="Consolas" panose="020B0609020204030204" pitchFamily="49" charset="0"/>
              </a:rPr>
              <a:t> % 7;</a:t>
            </a:r>
            <a:endParaRPr lang="en-US" dirty="0"/>
          </a:p>
        </p:txBody>
      </p:sp>
      <p:sp>
        <p:nvSpPr>
          <p:cNvPr id="4" name="Slide Number Placeholder 3"/>
          <p:cNvSpPr>
            <a:spLocks noGrp="1"/>
          </p:cNvSpPr>
          <p:nvPr>
            <p:ph type="sldNum" sz="quarter" idx="5"/>
          </p:nvPr>
        </p:nvSpPr>
        <p:spPr/>
        <p:txBody>
          <a:bodyPr/>
          <a:lstStyle/>
          <a:p>
            <a:fld id="{A223F1D2-C217-4FF4-A794-BCECD9704602}" type="slidenum">
              <a:rPr lang="en-US" smtClean="0"/>
              <a:t>21</a:t>
            </a:fld>
            <a:endParaRPr lang="en-US"/>
          </a:p>
        </p:txBody>
      </p:sp>
    </p:spTree>
    <p:extLst>
      <p:ext uri="{BB962C8B-B14F-4D97-AF65-F5344CB8AC3E}">
        <p14:creationId xmlns:p14="http://schemas.microsoft.com/office/powerpoint/2010/main" val="21351774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091F1F-0161-428E-9971-4C27CA131C8B}" type="datetime1">
              <a:rPr lang="en-US" smtClean="0"/>
              <a:t>8/24/2023</a:t>
            </a:fld>
            <a:endParaRPr lang="en-US"/>
          </a:p>
        </p:txBody>
      </p:sp>
      <p:sp>
        <p:nvSpPr>
          <p:cNvPr id="5" name="Footer Placeholder 4"/>
          <p:cNvSpPr>
            <a:spLocks noGrp="1"/>
          </p:cNvSpPr>
          <p:nvPr>
            <p:ph type="ftr" sz="quarter" idx="11"/>
          </p:nvPr>
        </p:nvSpPr>
        <p:spPr>
          <a:xfrm>
            <a:off x="812805" y="6272785"/>
            <a:ext cx="4745736" cy="365125"/>
          </a:xfrm>
        </p:spPr>
        <p:txBody>
          <a:bodyPr/>
          <a:lstStyle/>
          <a:p>
            <a:r>
              <a:rPr lang="en-US"/>
              <a:t>CS201R : Problems Solving and Programming II </a:t>
            </a:r>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019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7CE141-FAEA-4127-B227-39008E540134}" type="datetime1">
              <a:rPr lang="en-US" smtClean="0"/>
              <a:t>8/24/2023</a:t>
            </a:fld>
            <a:endParaRPr lang="en-US"/>
          </a:p>
        </p:txBody>
      </p:sp>
      <p:sp>
        <p:nvSpPr>
          <p:cNvPr id="8" name="Footer Placeholder 7"/>
          <p:cNvSpPr>
            <a:spLocks noGrp="1"/>
          </p:cNvSpPr>
          <p:nvPr>
            <p:ph type="ftr" sz="quarter" idx="11"/>
          </p:nvPr>
        </p:nvSpPr>
        <p:spPr/>
        <p:txBody>
          <a:bodyPr/>
          <a:lstStyle/>
          <a:p>
            <a:r>
              <a:rPr lang="en-US"/>
              <a:t>CS201R : Problems Solving and Programming II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251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C75370-5ED6-477E-9E0E-FA85CDC3609B}" type="datetime1">
              <a:rPr lang="en-US" smtClean="0"/>
              <a:t>8/24/2023</a:t>
            </a:fld>
            <a:endParaRPr lang="en-US"/>
          </a:p>
        </p:txBody>
      </p:sp>
      <p:sp>
        <p:nvSpPr>
          <p:cNvPr id="8" name="Footer Placeholder 7"/>
          <p:cNvSpPr>
            <a:spLocks noGrp="1"/>
          </p:cNvSpPr>
          <p:nvPr>
            <p:ph type="ftr" sz="quarter" idx="11"/>
          </p:nvPr>
        </p:nvSpPr>
        <p:spPr/>
        <p:txBody>
          <a:bodyPr/>
          <a:lstStyle/>
          <a:p>
            <a:r>
              <a:rPr lang="en-US"/>
              <a:t>CS201R : Problems Solving and Programming II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797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5C0912-0471-4621-B5E3-802E9CE8FA16}" type="datetime1">
              <a:rPr lang="en-US" smtClean="0"/>
              <a:t>8/24/2023</a:t>
            </a:fld>
            <a:endParaRPr lang="en-US"/>
          </a:p>
        </p:txBody>
      </p:sp>
      <p:sp>
        <p:nvSpPr>
          <p:cNvPr id="8" name="Footer Placeholder 7"/>
          <p:cNvSpPr>
            <a:spLocks noGrp="1"/>
          </p:cNvSpPr>
          <p:nvPr>
            <p:ph type="ftr" sz="quarter" idx="11"/>
          </p:nvPr>
        </p:nvSpPr>
        <p:spPr/>
        <p:txBody>
          <a:bodyPr/>
          <a:lstStyle/>
          <a:p>
            <a:r>
              <a:rPr lang="en-US"/>
              <a:t>CS201R : Problems Solving and Programming II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646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961EC07-EADE-4843-B093-9AA90E6342B2}" type="datetime1">
              <a:rPr lang="en-US" smtClean="0"/>
              <a:t>8/24/2023</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US"/>
              <a:t>CS201R : Problems Solving and Programming II </a:t>
            </a:r>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7665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CA24EF-A745-4166-80DC-77C78636FDBD}" type="datetime1">
              <a:rPr lang="en-US" smtClean="0"/>
              <a:t>8/24/2023</a:t>
            </a:fld>
            <a:endParaRPr lang="en-US"/>
          </a:p>
        </p:txBody>
      </p:sp>
      <p:sp>
        <p:nvSpPr>
          <p:cNvPr id="6" name="Footer Placeholder 5"/>
          <p:cNvSpPr>
            <a:spLocks noGrp="1"/>
          </p:cNvSpPr>
          <p:nvPr>
            <p:ph type="ftr" sz="quarter" idx="11"/>
          </p:nvPr>
        </p:nvSpPr>
        <p:spPr/>
        <p:txBody>
          <a:bodyPr/>
          <a:lstStyle/>
          <a:p>
            <a:r>
              <a:rPr lang="en-US"/>
              <a:t>CS201R : Problems Solving and Programming II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6153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B2E5BB-8075-4697-9A57-69C945050C6C}" type="datetime1">
              <a:rPr lang="en-US" smtClean="0"/>
              <a:t>8/24/2023</a:t>
            </a:fld>
            <a:endParaRPr lang="en-US"/>
          </a:p>
        </p:txBody>
      </p:sp>
      <p:sp>
        <p:nvSpPr>
          <p:cNvPr id="8" name="Footer Placeholder 7"/>
          <p:cNvSpPr>
            <a:spLocks noGrp="1"/>
          </p:cNvSpPr>
          <p:nvPr>
            <p:ph type="ftr" sz="quarter" idx="11"/>
          </p:nvPr>
        </p:nvSpPr>
        <p:spPr/>
        <p:txBody>
          <a:bodyPr/>
          <a:lstStyle/>
          <a:p>
            <a:r>
              <a:rPr lang="en-US"/>
              <a:t>CS201R : Problems Solving and Programming II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645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717AEC84-39B5-4404-8566-07B790B88BCD}" type="datetime1">
              <a:rPr lang="en-US" smtClean="0"/>
              <a:t>8/24/2023</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US"/>
              <a:t>CS201R : Problems Solving and Programming II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604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F20DB-7C77-496C-A62C-62DEC40616E1}" type="datetime1">
              <a:rPr lang="en-US" smtClean="0"/>
              <a:t>8/24/2023</a:t>
            </a:fld>
            <a:endParaRPr lang="en-US"/>
          </a:p>
        </p:txBody>
      </p:sp>
      <p:sp>
        <p:nvSpPr>
          <p:cNvPr id="3" name="Footer Placeholder 2"/>
          <p:cNvSpPr>
            <a:spLocks noGrp="1"/>
          </p:cNvSpPr>
          <p:nvPr>
            <p:ph type="ftr" sz="quarter" idx="11"/>
          </p:nvPr>
        </p:nvSpPr>
        <p:spPr/>
        <p:txBody>
          <a:bodyPr/>
          <a:lstStyle/>
          <a:p>
            <a:r>
              <a:rPr lang="en-US"/>
              <a:t>CS201R : Problems Solving and Programming II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736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52A8BB92-5ACB-41D6-AB80-31075BAFB38F}" type="datetime1">
              <a:rPr lang="en-US" smtClean="0"/>
              <a:t>8/24/2023</a:t>
            </a:fld>
            <a:endParaRPr lang="en-US"/>
          </a:p>
        </p:txBody>
      </p:sp>
      <p:sp>
        <p:nvSpPr>
          <p:cNvPr id="10" name="Footer Placeholder 9"/>
          <p:cNvSpPr>
            <a:spLocks noGrp="1"/>
          </p:cNvSpPr>
          <p:nvPr>
            <p:ph type="ftr" sz="quarter" idx="11"/>
          </p:nvPr>
        </p:nvSpPr>
        <p:spPr/>
        <p:txBody>
          <a:bodyPr/>
          <a:lstStyle/>
          <a:p>
            <a:r>
              <a:rPr lang="en-US"/>
              <a:t>CS201R : Problems Solving and Programming II </a:t>
            </a:r>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569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57FCFC22-D6A4-4131-84C8-0064ABD52197}" type="datetime1">
              <a:rPr lang="en-US" smtClean="0"/>
              <a:t>8/24/2023</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919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16F29A7-D213-4E60-8814-6706AD6DB7A7}" type="datetime1">
              <a:rPr lang="en-US" smtClean="0"/>
              <a:t>8/24/2023</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US"/>
              <a:t>CS201R : Problems Solving and Programming II </a:t>
            </a:r>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3181200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erson standing on a mountain&#10;&#10;Description automatically generated with low confidence">
            <a:extLst>
              <a:ext uri="{FF2B5EF4-FFF2-40B4-BE49-F238E27FC236}">
                <a16:creationId xmlns:a16="http://schemas.microsoft.com/office/drawing/2014/main" id="{DA38DF43-8CA1-49E2-BCE8-5464E99B4FB1}"/>
              </a:ext>
            </a:extLst>
          </p:cNvPr>
          <p:cNvPicPr>
            <a:picLocks noChangeAspect="1"/>
          </p:cNvPicPr>
          <p:nvPr/>
        </p:nvPicPr>
        <p:blipFill rotWithShape="1">
          <a:blip r:embed="rId2"/>
          <a:srcRect t="9306" r="-1" b="-1"/>
          <a:stretch/>
        </p:blipFill>
        <p:spPr>
          <a:xfrm>
            <a:off x="426339" y="571500"/>
            <a:ext cx="8291322" cy="5715000"/>
          </a:xfrm>
          <a:prstGeom prst="rect">
            <a:avLst/>
          </a:prstGeom>
        </p:spPr>
      </p:pic>
      <p:sp>
        <p:nvSpPr>
          <p:cNvPr id="4" name="Footer Placeholder 3">
            <a:extLst>
              <a:ext uri="{FF2B5EF4-FFF2-40B4-BE49-F238E27FC236}">
                <a16:creationId xmlns:a16="http://schemas.microsoft.com/office/drawing/2014/main" id="{870EED89-5125-4273-ADC3-57D4610EA079}"/>
              </a:ext>
            </a:extLst>
          </p:cNvPr>
          <p:cNvSpPr>
            <a:spLocks noGrp="1"/>
          </p:cNvSpPr>
          <p:nvPr>
            <p:ph type="ftr" sz="quarter" idx="11"/>
          </p:nvPr>
        </p:nvSpPr>
        <p:spPr>
          <a:xfrm>
            <a:off x="507999" y="6420107"/>
            <a:ext cx="3856831" cy="365125"/>
          </a:xfrm>
        </p:spPr>
        <p:txBody>
          <a:bodyPr>
            <a:normAutofit/>
          </a:bodyPr>
          <a:lstStyle/>
          <a:p>
            <a:pPr>
              <a:spcAft>
                <a:spcPts val="600"/>
              </a:spcAft>
            </a:pPr>
            <a:r>
              <a:rPr lang="en-US">
                <a:solidFill>
                  <a:srgbClr val="FFFFFF"/>
                </a:solidFill>
              </a:rPr>
              <a:t>CS201R : Problems Solving and Programming II </a:t>
            </a:r>
          </a:p>
        </p:txBody>
      </p:sp>
      <p:sp>
        <p:nvSpPr>
          <p:cNvPr id="5" name="Slide Number Placeholder 4">
            <a:extLst>
              <a:ext uri="{FF2B5EF4-FFF2-40B4-BE49-F238E27FC236}">
                <a16:creationId xmlns:a16="http://schemas.microsoft.com/office/drawing/2014/main" id="{7D255DE2-3D53-4015-954D-2A61A01D24E7}"/>
              </a:ext>
            </a:extLst>
          </p:cNvPr>
          <p:cNvSpPr>
            <a:spLocks noGrp="1"/>
          </p:cNvSpPr>
          <p:nvPr>
            <p:ph type="sldNum" sz="quarter" idx="12"/>
          </p:nvPr>
        </p:nvSpPr>
        <p:spPr>
          <a:xfrm>
            <a:off x="8145328" y="6420107"/>
            <a:ext cx="512504" cy="365125"/>
          </a:xfrm>
        </p:spPr>
        <p:txBody>
          <a:bodyPr>
            <a:normAutofit/>
          </a:bodyPr>
          <a:lstStyle/>
          <a:p>
            <a:pPr>
              <a:spcAft>
                <a:spcPts val="600"/>
              </a:spcAft>
            </a:pPr>
            <a:fld id="{B6F15528-21DE-4FAA-801E-634DDDAF4B2B}" type="slidenum">
              <a:rPr lang="en-US">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752979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B9B83-6A77-471F-BC52-EC0D84DD4063}"/>
              </a:ext>
            </a:extLst>
          </p:cNvPr>
          <p:cNvSpPr>
            <a:spLocks noGrp="1"/>
          </p:cNvSpPr>
          <p:nvPr>
            <p:ph idx="1"/>
          </p:nvPr>
        </p:nvSpPr>
        <p:spPr>
          <a:xfrm>
            <a:off x="152400" y="1143000"/>
            <a:ext cx="8218046" cy="3880773"/>
          </a:xfrm>
        </p:spPr>
        <p:txBody>
          <a:bodyPr/>
          <a:lstStyle/>
          <a:p>
            <a:pPr marL="0" indent="0">
              <a:buNone/>
            </a:pPr>
            <a:r>
              <a:rPr lang="en-US" sz="2800" b="1" dirty="0"/>
              <a:t>Create 2 Functions</a:t>
            </a:r>
            <a:br>
              <a:rPr lang="en-US" dirty="0"/>
            </a:br>
            <a:endParaRPr lang="en-US" dirty="0"/>
          </a:p>
          <a:p>
            <a:pPr marL="0" indent="0">
              <a:buNone/>
            </a:pPr>
            <a:r>
              <a:rPr lang="en-US" dirty="0" err="1"/>
              <a:t>areaCircle</a:t>
            </a:r>
            <a:endParaRPr lang="en-US" dirty="0"/>
          </a:p>
          <a:p>
            <a:pPr marL="0" indent="0">
              <a:spcBef>
                <a:spcPts val="100"/>
              </a:spcBef>
              <a:spcAft>
                <a:spcPts val="100"/>
              </a:spcAft>
              <a:buNone/>
            </a:pPr>
            <a:r>
              <a:rPr lang="en-US" sz="1800" dirty="0">
                <a:solidFill>
                  <a:srgbClr val="008000"/>
                </a:solidFill>
                <a:latin typeface="Century Schoolbook" panose="02040604050505020304" pitchFamily="18" charset="0"/>
              </a:rPr>
              <a:t>// precondition: accepts a positive double value representing radius</a:t>
            </a:r>
          </a:p>
          <a:p>
            <a:pPr marL="0" indent="0">
              <a:spcBef>
                <a:spcPts val="100"/>
              </a:spcBef>
              <a:spcAft>
                <a:spcPts val="100"/>
              </a:spcAft>
              <a:buNone/>
            </a:pPr>
            <a:r>
              <a:rPr lang="en-US" sz="1800" dirty="0">
                <a:solidFill>
                  <a:srgbClr val="008000"/>
                </a:solidFill>
                <a:latin typeface="Century Schoolbook" panose="02040604050505020304" pitchFamily="18" charset="0"/>
              </a:rPr>
              <a:t>// postcondition: returns area of circle (double) = pi*r</a:t>
            </a:r>
            <a:r>
              <a:rPr lang="en-US" sz="1800" baseline="30000" dirty="0">
                <a:solidFill>
                  <a:srgbClr val="008000"/>
                </a:solidFill>
                <a:latin typeface="Century Schoolbook" panose="02040604050505020304" pitchFamily="18" charset="0"/>
              </a:rPr>
              <a:t>2</a:t>
            </a:r>
          </a:p>
          <a:p>
            <a:pPr marL="0" indent="0">
              <a:buNone/>
            </a:pPr>
            <a:endParaRPr lang="en-US" dirty="0"/>
          </a:p>
          <a:p>
            <a:pPr marL="0" indent="0">
              <a:buNone/>
            </a:pPr>
            <a:r>
              <a:rPr lang="en-US" dirty="0" err="1"/>
              <a:t>volumeSphere</a:t>
            </a:r>
            <a:endParaRPr lang="en-US" dirty="0"/>
          </a:p>
          <a:p>
            <a:pPr marL="0" indent="0">
              <a:spcBef>
                <a:spcPts val="100"/>
              </a:spcBef>
              <a:spcAft>
                <a:spcPts val="100"/>
              </a:spcAft>
              <a:buNone/>
            </a:pPr>
            <a:r>
              <a:rPr lang="en-US" sz="1800" dirty="0">
                <a:solidFill>
                  <a:srgbClr val="008000"/>
                </a:solidFill>
                <a:latin typeface="Century Schoolbook" panose="02040604050505020304" pitchFamily="18" charset="0"/>
              </a:rPr>
              <a:t>// precondition: accepts a positive double value representing radius</a:t>
            </a:r>
          </a:p>
          <a:p>
            <a:pPr marL="0" indent="0">
              <a:spcBef>
                <a:spcPts val="100"/>
              </a:spcBef>
              <a:spcAft>
                <a:spcPts val="100"/>
              </a:spcAft>
              <a:buNone/>
            </a:pPr>
            <a:r>
              <a:rPr lang="en-US" sz="1800" dirty="0">
                <a:solidFill>
                  <a:srgbClr val="008000"/>
                </a:solidFill>
                <a:latin typeface="Century Schoolbook" panose="02040604050505020304" pitchFamily="18" charset="0"/>
              </a:rPr>
              <a:t>// postcondition: returns volume of the sphere (double) = (4/3)pi*r</a:t>
            </a:r>
            <a:r>
              <a:rPr lang="en-US" sz="1800" baseline="30000" dirty="0">
                <a:solidFill>
                  <a:srgbClr val="008000"/>
                </a:solidFill>
                <a:latin typeface="Century Schoolbook" panose="02040604050505020304" pitchFamily="18" charset="0"/>
              </a:rPr>
              <a:t>3</a:t>
            </a:r>
          </a:p>
          <a:p>
            <a:pPr marL="0" indent="0">
              <a:spcBef>
                <a:spcPts val="100"/>
              </a:spcBef>
              <a:spcAft>
                <a:spcPts val="100"/>
              </a:spcAft>
              <a:buNone/>
            </a:pPr>
            <a:endParaRPr lang="en-US" sz="1800" dirty="0">
              <a:solidFill>
                <a:srgbClr val="008000"/>
              </a:solidFill>
              <a:latin typeface="Century Schoolbook" panose="020406040505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03E354FB-56DE-42E3-9D18-D6FD5B64A1A2}"/>
              </a:ext>
            </a:extLst>
          </p:cNvPr>
          <p:cNvSpPr>
            <a:spLocks noGrp="1"/>
          </p:cNvSpPr>
          <p:nvPr>
            <p:ph type="ftr" sz="quarter" idx="11"/>
          </p:nvPr>
        </p:nvSpPr>
        <p:spPr/>
        <p:txBody>
          <a:bodyPr/>
          <a:lstStyle/>
          <a:p>
            <a:r>
              <a:rPr lang="en-US"/>
              <a:t>CS201R : Problems Solving and Programming II </a:t>
            </a:r>
            <a:endParaRPr lang="en-US" dirty="0"/>
          </a:p>
        </p:txBody>
      </p:sp>
      <p:sp>
        <p:nvSpPr>
          <p:cNvPr id="5" name="Slide Number Placeholder 4">
            <a:extLst>
              <a:ext uri="{FF2B5EF4-FFF2-40B4-BE49-F238E27FC236}">
                <a16:creationId xmlns:a16="http://schemas.microsoft.com/office/drawing/2014/main" id="{341720BA-69B1-4A1D-9D5C-3E8E732E3952}"/>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6" name="Title 1">
            <a:extLst>
              <a:ext uri="{FF2B5EF4-FFF2-40B4-BE49-F238E27FC236}">
                <a16:creationId xmlns:a16="http://schemas.microsoft.com/office/drawing/2014/main" id="{2A6B21A4-292F-B3AD-53CE-DE99C35C399A}"/>
              </a:ext>
            </a:extLst>
          </p:cNvPr>
          <p:cNvSpPr txBox="1">
            <a:spLocks/>
          </p:cNvSpPr>
          <p:nvPr/>
        </p:nvSpPr>
        <p:spPr>
          <a:xfrm>
            <a:off x="5181600" y="350705"/>
            <a:ext cx="3781806" cy="103019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highlight>
                  <a:srgbClr val="FFFF00"/>
                </a:highlight>
              </a:rPr>
              <a:t>EX 4: YOUR TURN</a:t>
            </a:r>
          </a:p>
        </p:txBody>
      </p:sp>
    </p:spTree>
    <p:extLst>
      <p:ext uri="{BB962C8B-B14F-4D97-AF65-F5344CB8AC3E}">
        <p14:creationId xmlns:p14="http://schemas.microsoft.com/office/powerpoint/2010/main" val="403500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52" y="143753"/>
            <a:ext cx="6298193" cy="6553200"/>
          </a:xfrm>
        </p:spPr>
        <p:txBody>
          <a:bodyPr>
            <a:noAutofit/>
          </a:bodyPr>
          <a:lstStyle/>
          <a:p>
            <a:pPr marL="0" indent="0">
              <a:lnSpc>
                <a:spcPct val="100000"/>
              </a:lnSpc>
              <a:spcBef>
                <a:spcPts val="100"/>
              </a:spcBef>
              <a:spcAft>
                <a:spcPts val="100"/>
              </a:spcAft>
              <a:buNone/>
            </a:pPr>
            <a:r>
              <a:rPr lang="en-US" sz="1400" dirty="0">
                <a:solidFill>
                  <a:srgbClr val="808080"/>
                </a:solidFill>
                <a:latin typeface="Century Schoolbook" panose="02040604050505020304" pitchFamily="18" charset="0"/>
              </a:rPr>
              <a:t>#include</a:t>
            </a:r>
            <a:r>
              <a:rPr lang="en-US" sz="1400" dirty="0">
                <a:solidFill>
                  <a:srgbClr val="A31515"/>
                </a:solidFill>
                <a:latin typeface="Century Schoolbook" panose="02040604050505020304" pitchFamily="18" charset="0"/>
              </a:rPr>
              <a:t>&lt;iostream&gt;</a:t>
            </a:r>
            <a:endParaRPr lang="en-US" sz="14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400" dirty="0">
                <a:solidFill>
                  <a:srgbClr val="808080"/>
                </a:solidFill>
                <a:latin typeface="Century Schoolbook" panose="02040604050505020304" pitchFamily="18" charset="0"/>
              </a:rPr>
              <a:t>#include</a:t>
            </a:r>
            <a:r>
              <a:rPr lang="en-US" sz="1400" dirty="0">
                <a:solidFill>
                  <a:srgbClr val="A31515"/>
                </a:solidFill>
                <a:latin typeface="Century Schoolbook" panose="02040604050505020304" pitchFamily="18" charset="0"/>
              </a:rPr>
              <a:t>&lt;</a:t>
            </a:r>
            <a:r>
              <a:rPr lang="en-US" sz="1400" dirty="0" err="1">
                <a:solidFill>
                  <a:srgbClr val="A31515"/>
                </a:solidFill>
                <a:latin typeface="Century Schoolbook" panose="02040604050505020304" pitchFamily="18" charset="0"/>
              </a:rPr>
              <a:t>cmath</a:t>
            </a:r>
            <a:r>
              <a:rPr lang="en-US" sz="1400" dirty="0">
                <a:solidFill>
                  <a:srgbClr val="A31515"/>
                </a:solidFill>
                <a:latin typeface="Century Schoolbook" panose="02040604050505020304" pitchFamily="18" charset="0"/>
              </a:rPr>
              <a:t>&gt;</a:t>
            </a:r>
            <a:endParaRPr lang="en-US" sz="14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400" dirty="0">
                <a:solidFill>
                  <a:srgbClr val="0000FF"/>
                </a:solidFill>
                <a:latin typeface="Century Schoolbook" panose="02040604050505020304" pitchFamily="18" charset="0"/>
              </a:rPr>
              <a:t>using</a:t>
            </a:r>
            <a:r>
              <a:rPr lang="en-US" sz="1400" dirty="0">
                <a:solidFill>
                  <a:srgbClr val="000000"/>
                </a:solidFill>
                <a:latin typeface="Century Schoolbook" panose="02040604050505020304" pitchFamily="18" charset="0"/>
              </a:rPr>
              <a:t> </a:t>
            </a:r>
            <a:r>
              <a:rPr lang="en-US" sz="1400" dirty="0">
                <a:solidFill>
                  <a:srgbClr val="0000FF"/>
                </a:solidFill>
                <a:latin typeface="Century Schoolbook" panose="02040604050505020304" pitchFamily="18" charset="0"/>
              </a:rPr>
              <a:t>namespace</a:t>
            </a:r>
            <a:r>
              <a:rPr lang="en-US" sz="1400" dirty="0">
                <a:solidFill>
                  <a:srgbClr val="000000"/>
                </a:solidFill>
                <a:latin typeface="Century Schoolbook" panose="02040604050505020304" pitchFamily="18" charset="0"/>
              </a:rPr>
              <a:t> std;</a:t>
            </a:r>
          </a:p>
          <a:p>
            <a:pPr marL="0" indent="0">
              <a:lnSpc>
                <a:spcPct val="100000"/>
              </a:lnSpc>
              <a:spcBef>
                <a:spcPts val="100"/>
              </a:spcBef>
              <a:spcAft>
                <a:spcPts val="100"/>
              </a:spcAft>
              <a:buNone/>
            </a:pPr>
            <a:endParaRPr lang="en-US" sz="14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400" dirty="0">
                <a:solidFill>
                  <a:srgbClr val="0000FF"/>
                </a:solidFill>
                <a:latin typeface="Century Schoolbook" panose="02040604050505020304" pitchFamily="18" charset="0"/>
              </a:rPr>
              <a:t>const</a:t>
            </a:r>
            <a:r>
              <a:rPr lang="en-US" sz="1400" dirty="0">
                <a:solidFill>
                  <a:srgbClr val="000000"/>
                </a:solidFill>
                <a:latin typeface="Century Schoolbook" panose="02040604050505020304" pitchFamily="18" charset="0"/>
              </a:rPr>
              <a:t> </a:t>
            </a:r>
            <a:r>
              <a:rPr lang="en-US" sz="1400" dirty="0">
                <a:solidFill>
                  <a:srgbClr val="0000FF"/>
                </a:solidFill>
                <a:latin typeface="Century Schoolbook" panose="02040604050505020304" pitchFamily="18" charset="0"/>
              </a:rPr>
              <a:t>double</a:t>
            </a:r>
            <a:r>
              <a:rPr lang="en-US" sz="1400" dirty="0">
                <a:solidFill>
                  <a:srgbClr val="000000"/>
                </a:solidFill>
                <a:latin typeface="Century Schoolbook" panose="02040604050505020304" pitchFamily="18" charset="0"/>
              </a:rPr>
              <a:t> PI = 3.14149;</a:t>
            </a:r>
          </a:p>
          <a:p>
            <a:pPr marL="0" indent="0">
              <a:lnSpc>
                <a:spcPct val="100000"/>
              </a:lnSpc>
              <a:spcBef>
                <a:spcPts val="100"/>
              </a:spcBef>
              <a:spcAft>
                <a:spcPts val="100"/>
              </a:spcAft>
              <a:buNone/>
            </a:pPr>
            <a:endParaRPr lang="en-US" sz="14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400" dirty="0">
                <a:solidFill>
                  <a:srgbClr val="0000FF"/>
                </a:solidFill>
                <a:latin typeface="Century Schoolbook" panose="02040604050505020304" pitchFamily="18" charset="0"/>
              </a:rPr>
              <a:t>double</a:t>
            </a:r>
            <a:r>
              <a:rPr lang="en-US" sz="1400" dirty="0">
                <a:solidFill>
                  <a:srgbClr val="000000"/>
                </a:solidFill>
                <a:latin typeface="Century Schoolbook" panose="02040604050505020304" pitchFamily="18" charset="0"/>
              </a:rPr>
              <a:t> area(</a:t>
            </a:r>
            <a:r>
              <a:rPr lang="en-US" sz="1400" dirty="0">
                <a:solidFill>
                  <a:srgbClr val="0000FF"/>
                </a:solidFill>
                <a:latin typeface="Century Schoolbook" panose="02040604050505020304" pitchFamily="18" charset="0"/>
              </a:rPr>
              <a:t>double</a:t>
            </a:r>
            <a:r>
              <a:rPr lang="en-US" sz="1400" dirty="0">
                <a:solidFill>
                  <a:srgbClr val="000000"/>
                </a:solidFill>
                <a:latin typeface="Century Schoolbook" panose="02040604050505020304" pitchFamily="18" charset="0"/>
              </a:rPr>
              <a:t> </a:t>
            </a:r>
            <a:r>
              <a:rPr lang="en-US" sz="1400" dirty="0">
                <a:solidFill>
                  <a:srgbClr val="808080"/>
                </a:solidFill>
                <a:latin typeface="Century Schoolbook" panose="02040604050505020304" pitchFamily="18" charset="0"/>
              </a:rPr>
              <a:t>radius</a:t>
            </a:r>
            <a:r>
              <a:rPr lang="en-US" sz="1400" dirty="0">
                <a:solidFill>
                  <a:srgbClr val="000000"/>
                </a:solidFill>
                <a:latin typeface="Century Schoolbook" panose="02040604050505020304" pitchFamily="18" charset="0"/>
              </a:rPr>
              <a:t>);</a:t>
            </a:r>
          </a:p>
          <a:p>
            <a:pPr marL="0" indent="0">
              <a:spcBef>
                <a:spcPts val="100"/>
              </a:spcBef>
              <a:spcAft>
                <a:spcPts val="100"/>
              </a:spcAft>
              <a:buNone/>
            </a:pPr>
            <a:r>
              <a:rPr lang="en-US" sz="1400" dirty="0">
                <a:solidFill>
                  <a:srgbClr val="008000"/>
                </a:solidFill>
                <a:latin typeface="Century Schoolbook" panose="02040604050505020304" pitchFamily="18" charset="0"/>
              </a:rPr>
              <a:t>// pre:  accepts a positive value representing radius</a:t>
            </a:r>
          </a:p>
          <a:p>
            <a:pPr marL="0" indent="0">
              <a:spcBef>
                <a:spcPts val="100"/>
              </a:spcBef>
              <a:spcAft>
                <a:spcPts val="100"/>
              </a:spcAft>
              <a:buNone/>
            </a:pPr>
            <a:r>
              <a:rPr lang="en-US" sz="1400" dirty="0">
                <a:solidFill>
                  <a:srgbClr val="008000"/>
                </a:solidFill>
                <a:latin typeface="Century Schoolbook" panose="02040604050505020304" pitchFamily="18" charset="0"/>
              </a:rPr>
              <a:t>// post: returns area of circle</a:t>
            </a:r>
          </a:p>
          <a:p>
            <a:pPr marL="0" indent="0">
              <a:spcBef>
                <a:spcPts val="100"/>
              </a:spcBef>
              <a:spcAft>
                <a:spcPts val="100"/>
              </a:spcAft>
              <a:buNone/>
            </a:pPr>
            <a:endParaRPr lang="en-US" sz="14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400" dirty="0">
                <a:solidFill>
                  <a:srgbClr val="0000FF"/>
                </a:solidFill>
                <a:latin typeface="Century Schoolbook" panose="02040604050505020304" pitchFamily="18" charset="0"/>
              </a:rPr>
              <a:t>double</a:t>
            </a:r>
            <a:r>
              <a:rPr lang="en-US" sz="1400" dirty="0">
                <a:solidFill>
                  <a:srgbClr val="000000"/>
                </a:solidFill>
                <a:latin typeface="Century Schoolbook" panose="02040604050505020304" pitchFamily="18" charset="0"/>
              </a:rPr>
              <a:t> volume(</a:t>
            </a:r>
            <a:r>
              <a:rPr lang="en-US" sz="1400" dirty="0">
                <a:solidFill>
                  <a:srgbClr val="0000FF"/>
                </a:solidFill>
                <a:latin typeface="Century Schoolbook" panose="02040604050505020304" pitchFamily="18" charset="0"/>
              </a:rPr>
              <a:t>double</a:t>
            </a:r>
            <a:r>
              <a:rPr lang="en-US" sz="1400" dirty="0">
                <a:solidFill>
                  <a:srgbClr val="000000"/>
                </a:solidFill>
                <a:latin typeface="Century Schoolbook" panose="02040604050505020304" pitchFamily="18" charset="0"/>
              </a:rPr>
              <a:t> </a:t>
            </a:r>
            <a:r>
              <a:rPr lang="en-US" sz="1400" dirty="0">
                <a:solidFill>
                  <a:srgbClr val="808080"/>
                </a:solidFill>
                <a:latin typeface="Century Schoolbook" panose="02040604050505020304" pitchFamily="18" charset="0"/>
              </a:rPr>
              <a:t>radius</a:t>
            </a:r>
            <a:r>
              <a:rPr lang="en-US" sz="1400" dirty="0">
                <a:solidFill>
                  <a:srgbClr val="000000"/>
                </a:solidFill>
                <a:latin typeface="Century Schoolbook" panose="02040604050505020304" pitchFamily="18" charset="0"/>
              </a:rPr>
              <a:t>);</a:t>
            </a:r>
          </a:p>
          <a:p>
            <a:pPr marL="0" indent="0">
              <a:spcBef>
                <a:spcPts val="100"/>
              </a:spcBef>
              <a:spcAft>
                <a:spcPts val="100"/>
              </a:spcAft>
              <a:buNone/>
            </a:pPr>
            <a:r>
              <a:rPr lang="en-US" sz="1400" dirty="0">
                <a:solidFill>
                  <a:srgbClr val="008000"/>
                </a:solidFill>
                <a:latin typeface="Century Schoolbook" panose="02040604050505020304" pitchFamily="18" charset="0"/>
              </a:rPr>
              <a:t>// pre:  accepts a positive value representing radius</a:t>
            </a:r>
          </a:p>
          <a:p>
            <a:pPr marL="0" indent="0">
              <a:lnSpc>
                <a:spcPct val="100000"/>
              </a:lnSpc>
              <a:spcBef>
                <a:spcPts val="100"/>
              </a:spcBef>
              <a:spcAft>
                <a:spcPts val="100"/>
              </a:spcAft>
              <a:buNone/>
            </a:pPr>
            <a:r>
              <a:rPr lang="en-US" sz="1400" dirty="0">
                <a:solidFill>
                  <a:srgbClr val="008000"/>
                </a:solidFill>
                <a:latin typeface="Century Schoolbook" panose="02040604050505020304" pitchFamily="18" charset="0"/>
              </a:rPr>
              <a:t>// post: returns the volume of sphere</a:t>
            </a:r>
            <a:endParaRPr lang="en-US" sz="14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400" dirty="0">
                <a:solidFill>
                  <a:srgbClr val="0000FF"/>
                </a:solidFill>
                <a:latin typeface="Century Schoolbook" panose="02040604050505020304" pitchFamily="18" charset="0"/>
              </a:rPr>
              <a:t>int</a:t>
            </a:r>
            <a:r>
              <a:rPr lang="en-US" sz="1400" dirty="0">
                <a:solidFill>
                  <a:srgbClr val="000000"/>
                </a:solidFill>
                <a:latin typeface="Century Schoolbook" panose="02040604050505020304" pitchFamily="18" charset="0"/>
              </a:rPr>
              <a:t> main()</a:t>
            </a:r>
          </a:p>
          <a:p>
            <a:pPr marL="0" indent="0">
              <a:lnSpc>
                <a:spcPct val="100000"/>
              </a:lnSpc>
              <a:spcBef>
                <a:spcPts val="100"/>
              </a:spcBef>
              <a:spcAft>
                <a:spcPts val="100"/>
              </a:spcAft>
              <a:buNone/>
            </a:pPr>
            <a:r>
              <a:rPr lang="en-US" sz="14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sz="1400" dirty="0">
                <a:solidFill>
                  <a:srgbClr val="0000FF"/>
                </a:solidFill>
                <a:latin typeface="Century Schoolbook" panose="02040604050505020304" pitchFamily="18" charset="0"/>
              </a:rPr>
              <a:t>double</a:t>
            </a:r>
            <a:r>
              <a:rPr lang="en-US" sz="1400" dirty="0">
                <a:solidFill>
                  <a:srgbClr val="000000"/>
                </a:solidFill>
                <a:latin typeface="Century Schoolbook" panose="02040604050505020304" pitchFamily="18" charset="0"/>
              </a:rPr>
              <a:t> </a:t>
            </a:r>
            <a:r>
              <a:rPr lang="en-US" sz="1400" dirty="0" err="1">
                <a:solidFill>
                  <a:srgbClr val="000000"/>
                </a:solidFill>
                <a:latin typeface="Century Schoolbook" panose="02040604050505020304" pitchFamily="18" charset="0"/>
              </a:rPr>
              <a:t>circleRadius</a:t>
            </a:r>
            <a:r>
              <a:rPr lang="en-US" sz="1400" dirty="0">
                <a:solidFill>
                  <a:srgbClr val="000000"/>
                </a:solidFill>
                <a:latin typeface="Century Schoolbook" panose="02040604050505020304" pitchFamily="18" charset="0"/>
              </a:rPr>
              <a:t>, </a:t>
            </a:r>
            <a:r>
              <a:rPr lang="en-US" sz="1400" dirty="0" err="1">
                <a:solidFill>
                  <a:srgbClr val="000000"/>
                </a:solidFill>
                <a:latin typeface="Century Schoolbook" panose="02040604050505020304" pitchFamily="18" charset="0"/>
              </a:rPr>
              <a:t>areaCircle</a:t>
            </a:r>
            <a:r>
              <a:rPr lang="en-US" sz="1400" dirty="0">
                <a:solidFill>
                  <a:srgbClr val="000000"/>
                </a:solidFill>
                <a:latin typeface="Century Schoolbook" panose="02040604050505020304" pitchFamily="18" charset="0"/>
              </a:rPr>
              <a:t>, </a:t>
            </a:r>
            <a:r>
              <a:rPr lang="en-US" sz="1400" dirty="0" err="1">
                <a:solidFill>
                  <a:srgbClr val="000000"/>
                </a:solidFill>
                <a:latin typeface="Century Schoolbook" panose="02040604050505020304" pitchFamily="18" charset="0"/>
              </a:rPr>
              <a:t>volumeSphere</a:t>
            </a:r>
            <a:r>
              <a:rPr lang="en-US" sz="14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endParaRPr lang="en-US" sz="1400" dirty="0">
              <a:solidFill>
                <a:srgbClr val="000000"/>
              </a:solidFill>
              <a:latin typeface="Century Schoolbook" panose="02040604050505020304" pitchFamily="18" charset="0"/>
            </a:endParaRPr>
          </a:p>
          <a:p>
            <a:pPr marL="400050" lvl="1" indent="0">
              <a:lnSpc>
                <a:spcPct val="100000"/>
              </a:lnSpc>
              <a:spcBef>
                <a:spcPts val="100"/>
              </a:spcBef>
              <a:spcAft>
                <a:spcPts val="100"/>
              </a:spcAft>
              <a:buNone/>
            </a:pPr>
            <a:r>
              <a:rPr lang="en-US" sz="1400" dirty="0" err="1">
                <a:solidFill>
                  <a:srgbClr val="000000"/>
                </a:solidFill>
                <a:latin typeface="Century Schoolbook" panose="02040604050505020304" pitchFamily="18" charset="0"/>
              </a:rPr>
              <a:t>cout</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"Enter radius to use for both a circle and a sphere:\n"</a:t>
            </a:r>
            <a:r>
              <a:rPr lang="en-US" sz="14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sz="1400" dirty="0" err="1">
                <a:solidFill>
                  <a:srgbClr val="000000"/>
                </a:solidFill>
                <a:latin typeface="Century Schoolbook" panose="02040604050505020304" pitchFamily="18" charset="0"/>
              </a:rPr>
              <a:t>cin</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&gt;&gt;</a:t>
            </a:r>
            <a:r>
              <a:rPr lang="en-US" sz="1400" dirty="0">
                <a:solidFill>
                  <a:srgbClr val="000000"/>
                </a:solidFill>
                <a:latin typeface="Century Schoolbook" panose="02040604050505020304" pitchFamily="18" charset="0"/>
              </a:rPr>
              <a:t> </a:t>
            </a:r>
            <a:r>
              <a:rPr lang="en-US" sz="1400" dirty="0" err="1">
                <a:solidFill>
                  <a:srgbClr val="000000"/>
                </a:solidFill>
                <a:latin typeface="Century Schoolbook" panose="02040604050505020304" pitchFamily="18" charset="0"/>
              </a:rPr>
              <a:t>circleRadius</a:t>
            </a:r>
            <a:r>
              <a:rPr lang="en-US" sz="14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endParaRPr lang="en-US" sz="1400" dirty="0">
              <a:solidFill>
                <a:srgbClr val="000000"/>
              </a:solidFill>
              <a:latin typeface="Century Schoolbook" panose="02040604050505020304" pitchFamily="18" charset="0"/>
            </a:endParaRPr>
          </a:p>
          <a:p>
            <a:pPr marL="400050" lvl="1" indent="0">
              <a:lnSpc>
                <a:spcPct val="100000"/>
              </a:lnSpc>
              <a:spcBef>
                <a:spcPts val="100"/>
              </a:spcBef>
              <a:spcAft>
                <a:spcPts val="100"/>
              </a:spcAft>
              <a:buNone/>
            </a:pPr>
            <a:r>
              <a:rPr lang="en-US" sz="1400" dirty="0" err="1">
                <a:solidFill>
                  <a:srgbClr val="000000"/>
                </a:solidFill>
                <a:latin typeface="Century Schoolbook" panose="02040604050505020304" pitchFamily="18" charset="0"/>
              </a:rPr>
              <a:t>areaCircle</a:t>
            </a:r>
            <a:r>
              <a:rPr lang="en-US" sz="1400" dirty="0">
                <a:solidFill>
                  <a:srgbClr val="000000"/>
                </a:solidFill>
                <a:latin typeface="Century Schoolbook" panose="02040604050505020304" pitchFamily="18" charset="0"/>
              </a:rPr>
              <a:t> = area(</a:t>
            </a:r>
            <a:r>
              <a:rPr lang="en-US" sz="1400" dirty="0" err="1">
                <a:solidFill>
                  <a:srgbClr val="000000"/>
                </a:solidFill>
                <a:latin typeface="Century Schoolbook" panose="02040604050505020304" pitchFamily="18" charset="0"/>
              </a:rPr>
              <a:t>circleRadius</a:t>
            </a:r>
            <a:r>
              <a:rPr lang="en-US" sz="14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sz="1400" dirty="0" err="1">
                <a:solidFill>
                  <a:srgbClr val="000000"/>
                </a:solidFill>
                <a:latin typeface="Century Schoolbook" panose="02040604050505020304" pitchFamily="18" charset="0"/>
              </a:rPr>
              <a:t>volumeSphere</a:t>
            </a:r>
            <a:r>
              <a:rPr lang="en-US" sz="1400" dirty="0">
                <a:solidFill>
                  <a:srgbClr val="000000"/>
                </a:solidFill>
                <a:latin typeface="Century Schoolbook" panose="02040604050505020304" pitchFamily="18" charset="0"/>
              </a:rPr>
              <a:t> = volume(</a:t>
            </a:r>
            <a:r>
              <a:rPr lang="en-US" sz="1400" dirty="0" err="1">
                <a:solidFill>
                  <a:srgbClr val="000000"/>
                </a:solidFill>
                <a:latin typeface="Century Schoolbook" panose="02040604050505020304" pitchFamily="18" charset="0"/>
              </a:rPr>
              <a:t>circleRadius</a:t>
            </a:r>
            <a:r>
              <a:rPr lang="en-US" sz="14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endParaRPr lang="en-US" sz="1400" dirty="0">
              <a:solidFill>
                <a:srgbClr val="000000"/>
              </a:solidFill>
              <a:latin typeface="Century Schoolbook" panose="02040604050505020304" pitchFamily="18" charset="0"/>
            </a:endParaRPr>
          </a:p>
          <a:p>
            <a:pPr marL="400050" lvl="1" indent="0">
              <a:lnSpc>
                <a:spcPct val="100000"/>
              </a:lnSpc>
              <a:spcBef>
                <a:spcPts val="100"/>
              </a:spcBef>
              <a:spcAft>
                <a:spcPts val="100"/>
              </a:spcAft>
              <a:buNone/>
            </a:pPr>
            <a:r>
              <a:rPr lang="en-US" sz="1400" dirty="0" err="1">
                <a:solidFill>
                  <a:srgbClr val="000000"/>
                </a:solidFill>
                <a:latin typeface="Century Schoolbook" panose="02040604050505020304" pitchFamily="18" charset="0"/>
              </a:rPr>
              <a:t>cout</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"radius = "</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err="1">
                <a:solidFill>
                  <a:srgbClr val="000000"/>
                </a:solidFill>
                <a:latin typeface="Century Schoolbook" panose="02040604050505020304" pitchFamily="18" charset="0"/>
              </a:rPr>
              <a:t>circleRadius</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"inches \n"</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"area of circle = "</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err="1">
                <a:solidFill>
                  <a:srgbClr val="000000"/>
                </a:solidFill>
                <a:latin typeface="Century Schoolbook" panose="02040604050505020304" pitchFamily="18" charset="0"/>
              </a:rPr>
              <a:t>areaCircle</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 square inches\n"</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"volume of sphere = "</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err="1">
                <a:solidFill>
                  <a:srgbClr val="000000"/>
                </a:solidFill>
                <a:latin typeface="Century Schoolbook" panose="02040604050505020304" pitchFamily="18" charset="0"/>
              </a:rPr>
              <a:t>volumeSphere</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 cubic inches \n"</a:t>
            </a:r>
            <a:r>
              <a:rPr lang="en-US" sz="14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sz="1400" dirty="0">
                <a:solidFill>
                  <a:srgbClr val="0000FF"/>
                </a:solidFill>
                <a:latin typeface="Century Schoolbook" panose="02040604050505020304" pitchFamily="18" charset="0"/>
              </a:rPr>
              <a:t>return</a:t>
            </a:r>
            <a:r>
              <a:rPr lang="en-US" sz="1400" dirty="0">
                <a:solidFill>
                  <a:srgbClr val="000000"/>
                </a:solidFill>
                <a:latin typeface="Century Schoolbook" panose="02040604050505020304" pitchFamily="18" charset="0"/>
              </a:rPr>
              <a:t> 0;</a:t>
            </a:r>
          </a:p>
          <a:p>
            <a:pPr marL="0" indent="0">
              <a:lnSpc>
                <a:spcPct val="100000"/>
              </a:lnSpc>
              <a:spcBef>
                <a:spcPts val="100"/>
              </a:spcBef>
              <a:spcAft>
                <a:spcPts val="100"/>
              </a:spcAft>
              <a:buNone/>
            </a:pPr>
            <a:r>
              <a:rPr lang="en-US" sz="1400" dirty="0">
                <a:solidFill>
                  <a:srgbClr val="000000"/>
                </a:solidFill>
                <a:latin typeface="Century Schoolbook" panose="02040604050505020304" pitchFamily="18" charset="0"/>
              </a:rPr>
              <a:t>}</a:t>
            </a:r>
          </a:p>
          <a:p>
            <a:pPr>
              <a:lnSpc>
                <a:spcPct val="100000"/>
              </a:lnSpc>
              <a:spcBef>
                <a:spcPts val="100"/>
              </a:spcBef>
              <a:spcAft>
                <a:spcPts val="100"/>
              </a:spcAft>
              <a:buNone/>
            </a:pPr>
            <a:endParaRPr lang="en-US" sz="1400" dirty="0">
              <a:latin typeface="Century Schoolbook" panose="02040604050505020304" pitchFamily="18" charset="0"/>
            </a:endParaRPr>
          </a:p>
          <a:p>
            <a:pPr>
              <a:buNone/>
            </a:pPr>
            <a:endParaRPr lang="en-US" sz="800" dirty="0"/>
          </a:p>
        </p:txBody>
      </p:sp>
      <p:sp>
        <p:nvSpPr>
          <p:cNvPr id="8" name="Slide Number Placeholder 7">
            <a:extLst>
              <a:ext uri="{FF2B5EF4-FFF2-40B4-BE49-F238E27FC236}">
                <a16:creationId xmlns:a16="http://schemas.microsoft.com/office/drawing/2014/main" id="{0DCB6C35-C71F-4818-B25A-C4165C093FDC}"/>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6" name="Rectangle 5"/>
          <p:cNvSpPr/>
          <p:nvPr/>
        </p:nvSpPr>
        <p:spPr>
          <a:xfrm>
            <a:off x="5743524" y="682111"/>
            <a:ext cx="3886200" cy="1981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buNone/>
            </a:pPr>
            <a:r>
              <a:rPr lang="en-US" sz="1100" b="1" dirty="0"/>
              <a:t>double area (double </a:t>
            </a:r>
            <a:r>
              <a:rPr lang="en-US" sz="1100" b="1" dirty="0" err="1"/>
              <a:t>raduis</a:t>
            </a:r>
            <a:r>
              <a:rPr lang="en-US" sz="1100" b="1" dirty="0"/>
              <a:t>)</a:t>
            </a:r>
          </a:p>
          <a:p>
            <a:pPr>
              <a:buNone/>
            </a:pPr>
            <a:r>
              <a:rPr lang="en-US" sz="1100" b="1" dirty="0"/>
              <a:t>{</a:t>
            </a:r>
          </a:p>
          <a:p>
            <a:pPr>
              <a:buNone/>
            </a:pPr>
            <a:r>
              <a:rPr lang="en-US" sz="1100" b="1" dirty="0"/>
              <a:t>	return (</a:t>
            </a:r>
            <a:r>
              <a:rPr lang="en-US" sz="1100" dirty="0">
                <a:solidFill>
                  <a:srgbClr val="000000"/>
                </a:solidFill>
                <a:latin typeface="Century Schoolbook" panose="02040604050505020304" pitchFamily="18" charset="0"/>
              </a:rPr>
              <a:t>PI</a:t>
            </a:r>
            <a:r>
              <a:rPr lang="en-US" sz="1100" b="1" dirty="0"/>
              <a:t> *pow(raduis,2));</a:t>
            </a:r>
          </a:p>
          <a:p>
            <a:pPr>
              <a:buNone/>
            </a:pPr>
            <a:r>
              <a:rPr lang="en-US" sz="1100" b="1" dirty="0"/>
              <a:t>}</a:t>
            </a:r>
          </a:p>
          <a:p>
            <a:pPr>
              <a:buNone/>
            </a:pPr>
            <a:endParaRPr lang="en-US" sz="1100" b="1" dirty="0"/>
          </a:p>
          <a:p>
            <a:pPr>
              <a:buNone/>
            </a:pPr>
            <a:r>
              <a:rPr lang="en-US" sz="1100" b="1" dirty="0"/>
              <a:t>double volume(double </a:t>
            </a:r>
            <a:r>
              <a:rPr lang="en-US" sz="1100" b="1" dirty="0" err="1"/>
              <a:t>raduis</a:t>
            </a:r>
            <a:r>
              <a:rPr lang="en-US" sz="1100" b="1" dirty="0"/>
              <a:t>)</a:t>
            </a:r>
          </a:p>
          <a:p>
            <a:pPr>
              <a:buNone/>
            </a:pPr>
            <a:r>
              <a:rPr lang="en-US" sz="1100" b="1" dirty="0"/>
              <a:t>{</a:t>
            </a:r>
          </a:p>
          <a:p>
            <a:pPr>
              <a:buNone/>
            </a:pPr>
            <a:r>
              <a:rPr lang="en-US" sz="1100" b="1" dirty="0"/>
              <a:t>	return ((4.0/3.0)*</a:t>
            </a:r>
            <a:r>
              <a:rPr lang="en-US" sz="1100" dirty="0">
                <a:solidFill>
                  <a:srgbClr val="000000"/>
                </a:solidFill>
                <a:latin typeface="Century Schoolbook" panose="02040604050505020304" pitchFamily="18" charset="0"/>
              </a:rPr>
              <a:t> PI </a:t>
            </a:r>
            <a:r>
              <a:rPr lang="en-US" sz="1100" b="1" dirty="0"/>
              <a:t>*pow(raduis,3));</a:t>
            </a:r>
          </a:p>
          <a:p>
            <a:pPr>
              <a:buNone/>
            </a:pPr>
            <a:r>
              <a:rPr lang="en-US" sz="1100" b="1" dirty="0"/>
              <a:t>}</a:t>
            </a:r>
          </a:p>
        </p:txBody>
      </p:sp>
      <p:pic>
        <p:nvPicPr>
          <p:cNvPr id="9" name="Picture 8" descr="Text&#10;&#10;Description automatically generated">
            <a:extLst>
              <a:ext uri="{FF2B5EF4-FFF2-40B4-BE49-F238E27FC236}">
                <a16:creationId xmlns:a16="http://schemas.microsoft.com/office/drawing/2014/main" id="{17931EED-1B3B-4C06-9894-279A5C1DEB06}"/>
              </a:ext>
            </a:extLst>
          </p:cNvPr>
          <p:cNvPicPr>
            <a:picLocks noChangeAspect="1"/>
          </p:cNvPicPr>
          <p:nvPr/>
        </p:nvPicPr>
        <p:blipFill>
          <a:blip r:embed="rId2"/>
          <a:stretch>
            <a:fillRect/>
          </a:stretch>
        </p:blipFill>
        <p:spPr>
          <a:xfrm>
            <a:off x="4512657" y="2854415"/>
            <a:ext cx="4618091" cy="1044218"/>
          </a:xfrm>
          <a:prstGeom prst="rect">
            <a:avLst/>
          </a:prstGeom>
        </p:spPr>
      </p:pic>
      <p:sp>
        <p:nvSpPr>
          <p:cNvPr id="4" name="Title 1">
            <a:extLst>
              <a:ext uri="{FF2B5EF4-FFF2-40B4-BE49-F238E27FC236}">
                <a16:creationId xmlns:a16="http://schemas.microsoft.com/office/drawing/2014/main" id="{238FE62D-2241-F6DE-AACD-AD7E3BE43096}"/>
              </a:ext>
            </a:extLst>
          </p:cNvPr>
          <p:cNvSpPr txBox="1">
            <a:spLocks/>
          </p:cNvSpPr>
          <p:nvPr/>
        </p:nvSpPr>
        <p:spPr>
          <a:xfrm>
            <a:off x="5506493" y="70115"/>
            <a:ext cx="3781806" cy="103019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highlight>
                  <a:srgbClr val="FFFF00"/>
                </a:highlight>
              </a:rPr>
              <a:t>EX 4: YOUR TURN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180526"/>
            <a:ext cx="7772400" cy="830200"/>
          </a:xfrm>
        </p:spPr>
        <p:txBody>
          <a:bodyPr>
            <a:normAutofit/>
          </a:bodyPr>
          <a:lstStyle/>
          <a:p>
            <a:r>
              <a:rPr lang="en-US" dirty="0"/>
              <a:t>EXAMPLE 5</a:t>
            </a:r>
          </a:p>
        </p:txBody>
      </p:sp>
      <p:sp>
        <p:nvSpPr>
          <p:cNvPr id="3" name="Content Placeholder 2"/>
          <p:cNvSpPr>
            <a:spLocks noGrp="1"/>
          </p:cNvSpPr>
          <p:nvPr>
            <p:ph idx="1"/>
          </p:nvPr>
        </p:nvSpPr>
        <p:spPr>
          <a:xfrm>
            <a:off x="685800" y="1210725"/>
            <a:ext cx="6477000" cy="4845050"/>
          </a:xfrm>
        </p:spPr>
        <p:txBody>
          <a:bodyPr>
            <a:normAutofit/>
          </a:bodyPr>
          <a:lstStyle/>
          <a:p>
            <a:pPr>
              <a:buNone/>
            </a:pPr>
            <a:r>
              <a:rPr lang="en-US" sz="1800" dirty="0"/>
              <a:t>Swapping 2 numbers is a typical thing when sorting…</a:t>
            </a:r>
          </a:p>
          <a:p>
            <a:pPr>
              <a:buNone/>
            </a:pPr>
            <a:r>
              <a:rPr lang="en-US" sz="1800" dirty="0"/>
              <a:t>It is used SO often that we have a function to do so:</a:t>
            </a:r>
          </a:p>
          <a:p>
            <a:pPr>
              <a:buNone/>
            </a:pPr>
            <a:endParaRPr lang="en-US" sz="1800" dirty="0"/>
          </a:p>
          <a:p>
            <a:pPr marL="0" indent="0">
              <a:lnSpc>
                <a:spcPct val="100000"/>
              </a:lnSpc>
              <a:spcBef>
                <a:spcPts val="0"/>
              </a:spcBef>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swap(</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y) {</a:t>
            </a:r>
          </a:p>
          <a:p>
            <a:pPr marL="274320" lvl="1" indent="0">
              <a:lnSpc>
                <a:spcPct val="100000"/>
              </a:lnSpc>
              <a:spcBef>
                <a:spcPts val="0"/>
              </a:spcBef>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temp =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a:t>
            </a:r>
          </a:p>
          <a:p>
            <a:pPr marL="274320" lvl="1" indent="0">
              <a:lnSpc>
                <a:spcPct val="100000"/>
              </a:lnSpc>
              <a:spcBef>
                <a:spcPts val="0"/>
              </a:spcBef>
              <a:buNone/>
            </a:pP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pPr marL="274320" lvl="1" indent="0">
              <a:lnSpc>
                <a:spcPct val="100000"/>
              </a:lnSpc>
              <a:spcBef>
                <a:spcPts val="0"/>
              </a:spcBef>
              <a:buNone/>
            </a:pP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 = temp;</a:t>
            </a:r>
          </a:p>
          <a:p>
            <a:pPr marL="0" indent="0">
              <a:lnSpc>
                <a:spcPct val="100000"/>
              </a:lnSpc>
              <a:spcBef>
                <a:spcPts val="0"/>
              </a:spcBef>
              <a:buNone/>
            </a:pPr>
            <a:r>
              <a:rPr lang="en-US" sz="1800" dirty="0">
                <a:solidFill>
                  <a:srgbClr val="000000"/>
                </a:solidFill>
                <a:latin typeface="Consolas" panose="020B0609020204030204" pitchFamily="49" charset="0"/>
              </a:rPr>
              <a:t>}</a:t>
            </a:r>
            <a:endParaRPr lang="en-US" sz="1800" dirty="0"/>
          </a:p>
        </p:txBody>
      </p:sp>
      <p:sp>
        <p:nvSpPr>
          <p:cNvPr id="4" name="Footer Placeholder 3">
            <a:extLst>
              <a:ext uri="{FF2B5EF4-FFF2-40B4-BE49-F238E27FC236}">
                <a16:creationId xmlns:a16="http://schemas.microsoft.com/office/drawing/2014/main" id="{C98BAC27-0296-447B-9022-4020236F3672}"/>
              </a:ext>
            </a:extLst>
          </p:cNvPr>
          <p:cNvSpPr>
            <a:spLocks noGrp="1"/>
          </p:cNvSpPr>
          <p:nvPr>
            <p:ph type="ftr" sz="quarter" idx="11"/>
          </p:nvPr>
        </p:nvSpPr>
        <p:spPr/>
        <p:txBody>
          <a:bodyPr/>
          <a:lstStyle/>
          <a:p>
            <a:r>
              <a:rPr lang="en-US" dirty="0"/>
              <a:t>CS201R : Problems Solving and Programming II </a:t>
            </a:r>
          </a:p>
        </p:txBody>
      </p:sp>
      <p:sp>
        <p:nvSpPr>
          <p:cNvPr id="5" name="Slide Number Placeholder 4">
            <a:extLst>
              <a:ext uri="{FF2B5EF4-FFF2-40B4-BE49-F238E27FC236}">
                <a16:creationId xmlns:a16="http://schemas.microsoft.com/office/drawing/2014/main" id="{CDCBABE0-9399-4317-A48F-3885A1E4C4B2}"/>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6" name="Title 1">
            <a:extLst>
              <a:ext uri="{FF2B5EF4-FFF2-40B4-BE49-F238E27FC236}">
                <a16:creationId xmlns:a16="http://schemas.microsoft.com/office/drawing/2014/main" id="{55612C85-3B43-FCB2-BE49-81F6BDF7D568}"/>
              </a:ext>
            </a:extLst>
          </p:cNvPr>
          <p:cNvSpPr txBox="1">
            <a:spLocks/>
          </p:cNvSpPr>
          <p:nvPr/>
        </p:nvSpPr>
        <p:spPr>
          <a:xfrm>
            <a:off x="5506493" y="70115"/>
            <a:ext cx="3781806" cy="103019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highlight>
                  <a:srgbClr val="FFFF00"/>
                </a:highlight>
              </a:rPr>
              <a:t>EX 5: THE SWAP</a:t>
            </a:r>
          </a:p>
        </p:txBody>
      </p:sp>
      <p:sp>
        <p:nvSpPr>
          <p:cNvPr id="8" name="TextBox 7">
            <a:extLst>
              <a:ext uri="{FF2B5EF4-FFF2-40B4-BE49-F238E27FC236}">
                <a16:creationId xmlns:a16="http://schemas.microsoft.com/office/drawing/2014/main" id="{299661EE-924F-1E55-346E-B48852DF7744}"/>
              </a:ext>
            </a:extLst>
          </p:cNvPr>
          <p:cNvSpPr txBox="1"/>
          <p:nvPr/>
        </p:nvSpPr>
        <p:spPr>
          <a:xfrm>
            <a:off x="5715000" y="2057400"/>
            <a:ext cx="2223906" cy="400110"/>
          </a:xfrm>
          <a:prstGeom prst="rect">
            <a:avLst/>
          </a:prstGeom>
          <a:noFill/>
        </p:spPr>
        <p:txBody>
          <a:bodyPr wrap="square">
            <a:spAutoFit/>
          </a:bodyPr>
          <a:lstStyle/>
          <a:p>
            <a:r>
              <a:rPr lang="en-US" sz="2000" dirty="0">
                <a:solidFill>
                  <a:srgbClr val="000000"/>
                </a:solidFill>
                <a:latin typeface="Consolas" panose="020B0609020204030204" pitchFamily="49" charset="0"/>
              </a:rPr>
              <a:t> swap(a, b);</a:t>
            </a:r>
            <a:endParaRPr lang="en-US" sz="2000" dirty="0"/>
          </a:p>
        </p:txBody>
      </p:sp>
      <p:sp>
        <p:nvSpPr>
          <p:cNvPr id="10" name="TextBox 9">
            <a:extLst>
              <a:ext uri="{FF2B5EF4-FFF2-40B4-BE49-F238E27FC236}">
                <a16:creationId xmlns:a16="http://schemas.microsoft.com/office/drawing/2014/main" id="{0517E5BD-C7D3-E15C-63C5-BC29125740F3}"/>
              </a:ext>
            </a:extLst>
          </p:cNvPr>
          <p:cNvSpPr txBox="1"/>
          <p:nvPr/>
        </p:nvSpPr>
        <p:spPr>
          <a:xfrm>
            <a:off x="4151376" y="2895600"/>
            <a:ext cx="4646428" cy="1200329"/>
          </a:xfrm>
          <a:prstGeom prst="rect">
            <a:avLst/>
          </a:prstGeom>
          <a:noFill/>
        </p:spPr>
        <p:txBody>
          <a:bodyPr wrap="square">
            <a:spAutoFit/>
          </a:bodyPr>
          <a:lstStyle/>
          <a:p>
            <a:r>
              <a:rPr lang="en-US" sz="1800" b="1" dirty="0">
                <a:solidFill>
                  <a:srgbClr val="008000"/>
                </a:solidFill>
                <a:latin typeface="Consolas" panose="020B0609020204030204" pitchFamily="49" charset="0"/>
              </a:rPr>
              <a:t>PASS BY VALUE:  </a:t>
            </a:r>
          </a:p>
          <a:p>
            <a:pPr lvl="1"/>
            <a:r>
              <a:rPr lang="en-US" b="1" dirty="0">
                <a:solidFill>
                  <a:srgbClr val="008000"/>
                </a:solidFill>
                <a:latin typeface="Consolas" panose="020B0609020204030204" pitchFamily="49" charset="0"/>
              </a:rPr>
              <a:t>x &amp; y are in new memory locations with a copied value of a &amp; b </a:t>
            </a:r>
            <a:endParaRPr lang="en-US" b="1" dirty="0"/>
          </a:p>
        </p:txBody>
      </p:sp>
      <p:sp>
        <p:nvSpPr>
          <p:cNvPr id="12" name="TextBox 11">
            <a:extLst>
              <a:ext uri="{FF2B5EF4-FFF2-40B4-BE49-F238E27FC236}">
                <a16:creationId xmlns:a16="http://schemas.microsoft.com/office/drawing/2014/main" id="{361B3C42-DB69-B442-BADE-E649B044723E}"/>
              </a:ext>
            </a:extLst>
          </p:cNvPr>
          <p:cNvSpPr txBox="1"/>
          <p:nvPr/>
        </p:nvSpPr>
        <p:spPr>
          <a:xfrm>
            <a:off x="630865" y="4850973"/>
            <a:ext cx="4646428" cy="1477328"/>
          </a:xfrm>
          <a:prstGeom prst="rect">
            <a:avLst/>
          </a:prstGeom>
          <a:noFill/>
        </p:spPr>
        <p:txBody>
          <a:bodyPr wrap="square">
            <a:spAutoFit/>
          </a:bodyPr>
          <a:lstStyle/>
          <a:p>
            <a:pPr marL="0" indent="0">
              <a:lnSpc>
                <a:spcPct val="100000"/>
              </a:lnSpc>
              <a:spcBef>
                <a:spcPts val="0"/>
              </a:spcBef>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swap(</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&amp;</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&amp;y) {</a:t>
            </a:r>
          </a:p>
          <a:p>
            <a:pPr marL="274320" lvl="1" indent="0">
              <a:lnSpc>
                <a:spcPct val="100000"/>
              </a:lnSpc>
              <a:spcBef>
                <a:spcPts val="0"/>
              </a:spcBef>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temp =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a:t>
            </a:r>
          </a:p>
          <a:p>
            <a:pPr marL="274320" lvl="1" indent="0">
              <a:lnSpc>
                <a:spcPct val="100000"/>
              </a:lnSpc>
              <a:spcBef>
                <a:spcPts val="0"/>
              </a:spcBef>
              <a:buNone/>
            </a:pP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pPr marL="274320" lvl="1" indent="0">
              <a:lnSpc>
                <a:spcPct val="100000"/>
              </a:lnSpc>
              <a:spcBef>
                <a:spcPts val="0"/>
              </a:spcBef>
              <a:buNone/>
            </a:pP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 = temp;</a:t>
            </a:r>
          </a:p>
          <a:p>
            <a:pPr marL="0" indent="0">
              <a:lnSpc>
                <a:spcPct val="100000"/>
              </a:lnSpc>
              <a:spcBef>
                <a:spcPts val="0"/>
              </a:spcBef>
              <a:buNone/>
            </a:pPr>
            <a:r>
              <a:rPr lang="en-US" sz="1800" dirty="0">
                <a:solidFill>
                  <a:srgbClr val="000000"/>
                </a:solidFill>
                <a:latin typeface="Consolas" panose="020B0609020204030204" pitchFamily="49" charset="0"/>
              </a:rPr>
              <a:t>}</a:t>
            </a:r>
            <a:endParaRPr lang="en-US" sz="1800" dirty="0"/>
          </a:p>
        </p:txBody>
      </p:sp>
      <p:sp>
        <p:nvSpPr>
          <p:cNvPr id="15" name="TextBox 14">
            <a:extLst>
              <a:ext uri="{FF2B5EF4-FFF2-40B4-BE49-F238E27FC236}">
                <a16:creationId xmlns:a16="http://schemas.microsoft.com/office/drawing/2014/main" id="{93F78F1B-97B2-6956-B423-0D10158541FB}"/>
              </a:ext>
            </a:extLst>
          </p:cNvPr>
          <p:cNvSpPr txBox="1"/>
          <p:nvPr/>
        </p:nvSpPr>
        <p:spPr>
          <a:xfrm>
            <a:off x="4446914" y="4803255"/>
            <a:ext cx="4646428" cy="1477328"/>
          </a:xfrm>
          <a:prstGeom prst="rect">
            <a:avLst/>
          </a:prstGeom>
          <a:noFill/>
        </p:spPr>
        <p:txBody>
          <a:bodyPr wrap="square">
            <a:spAutoFit/>
          </a:bodyPr>
          <a:lstStyle/>
          <a:p>
            <a:r>
              <a:rPr lang="en-US" sz="1800" b="1" dirty="0">
                <a:solidFill>
                  <a:srgbClr val="008000"/>
                </a:solidFill>
                <a:latin typeface="Consolas" panose="020B0609020204030204" pitchFamily="49" charset="0"/>
              </a:rPr>
              <a:t>PASS BY REFERENCE: </a:t>
            </a:r>
          </a:p>
          <a:p>
            <a:r>
              <a:rPr lang="en-US" sz="1800" b="1" dirty="0">
                <a:solidFill>
                  <a:srgbClr val="008000"/>
                </a:solidFill>
                <a:latin typeface="Consolas" panose="020B0609020204030204" pitchFamily="49" charset="0"/>
              </a:rPr>
              <a:t>to allow x &amp; y to change values, you must include '&amp;' before each </a:t>
            </a:r>
          </a:p>
          <a:p>
            <a:r>
              <a:rPr lang="en-US" sz="1800" b="1" dirty="0">
                <a:solidFill>
                  <a:srgbClr val="008000"/>
                </a:solidFill>
                <a:latin typeface="Consolas" panose="020B0609020204030204" pitchFamily="49" charset="0"/>
              </a:rPr>
              <a:t>so a new memory location is not created</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500"/>
                                        <p:tgtEl>
                                          <p:spTgt spid="12">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fade">
                                      <p:cBhvr>
                                        <p:cTn id="32" dur="500"/>
                                        <p:tgtEl>
                                          <p:spTgt spid="12">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animEffect transition="in" filter="fade">
                                      <p:cBhvr>
                                        <p:cTn id="35" dur="500"/>
                                        <p:tgtEl>
                                          <p:spTgt spid="12">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xEl>
                                              <p:pRg st="3" end="3"/>
                                            </p:txEl>
                                          </p:spTgt>
                                        </p:tgtEl>
                                        <p:attrNameLst>
                                          <p:attrName>style.visibility</p:attrName>
                                        </p:attrNameLst>
                                      </p:cBhvr>
                                      <p:to>
                                        <p:strVal val="visible"/>
                                      </p:to>
                                    </p:set>
                                    <p:animEffect transition="in" filter="fade">
                                      <p:cBhvr>
                                        <p:cTn id="38" dur="500"/>
                                        <p:tgtEl>
                                          <p:spTgt spid="12">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animEffect transition="in" filter="fade">
                                      <p:cBhvr>
                                        <p:cTn id="41" dur="500"/>
                                        <p:tgtEl>
                                          <p:spTgt spid="12">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180526"/>
            <a:ext cx="7772400" cy="830200"/>
          </a:xfrm>
        </p:spPr>
        <p:txBody>
          <a:bodyPr>
            <a:normAutofit/>
          </a:bodyPr>
          <a:lstStyle/>
          <a:p>
            <a:r>
              <a:rPr lang="en-US" dirty="0"/>
              <a:t>EXAMPLE 6</a:t>
            </a:r>
          </a:p>
        </p:txBody>
      </p:sp>
      <p:sp>
        <p:nvSpPr>
          <p:cNvPr id="3" name="Content Placeholder 2"/>
          <p:cNvSpPr>
            <a:spLocks noGrp="1"/>
          </p:cNvSpPr>
          <p:nvPr>
            <p:ph idx="1"/>
          </p:nvPr>
        </p:nvSpPr>
        <p:spPr>
          <a:xfrm>
            <a:off x="36576" y="1006475"/>
            <a:ext cx="8229600" cy="4845050"/>
          </a:xfrm>
        </p:spPr>
        <p:txBody>
          <a:bodyPr>
            <a:normAutofit lnSpcReduction="10000"/>
          </a:bodyPr>
          <a:lstStyle/>
          <a:p>
            <a:pPr>
              <a:buNone/>
            </a:pPr>
            <a:r>
              <a:rPr lang="en-US" sz="1800" dirty="0"/>
              <a:t>   Suppose you can buy a chocolate bar from the vending machine for $1 each. Inside every chocolate bar is a coupon. You can redeem 7 coupons for one chocolate bar from the machine. You would like to know how many chocolate bars you can eat, including those redeemed via coupon, if you have </a:t>
            </a:r>
            <a:r>
              <a:rPr lang="en-US" sz="1800" i="1" dirty="0"/>
              <a:t>n</a:t>
            </a:r>
            <a:r>
              <a:rPr lang="en-US" sz="1800" dirty="0"/>
              <a:t> dollars.</a:t>
            </a:r>
          </a:p>
          <a:p>
            <a:pPr>
              <a:buNone/>
            </a:pPr>
            <a:endParaRPr lang="en-US" sz="1800" dirty="0"/>
          </a:p>
          <a:p>
            <a:pPr>
              <a:buNone/>
            </a:pPr>
            <a:r>
              <a:rPr lang="en-US" sz="1800" dirty="0"/>
              <a:t>	For example, if you have 20 dollars then you can initially buy 20 chocolate bars, this gives you 20 coupons. You can redeem 14 coupons for two additional chocolate bars. These two additional chocolate bars give you two more coupons, so you now have a total of 8 coupons. This gives you enough to redeem for one final chocolate bar . As a result you now have 23 chocolate bars and one leftover coupon.</a:t>
            </a:r>
          </a:p>
          <a:p>
            <a:pPr>
              <a:buNone/>
            </a:pPr>
            <a:r>
              <a:rPr lang="en-US" sz="1800" dirty="0"/>
              <a:t>	</a:t>
            </a:r>
          </a:p>
          <a:p>
            <a:pPr>
              <a:buNone/>
            </a:pPr>
            <a:r>
              <a:rPr lang="en-US" sz="1800" dirty="0"/>
              <a:t>	Write a program that inputs the number of dollars and outputs how many chocolate bars you can collect after spending all your money and redeeming as many coupons as possible. Also output the number of leftover coupons.(</a:t>
            </a:r>
            <a:r>
              <a:rPr lang="en-US" sz="1800" i="1" dirty="0"/>
              <a:t>Hint: use loop</a:t>
            </a:r>
            <a:r>
              <a:rPr lang="en-US" sz="1800" dirty="0"/>
              <a:t>)</a:t>
            </a:r>
          </a:p>
        </p:txBody>
      </p:sp>
      <p:sp>
        <p:nvSpPr>
          <p:cNvPr id="4" name="Footer Placeholder 3">
            <a:extLst>
              <a:ext uri="{FF2B5EF4-FFF2-40B4-BE49-F238E27FC236}">
                <a16:creationId xmlns:a16="http://schemas.microsoft.com/office/drawing/2014/main" id="{C98BAC27-0296-447B-9022-4020236F3672}"/>
              </a:ext>
            </a:extLst>
          </p:cNvPr>
          <p:cNvSpPr>
            <a:spLocks noGrp="1"/>
          </p:cNvSpPr>
          <p:nvPr>
            <p:ph type="ftr" sz="quarter" idx="11"/>
          </p:nvPr>
        </p:nvSpPr>
        <p:spPr/>
        <p:txBody>
          <a:bodyPr/>
          <a:lstStyle/>
          <a:p>
            <a:r>
              <a:rPr lang="en-US" dirty="0"/>
              <a:t>CS201R : Problems Solving and Programming II </a:t>
            </a:r>
          </a:p>
        </p:txBody>
      </p:sp>
      <p:sp>
        <p:nvSpPr>
          <p:cNvPr id="5" name="Slide Number Placeholder 4">
            <a:extLst>
              <a:ext uri="{FF2B5EF4-FFF2-40B4-BE49-F238E27FC236}">
                <a16:creationId xmlns:a16="http://schemas.microsoft.com/office/drawing/2014/main" id="{CDCBABE0-9399-4317-A48F-3885A1E4C4B2}"/>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6" name="Title 1">
            <a:extLst>
              <a:ext uri="{FF2B5EF4-FFF2-40B4-BE49-F238E27FC236}">
                <a16:creationId xmlns:a16="http://schemas.microsoft.com/office/drawing/2014/main" id="{55612C85-3B43-FCB2-BE49-81F6BDF7D568}"/>
              </a:ext>
            </a:extLst>
          </p:cNvPr>
          <p:cNvSpPr txBox="1">
            <a:spLocks/>
          </p:cNvSpPr>
          <p:nvPr/>
        </p:nvSpPr>
        <p:spPr>
          <a:xfrm>
            <a:off x="5506493" y="70115"/>
            <a:ext cx="3781806" cy="103019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highlight>
                  <a:srgbClr val="FFFF00"/>
                </a:highlight>
              </a:rPr>
              <a:t>EX 6: YOUR TURN</a:t>
            </a:r>
          </a:p>
        </p:txBody>
      </p:sp>
    </p:spTree>
    <p:extLst>
      <p:ext uri="{BB962C8B-B14F-4D97-AF65-F5344CB8AC3E}">
        <p14:creationId xmlns:p14="http://schemas.microsoft.com/office/powerpoint/2010/main" val="359444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User defined </a:t>
            </a:r>
            <a:r>
              <a:rPr lang="en-US" dirty="0" err="1"/>
              <a:t>functionS</a:t>
            </a:r>
            <a:br>
              <a:rPr lang="en-US" dirty="0"/>
            </a:br>
            <a:r>
              <a:rPr lang="en-US" dirty="0"/>
              <a:t>more detail</a:t>
            </a:r>
          </a:p>
        </p:txBody>
      </p:sp>
      <p:sp>
        <p:nvSpPr>
          <p:cNvPr id="3" name="Subtitle 2"/>
          <p:cNvSpPr>
            <a:spLocks noGrp="1"/>
          </p:cNvSpPr>
          <p:nvPr>
            <p:ph type="subTitle" idx="1"/>
          </p:nvPr>
        </p:nvSpPr>
        <p:spPr/>
        <p:txBody>
          <a:bodyPr/>
          <a:lstStyle/>
          <a:p>
            <a:r>
              <a:rPr lang="en-US" dirty="0">
                <a:solidFill>
                  <a:schemeClr val="tx1"/>
                </a:solidFill>
              </a:rPr>
              <a:t>Week 2</a:t>
            </a:r>
          </a:p>
          <a:p>
            <a:r>
              <a:rPr lang="en-US" dirty="0">
                <a:solidFill>
                  <a:schemeClr val="tx1"/>
                </a:solidFill>
              </a:rPr>
              <a:t>FUNCTION BASICS</a:t>
            </a:r>
          </a:p>
        </p:txBody>
      </p:sp>
      <p:sp>
        <p:nvSpPr>
          <p:cNvPr id="4" name="Footer Placeholder 3">
            <a:extLst>
              <a:ext uri="{FF2B5EF4-FFF2-40B4-BE49-F238E27FC236}">
                <a16:creationId xmlns:a16="http://schemas.microsoft.com/office/drawing/2014/main" id="{56ED9A12-BD1D-439F-8828-CD2538F4A5F4}"/>
              </a:ext>
            </a:extLst>
          </p:cNvPr>
          <p:cNvSpPr>
            <a:spLocks noGrp="1"/>
          </p:cNvSpPr>
          <p:nvPr>
            <p:ph type="ftr" sz="quarter" idx="11"/>
          </p:nvPr>
        </p:nvSpPr>
        <p:spPr/>
        <p:txBody>
          <a:bodyPr/>
          <a:lstStyle/>
          <a:p>
            <a:r>
              <a:rPr lang="en-US" dirty="0"/>
              <a:t>CS201R : Problems Solving and Programming II </a:t>
            </a:r>
          </a:p>
        </p:txBody>
      </p:sp>
    </p:spTree>
    <p:extLst>
      <p:ext uri="{BB962C8B-B14F-4D97-AF65-F5344CB8AC3E}">
        <p14:creationId xmlns:p14="http://schemas.microsoft.com/office/powerpoint/2010/main" val="132190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2153"/>
            <a:ext cx="4622973" cy="1017936"/>
          </a:xfrm>
        </p:spPr>
        <p:txBody>
          <a:bodyPr>
            <a:noAutofit/>
          </a:bodyPr>
          <a:lstStyle/>
          <a:p>
            <a:r>
              <a:rPr lang="en-US" sz="3200" b="1" dirty="0"/>
              <a:t>PRECONDITIONS include:</a:t>
            </a:r>
          </a:p>
        </p:txBody>
      </p:sp>
      <p:sp>
        <p:nvSpPr>
          <p:cNvPr id="4" name="Footer Placeholder 3">
            <a:extLst>
              <a:ext uri="{FF2B5EF4-FFF2-40B4-BE49-F238E27FC236}">
                <a16:creationId xmlns:a16="http://schemas.microsoft.com/office/drawing/2014/main" id="{B7484C63-CA6C-40AA-AA20-58079EC8A356}"/>
              </a:ext>
            </a:extLst>
          </p:cNvPr>
          <p:cNvSpPr>
            <a:spLocks noGrp="1"/>
          </p:cNvSpPr>
          <p:nvPr>
            <p:ph type="ftr" sz="quarter" idx="11"/>
          </p:nvPr>
        </p:nvSpPr>
        <p:spPr/>
        <p:txBody>
          <a:bodyPr/>
          <a:lstStyle/>
          <a:p>
            <a:r>
              <a:rPr lang="en-US" dirty="0"/>
              <a:t>CS201R : Problems Solving and Programming II </a:t>
            </a:r>
          </a:p>
        </p:txBody>
      </p:sp>
      <p:sp>
        <p:nvSpPr>
          <p:cNvPr id="5" name="Slide Number Placeholder 4">
            <a:extLst>
              <a:ext uri="{FF2B5EF4-FFF2-40B4-BE49-F238E27FC236}">
                <a16:creationId xmlns:a16="http://schemas.microsoft.com/office/drawing/2014/main" id="{F8A8EAFF-2FE1-48B7-917C-D6F869FA788F}"/>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10" name="Content Placeholder 2">
            <a:extLst>
              <a:ext uri="{FF2B5EF4-FFF2-40B4-BE49-F238E27FC236}">
                <a16:creationId xmlns:a16="http://schemas.microsoft.com/office/drawing/2014/main" id="{606321C4-B258-4813-9B81-AD68F1E3406E}"/>
              </a:ext>
            </a:extLst>
          </p:cNvPr>
          <p:cNvSpPr txBox="1">
            <a:spLocks/>
          </p:cNvSpPr>
          <p:nvPr/>
        </p:nvSpPr>
        <p:spPr>
          <a:xfrm>
            <a:off x="0" y="1447800"/>
            <a:ext cx="4343400" cy="54102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b="1" dirty="0"/>
              <a:t>Arguments expected: </a:t>
            </a:r>
          </a:p>
          <a:p>
            <a:pPr lvl="1"/>
            <a:r>
              <a:rPr lang="en-US" dirty="0"/>
              <a:t>Number of arguments</a:t>
            </a:r>
          </a:p>
          <a:p>
            <a:pPr lvl="1"/>
            <a:r>
              <a:rPr lang="en-US" dirty="0"/>
              <a:t>Type</a:t>
            </a:r>
          </a:p>
          <a:p>
            <a:pPr lvl="1"/>
            <a:r>
              <a:rPr lang="en-US" dirty="0"/>
              <a:t>Value</a:t>
            </a:r>
          </a:p>
          <a:p>
            <a:r>
              <a:rPr lang="en-US" b="1" dirty="0"/>
              <a:t>Function purpose</a:t>
            </a:r>
          </a:p>
          <a:p>
            <a:pPr lvl="1"/>
            <a:r>
              <a:rPr lang="en-US" dirty="0"/>
              <a:t>WHAT the function does, not HOW it is done</a:t>
            </a:r>
          </a:p>
          <a:p>
            <a:pPr marL="0" indent="0">
              <a:buNone/>
            </a:pPr>
            <a:endParaRPr lang="en-US" dirty="0"/>
          </a:p>
          <a:p>
            <a:pPr>
              <a:buFont typeface="Wingdings" pitchFamily="2" charset="2"/>
              <a:buNone/>
            </a:pPr>
            <a:endParaRPr lang="en-US" dirty="0"/>
          </a:p>
          <a:p>
            <a:pPr>
              <a:buFont typeface="Wingdings" pitchFamily="2" charset="2"/>
              <a:buNone/>
            </a:pPr>
            <a:endParaRPr lang="en-US" dirty="0"/>
          </a:p>
          <a:p>
            <a:pPr lvl="1"/>
            <a:r>
              <a:rPr lang="en-US" dirty="0"/>
              <a:t>Value returned </a:t>
            </a:r>
          </a:p>
          <a:p>
            <a:pPr lvl="1"/>
            <a:r>
              <a:rPr lang="en-US" dirty="0"/>
              <a:t>Changes made any to pass-by-reference values</a:t>
            </a:r>
          </a:p>
          <a:p>
            <a:pPr>
              <a:buFont typeface="Wingdings" pitchFamily="2" charset="2"/>
              <a:buNone/>
            </a:pPr>
            <a:endParaRPr lang="en-US" dirty="0"/>
          </a:p>
        </p:txBody>
      </p:sp>
      <p:pic>
        <p:nvPicPr>
          <p:cNvPr id="12" name="Picture 11">
            <a:extLst>
              <a:ext uri="{FF2B5EF4-FFF2-40B4-BE49-F238E27FC236}">
                <a16:creationId xmlns:a16="http://schemas.microsoft.com/office/drawing/2014/main" id="{D82B15B7-AA3A-4B42-96B6-1CE046AF3966}"/>
              </a:ext>
            </a:extLst>
          </p:cNvPr>
          <p:cNvPicPr>
            <a:picLocks noChangeAspect="1"/>
          </p:cNvPicPr>
          <p:nvPr/>
        </p:nvPicPr>
        <p:blipFill>
          <a:blip r:embed="rId3"/>
          <a:stretch>
            <a:fillRect/>
          </a:stretch>
        </p:blipFill>
        <p:spPr>
          <a:xfrm>
            <a:off x="4572000" y="1034760"/>
            <a:ext cx="4441590" cy="3945575"/>
          </a:xfrm>
          <a:prstGeom prst="rect">
            <a:avLst/>
          </a:prstGeom>
        </p:spPr>
      </p:pic>
      <p:sp>
        <p:nvSpPr>
          <p:cNvPr id="9" name="Title 1">
            <a:extLst>
              <a:ext uri="{FF2B5EF4-FFF2-40B4-BE49-F238E27FC236}">
                <a16:creationId xmlns:a16="http://schemas.microsoft.com/office/drawing/2014/main" id="{97A6DCD5-1499-4ED3-8D52-ADD9CC7C3564}"/>
              </a:ext>
            </a:extLst>
          </p:cNvPr>
          <p:cNvSpPr txBox="1">
            <a:spLocks/>
          </p:cNvSpPr>
          <p:nvPr/>
        </p:nvSpPr>
        <p:spPr>
          <a:xfrm>
            <a:off x="177629" y="3962400"/>
            <a:ext cx="4622973" cy="101793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POSTCONDITIONS include:</a:t>
            </a:r>
          </a:p>
        </p:txBody>
      </p:sp>
    </p:spTree>
    <p:extLst>
      <p:ext uri="{BB962C8B-B14F-4D97-AF65-F5344CB8AC3E}">
        <p14:creationId xmlns:p14="http://schemas.microsoft.com/office/powerpoint/2010/main" val="68451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27678"/>
            <a:ext cx="8229600" cy="5257800"/>
          </a:xfrm>
        </p:spPr>
        <p:txBody>
          <a:bodyPr>
            <a:noAutofit/>
          </a:bodyPr>
          <a:lstStyle/>
          <a:p>
            <a:pPr marL="0" indent="0">
              <a:lnSpc>
                <a:spcPct val="100000"/>
              </a:lnSpc>
              <a:spcBef>
                <a:spcPts val="100"/>
              </a:spcBef>
              <a:spcAft>
                <a:spcPts val="100"/>
              </a:spcAft>
              <a:buNone/>
            </a:pPr>
            <a:r>
              <a:rPr lang="en-US" sz="1600" dirty="0">
                <a:solidFill>
                  <a:srgbClr val="808080"/>
                </a:solidFill>
                <a:latin typeface="Century Schoolbook" panose="02040604050505020304" pitchFamily="18" charset="0"/>
              </a:rPr>
              <a:t>#include</a:t>
            </a:r>
            <a:r>
              <a:rPr lang="en-US" sz="1600" dirty="0">
                <a:solidFill>
                  <a:srgbClr val="A31515"/>
                </a:solidFill>
                <a:latin typeface="Century Schoolbook" panose="02040604050505020304" pitchFamily="18" charset="0"/>
              </a:rPr>
              <a:t>&lt;iostream&gt;</a:t>
            </a:r>
            <a:endParaRPr lang="en-US" sz="16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600" dirty="0">
                <a:solidFill>
                  <a:srgbClr val="0000FF"/>
                </a:solidFill>
                <a:latin typeface="Century Schoolbook" panose="02040604050505020304" pitchFamily="18" charset="0"/>
              </a:rPr>
              <a:t>using</a:t>
            </a:r>
            <a:r>
              <a:rPr lang="en-US" sz="1600" dirty="0">
                <a:solidFill>
                  <a:srgbClr val="000000"/>
                </a:solidFill>
                <a:latin typeface="Century Schoolbook" panose="02040604050505020304" pitchFamily="18" charset="0"/>
              </a:rPr>
              <a:t> </a:t>
            </a:r>
            <a:r>
              <a:rPr lang="en-US" sz="1600" dirty="0">
                <a:solidFill>
                  <a:srgbClr val="0000FF"/>
                </a:solidFill>
                <a:latin typeface="Century Schoolbook" panose="02040604050505020304" pitchFamily="18" charset="0"/>
              </a:rPr>
              <a:t>namespace</a:t>
            </a:r>
            <a:r>
              <a:rPr lang="en-US" sz="1600" dirty="0">
                <a:solidFill>
                  <a:srgbClr val="000000"/>
                </a:solidFill>
                <a:latin typeface="Century Schoolbook" panose="02040604050505020304" pitchFamily="18" charset="0"/>
              </a:rPr>
              <a:t> std;</a:t>
            </a:r>
          </a:p>
          <a:p>
            <a:pPr marL="0" indent="0">
              <a:lnSpc>
                <a:spcPct val="100000"/>
              </a:lnSpc>
              <a:spcBef>
                <a:spcPts val="100"/>
              </a:spcBef>
              <a:spcAft>
                <a:spcPts val="100"/>
              </a:spcAft>
              <a:buNone/>
            </a:pPr>
            <a:endParaRPr lang="en-US" sz="16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fr-FR" sz="1600" dirty="0">
                <a:solidFill>
                  <a:srgbClr val="0000FF"/>
                </a:solidFill>
                <a:highlight>
                  <a:srgbClr val="FFFF00"/>
                </a:highlight>
                <a:latin typeface="Century Schoolbook" panose="02040604050505020304" pitchFamily="18" charset="0"/>
              </a:rPr>
              <a:t>double</a:t>
            </a:r>
            <a:r>
              <a:rPr lang="fr-FR" sz="1600" dirty="0">
                <a:solidFill>
                  <a:srgbClr val="000000"/>
                </a:solidFill>
                <a:highlight>
                  <a:srgbClr val="FFFF00"/>
                </a:highlight>
                <a:latin typeface="Century Schoolbook" panose="02040604050505020304" pitchFamily="18" charset="0"/>
              </a:rPr>
              <a:t> </a:t>
            </a:r>
            <a:r>
              <a:rPr lang="fr-FR" sz="1600" dirty="0" err="1">
                <a:solidFill>
                  <a:srgbClr val="000000"/>
                </a:solidFill>
                <a:highlight>
                  <a:srgbClr val="FFFF00"/>
                </a:highlight>
                <a:latin typeface="Century Schoolbook" panose="02040604050505020304" pitchFamily="18" charset="0"/>
              </a:rPr>
              <a:t>avg</a:t>
            </a:r>
            <a:r>
              <a:rPr lang="fr-FR" sz="1600" dirty="0">
                <a:solidFill>
                  <a:srgbClr val="000000"/>
                </a:solidFill>
                <a:highlight>
                  <a:srgbClr val="FFFF00"/>
                </a:highlight>
                <a:latin typeface="Century Schoolbook" panose="02040604050505020304" pitchFamily="18" charset="0"/>
              </a:rPr>
              <a:t>(</a:t>
            </a:r>
            <a:r>
              <a:rPr lang="fr-FR" sz="1600" dirty="0" err="1">
                <a:solidFill>
                  <a:srgbClr val="0000FF"/>
                </a:solidFill>
                <a:highlight>
                  <a:srgbClr val="FFFF00"/>
                </a:highlight>
                <a:latin typeface="Century Schoolbook" panose="02040604050505020304" pitchFamily="18" charset="0"/>
              </a:rPr>
              <a:t>int</a:t>
            </a:r>
            <a:r>
              <a:rPr lang="fr-FR" sz="1600" dirty="0">
                <a:solidFill>
                  <a:srgbClr val="000000"/>
                </a:solidFill>
                <a:highlight>
                  <a:srgbClr val="FFFF00"/>
                </a:highlight>
                <a:latin typeface="Century Schoolbook" panose="02040604050505020304" pitchFamily="18" charset="0"/>
              </a:rPr>
              <a:t> </a:t>
            </a:r>
            <a:r>
              <a:rPr lang="fr-FR" sz="1600" dirty="0">
                <a:solidFill>
                  <a:srgbClr val="808080"/>
                </a:solidFill>
                <a:highlight>
                  <a:srgbClr val="FFFF00"/>
                </a:highlight>
                <a:latin typeface="Century Schoolbook" panose="02040604050505020304" pitchFamily="18" charset="0"/>
              </a:rPr>
              <a:t>x</a:t>
            </a:r>
            <a:r>
              <a:rPr lang="fr-FR" sz="1600" dirty="0">
                <a:solidFill>
                  <a:srgbClr val="000000"/>
                </a:solidFill>
                <a:highlight>
                  <a:srgbClr val="FFFF00"/>
                </a:highlight>
                <a:latin typeface="Century Schoolbook" panose="02040604050505020304" pitchFamily="18" charset="0"/>
              </a:rPr>
              <a:t>, </a:t>
            </a:r>
            <a:r>
              <a:rPr lang="fr-FR" sz="1600" dirty="0" err="1">
                <a:solidFill>
                  <a:srgbClr val="0000FF"/>
                </a:solidFill>
                <a:highlight>
                  <a:srgbClr val="FFFF00"/>
                </a:highlight>
                <a:latin typeface="Century Schoolbook" panose="02040604050505020304" pitchFamily="18" charset="0"/>
              </a:rPr>
              <a:t>int</a:t>
            </a:r>
            <a:r>
              <a:rPr lang="fr-FR" sz="1600" dirty="0">
                <a:solidFill>
                  <a:srgbClr val="000000"/>
                </a:solidFill>
                <a:highlight>
                  <a:srgbClr val="FFFF00"/>
                </a:highlight>
                <a:latin typeface="Century Schoolbook" panose="02040604050505020304" pitchFamily="18" charset="0"/>
              </a:rPr>
              <a:t> </a:t>
            </a:r>
            <a:r>
              <a:rPr lang="fr-FR" sz="1600" dirty="0">
                <a:solidFill>
                  <a:srgbClr val="808080"/>
                </a:solidFill>
                <a:highlight>
                  <a:srgbClr val="FFFF00"/>
                </a:highlight>
                <a:latin typeface="Century Schoolbook" panose="02040604050505020304" pitchFamily="18" charset="0"/>
              </a:rPr>
              <a:t>y</a:t>
            </a:r>
            <a:r>
              <a:rPr lang="fr-FR" sz="1600" dirty="0">
                <a:solidFill>
                  <a:srgbClr val="000000"/>
                </a:solidFill>
                <a:highlight>
                  <a:srgbClr val="FFFF00"/>
                </a:highlight>
                <a:latin typeface="Century Schoolbook" panose="02040604050505020304" pitchFamily="18" charset="0"/>
              </a:rPr>
              <a:t>);</a:t>
            </a:r>
          </a:p>
          <a:p>
            <a:pPr marL="0" indent="0">
              <a:lnSpc>
                <a:spcPct val="100000"/>
              </a:lnSpc>
              <a:spcBef>
                <a:spcPts val="100"/>
              </a:spcBef>
              <a:spcAft>
                <a:spcPts val="100"/>
              </a:spcAft>
              <a:buNone/>
            </a:pPr>
            <a:r>
              <a:rPr lang="en-US" sz="1600" dirty="0">
                <a:solidFill>
                  <a:srgbClr val="008000"/>
                </a:solidFill>
                <a:highlight>
                  <a:srgbClr val="FFFF00"/>
                </a:highlight>
                <a:latin typeface="Century Schoolbook" panose="02040604050505020304" pitchFamily="18" charset="0"/>
              </a:rPr>
              <a:t>//PRE:   The function will take two positive integer numbers x and y</a:t>
            </a:r>
            <a:endParaRPr lang="en-US" sz="1600" dirty="0">
              <a:solidFill>
                <a:srgbClr val="000000"/>
              </a:solidFill>
              <a:highlight>
                <a:srgbClr val="FFFF00"/>
              </a:highlight>
              <a:latin typeface="Century Schoolbook" panose="02040604050505020304" pitchFamily="18" charset="0"/>
            </a:endParaRPr>
          </a:p>
          <a:p>
            <a:pPr marL="0" indent="0">
              <a:lnSpc>
                <a:spcPct val="100000"/>
              </a:lnSpc>
              <a:spcBef>
                <a:spcPts val="100"/>
              </a:spcBef>
              <a:spcAft>
                <a:spcPts val="100"/>
              </a:spcAft>
              <a:buNone/>
            </a:pPr>
            <a:r>
              <a:rPr lang="en-US" sz="1600" dirty="0">
                <a:solidFill>
                  <a:srgbClr val="008000"/>
                </a:solidFill>
                <a:highlight>
                  <a:srgbClr val="FFFF00"/>
                </a:highlight>
                <a:latin typeface="Century Schoolbook" panose="02040604050505020304" pitchFamily="18" charset="0"/>
              </a:rPr>
              <a:t>//POST: The function will return the average of two numbers</a:t>
            </a:r>
            <a:endParaRPr lang="en-US" sz="1600" dirty="0">
              <a:solidFill>
                <a:srgbClr val="000000"/>
              </a:solidFill>
              <a:highlight>
                <a:srgbClr val="FFFF00"/>
              </a:highlight>
              <a:latin typeface="Century Schoolbook" panose="02040604050505020304" pitchFamily="18" charset="0"/>
            </a:endParaRPr>
          </a:p>
          <a:p>
            <a:pPr marL="0" indent="0">
              <a:lnSpc>
                <a:spcPct val="100000"/>
              </a:lnSpc>
              <a:spcBef>
                <a:spcPts val="100"/>
              </a:spcBef>
              <a:spcAft>
                <a:spcPts val="100"/>
              </a:spcAft>
              <a:buNone/>
            </a:pPr>
            <a:endParaRPr lang="en-US" sz="16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600" dirty="0">
                <a:solidFill>
                  <a:srgbClr val="0000FF"/>
                </a:solidFill>
                <a:latin typeface="Century Schoolbook" panose="02040604050505020304" pitchFamily="18" charset="0"/>
              </a:rPr>
              <a:t>void</a:t>
            </a:r>
            <a:r>
              <a:rPr lang="en-US" sz="1600" dirty="0">
                <a:solidFill>
                  <a:srgbClr val="000000"/>
                </a:solidFill>
                <a:latin typeface="Century Schoolbook" panose="02040604050505020304" pitchFamily="18" charset="0"/>
              </a:rPr>
              <a:t> main()</a:t>
            </a:r>
          </a:p>
          <a:p>
            <a:pPr marL="0" indent="0">
              <a:lnSpc>
                <a:spcPct val="100000"/>
              </a:lnSpc>
              <a:spcBef>
                <a:spcPts val="100"/>
              </a:spcBef>
              <a:spcAft>
                <a:spcPts val="100"/>
              </a:spcAft>
              <a:buNone/>
            </a:pPr>
            <a:r>
              <a:rPr lang="en-US" sz="16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sz="1600" dirty="0">
                <a:solidFill>
                  <a:srgbClr val="0000FF"/>
                </a:solidFill>
                <a:latin typeface="Century Schoolbook" panose="02040604050505020304" pitchFamily="18" charset="0"/>
              </a:rPr>
              <a:t>int</a:t>
            </a:r>
            <a:r>
              <a:rPr lang="en-US" sz="1600" dirty="0">
                <a:solidFill>
                  <a:srgbClr val="000000"/>
                </a:solidFill>
                <a:latin typeface="Century Schoolbook" panose="02040604050505020304" pitchFamily="18" charset="0"/>
              </a:rPr>
              <a:t> a, b;</a:t>
            </a:r>
          </a:p>
          <a:p>
            <a:pPr marL="400050" lvl="1" indent="0">
              <a:lnSpc>
                <a:spcPct val="100000"/>
              </a:lnSpc>
              <a:spcBef>
                <a:spcPts val="100"/>
              </a:spcBef>
              <a:spcAft>
                <a:spcPts val="100"/>
              </a:spcAft>
              <a:buNone/>
            </a:pPr>
            <a:r>
              <a:rPr lang="en-US" sz="1600" dirty="0" err="1">
                <a:solidFill>
                  <a:srgbClr val="000000"/>
                </a:solidFill>
                <a:latin typeface="Century Schoolbook" panose="02040604050505020304" pitchFamily="18" charset="0"/>
              </a:rPr>
              <a:t>cout</a:t>
            </a:r>
            <a:r>
              <a:rPr lang="en-US" sz="1600" dirty="0">
                <a:solidFill>
                  <a:srgbClr val="000000"/>
                </a:solidFill>
                <a:latin typeface="Century Schoolbook" panose="02040604050505020304" pitchFamily="18" charset="0"/>
              </a:rPr>
              <a:t> </a:t>
            </a:r>
            <a:r>
              <a:rPr lang="en-US" sz="1600" dirty="0">
                <a:solidFill>
                  <a:srgbClr val="008080"/>
                </a:solidFill>
                <a:latin typeface="Century Schoolbook" panose="02040604050505020304" pitchFamily="18" charset="0"/>
              </a:rPr>
              <a:t>&lt;&lt;</a:t>
            </a:r>
            <a:r>
              <a:rPr lang="en-US" sz="1600" dirty="0">
                <a:solidFill>
                  <a:srgbClr val="000000"/>
                </a:solidFill>
                <a:latin typeface="Century Schoolbook" panose="02040604050505020304" pitchFamily="18" charset="0"/>
              </a:rPr>
              <a:t> </a:t>
            </a:r>
            <a:r>
              <a:rPr lang="en-US" sz="1600" dirty="0">
                <a:solidFill>
                  <a:srgbClr val="A31515"/>
                </a:solidFill>
                <a:latin typeface="Century Schoolbook" panose="02040604050505020304" pitchFamily="18" charset="0"/>
              </a:rPr>
              <a:t>"Enter the two numbers:\n"</a:t>
            </a:r>
            <a:r>
              <a:rPr lang="en-US" sz="16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sz="1600" dirty="0" err="1">
                <a:solidFill>
                  <a:srgbClr val="000000"/>
                </a:solidFill>
                <a:latin typeface="Century Schoolbook" panose="02040604050505020304" pitchFamily="18" charset="0"/>
              </a:rPr>
              <a:t>cin</a:t>
            </a:r>
            <a:r>
              <a:rPr lang="en-US" sz="1600" dirty="0">
                <a:solidFill>
                  <a:srgbClr val="000000"/>
                </a:solidFill>
                <a:latin typeface="Century Schoolbook" panose="02040604050505020304" pitchFamily="18" charset="0"/>
              </a:rPr>
              <a:t> </a:t>
            </a:r>
            <a:r>
              <a:rPr lang="en-US" sz="1600" dirty="0">
                <a:solidFill>
                  <a:srgbClr val="008080"/>
                </a:solidFill>
                <a:latin typeface="Century Schoolbook" panose="02040604050505020304" pitchFamily="18" charset="0"/>
              </a:rPr>
              <a:t>&gt;&gt;</a:t>
            </a:r>
            <a:r>
              <a:rPr lang="en-US" sz="1600" dirty="0">
                <a:solidFill>
                  <a:srgbClr val="000000"/>
                </a:solidFill>
                <a:latin typeface="Century Schoolbook" panose="02040604050505020304" pitchFamily="18" charset="0"/>
              </a:rPr>
              <a:t> a </a:t>
            </a:r>
            <a:r>
              <a:rPr lang="en-US" sz="1600" dirty="0">
                <a:solidFill>
                  <a:srgbClr val="008080"/>
                </a:solidFill>
                <a:latin typeface="Century Schoolbook" panose="02040604050505020304" pitchFamily="18" charset="0"/>
              </a:rPr>
              <a:t>&gt;&gt;</a:t>
            </a:r>
            <a:r>
              <a:rPr lang="en-US" sz="1600" dirty="0">
                <a:solidFill>
                  <a:srgbClr val="000000"/>
                </a:solidFill>
                <a:latin typeface="Century Schoolbook" panose="02040604050505020304" pitchFamily="18" charset="0"/>
              </a:rPr>
              <a:t> b;</a:t>
            </a:r>
          </a:p>
          <a:p>
            <a:pPr marL="400050" lvl="1" indent="0">
              <a:lnSpc>
                <a:spcPct val="100000"/>
              </a:lnSpc>
              <a:spcBef>
                <a:spcPts val="100"/>
              </a:spcBef>
              <a:spcAft>
                <a:spcPts val="100"/>
              </a:spcAft>
              <a:buNone/>
            </a:pPr>
            <a:endParaRPr lang="en-US" sz="1600" dirty="0">
              <a:solidFill>
                <a:srgbClr val="000000"/>
              </a:solidFill>
              <a:latin typeface="Century Schoolbook" panose="02040604050505020304" pitchFamily="18" charset="0"/>
            </a:endParaRPr>
          </a:p>
          <a:p>
            <a:pPr marL="400050" lvl="1" indent="0">
              <a:lnSpc>
                <a:spcPct val="100000"/>
              </a:lnSpc>
              <a:spcBef>
                <a:spcPts val="100"/>
              </a:spcBef>
              <a:spcAft>
                <a:spcPts val="100"/>
              </a:spcAft>
              <a:buNone/>
            </a:pPr>
            <a:r>
              <a:rPr lang="en-US" sz="1600" dirty="0" err="1">
                <a:solidFill>
                  <a:srgbClr val="000000"/>
                </a:solidFill>
                <a:latin typeface="Century Schoolbook" panose="02040604050505020304" pitchFamily="18" charset="0"/>
              </a:rPr>
              <a:t>cout</a:t>
            </a:r>
            <a:r>
              <a:rPr lang="en-US" sz="1600" dirty="0">
                <a:solidFill>
                  <a:srgbClr val="000000"/>
                </a:solidFill>
                <a:latin typeface="Century Schoolbook" panose="02040604050505020304" pitchFamily="18" charset="0"/>
              </a:rPr>
              <a:t> </a:t>
            </a:r>
            <a:r>
              <a:rPr lang="en-US" sz="1600" dirty="0">
                <a:solidFill>
                  <a:srgbClr val="008080"/>
                </a:solidFill>
                <a:latin typeface="Century Schoolbook" panose="02040604050505020304" pitchFamily="18" charset="0"/>
              </a:rPr>
              <a:t>&lt;&lt;</a:t>
            </a:r>
            <a:r>
              <a:rPr lang="en-US" sz="1600" dirty="0">
                <a:solidFill>
                  <a:srgbClr val="000000"/>
                </a:solidFill>
                <a:latin typeface="Century Schoolbook" panose="02040604050505020304" pitchFamily="18" charset="0"/>
              </a:rPr>
              <a:t> </a:t>
            </a:r>
            <a:r>
              <a:rPr lang="en-US" sz="1600" dirty="0">
                <a:solidFill>
                  <a:srgbClr val="A31515"/>
                </a:solidFill>
                <a:latin typeface="Century Schoolbook" panose="02040604050505020304" pitchFamily="18" charset="0"/>
              </a:rPr>
              <a:t>"The average of "</a:t>
            </a:r>
            <a:r>
              <a:rPr lang="en-US" sz="1600" dirty="0">
                <a:solidFill>
                  <a:srgbClr val="000000"/>
                </a:solidFill>
                <a:latin typeface="Century Schoolbook" panose="02040604050505020304" pitchFamily="18" charset="0"/>
              </a:rPr>
              <a:t> </a:t>
            </a:r>
            <a:r>
              <a:rPr lang="en-US" sz="1600" dirty="0">
                <a:solidFill>
                  <a:srgbClr val="008080"/>
                </a:solidFill>
                <a:latin typeface="Century Schoolbook" panose="02040604050505020304" pitchFamily="18" charset="0"/>
              </a:rPr>
              <a:t>&lt;&lt;</a:t>
            </a:r>
            <a:r>
              <a:rPr lang="en-US" sz="1600" dirty="0">
                <a:solidFill>
                  <a:srgbClr val="000000"/>
                </a:solidFill>
                <a:latin typeface="Century Schoolbook" panose="02040604050505020304" pitchFamily="18" charset="0"/>
              </a:rPr>
              <a:t> a </a:t>
            </a:r>
            <a:r>
              <a:rPr lang="en-US" sz="1600" dirty="0">
                <a:solidFill>
                  <a:srgbClr val="008080"/>
                </a:solidFill>
                <a:latin typeface="Century Schoolbook" panose="02040604050505020304" pitchFamily="18" charset="0"/>
              </a:rPr>
              <a:t>&lt;&lt;</a:t>
            </a:r>
            <a:r>
              <a:rPr lang="en-US" sz="1600" dirty="0">
                <a:solidFill>
                  <a:srgbClr val="000000"/>
                </a:solidFill>
                <a:latin typeface="Century Schoolbook" panose="02040604050505020304" pitchFamily="18" charset="0"/>
              </a:rPr>
              <a:t> </a:t>
            </a:r>
            <a:r>
              <a:rPr lang="en-US" sz="1600" dirty="0">
                <a:solidFill>
                  <a:srgbClr val="A31515"/>
                </a:solidFill>
                <a:latin typeface="Century Schoolbook" panose="02040604050505020304" pitchFamily="18" charset="0"/>
              </a:rPr>
              <a:t>" and "</a:t>
            </a:r>
            <a:r>
              <a:rPr lang="en-US" sz="1600" dirty="0">
                <a:solidFill>
                  <a:srgbClr val="000000"/>
                </a:solidFill>
                <a:latin typeface="Century Schoolbook" panose="02040604050505020304" pitchFamily="18" charset="0"/>
              </a:rPr>
              <a:t> </a:t>
            </a:r>
            <a:r>
              <a:rPr lang="en-US" sz="1600" dirty="0">
                <a:solidFill>
                  <a:srgbClr val="008080"/>
                </a:solidFill>
                <a:latin typeface="Century Schoolbook" panose="02040604050505020304" pitchFamily="18" charset="0"/>
              </a:rPr>
              <a:t>&lt;&lt;</a:t>
            </a:r>
            <a:r>
              <a:rPr lang="en-US" sz="1600" dirty="0">
                <a:solidFill>
                  <a:srgbClr val="000000"/>
                </a:solidFill>
                <a:latin typeface="Century Schoolbook" panose="02040604050505020304" pitchFamily="18" charset="0"/>
              </a:rPr>
              <a:t> b </a:t>
            </a:r>
            <a:r>
              <a:rPr lang="en-US" sz="1600" dirty="0">
                <a:solidFill>
                  <a:srgbClr val="008080"/>
                </a:solidFill>
                <a:latin typeface="Century Schoolbook" panose="02040604050505020304" pitchFamily="18" charset="0"/>
              </a:rPr>
              <a:t>&lt;&lt;</a:t>
            </a:r>
            <a:r>
              <a:rPr lang="en-US" sz="1600" dirty="0">
                <a:solidFill>
                  <a:srgbClr val="000000"/>
                </a:solidFill>
                <a:latin typeface="Century Schoolbook" panose="02040604050505020304" pitchFamily="18" charset="0"/>
              </a:rPr>
              <a:t> </a:t>
            </a:r>
            <a:r>
              <a:rPr lang="en-US" sz="1600" dirty="0">
                <a:solidFill>
                  <a:srgbClr val="A31515"/>
                </a:solidFill>
                <a:latin typeface="Century Schoolbook" panose="02040604050505020304" pitchFamily="18" charset="0"/>
              </a:rPr>
              <a:t>" is "</a:t>
            </a:r>
            <a:r>
              <a:rPr lang="en-US" sz="1600" dirty="0">
                <a:solidFill>
                  <a:srgbClr val="000000"/>
                </a:solidFill>
                <a:latin typeface="Century Schoolbook" panose="02040604050505020304" pitchFamily="18" charset="0"/>
              </a:rPr>
              <a:t> </a:t>
            </a:r>
            <a:r>
              <a:rPr lang="en-US" sz="1600" dirty="0">
                <a:solidFill>
                  <a:srgbClr val="008080"/>
                </a:solidFill>
                <a:latin typeface="Century Schoolbook" panose="02040604050505020304" pitchFamily="18" charset="0"/>
              </a:rPr>
              <a:t>&lt;&lt;</a:t>
            </a:r>
            <a:r>
              <a:rPr lang="en-US" sz="1600" dirty="0">
                <a:solidFill>
                  <a:srgbClr val="000000"/>
                </a:solidFill>
                <a:latin typeface="Century Schoolbook" panose="02040604050505020304" pitchFamily="18" charset="0"/>
              </a:rPr>
              <a:t> avg(</a:t>
            </a:r>
            <a:r>
              <a:rPr lang="en-US" sz="1600" dirty="0" err="1">
                <a:solidFill>
                  <a:srgbClr val="000000"/>
                </a:solidFill>
                <a:latin typeface="Century Schoolbook" panose="02040604050505020304" pitchFamily="18" charset="0"/>
              </a:rPr>
              <a:t>a,b</a:t>
            </a:r>
            <a:r>
              <a:rPr lang="en-US" sz="1600" dirty="0">
                <a:solidFill>
                  <a:srgbClr val="000000"/>
                </a:solidFill>
                <a:latin typeface="Century Schoolbook" panose="02040604050505020304" pitchFamily="18" charset="0"/>
              </a:rPr>
              <a:t>) </a:t>
            </a:r>
            <a:r>
              <a:rPr lang="en-US" sz="1600" dirty="0">
                <a:solidFill>
                  <a:srgbClr val="008080"/>
                </a:solidFill>
                <a:latin typeface="Century Schoolbook" panose="02040604050505020304" pitchFamily="18" charset="0"/>
              </a:rPr>
              <a:t>&lt;&lt;</a:t>
            </a:r>
            <a:r>
              <a:rPr lang="en-US" sz="1600" dirty="0">
                <a:solidFill>
                  <a:srgbClr val="000000"/>
                </a:solidFill>
                <a:latin typeface="Century Schoolbook" panose="02040604050505020304" pitchFamily="18" charset="0"/>
              </a:rPr>
              <a:t> </a:t>
            </a:r>
            <a:r>
              <a:rPr lang="en-US" sz="1600" dirty="0" err="1">
                <a:solidFill>
                  <a:srgbClr val="000000"/>
                </a:solidFill>
                <a:latin typeface="Century Schoolbook" panose="02040604050505020304" pitchFamily="18" charset="0"/>
              </a:rPr>
              <a:t>endl</a:t>
            </a:r>
            <a:r>
              <a:rPr lang="en-US" sz="1600" dirty="0">
                <a:solidFill>
                  <a:srgbClr val="000000"/>
                </a:solidFill>
                <a:latin typeface="Century Schoolbook" panose="02040604050505020304" pitchFamily="18" charset="0"/>
              </a:rPr>
              <a:t>;</a:t>
            </a:r>
          </a:p>
          <a:p>
            <a:pPr marL="0" indent="0">
              <a:lnSpc>
                <a:spcPct val="100000"/>
              </a:lnSpc>
              <a:spcBef>
                <a:spcPts val="100"/>
              </a:spcBef>
              <a:spcAft>
                <a:spcPts val="100"/>
              </a:spcAft>
              <a:buNone/>
            </a:pPr>
            <a:r>
              <a:rPr lang="en-US" sz="1600" dirty="0">
                <a:solidFill>
                  <a:srgbClr val="000000"/>
                </a:solidFill>
                <a:latin typeface="Century Schoolbook" panose="02040604050505020304" pitchFamily="18" charset="0"/>
              </a:rPr>
              <a:t>}</a:t>
            </a:r>
          </a:p>
          <a:p>
            <a:pPr marL="0" indent="0">
              <a:lnSpc>
                <a:spcPct val="100000"/>
              </a:lnSpc>
              <a:spcBef>
                <a:spcPts val="100"/>
              </a:spcBef>
              <a:spcAft>
                <a:spcPts val="100"/>
              </a:spcAft>
              <a:buNone/>
            </a:pPr>
            <a:endParaRPr lang="en-US" sz="16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fr-FR" sz="1600" dirty="0">
                <a:solidFill>
                  <a:srgbClr val="0000FF"/>
                </a:solidFill>
                <a:highlight>
                  <a:srgbClr val="FFFF00"/>
                </a:highlight>
                <a:latin typeface="Century Schoolbook" panose="02040604050505020304" pitchFamily="18" charset="0"/>
              </a:rPr>
              <a:t>double</a:t>
            </a:r>
            <a:r>
              <a:rPr lang="fr-FR" sz="1600" dirty="0">
                <a:solidFill>
                  <a:srgbClr val="000000"/>
                </a:solidFill>
                <a:highlight>
                  <a:srgbClr val="FFFF00"/>
                </a:highlight>
                <a:latin typeface="Century Schoolbook" panose="02040604050505020304" pitchFamily="18" charset="0"/>
              </a:rPr>
              <a:t> </a:t>
            </a:r>
            <a:r>
              <a:rPr lang="fr-FR" sz="1600" dirty="0" err="1">
                <a:solidFill>
                  <a:srgbClr val="000000"/>
                </a:solidFill>
                <a:highlight>
                  <a:srgbClr val="FFFF00"/>
                </a:highlight>
                <a:latin typeface="Century Schoolbook" panose="02040604050505020304" pitchFamily="18" charset="0"/>
              </a:rPr>
              <a:t>avg</a:t>
            </a:r>
            <a:r>
              <a:rPr lang="fr-FR" sz="1600" dirty="0">
                <a:solidFill>
                  <a:srgbClr val="000000"/>
                </a:solidFill>
                <a:highlight>
                  <a:srgbClr val="FFFF00"/>
                </a:highlight>
                <a:latin typeface="Century Schoolbook" panose="02040604050505020304" pitchFamily="18" charset="0"/>
              </a:rPr>
              <a:t>(</a:t>
            </a:r>
            <a:r>
              <a:rPr lang="fr-FR" sz="1600" dirty="0" err="1">
                <a:solidFill>
                  <a:srgbClr val="0000FF"/>
                </a:solidFill>
                <a:highlight>
                  <a:srgbClr val="FFFF00"/>
                </a:highlight>
                <a:latin typeface="Century Schoolbook" panose="02040604050505020304" pitchFamily="18" charset="0"/>
              </a:rPr>
              <a:t>int</a:t>
            </a:r>
            <a:r>
              <a:rPr lang="fr-FR" sz="1600" dirty="0">
                <a:solidFill>
                  <a:srgbClr val="000000"/>
                </a:solidFill>
                <a:highlight>
                  <a:srgbClr val="FFFF00"/>
                </a:highlight>
                <a:latin typeface="Century Schoolbook" panose="02040604050505020304" pitchFamily="18" charset="0"/>
              </a:rPr>
              <a:t> </a:t>
            </a:r>
            <a:r>
              <a:rPr lang="fr-FR" sz="1600" dirty="0">
                <a:solidFill>
                  <a:srgbClr val="808080"/>
                </a:solidFill>
                <a:highlight>
                  <a:srgbClr val="FFFF00"/>
                </a:highlight>
                <a:latin typeface="Century Schoolbook" panose="02040604050505020304" pitchFamily="18" charset="0"/>
              </a:rPr>
              <a:t>x</a:t>
            </a:r>
            <a:r>
              <a:rPr lang="fr-FR" sz="1600" dirty="0">
                <a:solidFill>
                  <a:srgbClr val="000000"/>
                </a:solidFill>
                <a:highlight>
                  <a:srgbClr val="FFFF00"/>
                </a:highlight>
                <a:latin typeface="Century Schoolbook" panose="02040604050505020304" pitchFamily="18" charset="0"/>
              </a:rPr>
              <a:t>, </a:t>
            </a:r>
            <a:r>
              <a:rPr lang="fr-FR" sz="1600" dirty="0" err="1">
                <a:solidFill>
                  <a:srgbClr val="0000FF"/>
                </a:solidFill>
                <a:highlight>
                  <a:srgbClr val="FFFF00"/>
                </a:highlight>
                <a:latin typeface="Century Schoolbook" panose="02040604050505020304" pitchFamily="18" charset="0"/>
              </a:rPr>
              <a:t>int</a:t>
            </a:r>
            <a:r>
              <a:rPr lang="fr-FR" sz="1600" dirty="0">
                <a:solidFill>
                  <a:srgbClr val="000000"/>
                </a:solidFill>
                <a:highlight>
                  <a:srgbClr val="FFFF00"/>
                </a:highlight>
                <a:latin typeface="Century Schoolbook" panose="02040604050505020304" pitchFamily="18" charset="0"/>
              </a:rPr>
              <a:t> </a:t>
            </a:r>
            <a:r>
              <a:rPr lang="fr-FR" sz="1600" dirty="0">
                <a:solidFill>
                  <a:srgbClr val="808080"/>
                </a:solidFill>
                <a:highlight>
                  <a:srgbClr val="FFFF00"/>
                </a:highlight>
                <a:latin typeface="Century Schoolbook" panose="02040604050505020304" pitchFamily="18" charset="0"/>
              </a:rPr>
              <a:t>y</a:t>
            </a:r>
            <a:r>
              <a:rPr lang="fr-FR" sz="1600" dirty="0">
                <a:solidFill>
                  <a:srgbClr val="000000"/>
                </a:solidFill>
                <a:highlight>
                  <a:srgbClr val="FFFF00"/>
                </a:highlight>
                <a:latin typeface="Century Schoolbook" panose="02040604050505020304" pitchFamily="18" charset="0"/>
              </a:rPr>
              <a:t>)</a:t>
            </a:r>
          </a:p>
          <a:p>
            <a:pPr marL="0" indent="0">
              <a:lnSpc>
                <a:spcPct val="100000"/>
              </a:lnSpc>
              <a:spcBef>
                <a:spcPts val="100"/>
              </a:spcBef>
              <a:spcAft>
                <a:spcPts val="100"/>
              </a:spcAft>
              <a:buNone/>
            </a:pPr>
            <a:r>
              <a:rPr lang="en-US" sz="16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sz="1600" dirty="0">
                <a:solidFill>
                  <a:srgbClr val="0000FF"/>
                </a:solidFill>
                <a:latin typeface="Century Schoolbook" panose="02040604050505020304" pitchFamily="18" charset="0"/>
              </a:rPr>
              <a:t>double</a:t>
            </a:r>
            <a:r>
              <a:rPr lang="en-US" sz="1600" dirty="0">
                <a:solidFill>
                  <a:srgbClr val="000000"/>
                </a:solidFill>
                <a:latin typeface="Century Schoolbook" panose="02040604050505020304" pitchFamily="18" charset="0"/>
              </a:rPr>
              <a:t> result;</a:t>
            </a:r>
          </a:p>
          <a:p>
            <a:pPr marL="400050" lvl="1" indent="0">
              <a:lnSpc>
                <a:spcPct val="100000"/>
              </a:lnSpc>
              <a:spcBef>
                <a:spcPts val="100"/>
              </a:spcBef>
              <a:spcAft>
                <a:spcPts val="100"/>
              </a:spcAft>
              <a:buNone/>
            </a:pPr>
            <a:r>
              <a:rPr lang="en-US" sz="1600" dirty="0">
                <a:solidFill>
                  <a:srgbClr val="000000"/>
                </a:solidFill>
                <a:latin typeface="Century Schoolbook" panose="02040604050505020304" pitchFamily="18" charset="0"/>
              </a:rPr>
              <a:t>result = (</a:t>
            </a:r>
            <a:r>
              <a:rPr lang="en-US" sz="1600" dirty="0">
                <a:solidFill>
                  <a:srgbClr val="808080"/>
                </a:solidFill>
                <a:latin typeface="Century Schoolbook" panose="02040604050505020304" pitchFamily="18" charset="0"/>
              </a:rPr>
              <a:t>x</a:t>
            </a:r>
            <a:r>
              <a:rPr lang="en-US" sz="1600" dirty="0">
                <a:solidFill>
                  <a:srgbClr val="000000"/>
                </a:solidFill>
                <a:latin typeface="Century Schoolbook" panose="02040604050505020304" pitchFamily="18" charset="0"/>
              </a:rPr>
              <a:t> + </a:t>
            </a:r>
            <a:r>
              <a:rPr lang="en-US" sz="1600" dirty="0">
                <a:solidFill>
                  <a:srgbClr val="808080"/>
                </a:solidFill>
                <a:latin typeface="Century Schoolbook" panose="02040604050505020304" pitchFamily="18" charset="0"/>
              </a:rPr>
              <a:t>y</a:t>
            </a:r>
            <a:r>
              <a:rPr lang="en-US" sz="1600" dirty="0">
                <a:solidFill>
                  <a:srgbClr val="000000"/>
                </a:solidFill>
                <a:latin typeface="Century Schoolbook" panose="02040604050505020304" pitchFamily="18" charset="0"/>
              </a:rPr>
              <a:t>) / 2.0;</a:t>
            </a:r>
          </a:p>
          <a:p>
            <a:pPr marL="400050" lvl="1" indent="0">
              <a:lnSpc>
                <a:spcPct val="100000"/>
              </a:lnSpc>
              <a:spcBef>
                <a:spcPts val="100"/>
              </a:spcBef>
              <a:spcAft>
                <a:spcPts val="100"/>
              </a:spcAft>
              <a:buNone/>
            </a:pPr>
            <a:r>
              <a:rPr lang="en-US" sz="1600" dirty="0">
                <a:solidFill>
                  <a:srgbClr val="0000FF"/>
                </a:solidFill>
                <a:latin typeface="Century Schoolbook" panose="02040604050505020304" pitchFamily="18" charset="0"/>
              </a:rPr>
              <a:t>return</a:t>
            </a:r>
            <a:r>
              <a:rPr lang="en-US" sz="1600" dirty="0">
                <a:solidFill>
                  <a:srgbClr val="000000"/>
                </a:solidFill>
                <a:latin typeface="Century Schoolbook" panose="02040604050505020304" pitchFamily="18" charset="0"/>
              </a:rPr>
              <a:t> result;</a:t>
            </a:r>
          </a:p>
          <a:p>
            <a:pPr marL="0" indent="0">
              <a:lnSpc>
                <a:spcPct val="100000"/>
              </a:lnSpc>
              <a:spcBef>
                <a:spcPts val="100"/>
              </a:spcBef>
              <a:spcAft>
                <a:spcPts val="100"/>
              </a:spcAft>
              <a:buNone/>
            </a:pPr>
            <a:r>
              <a:rPr lang="en-US" sz="1600" dirty="0">
                <a:solidFill>
                  <a:srgbClr val="000000"/>
                </a:solidFill>
                <a:latin typeface="Century Schoolbook" panose="02040604050505020304" pitchFamily="18" charset="0"/>
              </a:rPr>
              <a:t>}</a:t>
            </a:r>
          </a:p>
        </p:txBody>
      </p:sp>
      <p:sp>
        <p:nvSpPr>
          <p:cNvPr id="5" name="Footer Placeholder 4">
            <a:extLst>
              <a:ext uri="{FF2B5EF4-FFF2-40B4-BE49-F238E27FC236}">
                <a16:creationId xmlns:a16="http://schemas.microsoft.com/office/drawing/2014/main" id="{FAF90609-D972-4629-B4CD-484E49A933D9}"/>
              </a:ext>
            </a:extLst>
          </p:cNvPr>
          <p:cNvSpPr>
            <a:spLocks noGrp="1"/>
          </p:cNvSpPr>
          <p:nvPr>
            <p:ph type="ftr" sz="quarter" idx="11"/>
          </p:nvPr>
        </p:nvSpPr>
        <p:spPr>
          <a:xfrm>
            <a:off x="5096256" y="6300561"/>
            <a:ext cx="4745736" cy="365125"/>
          </a:xfrm>
        </p:spPr>
        <p:txBody>
          <a:bodyPr/>
          <a:lstStyle/>
          <a:p>
            <a:r>
              <a:rPr lang="en-US" dirty="0"/>
              <a:t>CS201R : Problems Solving and Programming II </a:t>
            </a:r>
          </a:p>
        </p:txBody>
      </p:sp>
      <p:sp>
        <p:nvSpPr>
          <p:cNvPr id="7" name="Slide Number Placeholder 6">
            <a:extLst>
              <a:ext uri="{FF2B5EF4-FFF2-40B4-BE49-F238E27FC236}">
                <a16:creationId xmlns:a16="http://schemas.microsoft.com/office/drawing/2014/main" id="{13AA22BB-EAB6-4F6B-A5CF-BAEB9D622A37}"/>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8" name="Picture 7" descr="Text&#10;&#10;Description automatically generated">
            <a:extLst>
              <a:ext uri="{FF2B5EF4-FFF2-40B4-BE49-F238E27FC236}">
                <a16:creationId xmlns:a16="http://schemas.microsoft.com/office/drawing/2014/main" id="{574AC3F6-9E37-4CF5-B629-EA02B452D44C}"/>
              </a:ext>
            </a:extLst>
          </p:cNvPr>
          <p:cNvPicPr>
            <a:picLocks noChangeAspect="1"/>
          </p:cNvPicPr>
          <p:nvPr/>
        </p:nvPicPr>
        <p:blipFill>
          <a:blip r:embed="rId2"/>
          <a:stretch>
            <a:fillRect/>
          </a:stretch>
        </p:blipFill>
        <p:spPr>
          <a:xfrm>
            <a:off x="5096256" y="4397342"/>
            <a:ext cx="3867150" cy="1066800"/>
          </a:xfrm>
          <a:prstGeom prst="rect">
            <a:avLst/>
          </a:prstGeom>
        </p:spPr>
      </p:pic>
      <p:sp>
        <p:nvSpPr>
          <p:cNvPr id="9" name="Title 1">
            <a:extLst>
              <a:ext uri="{FF2B5EF4-FFF2-40B4-BE49-F238E27FC236}">
                <a16:creationId xmlns:a16="http://schemas.microsoft.com/office/drawing/2014/main" id="{EDB6C761-9B6B-4DE0-8670-9668D1D75046}"/>
              </a:ext>
            </a:extLst>
          </p:cNvPr>
          <p:cNvSpPr txBox="1">
            <a:spLocks/>
          </p:cNvSpPr>
          <p:nvPr/>
        </p:nvSpPr>
        <p:spPr>
          <a:xfrm>
            <a:off x="3962400" y="48949"/>
            <a:ext cx="5176995" cy="1030199"/>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highlight>
                  <a:srgbClr val="FFFF00"/>
                </a:highlight>
              </a:rPr>
              <a:t>EX 3: AVERAGE FUNCTION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00E2A5-A226-C09D-9726-4B0ED1E7994A}"/>
              </a:ext>
            </a:extLst>
          </p:cNvPr>
          <p:cNvPicPr>
            <a:picLocks noChangeAspect="1"/>
          </p:cNvPicPr>
          <p:nvPr/>
        </p:nvPicPr>
        <p:blipFill>
          <a:blip r:embed="rId2"/>
          <a:stretch>
            <a:fillRect/>
          </a:stretch>
        </p:blipFill>
        <p:spPr>
          <a:xfrm>
            <a:off x="3581400" y="4142169"/>
            <a:ext cx="5208403" cy="1392945"/>
          </a:xfrm>
          <a:prstGeom prst="rect">
            <a:avLst/>
          </a:prstGeom>
        </p:spPr>
      </p:pic>
      <p:sp>
        <p:nvSpPr>
          <p:cNvPr id="2" name="Title 1">
            <a:extLst>
              <a:ext uri="{FF2B5EF4-FFF2-40B4-BE49-F238E27FC236}">
                <a16:creationId xmlns:a16="http://schemas.microsoft.com/office/drawing/2014/main" id="{C09AA38D-21AF-40CC-AB25-3E9229193DAD}"/>
              </a:ext>
            </a:extLst>
          </p:cNvPr>
          <p:cNvSpPr>
            <a:spLocks noGrp="1"/>
          </p:cNvSpPr>
          <p:nvPr>
            <p:ph type="title"/>
          </p:nvPr>
        </p:nvSpPr>
        <p:spPr>
          <a:xfrm>
            <a:off x="6056376" y="906707"/>
            <a:ext cx="5334000" cy="798576"/>
          </a:xfrm>
        </p:spPr>
        <p:txBody>
          <a:bodyPr>
            <a:normAutofit fontScale="90000"/>
          </a:bodyPr>
          <a:lstStyle/>
          <a:p>
            <a:r>
              <a:rPr lang="en-US" b="1" dirty="0">
                <a:highlight>
                  <a:srgbClr val="FFFF00"/>
                </a:highlight>
              </a:rPr>
              <a:t>Without the Declaration</a:t>
            </a:r>
          </a:p>
        </p:txBody>
      </p:sp>
      <p:sp>
        <p:nvSpPr>
          <p:cNvPr id="3" name="Content Placeholder 2">
            <a:extLst>
              <a:ext uri="{FF2B5EF4-FFF2-40B4-BE49-F238E27FC236}">
                <a16:creationId xmlns:a16="http://schemas.microsoft.com/office/drawing/2014/main" id="{7ED2BFD6-D491-4702-8F7D-AFB01F2C5F02}"/>
              </a:ext>
            </a:extLst>
          </p:cNvPr>
          <p:cNvSpPr>
            <a:spLocks noGrp="1"/>
          </p:cNvSpPr>
          <p:nvPr>
            <p:ph idx="1"/>
          </p:nvPr>
        </p:nvSpPr>
        <p:spPr>
          <a:xfrm>
            <a:off x="180594" y="599137"/>
            <a:ext cx="7772400" cy="6421726"/>
          </a:xfrm>
        </p:spPr>
        <p:txBody>
          <a:bodyPr>
            <a:noAutofit/>
          </a:bodyPr>
          <a:lstStyle/>
          <a:p>
            <a:pPr marL="0" indent="0">
              <a:lnSpc>
                <a:spcPct val="100000"/>
              </a:lnSpc>
              <a:spcBef>
                <a:spcPts val="100"/>
              </a:spcBef>
              <a:spcAft>
                <a:spcPts val="100"/>
              </a:spcAft>
              <a:buNone/>
            </a:pPr>
            <a:r>
              <a:rPr lang="en-US" sz="1600" dirty="0">
                <a:solidFill>
                  <a:srgbClr val="008000"/>
                </a:solidFill>
                <a:latin typeface="Consolas" panose="020B0609020204030204" pitchFamily="49" charset="0"/>
              </a:rPr>
              <a:t>// Show how to program using functions</a:t>
            </a:r>
            <a:endParaRPr lang="en-US" sz="1600" dirty="0">
              <a:solidFill>
                <a:srgbClr val="000000"/>
              </a:solidFill>
              <a:latin typeface="Consolas" panose="020B0609020204030204" pitchFamily="49" charset="0"/>
            </a:endParaRPr>
          </a:p>
          <a:p>
            <a:pPr marL="0" indent="0">
              <a:lnSpc>
                <a:spcPct val="100000"/>
              </a:lnSpc>
              <a:spcBef>
                <a:spcPts val="100"/>
              </a:spcBef>
              <a:spcAft>
                <a:spcPts val="100"/>
              </a:spcAft>
              <a:buNone/>
            </a:pPr>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&lt;iostream&gt;</a:t>
            </a:r>
            <a:endParaRPr lang="en-US" sz="1600" dirty="0">
              <a:solidFill>
                <a:srgbClr val="000000"/>
              </a:solidFill>
              <a:latin typeface="Consolas" panose="020B0609020204030204" pitchFamily="49" charset="0"/>
            </a:endParaRPr>
          </a:p>
          <a:p>
            <a:pPr marL="0" indent="0">
              <a:lnSpc>
                <a:spcPct val="100000"/>
              </a:lnSpc>
              <a:spcBef>
                <a:spcPts val="100"/>
              </a:spcBef>
              <a:spcAft>
                <a:spcPts val="100"/>
              </a:spcAft>
              <a:buNone/>
            </a:pPr>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std;</a:t>
            </a:r>
          </a:p>
          <a:p>
            <a:pPr marL="0" indent="0">
              <a:lnSpc>
                <a:spcPct val="100000"/>
              </a:lnSpc>
              <a:spcBef>
                <a:spcPts val="100"/>
              </a:spcBef>
              <a:spcAft>
                <a:spcPts val="100"/>
              </a:spcAft>
              <a:buNone/>
            </a:pPr>
            <a:r>
              <a:rPr lang="en-US" sz="1600" dirty="0">
                <a:solidFill>
                  <a:srgbClr val="000000"/>
                </a:solidFill>
                <a:latin typeface="Consolas" panose="020B0609020204030204" pitchFamily="49" charset="0"/>
              </a:rPr>
              <a:t>		</a:t>
            </a:r>
          </a:p>
          <a:p>
            <a:pPr marL="0" indent="0">
              <a:lnSpc>
                <a:spcPct val="100000"/>
              </a:lnSpc>
              <a:spcBef>
                <a:spcPts val="100"/>
              </a:spcBef>
              <a:spcAft>
                <a:spcPts val="100"/>
              </a:spcAft>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p>
          <a:p>
            <a:pPr marL="0" indent="0">
              <a:lnSpc>
                <a:spcPct val="100000"/>
              </a:lnSpc>
              <a:spcBef>
                <a:spcPts val="100"/>
              </a:spcBef>
              <a:spcAft>
                <a:spcPts val="100"/>
              </a:spcAft>
              <a:buNone/>
            </a:pPr>
            <a:r>
              <a:rPr lang="en-US" sz="1600" dirty="0">
                <a:solidFill>
                  <a:srgbClr val="000000"/>
                </a:solidFill>
                <a:latin typeface="Consolas" panose="020B0609020204030204" pitchFamily="49" charset="0"/>
              </a:rPr>
              <a:t>{</a:t>
            </a:r>
          </a:p>
          <a:p>
            <a:pPr marL="400050" lvl="1" indent="0">
              <a:lnSpc>
                <a:spcPct val="100000"/>
              </a:lnSpc>
              <a:spcBef>
                <a:spcPts val="100"/>
              </a:spcBef>
              <a:spcAft>
                <a:spcPts val="100"/>
              </a:spcAft>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z, a, b;</a:t>
            </a:r>
          </a:p>
          <a:p>
            <a:pPr marL="400050" lvl="1" indent="0">
              <a:lnSpc>
                <a:spcPct val="100000"/>
              </a:lnSpc>
              <a:spcBef>
                <a:spcPts val="100"/>
              </a:spcBef>
              <a:spcAft>
                <a:spcPts val="100"/>
              </a:spcAft>
              <a:buNone/>
            </a:pP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"Enter two numbers to add:\n"</a:t>
            </a:r>
            <a:r>
              <a:rPr lang="en-US" sz="1600" dirty="0">
                <a:solidFill>
                  <a:srgbClr val="000000"/>
                </a:solidFill>
                <a:latin typeface="Consolas" panose="020B0609020204030204" pitchFamily="49" charset="0"/>
              </a:rPr>
              <a:t>;</a:t>
            </a:r>
          </a:p>
          <a:p>
            <a:pPr marL="400050" lvl="1" indent="0">
              <a:lnSpc>
                <a:spcPct val="100000"/>
              </a:lnSpc>
              <a:spcBef>
                <a:spcPts val="100"/>
              </a:spcBef>
              <a:spcAft>
                <a:spcPts val="100"/>
              </a:spcAft>
              <a:buNone/>
            </a:pPr>
            <a:r>
              <a:rPr lang="en-US" sz="1600" dirty="0" err="1">
                <a:solidFill>
                  <a:srgbClr val="000000"/>
                </a:solidFill>
                <a:latin typeface="Consolas" panose="020B0609020204030204" pitchFamily="49" charset="0"/>
              </a:rPr>
              <a:t>cin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&gt;&gt;</a:t>
            </a:r>
            <a:r>
              <a:rPr lang="en-US" sz="1600" dirty="0">
                <a:solidFill>
                  <a:srgbClr val="000000"/>
                </a:solidFill>
                <a:latin typeface="Consolas" panose="020B0609020204030204" pitchFamily="49" charset="0"/>
              </a:rPr>
              <a:t> a </a:t>
            </a:r>
            <a:r>
              <a:rPr lang="en-US" sz="1600" dirty="0">
                <a:solidFill>
                  <a:srgbClr val="008080"/>
                </a:solidFill>
                <a:latin typeface="Consolas" panose="020B0609020204030204" pitchFamily="49" charset="0"/>
              </a:rPr>
              <a:t>&gt;&gt;</a:t>
            </a:r>
            <a:r>
              <a:rPr lang="en-US" sz="1600" dirty="0">
                <a:solidFill>
                  <a:srgbClr val="000000"/>
                </a:solidFill>
                <a:latin typeface="Consolas" panose="020B0609020204030204" pitchFamily="49" charset="0"/>
              </a:rPr>
              <a:t> b;</a:t>
            </a:r>
          </a:p>
          <a:p>
            <a:pPr marL="400050" lvl="1" indent="0">
              <a:lnSpc>
                <a:spcPct val="100000"/>
              </a:lnSpc>
              <a:spcBef>
                <a:spcPts val="100"/>
              </a:spcBef>
              <a:spcAft>
                <a:spcPts val="100"/>
              </a:spcAft>
              <a:buNone/>
            </a:pPr>
            <a:r>
              <a:rPr lang="en-US" sz="1600" dirty="0">
                <a:solidFill>
                  <a:srgbClr val="000000"/>
                </a:solidFill>
                <a:latin typeface="Consolas" panose="020B0609020204030204" pitchFamily="49" charset="0"/>
              </a:rPr>
              <a:t>z = </a:t>
            </a:r>
            <a:r>
              <a:rPr lang="en-US" sz="1600" dirty="0">
                <a:solidFill>
                  <a:srgbClr val="000000"/>
                </a:solidFill>
                <a:highlight>
                  <a:srgbClr val="FFFF00"/>
                </a:highlight>
                <a:latin typeface="Consolas" panose="020B0609020204030204" pitchFamily="49" charset="0"/>
              </a:rPr>
              <a:t>avg(a, b);</a:t>
            </a:r>
          </a:p>
          <a:p>
            <a:pPr marL="400050" lvl="1" indent="0">
              <a:lnSpc>
                <a:spcPct val="100000"/>
              </a:lnSpc>
              <a:spcBef>
                <a:spcPts val="100"/>
              </a:spcBef>
              <a:spcAft>
                <a:spcPts val="100"/>
              </a:spcAft>
              <a:buNone/>
            </a:pP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"The result is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z;</a:t>
            </a:r>
          </a:p>
          <a:p>
            <a:pPr marL="400050" lvl="1" indent="0">
              <a:lnSpc>
                <a:spcPct val="100000"/>
              </a:lnSpc>
              <a:spcBef>
                <a:spcPts val="100"/>
              </a:spcBef>
              <a:spcAft>
                <a:spcPts val="100"/>
              </a:spcAft>
              <a:buNone/>
            </a:pPr>
            <a:endParaRPr lang="en-US" sz="1600" dirty="0">
              <a:solidFill>
                <a:srgbClr val="000000"/>
              </a:solidFill>
              <a:latin typeface="Consolas" panose="020B0609020204030204" pitchFamily="49" charset="0"/>
            </a:endParaRPr>
          </a:p>
          <a:p>
            <a:pPr marL="400050" lvl="1" indent="0">
              <a:lnSpc>
                <a:spcPct val="100000"/>
              </a:lnSpc>
              <a:spcBef>
                <a:spcPts val="100"/>
              </a:spcBef>
              <a:spcAft>
                <a:spcPts val="100"/>
              </a:spcAft>
              <a:buNone/>
            </a:pP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0;</a:t>
            </a:r>
          </a:p>
          <a:p>
            <a:pPr marL="0" indent="0">
              <a:lnSpc>
                <a:spcPct val="100000"/>
              </a:lnSpc>
              <a:spcBef>
                <a:spcPts val="100"/>
              </a:spcBef>
              <a:spcAft>
                <a:spcPts val="100"/>
              </a:spcAft>
              <a:buNone/>
            </a:pPr>
            <a:r>
              <a:rPr lang="en-US" sz="1600" dirty="0">
                <a:solidFill>
                  <a:srgbClr val="000000"/>
                </a:solidFill>
                <a:latin typeface="Consolas" panose="020B0609020204030204" pitchFamily="49" charset="0"/>
              </a:rPr>
              <a:t>}</a:t>
            </a:r>
          </a:p>
          <a:p>
            <a:pPr marL="0" indent="0">
              <a:lnSpc>
                <a:spcPct val="100000"/>
              </a:lnSpc>
              <a:spcBef>
                <a:spcPts val="100"/>
              </a:spcBef>
              <a:spcAft>
                <a:spcPts val="100"/>
              </a:spcAft>
              <a:buNone/>
            </a:pPr>
            <a:endParaRPr lang="en-US" sz="1600" dirty="0">
              <a:solidFill>
                <a:srgbClr val="000000"/>
              </a:solidFill>
              <a:latin typeface="Consolas" panose="020B0609020204030204" pitchFamily="49" charset="0"/>
            </a:endParaRPr>
          </a:p>
          <a:p>
            <a:pPr marL="0" indent="0">
              <a:lnSpc>
                <a:spcPct val="100000"/>
              </a:lnSpc>
              <a:spcBef>
                <a:spcPts val="100"/>
              </a:spcBef>
              <a:spcAft>
                <a:spcPts val="100"/>
              </a:spcAft>
              <a:buNone/>
            </a:pPr>
            <a:r>
              <a:rPr lang="en-US" sz="1600" dirty="0">
                <a:solidFill>
                  <a:srgbClr val="008000"/>
                </a:solidFill>
                <a:latin typeface="Consolas" panose="020B0609020204030204" pitchFamily="49" charset="0"/>
              </a:rPr>
              <a:t>// function definition</a:t>
            </a:r>
            <a:endParaRPr lang="en-US" sz="1600" dirty="0">
              <a:solidFill>
                <a:srgbClr val="000000"/>
              </a:solidFill>
              <a:latin typeface="Consolas" panose="020B0609020204030204" pitchFamily="49" charset="0"/>
            </a:endParaRPr>
          </a:p>
          <a:p>
            <a:pPr marL="0" indent="0">
              <a:lnSpc>
                <a:spcPct val="100000"/>
              </a:lnSpc>
              <a:spcBef>
                <a:spcPts val="100"/>
              </a:spcBef>
              <a:spcAft>
                <a:spcPts val="100"/>
              </a:spcAft>
              <a:buNone/>
            </a:pPr>
            <a:r>
              <a:rPr lang="en-US" sz="1600" dirty="0">
                <a:solidFill>
                  <a:srgbClr val="0000FF"/>
                </a:solidFill>
                <a:highlight>
                  <a:srgbClr val="FFFF00"/>
                </a:highlight>
                <a:latin typeface="Consolas" panose="020B0609020204030204" pitchFamily="49" charset="0"/>
              </a:rPr>
              <a:t>double</a:t>
            </a:r>
            <a:r>
              <a:rPr lang="en-US" sz="1600" dirty="0">
                <a:solidFill>
                  <a:srgbClr val="000000"/>
                </a:solidFill>
                <a:highlight>
                  <a:srgbClr val="FFFF00"/>
                </a:highlight>
                <a:latin typeface="Consolas" panose="020B0609020204030204" pitchFamily="49" charset="0"/>
              </a:rPr>
              <a:t> avg(</a:t>
            </a:r>
            <a:r>
              <a:rPr lang="en-US" sz="1600" dirty="0">
                <a:solidFill>
                  <a:srgbClr val="0000FF"/>
                </a:solidFill>
                <a:highlight>
                  <a:srgbClr val="FFFF00"/>
                </a:highlight>
                <a:latin typeface="Consolas" panose="020B0609020204030204" pitchFamily="49" charset="0"/>
              </a:rPr>
              <a:t>int</a:t>
            </a:r>
            <a:r>
              <a:rPr lang="en-US" sz="1600" dirty="0">
                <a:solidFill>
                  <a:srgbClr val="000000"/>
                </a:solidFill>
                <a:highlight>
                  <a:srgbClr val="FFFF00"/>
                </a:highlight>
                <a:latin typeface="Consolas" panose="020B0609020204030204" pitchFamily="49" charset="0"/>
              </a:rPr>
              <a:t> </a:t>
            </a:r>
            <a:r>
              <a:rPr lang="en-US" sz="1600" dirty="0">
                <a:solidFill>
                  <a:srgbClr val="808080"/>
                </a:solidFill>
                <a:highlight>
                  <a:srgbClr val="FFFF00"/>
                </a:highlight>
                <a:latin typeface="Consolas" panose="020B0609020204030204" pitchFamily="49" charset="0"/>
              </a:rPr>
              <a:t>x</a:t>
            </a:r>
            <a:r>
              <a:rPr lang="en-US" sz="1600" dirty="0">
                <a:solidFill>
                  <a:srgbClr val="000000"/>
                </a:solidFill>
                <a:highlight>
                  <a:srgbClr val="FFFF00"/>
                </a:highlight>
                <a:latin typeface="Consolas" panose="020B0609020204030204" pitchFamily="49" charset="0"/>
              </a:rPr>
              <a:t>, </a:t>
            </a:r>
            <a:r>
              <a:rPr lang="en-US" sz="1600" dirty="0">
                <a:solidFill>
                  <a:srgbClr val="0000FF"/>
                </a:solidFill>
                <a:highlight>
                  <a:srgbClr val="FFFF00"/>
                </a:highlight>
                <a:latin typeface="Consolas" panose="020B0609020204030204" pitchFamily="49" charset="0"/>
              </a:rPr>
              <a:t>int</a:t>
            </a:r>
            <a:r>
              <a:rPr lang="en-US" sz="1600" dirty="0">
                <a:solidFill>
                  <a:srgbClr val="000000"/>
                </a:solidFill>
                <a:highlight>
                  <a:srgbClr val="FFFF00"/>
                </a:highlight>
                <a:latin typeface="Consolas" panose="020B0609020204030204" pitchFamily="49" charset="0"/>
              </a:rPr>
              <a:t> </a:t>
            </a:r>
            <a:r>
              <a:rPr lang="en-US" sz="1600" dirty="0">
                <a:solidFill>
                  <a:srgbClr val="808080"/>
                </a:solidFill>
                <a:highlight>
                  <a:srgbClr val="FFFF00"/>
                </a:highlight>
                <a:latin typeface="Consolas" panose="020B0609020204030204" pitchFamily="49" charset="0"/>
              </a:rPr>
              <a:t>y</a:t>
            </a:r>
            <a:r>
              <a:rPr lang="en-US" sz="1600" dirty="0">
                <a:solidFill>
                  <a:srgbClr val="000000"/>
                </a:solidFill>
                <a:highlight>
                  <a:srgbClr val="FFFF00"/>
                </a:highlight>
                <a:latin typeface="Consolas" panose="020B0609020204030204" pitchFamily="49" charset="0"/>
              </a:rPr>
              <a:t>)</a:t>
            </a:r>
          </a:p>
          <a:p>
            <a:pPr marL="0" indent="0">
              <a:lnSpc>
                <a:spcPct val="100000"/>
              </a:lnSpc>
              <a:spcBef>
                <a:spcPts val="100"/>
              </a:spcBef>
              <a:spcAft>
                <a:spcPts val="100"/>
              </a:spcAft>
              <a:buNone/>
            </a:pPr>
            <a:r>
              <a:rPr lang="en-US" sz="1600" dirty="0">
                <a:solidFill>
                  <a:srgbClr val="000000"/>
                </a:solidFill>
                <a:latin typeface="Consolas" panose="020B0609020204030204" pitchFamily="49" charset="0"/>
              </a:rPr>
              <a:t>{</a:t>
            </a:r>
          </a:p>
          <a:p>
            <a:pPr marL="400050" lvl="1" indent="0">
              <a:lnSpc>
                <a:spcPct val="100000"/>
              </a:lnSpc>
              <a:spcBef>
                <a:spcPts val="100"/>
              </a:spcBef>
              <a:spcAft>
                <a:spcPts val="100"/>
              </a:spcAft>
              <a:buNone/>
            </a:pPr>
            <a:r>
              <a:rPr lang="en-US" sz="1600" dirty="0">
                <a:solidFill>
                  <a:srgbClr val="0000FF"/>
                </a:solidFill>
                <a:latin typeface="Century Schoolbook" panose="02040604050505020304" pitchFamily="18" charset="0"/>
              </a:rPr>
              <a:t>double</a:t>
            </a:r>
            <a:r>
              <a:rPr lang="en-US" sz="1600" dirty="0">
                <a:solidFill>
                  <a:srgbClr val="000000"/>
                </a:solidFill>
                <a:latin typeface="Century Schoolbook" panose="02040604050505020304" pitchFamily="18" charset="0"/>
              </a:rPr>
              <a:t> result;</a:t>
            </a:r>
          </a:p>
          <a:p>
            <a:pPr marL="400050" lvl="1" indent="0">
              <a:lnSpc>
                <a:spcPct val="100000"/>
              </a:lnSpc>
              <a:spcBef>
                <a:spcPts val="100"/>
              </a:spcBef>
              <a:spcAft>
                <a:spcPts val="100"/>
              </a:spcAft>
              <a:buNone/>
            </a:pPr>
            <a:r>
              <a:rPr lang="en-US" sz="1600" dirty="0">
                <a:solidFill>
                  <a:srgbClr val="000000"/>
                </a:solidFill>
                <a:latin typeface="Century Schoolbook" panose="02040604050505020304" pitchFamily="18" charset="0"/>
              </a:rPr>
              <a:t>result = (</a:t>
            </a:r>
            <a:r>
              <a:rPr lang="en-US" sz="1600" dirty="0">
                <a:solidFill>
                  <a:srgbClr val="808080"/>
                </a:solidFill>
                <a:latin typeface="Century Schoolbook" panose="02040604050505020304" pitchFamily="18" charset="0"/>
              </a:rPr>
              <a:t>x</a:t>
            </a:r>
            <a:r>
              <a:rPr lang="en-US" sz="1600" dirty="0">
                <a:solidFill>
                  <a:srgbClr val="000000"/>
                </a:solidFill>
                <a:latin typeface="Century Schoolbook" panose="02040604050505020304" pitchFamily="18" charset="0"/>
              </a:rPr>
              <a:t> + y) / 2.0;</a:t>
            </a:r>
          </a:p>
          <a:p>
            <a:pPr marL="400050" lvl="1" indent="0">
              <a:lnSpc>
                <a:spcPct val="100000"/>
              </a:lnSpc>
              <a:spcBef>
                <a:spcPts val="100"/>
              </a:spcBef>
              <a:spcAft>
                <a:spcPts val="100"/>
              </a:spcAft>
              <a:buNone/>
            </a:pPr>
            <a:r>
              <a:rPr lang="en-US" sz="1600" dirty="0">
                <a:solidFill>
                  <a:srgbClr val="0000FF"/>
                </a:solidFill>
                <a:latin typeface="Century Schoolbook" panose="02040604050505020304" pitchFamily="18" charset="0"/>
              </a:rPr>
              <a:t>return</a:t>
            </a:r>
            <a:r>
              <a:rPr lang="en-US" sz="1600" dirty="0">
                <a:solidFill>
                  <a:srgbClr val="000000"/>
                </a:solidFill>
                <a:latin typeface="Century Schoolbook" panose="02040604050505020304" pitchFamily="18" charset="0"/>
              </a:rPr>
              <a:t> result;</a:t>
            </a:r>
          </a:p>
          <a:p>
            <a:pPr marL="0" indent="0">
              <a:lnSpc>
                <a:spcPct val="100000"/>
              </a:lnSpc>
              <a:spcBef>
                <a:spcPts val="100"/>
              </a:spcBef>
              <a:spcAft>
                <a:spcPts val="100"/>
              </a:spcAft>
              <a:buNone/>
            </a:pPr>
            <a:r>
              <a:rPr lang="en-US" sz="1600" dirty="0">
                <a:solidFill>
                  <a:srgbClr val="000000"/>
                </a:solidFill>
                <a:latin typeface="Consolas" panose="020B0609020204030204" pitchFamily="49" charset="0"/>
              </a:rPr>
              <a:t>}</a:t>
            </a:r>
            <a:endParaRPr lang="en-US" sz="1600" dirty="0"/>
          </a:p>
        </p:txBody>
      </p:sp>
      <p:sp>
        <p:nvSpPr>
          <p:cNvPr id="4" name="Footer Placeholder 3">
            <a:extLst>
              <a:ext uri="{FF2B5EF4-FFF2-40B4-BE49-F238E27FC236}">
                <a16:creationId xmlns:a16="http://schemas.microsoft.com/office/drawing/2014/main" id="{F0C02382-5B05-4D96-94E1-A43857173A21}"/>
              </a:ext>
            </a:extLst>
          </p:cNvPr>
          <p:cNvSpPr>
            <a:spLocks noGrp="1"/>
          </p:cNvSpPr>
          <p:nvPr>
            <p:ph type="ftr" sz="quarter" idx="11"/>
          </p:nvPr>
        </p:nvSpPr>
        <p:spPr>
          <a:xfrm>
            <a:off x="4398264" y="6368210"/>
            <a:ext cx="4745736" cy="365125"/>
          </a:xfrm>
        </p:spPr>
        <p:txBody>
          <a:bodyPr/>
          <a:lstStyle/>
          <a:p>
            <a:r>
              <a:rPr lang="en-US" dirty="0"/>
              <a:t>CS201R : Problems Solving and Programming II </a:t>
            </a:r>
          </a:p>
        </p:txBody>
      </p:sp>
      <p:sp>
        <p:nvSpPr>
          <p:cNvPr id="5" name="Slide Number Placeholder 4">
            <a:extLst>
              <a:ext uri="{FF2B5EF4-FFF2-40B4-BE49-F238E27FC236}">
                <a16:creationId xmlns:a16="http://schemas.microsoft.com/office/drawing/2014/main" id="{39D5EA3E-B3EC-4866-8004-2155D0E997D9}"/>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a:extLst>
              <a:ext uri="{FF2B5EF4-FFF2-40B4-BE49-F238E27FC236}">
                <a16:creationId xmlns:a16="http://schemas.microsoft.com/office/drawing/2014/main" id="{FC32703A-D04B-8237-2342-E3AEB9458B03}"/>
              </a:ext>
            </a:extLst>
          </p:cNvPr>
          <p:cNvSpPr txBox="1">
            <a:spLocks/>
          </p:cNvSpPr>
          <p:nvPr/>
        </p:nvSpPr>
        <p:spPr>
          <a:xfrm>
            <a:off x="4038600" y="48949"/>
            <a:ext cx="5334000" cy="1030199"/>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highlight>
                  <a:srgbClr val="FFFF00"/>
                </a:highlight>
              </a:rPr>
              <a:t>EX 3 : AVERAGE FUNCTION</a:t>
            </a:r>
          </a:p>
        </p:txBody>
      </p:sp>
      <p:sp>
        <p:nvSpPr>
          <p:cNvPr id="8" name="TextBox 7">
            <a:extLst>
              <a:ext uri="{FF2B5EF4-FFF2-40B4-BE49-F238E27FC236}">
                <a16:creationId xmlns:a16="http://schemas.microsoft.com/office/drawing/2014/main" id="{66DAAEB5-5562-D6CD-19A9-B448DED75932}"/>
              </a:ext>
            </a:extLst>
          </p:cNvPr>
          <p:cNvSpPr txBox="1"/>
          <p:nvPr/>
        </p:nvSpPr>
        <p:spPr>
          <a:xfrm>
            <a:off x="7485179" y="2935857"/>
            <a:ext cx="1168146" cy="369332"/>
          </a:xfrm>
          <a:prstGeom prst="rect">
            <a:avLst/>
          </a:prstGeom>
          <a:noFill/>
        </p:spPr>
        <p:txBody>
          <a:bodyPr wrap="square" rtlCol="0">
            <a:spAutoFit/>
          </a:bodyPr>
          <a:lstStyle/>
          <a:p>
            <a:r>
              <a:rPr lang="en-US" b="1" dirty="0">
                <a:solidFill>
                  <a:srgbClr val="FF0000"/>
                </a:solidFill>
              </a:rPr>
              <a:t>ERROR</a:t>
            </a:r>
          </a:p>
        </p:txBody>
      </p:sp>
      <p:cxnSp>
        <p:nvCxnSpPr>
          <p:cNvPr id="10" name="Straight Arrow Connector 9">
            <a:extLst>
              <a:ext uri="{FF2B5EF4-FFF2-40B4-BE49-F238E27FC236}">
                <a16:creationId xmlns:a16="http://schemas.microsoft.com/office/drawing/2014/main" id="{6223B7D8-6795-D328-E773-315AE49B043A}"/>
              </a:ext>
            </a:extLst>
          </p:cNvPr>
          <p:cNvCxnSpPr>
            <a:cxnSpLocks/>
          </p:cNvCxnSpPr>
          <p:nvPr/>
        </p:nvCxnSpPr>
        <p:spPr>
          <a:xfrm flipH="1">
            <a:off x="6400800" y="3266060"/>
            <a:ext cx="1084379" cy="10878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396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A38D-21AF-40CC-AB25-3E9229193DAD}"/>
              </a:ext>
            </a:extLst>
          </p:cNvPr>
          <p:cNvSpPr>
            <a:spLocks noGrp="1"/>
          </p:cNvSpPr>
          <p:nvPr>
            <p:ph type="title"/>
          </p:nvPr>
        </p:nvSpPr>
        <p:spPr>
          <a:xfrm>
            <a:off x="5785975" y="588346"/>
            <a:ext cx="6096000" cy="1342162"/>
          </a:xfrm>
        </p:spPr>
        <p:txBody>
          <a:bodyPr>
            <a:noAutofit/>
          </a:bodyPr>
          <a:lstStyle/>
          <a:p>
            <a:r>
              <a:rPr lang="en-US" b="1" dirty="0">
                <a:highlight>
                  <a:srgbClr val="FFFF00"/>
                </a:highlight>
              </a:rPr>
              <a:t>Without the Declaration</a:t>
            </a:r>
          </a:p>
        </p:txBody>
      </p:sp>
      <p:sp>
        <p:nvSpPr>
          <p:cNvPr id="3" name="Content Placeholder 2">
            <a:extLst>
              <a:ext uri="{FF2B5EF4-FFF2-40B4-BE49-F238E27FC236}">
                <a16:creationId xmlns:a16="http://schemas.microsoft.com/office/drawing/2014/main" id="{7ED2BFD6-D491-4702-8F7D-AFB01F2C5F02}"/>
              </a:ext>
            </a:extLst>
          </p:cNvPr>
          <p:cNvSpPr>
            <a:spLocks noGrp="1"/>
          </p:cNvSpPr>
          <p:nvPr>
            <p:ph idx="1"/>
          </p:nvPr>
        </p:nvSpPr>
        <p:spPr>
          <a:xfrm>
            <a:off x="72608" y="-49233"/>
            <a:ext cx="7772400" cy="6297475"/>
          </a:xfrm>
        </p:spPr>
        <p:txBody>
          <a:bodyPr>
            <a:noAutofit/>
          </a:bodyPr>
          <a:lstStyle/>
          <a:p>
            <a:pPr marL="0" indent="0">
              <a:lnSpc>
                <a:spcPct val="100000"/>
              </a:lnSpc>
              <a:spcBef>
                <a:spcPts val="100"/>
              </a:spcBef>
              <a:spcAft>
                <a:spcPts val="100"/>
              </a:spcAft>
              <a:buNone/>
            </a:pPr>
            <a:r>
              <a:rPr lang="en-US" sz="1800" dirty="0">
                <a:solidFill>
                  <a:srgbClr val="008000"/>
                </a:solidFill>
                <a:latin typeface="Century Schoolbook" panose="02040604050505020304" pitchFamily="18" charset="0"/>
              </a:rPr>
              <a:t>// Show how to program using functions</a:t>
            </a:r>
            <a:endParaRPr lang="en-US" sz="18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800" dirty="0">
                <a:solidFill>
                  <a:srgbClr val="808080"/>
                </a:solidFill>
                <a:latin typeface="Century Schoolbook" panose="02040604050505020304" pitchFamily="18" charset="0"/>
              </a:rPr>
              <a:t>#include</a:t>
            </a:r>
            <a:r>
              <a:rPr lang="en-US" sz="1800" dirty="0">
                <a:solidFill>
                  <a:srgbClr val="000000"/>
                </a:solidFill>
                <a:latin typeface="Century Schoolbook" panose="02040604050505020304" pitchFamily="18" charset="0"/>
              </a:rPr>
              <a:t> </a:t>
            </a:r>
            <a:r>
              <a:rPr lang="en-US" sz="1800" dirty="0">
                <a:solidFill>
                  <a:srgbClr val="A31515"/>
                </a:solidFill>
                <a:latin typeface="Century Schoolbook" panose="02040604050505020304" pitchFamily="18" charset="0"/>
              </a:rPr>
              <a:t>&lt;iostream&gt;</a:t>
            </a:r>
            <a:endParaRPr lang="en-US" sz="18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800" dirty="0">
                <a:solidFill>
                  <a:srgbClr val="0000FF"/>
                </a:solidFill>
                <a:latin typeface="Century Schoolbook" panose="02040604050505020304" pitchFamily="18" charset="0"/>
              </a:rPr>
              <a:t>using</a:t>
            </a:r>
            <a:r>
              <a:rPr lang="en-US" sz="1800" dirty="0">
                <a:solidFill>
                  <a:srgbClr val="000000"/>
                </a:solidFill>
                <a:latin typeface="Century Schoolbook" panose="02040604050505020304" pitchFamily="18" charset="0"/>
              </a:rPr>
              <a:t> </a:t>
            </a:r>
            <a:r>
              <a:rPr lang="en-US" sz="1800" dirty="0">
                <a:solidFill>
                  <a:srgbClr val="0000FF"/>
                </a:solidFill>
                <a:latin typeface="Century Schoolbook" panose="02040604050505020304" pitchFamily="18" charset="0"/>
              </a:rPr>
              <a:t>namespace</a:t>
            </a:r>
            <a:r>
              <a:rPr lang="en-US" sz="1800" dirty="0">
                <a:solidFill>
                  <a:srgbClr val="000000"/>
                </a:solidFill>
                <a:latin typeface="Century Schoolbook" panose="02040604050505020304" pitchFamily="18" charset="0"/>
              </a:rPr>
              <a:t> std;</a:t>
            </a:r>
          </a:p>
          <a:p>
            <a:pPr marL="0" indent="0">
              <a:lnSpc>
                <a:spcPct val="100000"/>
              </a:lnSpc>
              <a:spcBef>
                <a:spcPts val="100"/>
              </a:spcBef>
              <a:spcAft>
                <a:spcPts val="100"/>
              </a:spcAft>
              <a:buNone/>
            </a:pPr>
            <a:endParaRPr lang="en-US" sz="18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800" dirty="0">
                <a:solidFill>
                  <a:srgbClr val="008000"/>
                </a:solidFill>
                <a:latin typeface="Century Schoolbook" panose="02040604050505020304" pitchFamily="18" charset="0"/>
              </a:rPr>
              <a:t>// function definition</a:t>
            </a:r>
            <a:endParaRPr lang="en-US" sz="1800" dirty="0">
              <a:solidFill>
                <a:srgbClr val="000000"/>
              </a:solidFill>
              <a:latin typeface="Century Schoolbook" panose="02040604050505020304" pitchFamily="18" charset="0"/>
            </a:endParaRPr>
          </a:p>
          <a:p>
            <a:pPr marL="0" indent="0">
              <a:spcBef>
                <a:spcPts val="100"/>
              </a:spcBef>
              <a:spcAft>
                <a:spcPts val="100"/>
              </a:spcAft>
              <a:buNone/>
            </a:pPr>
            <a:r>
              <a:rPr lang="en-US" sz="1800" dirty="0">
                <a:solidFill>
                  <a:srgbClr val="0000FF"/>
                </a:solidFill>
                <a:latin typeface="Century Schoolbook" panose="02040604050505020304" pitchFamily="18" charset="0"/>
              </a:rPr>
              <a:t>int</a:t>
            </a:r>
            <a:r>
              <a:rPr lang="en-US" sz="1800" dirty="0">
                <a:solidFill>
                  <a:srgbClr val="000000"/>
                </a:solidFill>
                <a:latin typeface="Century Schoolbook" panose="02040604050505020304" pitchFamily="18" charset="0"/>
              </a:rPr>
              <a:t> add(</a:t>
            </a:r>
            <a:r>
              <a:rPr lang="en-US" sz="1800" dirty="0">
                <a:solidFill>
                  <a:srgbClr val="0000FF"/>
                </a:solidFill>
                <a:latin typeface="Century Schoolbook" panose="02040604050505020304" pitchFamily="18" charset="0"/>
              </a:rPr>
              <a:t>int</a:t>
            </a:r>
            <a:r>
              <a:rPr lang="en-US" sz="1800" dirty="0">
                <a:solidFill>
                  <a:srgbClr val="000000"/>
                </a:solidFill>
                <a:latin typeface="Century Schoolbook" panose="02040604050505020304" pitchFamily="18" charset="0"/>
              </a:rPr>
              <a:t> </a:t>
            </a:r>
            <a:r>
              <a:rPr lang="en-US" sz="1800" dirty="0">
                <a:solidFill>
                  <a:srgbClr val="808080"/>
                </a:solidFill>
                <a:latin typeface="Century Schoolbook" panose="02040604050505020304" pitchFamily="18" charset="0"/>
              </a:rPr>
              <a:t>a</a:t>
            </a:r>
            <a:r>
              <a:rPr lang="en-US" sz="1800" dirty="0">
                <a:solidFill>
                  <a:srgbClr val="000000"/>
                </a:solidFill>
                <a:latin typeface="Century Schoolbook" panose="02040604050505020304" pitchFamily="18" charset="0"/>
              </a:rPr>
              <a:t>, </a:t>
            </a:r>
            <a:r>
              <a:rPr lang="en-US" sz="1800" dirty="0">
                <a:solidFill>
                  <a:srgbClr val="0000FF"/>
                </a:solidFill>
                <a:latin typeface="Century Schoolbook" panose="02040604050505020304" pitchFamily="18" charset="0"/>
              </a:rPr>
              <a:t>int</a:t>
            </a:r>
            <a:r>
              <a:rPr lang="en-US" sz="1800" dirty="0">
                <a:solidFill>
                  <a:srgbClr val="000000"/>
                </a:solidFill>
                <a:latin typeface="Century Schoolbook" panose="02040604050505020304" pitchFamily="18" charset="0"/>
              </a:rPr>
              <a:t> </a:t>
            </a:r>
            <a:r>
              <a:rPr lang="en-US" sz="1800" dirty="0">
                <a:solidFill>
                  <a:srgbClr val="808080"/>
                </a:solidFill>
                <a:latin typeface="Century Schoolbook" panose="02040604050505020304" pitchFamily="18" charset="0"/>
              </a:rPr>
              <a:t>b</a:t>
            </a:r>
            <a:r>
              <a:rPr lang="en-US" sz="1800" dirty="0">
                <a:solidFill>
                  <a:srgbClr val="000000"/>
                </a:solidFill>
                <a:latin typeface="Century Schoolbook" panose="02040604050505020304" pitchFamily="18" charset="0"/>
              </a:rPr>
              <a:t>) {</a:t>
            </a:r>
          </a:p>
          <a:p>
            <a:pPr marL="0" indent="0">
              <a:lnSpc>
                <a:spcPct val="100000"/>
              </a:lnSpc>
              <a:spcBef>
                <a:spcPts val="100"/>
              </a:spcBef>
              <a:spcAft>
                <a:spcPts val="100"/>
              </a:spcAft>
              <a:buNone/>
            </a:pPr>
            <a:r>
              <a:rPr lang="en-US" sz="1400" dirty="0">
                <a:solidFill>
                  <a:srgbClr val="008000"/>
                </a:solidFill>
                <a:latin typeface="Century Schoolbook" panose="02040604050505020304" pitchFamily="18" charset="0"/>
              </a:rPr>
              <a:t>//PRE:   The function will take two positive integer numbers x and y</a:t>
            </a:r>
            <a:endParaRPr lang="en-US" sz="14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400" dirty="0">
                <a:solidFill>
                  <a:srgbClr val="008000"/>
                </a:solidFill>
                <a:latin typeface="Century Schoolbook" panose="02040604050505020304" pitchFamily="18" charset="0"/>
              </a:rPr>
              <a:t>//POST: The function will return the average of two numbers</a:t>
            </a:r>
            <a:endParaRPr lang="en-US" sz="1400" dirty="0">
              <a:solidFill>
                <a:srgbClr val="000000"/>
              </a:solidFill>
              <a:latin typeface="Century Schoolbook" panose="02040604050505020304" pitchFamily="18" charset="0"/>
            </a:endParaRPr>
          </a:p>
          <a:p>
            <a:pPr marL="400050" lvl="1" indent="0">
              <a:lnSpc>
                <a:spcPct val="100000"/>
              </a:lnSpc>
              <a:spcBef>
                <a:spcPts val="100"/>
              </a:spcBef>
              <a:spcAft>
                <a:spcPts val="100"/>
              </a:spcAft>
              <a:buNone/>
            </a:pPr>
            <a:r>
              <a:rPr lang="en-US" dirty="0">
                <a:solidFill>
                  <a:srgbClr val="0000FF"/>
                </a:solidFill>
                <a:latin typeface="Century Schoolbook" panose="02040604050505020304" pitchFamily="18" charset="0"/>
              </a:rPr>
              <a:t>int</a:t>
            </a:r>
            <a:r>
              <a:rPr lang="en-US" dirty="0">
                <a:solidFill>
                  <a:srgbClr val="000000"/>
                </a:solidFill>
                <a:latin typeface="Century Schoolbook" panose="02040604050505020304" pitchFamily="18" charset="0"/>
              </a:rPr>
              <a:t> sum;</a:t>
            </a:r>
          </a:p>
          <a:p>
            <a:pPr marL="400050" lvl="1" indent="0">
              <a:lnSpc>
                <a:spcPct val="100000"/>
              </a:lnSpc>
              <a:spcBef>
                <a:spcPts val="100"/>
              </a:spcBef>
              <a:spcAft>
                <a:spcPts val="100"/>
              </a:spcAft>
              <a:buNone/>
            </a:pPr>
            <a:r>
              <a:rPr lang="en-US" dirty="0">
                <a:solidFill>
                  <a:srgbClr val="000000"/>
                </a:solidFill>
                <a:latin typeface="Century Schoolbook" panose="02040604050505020304" pitchFamily="18" charset="0"/>
              </a:rPr>
              <a:t>sum = </a:t>
            </a:r>
            <a:r>
              <a:rPr lang="en-US" dirty="0">
                <a:solidFill>
                  <a:srgbClr val="808080"/>
                </a:solidFill>
                <a:latin typeface="Century Schoolbook" panose="02040604050505020304" pitchFamily="18" charset="0"/>
              </a:rPr>
              <a:t>a</a:t>
            </a:r>
            <a:r>
              <a:rPr lang="en-US" dirty="0">
                <a:solidFill>
                  <a:srgbClr val="000000"/>
                </a:solidFill>
                <a:latin typeface="Century Schoolbook" panose="02040604050505020304" pitchFamily="18" charset="0"/>
              </a:rPr>
              <a:t> + </a:t>
            </a:r>
            <a:r>
              <a:rPr lang="en-US" dirty="0">
                <a:solidFill>
                  <a:srgbClr val="808080"/>
                </a:solidFill>
                <a:latin typeface="Century Schoolbook" panose="02040604050505020304" pitchFamily="18" charset="0"/>
              </a:rPr>
              <a:t>b</a:t>
            </a:r>
            <a:r>
              <a:rPr lang="en-US"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dirty="0">
                <a:solidFill>
                  <a:srgbClr val="0000FF"/>
                </a:solidFill>
                <a:latin typeface="Century Schoolbook" panose="02040604050505020304" pitchFamily="18" charset="0"/>
              </a:rPr>
              <a:t>return</a:t>
            </a:r>
            <a:r>
              <a:rPr lang="en-US" dirty="0">
                <a:solidFill>
                  <a:srgbClr val="000000"/>
                </a:solidFill>
                <a:latin typeface="Century Schoolbook" panose="02040604050505020304" pitchFamily="18" charset="0"/>
              </a:rPr>
              <a:t> sum;</a:t>
            </a:r>
          </a:p>
          <a:p>
            <a:pPr marL="0" indent="0">
              <a:lnSpc>
                <a:spcPct val="100000"/>
              </a:lnSpc>
              <a:spcBef>
                <a:spcPts val="100"/>
              </a:spcBef>
              <a:spcAft>
                <a:spcPts val="100"/>
              </a:spcAft>
              <a:buNone/>
            </a:pPr>
            <a:r>
              <a:rPr lang="en-US" sz="1800" dirty="0">
                <a:solidFill>
                  <a:srgbClr val="000000"/>
                </a:solidFill>
                <a:latin typeface="Century Schoolbook" panose="02040604050505020304" pitchFamily="18" charset="0"/>
              </a:rPr>
              <a:t>}</a:t>
            </a:r>
            <a:endParaRPr lang="en-US" sz="1800" dirty="0">
              <a:latin typeface="Century Schoolbook" panose="02040604050505020304" pitchFamily="18" charset="0"/>
            </a:endParaRPr>
          </a:p>
          <a:p>
            <a:pPr marL="0" indent="0">
              <a:lnSpc>
                <a:spcPct val="100000"/>
              </a:lnSpc>
              <a:spcBef>
                <a:spcPts val="100"/>
              </a:spcBef>
              <a:spcAft>
                <a:spcPts val="100"/>
              </a:spcAft>
              <a:buNone/>
            </a:pPr>
            <a:endParaRPr lang="en-US" sz="18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800" dirty="0">
                <a:solidFill>
                  <a:srgbClr val="0000FF"/>
                </a:solidFill>
                <a:latin typeface="Century Schoolbook" panose="02040604050505020304" pitchFamily="18" charset="0"/>
              </a:rPr>
              <a:t>int</a:t>
            </a:r>
            <a:r>
              <a:rPr lang="en-US" sz="1800" dirty="0">
                <a:solidFill>
                  <a:srgbClr val="000000"/>
                </a:solidFill>
                <a:latin typeface="Century Schoolbook" panose="02040604050505020304" pitchFamily="18" charset="0"/>
              </a:rPr>
              <a:t> main()</a:t>
            </a:r>
          </a:p>
          <a:p>
            <a:pPr marL="0" indent="0">
              <a:lnSpc>
                <a:spcPct val="100000"/>
              </a:lnSpc>
              <a:spcBef>
                <a:spcPts val="100"/>
              </a:spcBef>
              <a:spcAft>
                <a:spcPts val="100"/>
              </a:spcAft>
              <a:buNone/>
            </a:pPr>
            <a:r>
              <a:rPr lang="en-US" sz="18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dirty="0">
                <a:solidFill>
                  <a:srgbClr val="0000FF"/>
                </a:solidFill>
                <a:latin typeface="Century Schoolbook" panose="02040604050505020304" pitchFamily="18" charset="0"/>
              </a:rPr>
              <a:t>int</a:t>
            </a:r>
            <a:r>
              <a:rPr lang="en-US" dirty="0">
                <a:solidFill>
                  <a:srgbClr val="000000"/>
                </a:solidFill>
                <a:latin typeface="Century Schoolbook" panose="02040604050505020304" pitchFamily="18" charset="0"/>
              </a:rPr>
              <a:t> z, a, b;</a:t>
            </a:r>
          </a:p>
          <a:p>
            <a:pPr marL="400050" lvl="1" indent="0">
              <a:lnSpc>
                <a:spcPct val="100000"/>
              </a:lnSpc>
              <a:spcBef>
                <a:spcPts val="100"/>
              </a:spcBef>
              <a:spcAft>
                <a:spcPts val="100"/>
              </a:spcAft>
              <a:buNone/>
            </a:pPr>
            <a:r>
              <a:rPr lang="en-US" dirty="0" err="1">
                <a:solidFill>
                  <a:srgbClr val="000000"/>
                </a:solidFill>
                <a:latin typeface="Century Schoolbook" panose="02040604050505020304" pitchFamily="18" charset="0"/>
              </a:rPr>
              <a:t>cout</a:t>
            </a:r>
            <a:r>
              <a:rPr lang="en-US" dirty="0">
                <a:solidFill>
                  <a:srgbClr val="000000"/>
                </a:solidFill>
                <a:latin typeface="Century Schoolbook" panose="02040604050505020304" pitchFamily="18" charset="0"/>
              </a:rPr>
              <a:t> </a:t>
            </a:r>
            <a:r>
              <a:rPr lang="en-US" dirty="0">
                <a:solidFill>
                  <a:srgbClr val="008080"/>
                </a:solidFill>
                <a:latin typeface="Century Schoolbook" panose="02040604050505020304" pitchFamily="18" charset="0"/>
              </a:rPr>
              <a:t>&lt;&lt;</a:t>
            </a:r>
            <a:r>
              <a:rPr lang="en-US" dirty="0">
                <a:solidFill>
                  <a:srgbClr val="000000"/>
                </a:solidFill>
                <a:latin typeface="Century Schoolbook" panose="02040604050505020304" pitchFamily="18" charset="0"/>
              </a:rPr>
              <a:t> </a:t>
            </a:r>
            <a:r>
              <a:rPr lang="en-US" dirty="0">
                <a:solidFill>
                  <a:srgbClr val="A31515"/>
                </a:solidFill>
                <a:latin typeface="Century Schoolbook" panose="02040604050505020304" pitchFamily="18" charset="0"/>
              </a:rPr>
              <a:t>"Enter two numbers to add:\n"</a:t>
            </a:r>
            <a:r>
              <a:rPr lang="en-US"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dirty="0" err="1">
                <a:solidFill>
                  <a:srgbClr val="000000"/>
                </a:solidFill>
                <a:latin typeface="Century Schoolbook" panose="02040604050505020304" pitchFamily="18" charset="0"/>
              </a:rPr>
              <a:t>cin</a:t>
            </a:r>
            <a:r>
              <a:rPr lang="en-US" dirty="0">
                <a:solidFill>
                  <a:srgbClr val="000000"/>
                </a:solidFill>
                <a:latin typeface="Century Schoolbook" panose="02040604050505020304" pitchFamily="18" charset="0"/>
              </a:rPr>
              <a:t> </a:t>
            </a:r>
            <a:r>
              <a:rPr lang="en-US" dirty="0">
                <a:solidFill>
                  <a:srgbClr val="008080"/>
                </a:solidFill>
                <a:latin typeface="Century Schoolbook" panose="02040604050505020304" pitchFamily="18" charset="0"/>
              </a:rPr>
              <a:t>&gt;&gt;</a:t>
            </a:r>
            <a:r>
              <a:rPr lang="en-US" dirty="0">
                <a:solidFill>
                  <a:srgbClr val="000000"/>
                </a:solidFill>
                <a:latin typeface="Century Schoolbook" panose="02040604050505020304" pitchFamily="18" charset="0"/>
              </a:rPr>
              <a:t> a </a:t>
            </a:r>
            <a:r>
              <a:rPr lang="en-US" dirty="0">
                <a:solidFill>
                  <a:srgbClr val="008080"/>
                </a:solidFill>
                <a:latin typeface="Century Schoolbook" panose="02040604050505020304" pitchFamily="18" charset="0"/>
              </a:rPr>
              <a:t>&gt;&gt;</a:t>
            </a:r>
            <a:r>
              <a:rPr lang="en-US" dirty="0">
                <a:solidFill>
                  <a:srgbClr val="000000"/>
                </a:solidFill>
                <a:latin typeface="Century Schoolbook" panose="02040604050505020304" pitchFamily="18" charset="0"/>
              </a:rPr>
              <a:t> b;</a:t>
            </a:r>
          </a:p>
          <a:p>
            <a:pPr marL="400050" lvl="1" indent="0">
              <a:lnSpc>
                <a:spcPct val="100000"/>
              </a:lnSpc>
              <a:spcBef>
                <a:spcPts val="100"/>
              </a:spcBef>
              <a:spcAft>
                <a:spcPts val="100"/>
              </a:spcAft>
              <a:buNone/>
            </a:pPr>
            <a:r>
              <a:rPr lang="en-US" dirty="0">
                <a:solidFill>
                  <a:srgbClr val="000000"/>
                </a:solidFill>
                <a:latin typeface="Century Schoolbook" panose="02040604050505020304" pitchFamily="18" charset="0"/>
              </a:rPr>
              <a:t>z = add(a, b);</a:t>
            </a:r>
          </a:p>
          <a:p>
            <a:pPr marL="400050" lvl="1" indent="0">
              <a:lnSpc>
                <a:spcPct val="100000"/>
              </a:lnSpc>
              <a:spcBef>
                <a:spcPts val="100"/>
              </a:spcBef>
              <a:spcAft>
                <a:spcPts val="100"/>
              </a:spcAft>
              <a:buNone/>
            </a:pPr>
            <a:r>
              <a:rPr lang="en-US" dirty="0" err="1">
                <a:solidFill>
                  <a:srgbClr val="000000"/>
                </a:solidFill>
                <a:latin typeface="Century Schoolbook" panose="02040604050505020304" pitchFamily="18" charset="0"/>
              </a:rPr>
              <a:t>cout</a:t>
            </a:r>
            <a:r>
              <a:rPr lang="en-US" dirty="0">
                <a:solidFill>
                  <a:srgbClr val="000000"/>
                </a:solidFill>
                <a:latin typeface="Century Schoolbook" panose="02040604050505020304" pitchFamily="18" charset="0"/>
              </a:rPr>
              <a:t> </a:t>
            </a:r>
            <a:r>
              <a:rPr lang="en-US" dirty="0">
                <a:solidFill>
                  <a:srgbClr val="008080"/>
                </a:solidFill>
                <a:latin typeface="Century Schoolbook" panose="02040604050505020304" pitchFamily="18" charset="0"/>
              </a:rPr>
              <a:t>&lt;&lt;</a:t>
            </a:r>
            <a:r>
              <a:rPr lang="en-US" dirty="0">
                <a:solidFill>
                  <a:srgbClr val="000000"/>
                </a:solidFill>
                <a:latin typeface="Century Schoolbook" panose="02040604050505020304" pitchFamily="18" charset="0"/>
              </a:rPr>
              <a:t> </a:t>
            </a:r>
            <a:r>
              <a:rPr lang="en-US" dirty="0">
                <a:solidFill>
                  <a:srgbClr val="A31515"/>
                </a:solidFill>
                <a:latin typeface="Century Schoolbook" panose="02040604050505020304" pitchFamily="18" charset="0"/>
              </a:rPr>
              <a:t>"The result is "</a:t>
            </a:r>
            <a:r>
              <a:rPr lang="en-US" dirty="0">
                <a:solidFill>
                  <a:srgbClr val="000000"/>
                </a:solidFill>
                <a:latin typeface="Century Schoolbook" panose="02040604050505020304" pitchFamily="18" charset="0"/>
              </a:rPr>
              <a:t> </a:t>
            </a:r>
            <a:r>
              <a:rPr lang="en-US" dirty="0">
                <a:solidFill>
                  <a:srgbClr val="008080"/>
                </a:solidFill>
                <a:latin typeface="Century Schoolbook" panose="02040604050505020304" pitchFamily="18" charset="0"/>
              </a:rPr>
              <a:t>&lt;&lt;</a:t>
            </a:r>
            <a:r>
              <a:rPr lang="en-US" dirty="0">
                <a:solidFill>
                  <a:srgbClr val="000000"/>
                </a:solidFill>
                <a:latin typeface="Century Schoolbook" panose="02040604050505020304" pitchFamily="18" charset="0"/>
              </a:rPr>
              <a:t> z;</a:t>
            </a:r>
          </a:p>
          <a:p>
            <a:pPr marL="400050" lvl="1" indent="0">
              <a:lnSpc>
                <a:spcPct val="100000"/>
              </a:lnSpc>
              <a:spcBef>
                <a:spcPts val="100"/>
              </a:spcBef>
              <a:spcAft>
                <a:spcPts val="100"/>
              </a:spcAft>
              <a:buNone/>
            </a:pPr>
            <a:endParaRPr lang="en-US" dirty="0">
              <a:solidFill>
                <a:srgbClr val="000000"/>
              </a:solidFill>
              <a:latin typeface="Century Schoolbook" panose="02040604050505020304" pitchFamily="18" charset="0"/>
            </a:endParaRPr>
          </a:p>
          <a:p>
            <a:pPr marL="400050" lvl="1" indent="0">
              <a:lnSpc>
                <a:spcPct val="100000"/>
              </a:lnSpc>
              <a:spcBef>
                <a:spcPts val="100"/>
              </a:spcBef>
              <a:spcAft>
                <a:spcPts val="100"/>
              </a:spcAft>
              <a:buNone/>
            </a:pPr>
            <a:r>
              <a:rPr lang="en-US" dirty="0">
                <a:solidFill>
                  <a:srgbClr val="0000FF"/>
                </a:solidFill>
                <a:latin typeface="Century Schoolbook" panose="02040604050505020304" pitchFamily="18" charset="0"/>
              </a:rPr>
              <a:t>return</a:t>
            </a:r>
            <a:r>
              <a:rPr lang="en-US" dirty="0">
                <a:solidFill>
                  <a:srgbClr val="000000"/>
                </a:solidFill>
                <a:latin typeface="Century Schoolbook" panose="02040604050505020304" pitchFamily="18" charset="0"/>
              </a:rPr>
              <a:t> 0;</a:t>
            </a:r>
          </a:p>
          <a:p>
            <a:pPr marL="0" indent="0">
              <a:lnSpc>
                <a:spcPct val="100000"/>
              </a:lnSpc>
              <a:spcBef>
                <a:spcPts val="100"/>
              </a:spcBef>
              <a:spcAft>
                <a:spcPts val="100"/>
              </a:spcAft>
              <a:buNone/>
            </a:pPr>
            <a:r>
              <a:rPr lang="en-US" sz="1800" dirty="0">
                <a:solidFill>
                  <a:srgbClr val="000000"/>
                </a:solidFill>
                <a:latin typeface="Century Schoolbook" panose="02040604050505020304" pitchFamily="18" charset="0"/>
              </a:rPr>
              <a:t>}</a:t>
            </a:r>
          </a:p>
          <a:p>
            <a:pPr marL="0" indent="0">
              <a:buNone/>
            </a:pPr>
            <a:endParaRPr lang="en-US" sz="1400"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F0C02382-5B05-4D96-94E1-A43857173A21}"/>
              </a:ext>
            </a:extLst>
          </p:cNvPr>
          <p:cNvSpPr>
            <a:spLocks noGrp="1"/>
          </p:cNvSpPr>
          <p:nvPr>
            <p:ph type="ftr" sz="quarter" idx="11"/>
          </p:nvPr>
        </p:nvSpPr>
        <p:spPr>
          <a:xfrm>
            <a:off x="4088239" y="6168263"/>
            <a:ext cx="4745736" cy="365125"/>
          </a:xfrm>
        </p:spPr>
        <p:txBody>
          <a:bodyPr/>
          <a:lstStyle/>
          <a:p>
            <a:r>
              <a:rPr lang="en-US" dirty="0"/>
              <a:t>CS201R : Problems Solving and Programming II </a:t>
            </a:r>
          </a:p>
        </p:txBody>
      </p:sp>
      <p:sp>
        <p:nvSpPr>
          <p:cNvPr id="5" name="Slide Number Placeholder 4">
            <a:extLst>
              <a:ext uri="{FF2B5EF4-FFF2-40B4-BE49-F238E27FC236}">
                <a16:creationId xmlns:a16="http://schemas.microsoft.com/office/drawing/2014/main" id="{39D5EA3E-B3EC-4866-8004-2155D0E997D9}"/>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8" name="Picture 7" descr="Graphical user interface, text&#10;&#10;Description automatically generated">
            <a:extLst>
              <a:ext uri="{FF2B5EF4-FFF2-40B4-BE49-F238E27FC236}">
                <a16:creationId xmlns:a16="http://schemas.microsoft.com/office/drawing/2014/main" id="{20DE8907-040C-4B9D-B9E5-ACC7FE85C3ED}"/>
              </a:ext>
            </a:extLst>
          </p:cNvPr>
          <p:cNvPicPr>
            <a:picLocks noChangeAspect="1"/>
          </p:cNvPicPr>
          <p:nvPr/>
        </p:nvPicPr>
        <p:blipFill>
          <a:blip r:embed="rId2"/>
          <a:stretch>
            <a:fillRect/>
          </a:stretch>
        </p:blipFill>
        <p:spPr>
          <a:xfrm>
            <a:off x="5955709" y="5178267"/>
            <a:ext cx="2790825" cy="704850"/>
          </a:xfrm>
          <a:prstGeom prst="rect">
            <a:avLst/>
          </a:prstGeom>
        </p:spPr>
      </p:pic>
      <p:sp>
        <p:nvSpPr>
          <p:cNvPr id="6" name="Callout: Line 5">
            <a:extLst>
              <a:ext uri="{FF2B5EF4-FFF2-40B4-BE49-F238E27FC236}">
                <a16:creationId xmlns:a16="http://schemas.microsoft.com/office/drawing/2014/main" id="{B8201F70-61EE-48E4-BFE5-C8E4C3E5B659}"/>
              </a:ext>
            </a:extLst>
          </p:cNvPr>
          <p:cNvSpPr/>
          <p:nvPr/>
        </p:nvSpPr>
        <p:spPr>
          <a:xfrm>
            <a:off x="3460441" y="2700649"/>
            <a:ext cx="1905000" cy="1219200"/>
          </a:xfrm>
          <a:prstGeom prst="borderCallout1">
            <a:avLst>
              <a:gd name="adj1" fmla="val 18750"/>
              <a:gd name="adj2" fmla="val -8333"/>
              <a:gd name="adj3" fmla="val -8967"/>
              <a:gd name="adj4" fmla="val -50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DECLARATION &amp; DEFINITION COMBINED</a:t>
            </a:r>
          </a:p>
        </p:txBody>
      </p:sp>
      <p:sp>
        <p:nvSpPr>
          <p:cNvPr id="7" name="Title 1">
            <a:extLst>
              <a:ext uri="{FF2B5EF4-FFF2-40B4-BE49-F238E27FC236}">
                <a16:creationId xmlns:a16="http://schemas.microsoft.com/office/drawing/2014/main" id="{81A2D739-BA2C-62FC-CBA5-45F7B6EA7BBD}"/>
              </a:ext>
            </a:extLst>
          </p:cNvPr>
          <p:cNvSpPr txBox="1">
            <a:spLocks/>
          </p:cNvSpPr>
          <p:nvPr/>
        </p:nvSpPr>
        <p:spPr>
          <a:xfrm>
            <a:off x="4191000" y="45425"/>
            <a:ext cx="5098741" cy="1030199"/>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highlight>
                  <a:srgbClr val="FFFF00"/>
                </a:highlight>
              </a:rPr>
              <a:t>EX 3: AVERAGE FUNCTION</a:t>
            </a:r>
          </a:p>
        </p:txBody>
      </p:sp>
    </p:spTree>
    <p:extLst>
      <p:ext uri="{BB962C8B-B14F-4D97-AF65-F5344CB8AC3E}">
        <p14:creationId xmlns:p14="http://schemas.microsoft.com/office/powerpoint/2010/main" val="11397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0402" y="-151148"/>
            <a:ext cx="6860878" cy="1143000"/>
          </a:xfrm>
        </p:spPr>
        <p:txBody>
          <a:bodyPr>
            <a:normAutofit fontScale="90000"/>
          </a:bodyPr>
          <a:lstStyle/>
          <a:p>
            <a:r>
              <a:rPr lang="en-US" b="1" dirty="0"/>
              <a:t>LOCAL AND GLOBAL VARIABLES </a:t>
            </a:r>
          </a:p>
        </p:txBody>
      </p:sp>
      <p:sp>
        <p:nvSpPr>
          <p:cNvPr id="3" name="Content Placeholder 2"/>
          <p:cNvSpPr>
            <a:spLocks noGrp="1"/>
          </p:cNvSpPr>
          <p:nvPr>
            <p:ph idx="1"/>
          </p:nvPr>
        </p:nvSpPr>
        <p:spPr>
          <a:xfrm>
            <a:off x="180594" y="76200"/>
            <a:ext cx="8382000" cy="6781800"/>
          </a:xfrm>
        </p:spPr>
        <p:txBody>
          <a:bodyPr>
            <a:noAutofit/>
          </a:bodyPr>
          <a:lstStyle/>
          <a:p>
            <a:pPr marL="0" indent="0">
              <a:lnSpc>
                <a:spcPct val="100000"/>
              </a:lnSpc>
              <a:spcBef>
                <a:spcPts val="100"/>
              </a:spcBef>
              <a:spcAft>
                <a:spcPts val="100"/>
              </a:spcAft>
              <a:buNone/>
            </a:pPr>
            <a:r>
              <a:rPr lang="en-US" sz="1600" dirty="0">
                <a:solidFill>
                  <a:srgbClr val="808080"/>
                </a:solidFill>
                <a:latin typeface="Century Schoolbook" panose="02040604050505020304" pitchFamily="18" charset="0"/>
              </a:rPr>
              <a:t>#include</a:t>
            </a:r>
            <a:r>
              <a:rPr lang="en-US" sz="1600" dirty="0">
                <a:solidFill>
                  <a:srgbClr val="A31515"/>
                </a:solidFill>
                <a:latin typeface="Century Schoolbook" panose="02040604050505020304" pitchFamily="18" charset="0"/>
              </a:rPr>
              <a:t>&lt;iostream&gt;</a:t>
            </a:r>
            <a:endParaRPr lang="en-US" sz="16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600" dirty="0">
                <a:solidFill>
                  <a:srgbClr val="0000FF"/>
                </a:solidFill>
                <a:latin typeface="Century Schoolbook" panose="02040604050505020304" pitchFamily="18" charset="0"/>
              </a:rPr>
              <a:t>using</a:t>
            </a:r>
            <a:r>
              <a:rPr lang="en-US" sz="1600" dirty="0">
                <a:solidFill>
                  <a:srgbClr val="000000"/>
                </a:solidFill>
                <a:latin typeface="Century Schoolbook" panose="02040604050505020304" pitchFamily="18" charset="0"/>
              </a:rPr>
              <a:t> </a:t>
            </a:r>
            <a:r>
              <a:rPr lang="en-US" sz="1600" dirty="0">
                <a:solidFill>
                  <a:srgbClr val="0000FF"/>
                </a:solidFill>
                <a:latin typeface="Century Schoolbook" panose="02040604050505020304" pitchFamily="18" charset="0"/>
              </a:rPr>
              <a:t>namespace</a:t>
            </a:r>
            <a:r>
              <a:rPr lang="en-US" sz="1600" dirty="0">
                <a:solidFill>
                  <a:srgbClr val="000000"/>
                </a:solidFill>
                <a:latin typeface="Century Schoolbook" panose="02040604050505020304" pitchFamily="18" charset="0"/>
              </a:rPr>
              <a:t> std;</a:t>
            </a:r>
          </a:p>
          <a:p>
            <a:pPr marL="0" indent="0">
              <a:lnSpc>
                <a:spcPct val="100000"/>
              </a:lnSpc>
              <a:spcBef>
                <a:spcPts val="100"/>
              </a:spcBef>
              <a:spcAft>
                <a:spcPts val="100"/>
              </a:spcAft>
              <a:buNone/>
            </a:pPr>
            <a:r>
              <a:rPr lang="en-US" sz="1600" dirty="0">
                <a:solidFill>
                  <a:srgbClr val="008000"/>
                </a:solidFill>
                <a:latin typeface="Century Schoolbook" panose="02040604050505020304" pitchFamily="18" charset="0"/>
              </a:rPr>
              <a:t>// add function return the sum of two numbers,</a:t>
            </a:r>
            <a:endParaRPr lang="en-US" sz="16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600" dirty="0">
                <a:solidFill>
                  <a:srgbClr val="0000FF"/>
                </a:solidFill>
                <a:latin typeface="Century Schoolbook" panose="02040604050505020304" pitchFamily="18" charset="0"/>
              </a:rPr>
              <a:t>int</a:t>
            </a:r>
            <a:r>
              <a:rPr lang="en-US" sz="1600" dirty="0">
                <a:solidFill>
                  <a:srgbClr val="000000"/>
                </a:solidFill>
                <a:latin typeface="Century Schoolbook" panose="02040604050505020304" pitchFamily="18" charset="0"/>
              </a:rPr>
              <a:t> add(</a:t>
            </a:r>
            <a:r>
              <a:rPr lang="en-US" sz="1600" dirty="0">
                <a:solidFill>
                  <a:srgbClr val="0000FF"/>
                </a:solidFill>
                <a:latin typeface="Century Schoolbook" panose="02040604050505020304" pitchFamily="18" charset="0"/>
              </a:rPr>
              <a:t>int</a:t>
            </a:r>
            <a:r>
              <a:rPr lang="en-US" sz="1600" dirty="0">
                <a:solidFill>
                  <a:srgbClr val="000000"/>
                </a:solidFill>
                <a:latin typeface="Century Schoolbook" panose="02040604050505020304" pitchFamily="18" charset="0"/>
              </a:rPr>
              <a:t> </a:t>
            </a:r>
            <a:r>
              <a:rPr lang="en-US" sz="1600" dirty="0">
                <a:solidFill>
                  <a:srgbClr val="808080"/>
                </a:solidFill>
                <a:latin typeface="Century Schoolbook" panose="02040604050505020304" pitchFamily="18" charset="0"/>
              </a:rPr>
              <a:t>x</a:t>
            </a:r>
            <a:r>
              <a:rPr lang="en-US" sz="1600" dirty="0">
                <a:solidFill>
                  <a:srgbClr val="000000"/>
                </a:solidFill>
                <a:latin typeface="Century Schoolbook" panose="02040604050505020304" pitchFamily="18" charset="0"/>
              </a:rPr>
              <a:t>, </a:t>
            </a:r>
            <a:r>
              <a:rPr lang="en-US" sz="1600" dirty="0">
                <a:solidFill>
                  <a:srgbClr val="0000FF"/>
                </a:solidFill>
                <a:latin typeface="Century Schoolbook" panose="02040604050505020304" pitchFamily="18" charset="0"/>
              </a:rPr>
              <a:t>int</a:t>
            </a:r>
            <a:r>
              <a:rPr lang="en-US" sz="1600" dirty="0">
                <a:solidFill>
                  <a:srgbClr val="000000"/>
                </a:solidFill>
                <a:latin typeface="Century Schoolbook" panose="02040604050505020304" pitchFamily="18" charset="0"/>
              </a:rPr>
              <a:t> </a:t>
            </a:r>
            <a:r>
              <a:rPr lang="en-US" sz="1600" dirty="0">
                <a:solidFill>
                  <a:srgbClr val="808080"/>
                </a:solidFill>
                <a:latin typeface="Century Schoolbook" panose="02040604050505020304" pitchFamily="18" charset="0"/>
              </a:rPr>
              <a:t>y</a:t>
            </a:r>
            <a:r>
              <a:rPr lang="en-US" sz="1600" dirty="0">
                <a:solidFill>
                  <a:srgbClr val="000000"/>
                </a:solidFill>
                <a:latin typeface="Century Schoolbook" panose="02040604050505020304" pitchFamily="18" charset="0"/>
              </a:rPr>
              <a:t>);</a:t>
            </a:r>
          </a:p>
          <a:p>
            <a:pPr marL="0" indent="0">
              <a:lnSpc>
                <a:spcPct val="100000"/>
              </a:lnSpc>
              <a:spcBef>
                <a:spcPts val="100"/>
              </a:spcBef>
              <a:spcAft>
                <a:spcPts val="100"/>
              </a:spcAft>
              <a:buNone/>
            </a:pPr>
            <a:endParaRPr lang="en-US" sz="16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600" dirty="0">
                <a:solidFill>
                  <a:srgbClr val="008000"/>
                </a:solidFill>
                <a:latin typeface="Century Schoolbook" panose="02040604050505020304" pitchFamily="18" charset="0"/>
              </a:rPr>
              <a:t>//value function return the value of x</a:t>
            </a:r>
            <a:endParaRPr lang="en-US" sz="16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600" dirty="0">
                <a:solidFill>
                  <a:srgbClr val="0000FF"/>
                </a:solidFill>
                <a:latin typeface="Century Schoolbook" panose="02040604050505020304" pitchFamily="18" charset="0"/>
              </a:rPr>
              <a:t>double</a:t>
            </a:r>
            <a:r>
              <a:rPr lang="en-US" sz="1600" dirty="0">
                <a:solidFill>
                  <a:srgbClr val="000000"/>
                </a:solidFill>
                <a:latin typeface="Century Schoolbook" panose="02040604050505020304" pitchFamily="18" charset="0"/>
              </a:rPr>
              <a:t> value(</a:t>
            </a:r>
            <a:r>
              <a:rPr lang="en-US" sz="1600" dirty="0">
                <a:solidFill>
                  <a:srgbClr val="0000FF"/>
                </a:solidFill>
                <a:latin typeface="Century Schoolbook" panose="02040604050505020304" pitchFamily="18" charset="0"/>
              </a:rPr>
              <a:t>double</a:t>
            </a:r>
            <a:r>
              <a:rPr lang="en-US" sz="1600" dirty="0">
                <a:solidFill>
                  <a:srgbClr val="000000"/>
                </a:solidFill>
                <a:latin typeface="Century Schoolbook" panose="02040604050505020304" pitchFamily="18" charset="0"/>
              </a:rPr>
              <a:t> </a:t>
            </a:r>
            <a:r>
              <a:rPr lang="en-US" sz="1600" dirty="0">
                <a:solidFill>
                  <a:srgbClr val="808080"/>
                </a:solidFill>
                <a:latin typeface="Century Schoolbook" panose="02040604050505020304" pitchFamily="18" charset="0"/>
              </a:rPr>
              <a:t>x</a:t>
            </a:r>
            <a:r>
              <a:rPr lang="en-US" sz="1600" dirty="0">
                <a:solidFill>
                  <a:srgbClr val="000000"/>
                </a:solidFill>
                <a:latin typeface="Century Schoolbook" panose="02040604050505020304" pitchFamily="18" charset="0"/>
              </a:rPr>
              <a:t>);</a:t>
            </a:r>
          </a:p>
          <a:p>
            <a:pPr marL="0" indent="0">
              <a:lnSpc>
                <a:spcPct val="100000"/>
              </a:lnSpc>
              <a:spcBef>
                <a:spcPts val="100"/>
              </a:spcBef>
              <a:spcAft>
                <a:spcPts val="100"/>
              </a:spcAft>
              <a:buNone/>
            </a:pPr>
            <a:endParaRPr lang="en-US" sz="1600" dirty="0">
              <a:solidFill>
                <a:srgbClr val="0000FF"/>
              </a:solidFill>
              <a:latin typeface="Century Schoolbook" panose="02040604050505020304" pitchFamily="18" charset="0"/>
            </a:endParaRPr>
          </a:p>
          <a:p>
            <a:pPr marL="0" indent="0">
              <a:lnSpc>
                <a:spcPct val="100000"/>
              </a:lnSpc>
              <a:spcBef>
                <a:spcPts val="100"/>
              </a:spcBef>
              <a:spcAft>
                <a:spcPts val="100"/>
              </a:spcAft>
              <a:buNone/>
            </a:pPr>
            <a:r>
              <a:rPr lang="en-US" sz="1600" dirty="0">
                <a:solidFill>
                  <a:srgbClr val="0000FF"/>
                </a:solidFill>
                <a:latin typeface="Century Schoolbook" panose="02040604050505020304" pitchFamily="18" charset="0"/>
              </a:rPr>
              <a:t>void</a:t>
            </a:r>
            <a:r>
              <a:rPr lang="en-US" sz="1600" dirty="0">
                <a:solidFill>
                  <a:srgbClr val="000000"/>
                </a:solidFill>
                <a:latin typeface="Century Schoolbook" panose="02040604050505020304" pitchFamily="18" charset="0"/>
              </a:rPr>
              <a:t> main() {</a:t>
            </a:r>
          </a:p>
          <a:p>
            <a:pPr marL="400050" lvl="1" indent="0">
              <a:lnSpc>
                <a:spcPct val="100000"/>
              </a:lnSpc>
              <a:spcBef>
                <a:spcPts val="100"/>
              </a:spcBef>
              <a:spcAft>
                <a:spcPts val="100"/>
              </a:spcAft>
              <a:buNone/>
            </a:pPr>
            <a:r>
              <a:rPr lang="en-US" dirty="0">
                <a:solidFill>
                  <a:srgbClr val="0000FF"/>
                </a:solidFill>
                <a:latin typeface="Century Schoolbook" panose="02040604050505020304" pitchFamily="18" charset="0"/>
              </a:rPr>
              <a:t>int</a:t>
            </a:r>
            <a:r>
              <a:rPr lang="en-US" dirty="0">
                <a:solidFill>
                  <a:srgbClr val="000000"/>
                </a:solidFill>
                <a:latin typeface="Century Schoolbook" panose="02040604050505020304" pitchFamily="18" charset="0"/>
              </a:rPr>
              <a:t> x, y;</a:t>
            </a:r>
          </a:p>
          <a:p>
            <a:pPr marL="400050" lvl="1" indent="0">
              <a:lnSpc>
                <a:spcPct val="100000"/>
              </a:lnSpc>
              <a:spcBef>
                <a:spcPts val="100"/>
              </a:spcBef>
              <a:spcAft>
                <a:spcPts val="100"/>
              </a:spcAft>
              <a:buNone/>
            </a:pPr>
            <a:r>
              <a:rPr lang="en-US" dirty="0">
                <a:solidFill>
                  <a:srgbClr val="0000FF"/>
                </a:solidFill>
                <a:latin typeface="Century Schoolbook" panose="02040604050505020304" pitchFamily="18" charset="0"/>
              </a:rPr>
              <a:t>double</a:t>
            </a:r>
            <a:r>
              <a:rPr lang="en-US" dirty="0">
                <a:solidFill>
                  <a:srgbClr val="000000"/>
                </a:solidFill>
                <a:latin typeface="Century Schoolbook" panose="02040604050505020304" pitchFamily="18" charset="0"/>
              </a:rPr>
              <a:t> z = 0;</a:t>
            </a:r>
          </a:p>
          <a:p>
            <a:pPr marL="400050" lvl="1" indent="0">
              <a:lnSpc>
                <a:spcPct val="100000"/>
              </a:lnSpc>
              <a:spcBef>
                <a:spcPts val="100"/>
              </a:spcBef>
              <a:spcAft>
                <a:spcPts val="100"/>
              </a:spcAft>
              <a:buNone/>
            </a:pPr>
            <a:r>
              <a:rPr lang="en-US" dirty="0" err="1">
                <a:solidFill>
                  <a:srgbClr val="000000"/>
                </a:solidFill>
                <a:latin typeface="Century Schoolbook" panose="02040604050505020304" pitchFamily="18" charset="0"/>
              </a:rPr>
              <a:t>cout</a:t>
            </a:r>
            <a:r>
              <a:rPr lang="en-US" dirty="0">
                <a:solidFill>
                  <a:srgbClr val="000000"/>
                </a:solidFill>
                <a:latin typeface="Century Schoolbook" panose="02040604050505020304" pitchFamily="18" charset="0"/>
              </a:rPr>
              <a:t> </a:t>
            </a:r>
            <a:r>
              <a:rPr lang="en-US" dirty="0">
                <a:solidFill>
                  <a:srgbClr val="008080"/>
                </a:solidFill>
                <a:latin typeface="Century Schoolbook" panose="02040604050505020304" pitchFamily="18" charset="0"/>
              </a:rPr>
              <a:t>&lt;&lt;</a:t>
            </a:r>
            <a:r>
              <a:rPr lang="en-US" dirty="0">
                <a:solidFill>
                  <a:srgbClr val="000000"/>
                </a:solidFill>
                <a:latin typeface="Century Schoolbook" panose="02040604050505020304" pitchFamily="18" charset="0"/>
              </a:rPr>
              <a:t> </a:t>
            </a:r>
            <a:r>
              <a:rPr lang="en-US" dirty="0">
                <a:solidFill>
                  <a:srgbClr val="A31515"/>
                </a:solidFill>
                <a:latin typeface="Century Schoolbook" panose="02040604050505020304" pitchFamily="18" charset="0"/>
              </a:rPr>
              <a:t>"Enter two numbers to be added:\n"</a:t>
            </a:r>
            <a:r>
              <a:rPr lang="en-US"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dirty="0" err="1">
                <a:solidFill>
                  <a:srgbClr val="000000"/>
                </a:solidFill>
                <a:latin typeface="Century Schoolbook" panose="02040604050505020304" pitchFamily="18" charset="0"/>
              </a:rPr>
              <a:t>cin</a:t>
            </a:r>
            <a:r>
              <a:rPr lang="en-US" dirty="0">
                <a:solidFill>
                  <a:srgbClr val="000000"/>
                </a:solidFill>
                <a:latin typeface="Century Schoolbook" panose="02040604050505020304" pitchFamily="18" charset="0"/>
              </a:rPr>
              <a:t> </a:t>
            </a:r>
            <a:r>
              <a:rPr lang="en-US" dirty="0">
                <a:solidFill>
                  <a:srgbClr val="008080"/>
                </a:solidFill>
                <a:latin typeface="Century Schoolbook" panose="02040604050505020304" pitchFamily="18" charset="0"/>
              </a:rPr>
              <a:t>&gt;&gt;</a:t>
            </a:r>
            <a:r>
              <a:rPr lang="en-US" dirty="0">
                <a:solidFill>
                  <a:srgbClr val="000000"/>
                </a:solidFill>
                <a:latin typeface="Century Schoolbook" panose="02040604050505020304" pitchFamily="18" charset="0"/>
              </a:rPr>
              <a:t> x </a:t>
            </a:r>
            <a:r>
              <a:rPr lang="en-US" dirty="0">
                <a:solidFill>
                  <a:srgbClr val="008080"/>
                </a:solidFill>
                <a:latin typeface="Century Schoolbook" panose="02040604050505020304" pitchFamily="18" charset="0"/>
              </a:rPr>
              <a:t>&gt;&gt;</a:t>
            </a:r>
            <a:r>
              <a:rPr lang="en-US" dirty="0">
                <a:solidFill>
                  <a:srgbClr val="000000"/>
                </a:solidFill>
                <a:latin typeface="Century Schoolbook" panose="02040604050505020304" pitchFamily="18" charset="0"/>
              </a:rPr>
              <a:t> y;     </a:t>
            </a:r>
            <a:r>
              <a:rPr lang="en-US" dirty="0">
                <a:solidFill>
                  <a:srgbClr val="008000"/>
                </a:solidFill>
                <a:latin typeface="Century Schoolbook" panose="02040604050505020304" pitchFamily="18" charset="0"/>
              </a:rPr>
              <a:t>//5, 27 </a:t>
            </a:r>
            <a:endParaRPr lang="en-US" dirty="0">
              <a:solidFill>
                <a:srgbClr val="000000"/>
              </a:solidFill>
              <a:latin typeface="Century Schoolbook" panose="02040604050505020304" pitchFamily="18" charset="0"/>
            </a:endParaRPr>
          </a:p>
          <a:p>
            <a:pPr marL="400050" lvl="1" indent="0">
              <a:lnSpc>
                <a:spcPct val="100000"/>
              </a:lnSpc>
              <a:spcBef>
                <a:spcPts val="100"/>
              </a:spcBef>
              <a:spcAft>
                <a:spcPts val="100"/>
              </a:spcAft>
              <a:buNone/>
            </a:pPr>
            <a:r>
              <a:rPr lang="en-US" dirty="0" err="1">
                <a:solidFill>
                  <a:srgbClr val="000000"/>
                </a:solidFill>
                <a:latin typeface="Century Schoolbook" panose="02040604050505020304" pitchFamily="18" charset="0"/>
              </a:rPr>
              <a:t>cout</a:t>
            </a:r>
            <a:r>
              <a:rPr lang="en-US" dirty="0">
                <a:solidFill>
                  <a:srgbClr val="000000"/>
                </a:solidFill>
                <a:latin typeface="Century Schoolbook" panose="02040604050505020304" pitchFamily="18" charset="0"/>
              </a:rPr>
              <a:t> </a:t>
            </a:r>
            <a:r>
              <a:rPr lang="en-US" dirty="0">
                <a:solidFill>
                  <a:srgbClr val="008080"/>
                </a:solidFill>
                <a:latin typeface="Century Schoolbook" panose="02040604050505020304" pitchFamily="18" charset="0"/>
              </a:rPr>
              <a:t>&lt;&lt;</a:t>
            </a:r>
            <a:r>
              <a:rPr lang="en-US" dirty="0">
                <a:solidFill>
                  <a:srgbClr val="000000"/>
                </a:solidFill>
                <a:latin typeface="Century Schoolbook" panose="02040604050505020304" pitchFamily="18" charset="0"/>
              </a:rPr>
              <a:t> </a:t>
            </a:r>
            <a:r>
              <a:rPr lang="en-US" dirty="0">
                <a:solidFill>
                  <a:srgbClr val="A31515"/>
                </a:solidFill>
                <a:latin typeface="Century Schoolbook" panose="02040604050505020304" pitchFamily="18" charset="0"/>
              </a:rPr>
              <a:t>"The sum = "</a:t>
            </a:r>
            <a:r>
              <a:rPr lang="en-US" dirty="0">
                <a:solidFill>
                  <a:srgbClr val="000000"/>
                </a:solidFill>
                <a:latin typeface="Century Schoolbook" panose="02040604050505020304" pitchFamily="18" charset="0"/>
              </a:rPr>
              <a:t> </a:t>
            </a:r>
            <a:r>
              <a:rPr lang="en-US" dirty="0">
                <a:solidFill>
                  <a:srgbClr val="008080"/>
                </a:solidFill>
                <a:latin typeface="Century Schoolbook" panose="02040604050505020304" pitchFamily="18" charset="0"/>
              </a:rPr>
              <a:t>&lt;&lt;</a:t>
            </a:r>
            <a:r>
              <a:rPr lang="en-US" dirty="0">
                <a:solidFill>
                  <a:srgbClr val="000000"/>
                </a:solidFill>
                <a:latin typeface="Century Schoolbook" panose="02040604050505020304" pitchFamily="18" charset="0"/>
              </a:rPr>
              <a:t> add(x, y) </a:t>
            </a:r>
            <a:r>
              <a:rPr lang="en-US" dirty="0">
                <a:solidFill>
                  <a:srgbClr val="008080"/>
                </a:solidFill>
                <a:latin typeface="Century Schoolbook" panose="02040604050505020304" pitchFamily="18" charset="0"/>
              </a:rPr>
              <a:t>&lt;&lt;</a:t>
            </a:r>
            <a:r>
              <a:rPr lang="en-US" dirty="0">
                <a:solidFill>
                  <a:srgbClr val="000000"/>
                </a:solidFill>
                <a:latin typeface="Century Schoolbook" panose="02040604050505020304" pitchFamily="18" charset="0"/>
              </a:rPr>
              <a:t> </a:t>
            </a:r>
            <a:r>
              <a:rPr lang="en-US" dirty="0" err="1">
                <a:solidFill>
                  <a:srgbClr val="000000"/>
                </a:solidFill>
                <a:latin typeface="Century Schoolbook" panose="02040604050505020304" pitchFamily="18" charset="0"/>
              </a:rPr>
              <a:t>endl</a:t>
            </a:r>
            <a:r>
              <a:rPr lang="en-US"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pl-PL" dirty="0">
                <a:solidFill>
                  <a:srgbClr val="000000"/>
                </a:solidFill>
                <a:latin typeface="Century Schoolbook" panose="02040604050505020304" pitchFamily="18" charset="0"/>
              </a:rPr>
              <a:t>cout </a:t>
            </a:r>
            <a:r>
              <a:rPr lang="pl-PL" dirty="0">
                <a:solidFill>
                  <a:srgbClr val="008080"/>
                </a:solidFill>
                <a:latin typeface="Century Schoolbook" panose="02040604050505020304" pitchFamily="18" charset="0"/>
              </a:rPr>
              <a:t>&lt;&lt;</a:t>
            </a:r>
            <a:r>
              <a:rPr lang="pl-PL" dirty="0">
                <a:solidFill>
                  <a:srgbClr val="000000"/>
                </a:solidFill>
                <a:latin typeface="Century Schoolbook" panose="02040604050505020304" pitchFamily="18" charset="0"/>
              </a:rPr>
              <a:t> </a:t>
            </a:r>
            <a:r>
              <a:rPr lang="pl-PL" dirty="0">
                <a:solidFill>
                  <a:srgbClr val="A31515"/>
                </a:solidFill>
                <a:latin typeface="Century Schoolbook" panose="02040604050505020304" pitchFamily="18" charset="0"/>
              </a:rPr>
              <a:t>"Z = "</a:t>
            </a:r>
            <a:r>
              <a:rPr lang="pl-PL" dirty="0">
                <a:solidFill>
                  <a:srgbClr val="000000"/>
                </a:solidFill>
                <a:latin typeface="Century Schoolbook" panose="02040604050505020304" pitchFamily="18" charset="0"/>
              </a:rPr>
              <a:t> </a:t>
            </a:r>
            <a:r>
              <a:rPr lang="pl-PL" dirty="0">
                <a:solidFill>
                  <a:srgbClr val="008080"/>
                </a:solidFill>
                <a:latin typeface="Century Schoolbook" panose="02040604050505020304" pitchFamily="18" charset="0"/>
              </a:rPr>
              <a:t>&lt;&lt;</a:t>
            </a:r>
            <a:r>
              <a:rPr lang="pl-PL" dirty="0">
                <a:solidFill>
                  <a:srgbClr val="000000"/>
                </a:solidFill>
                <a:latin typeface="Century Schoolbook" panose="02040604050505020304" pitchFamily="18" charset="0"/>
              </a:rPr>
              <a:t> value(z) </a:t>
            </a:r>
            <a:r>
              <a:rPr lang="pl-PL" dirty="0">
                <a:solidFill>
                  <a:srgbClr val="008080"/>
                </a:solidFill>
                <a:latin typeface="Century Schoolbook" panose="02040604050505020304" pitchFamily="18" charset="0"/>
              </a:rPr>
              <a:t>&lt;&lt;</a:t>
            </a:r>
            <a:r>
              <a:rPr lang="pl-PL" dirty="0">
                <a:solidFill>
                  <a:srgbClr val="000000"/>
                </a:solidFill>
                <a:latin typeface="Century Schoolbook" panose="02040604050505020304" pitchFamily="18" charset="0"/>
              </a:rPr>
              <a:t> endl;</a:t>
            </a:r>
          </a:p>
          <a:p>
            <a:pPr marL="400050" lvl="1" indent="0">
              <a:lnSpc>
                <a:spcPct val="100000"/>
              </a:lnSpc>
              <a:spcBef>
                <a:spcPts val="100"/>
              </a:spcBef>
              <a:spcAft>
                <a:spcPts val="100"/>
              </a:spcAft>
              <a:buNone/>
            </a:pPr>
            <a:r>
              <a:rPr lang="en-US" dirty="0" err="1">
                <a:solidFill>
                  <a:srgbClr val="000000"/>
                </a:solidFill>
                <a:latin typeface="Century Schoolbook" panose="02040604050505020304" pitchFamily="18" charset="0"/>
              </a:rPr>
              <a:t>cout</a:t>
            </a:r>
            <a:r>
              <a:rPr lang="en-US" dirty="0">
                <a:solidFill>
                  <a:srgbClr val="000000"/>
                </a:solidFill>
                <a:latin typeface="Century Schoolbook" panose="02040604050505020304" pitchFamily="18" charset="0"/>
              </a:rPr>
              <a:t> </a:t>
            </a:r>
            <a:r>
              <a:rPr lang="en-US" dirty="0">
                <a:solidFill>
                  <a:srgbClr val="008080"/>
                </a:solidFill>
                <a:latin typeface="Century Schoolbook" panose="02040604050505020304" pitchFamily="18" charset="0"/>
              </a:rPr>
              <a:t>&lt;&lt;</a:t>
            </a:r>
            <a:r>
              <a:rPr lang="en-US" dirty="0">
                <a:solidFill>
                  <a:srgbClr val="000000"/>
                </a:solidFill>
                <a:latin typeface="Century Schoolbook" panose="02040604050505020304" pitchFamily="18" charset="0"/>
              </a:rPr>
              <a:t> </a:t>
            </a:r>
            <a:r>
              <a:rPr lang="en-US" dirty="0">
                <a:solidFill>
                  <a:srgbClr val="A31515"/>
                </a:solidFill>
                <a:latin typeface="Century Schoolbook" panose="02040604050505020304" pitchFamily="18" charset="0"/>
              </a:rPr>
              <a:t>"Value of  Z: "</a:t>
            </a:r>
            <a:r>
              <a:rPr lang="en-US" dirty="0">
                <a:solidFill>
                  <a:srgbClr val="000000"/>
                </a:solidFill>
                <a:latin typeface="Century Schoolbook" panose="02040604050505020304" pitchFamily="18" charset="0"/>
              </a:rPr>
              <a:t> </a:t>
            </a:r>
            <a:r>
              <a:rPr lang="en-US" dirty="0">
                <a:solidFill>
                  <a:srgbClr val="008080"/>
                </a:solidFill>
                <a:latin typeface="Century Schoolbook" panose="02040604050505020304" pitchFamily="18" charset="0"/>
              </a:rPr>
              <a:t>&lt;&lt;</a:t>
            </a:r>
            <a:r>
              <a:rPr lang="en-US" dirty="0">
                <a:solidFill>
                  <a:srgbClr val="000000"/>
                </a:solidFill>
                <a:latin typeface="Century Schoolbook" panose="02040604050505020304" pitchFamily="18" charset="0"/>
              </a:rPr>
              <a:t> z </a:t>
            </a:r>
            <a:r>
              <a:rPr lang="en-US" dirty="0">
                <a:solidFill>
                  <a:srgbClr val="008080"/>
                </a:solidFill>
                <a:latin typeface="Century Schoolbook" panose="02040604050505020304" pitchFamily="18" charset="0"/>
              </a:rPr>
              <a:t>&lt;&lt;</a:t>
            </a:r>
            <a:r>
              <a:rPr lang="en-US" dirty="0">
                <a:solidFill>
                  <a:srgbClr val="000000"/>
                </a:solidFill>
                <a:latin typeface="Century Schoolbook" panose="02040604050505020304" pitchFamily="18" charset="0"/>
              </a:rPr>
              <a:t> </a:t>
            </a:r>
            <a:r>
              <a:rPr lang="en-US" dirty="0" err="1">
                <a:solidFill>
                  <a:srgbClr val="000000"/>
                </a:solidFill>
                <a:latin typeface="Century Schoolbook" panose="02040604050505020304" pitchFamily="18" charset="0"/>
              </a:rPr>
              <a:t>endl</a:t>
            </a:r>
            <a:r>
              <a:rPr lang="en-US" dirty="0">
                <a:solidFill>
                  <a:srgbClr val="000000"/>
                </a:solidFill>
                <a:latin typeface="Century Schoolbook" panose="02040604050505020304" pitchFamily="18" charset="0"/>
              </a:rPr>
              <a:t>;</a:t>
            </a:r>
          </a:p>
          <a:p>
            <a:pPr marL="0" indent="0">
              <a:lnSpc>
                <a:spcPct val="100000"/>
              </a:lnSpc>
              <a:spcBef>
                <a:spcPts val="100"/>
              </a:spcBef>
              <a:spcAft>
                <a:spcPts val="100"/>
              </a:spcAft>
              <a:buNone/>
            </a:pPr>
            <a:r>
              <a:rPr lang="en-US" sz="1600" dirty="0">
                <a:solidFill>
                  <a:srgbClr val="000000"/>
                </a:solidFill>
                <a:latin typeface="Century Schoolbook" panose="02040604050505020304" pitchFamily="18" charset="0"/>
              </a:rPr>
              <a:t>}</a:t>
            </a:r>
          </a:p>
          <a:p>
            <a:pPr marL="0" indent="0">
              <a:lnSpc>
                <a:spcPct val="100000"/>
              </a:lnSpc>
              <a:spcBef>
                <a:spcPts val="100"/>
              </a:spcBef>
              <a:spcAft>
                <a:spcPts val="100"/>
              </a:spcAft>
              <a:buNone/>
            </a:pPr>
            <a:r>
              <a:rPr lang="en-US" sz="1600" dirty="0">
                <a:solidFill>
                  <a:srgbClr val="0000FF"/>
                </a:solidFill>
                <a:latin typeface="Century Schoolbook" panose="02040604050505020304" pitchFamily="18" charset="0"/>
              </a:rPr>
              <a:t>int</a:t>
            </a:r>
            <a:r>
              <a:rPr lang="en-US" sz="1600" dirty="0">
                <a:solidFill>
                  <a:srgbClr val="000000"/>
                </a:solidFill>
                <a:latin typeface="Century Schoolbook" panose="02040604050505020304" pitchFamily="18" charset="0"/>
              </a:rPr>
              <a:t> add(</a:t>
            </a:r>
            <a:r>
              <a:rPr lang="en-US" sz="1600" dirty="0">
                <a:solidFill>
                  <a:srgbClr val="0000FF"/>
                </a:solidFill>
                <a:latin typeface="Century Schoolbook" panose="02040604050505020304" pitchFamily="18" charset="0"/>
              </a:rPr>
              <a:t>int</a:t>
            </a:r>
            <a:r>
              <a:rPr lang="en-US" sz="1600" dirty="0">
                <a:solidFill>
                  <a:srgbClr val="000000"/>
                </a:solidFill>
                <a:latin typeface="Century Schoolbook" panose="02040604050505020304" pitchFamily="18" charset="0"/>
              </a:rPr>
              <a:t> </a:t>
            </a:r>
            <a:r>
              <a:rPr lang="en-US" sz="1600" dirty="0">
                <a:solidFill>
                  <a:srgbClr val="808080"/>
                </a:solidFill>
                <a:latin typeface="Century Schoolbook" panose="02040604050505020304" pitchFamily="18" charset="0"/>
              </a:rPr>
              <a:t>x</a:t>
            </a:r>
            <a:r>
              <a:rPr lang="en-US" sz="1600" dirty="0">
                <a:solidFill>
                  <a:srgbClr val="000000"/>
                </a:solidFill>
                <a:latin typeface="Century Schoolbook" panose="02040604050505020304" pitchFamily="18" charset="0"/>
              </a:rPr>
              <a:t>, </a:t>
            </a:r>
            <a:r>
              <a:rPr lang="en-US" sz="1600" dirty="0">
                <a:solidFill>
                  <a:srgbClr val="0000FF"/>
                </a:solidFill>
                <a:latin typeface="Century Schoolbook" panose="02040604050505020304" pitchFamily="18" charset="0"/>
              </a:rPr>
              <a:t>int</a:t>
            </a:r>
            <a:r>
              <a:rPr lang="en-US" sz="1600" dirty="0">
                <a:solidFill>
                  <a:srgbClr val="000000"/>
                </a:solidFill>
                <a:latin typeface="Century Schoolbook" panose="02040604050505020304" pitchFamily="18" charset="0"/>
              </a:rPr>
              <a:t> </a:t>
            </a:r>
            <a:r>
              <a:rPr lang="en-US" sz="1600" dirty="0">
                <a:solidFill>
                  <a:srgbClr val="808080"/>
                </a:solidFill>
                <a:latin typeface="Century Schoolbook" panose="02040604050505020304" pitchFamily="18" charset="0"/>
              </a:rPr>
              <a:t>y</a:t>
            </a:r>
            <a:r>
              <a:rPr lang="en-US" sz="16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dirty="0">
                <a:solidFill>
                  <a:srgbClr val="0000FF"/>
                </a:solidFill>
                <a:latin typeface="Century Schoolbook" panose="02040604050505020304" pitchFamily="18" charset="0"/>
              </a:rPr>
              <a:t>return</a:t>
            </a:r>
            <a:r>
              <a:rPr lang="en-US" dirty="0">
                <a:solidFill>
                  <a:srgbClr val="000000"/>
                </a:solidFill>
                <a:latin typeface="Century Schoolbook" panose="02040604050505020304" pitchFamily="18" charset="0"/>
              </a:rPr>
              <a:t> (</a:t>
            </a:r>
            <a:r>
              <a:rPr lang="en-US" dirty="0">
                <a:solidFill>
                  <a:srgbClr val="808080"/>
                </a:solidFill>
                <a:latin typeface="Century Schoolbook" panose="02040604050505020304" pitchFamily="18" charset="0"/>
              </a:rPr>
              <a:t>x</a:t>
            </a:r>
            <a:r>
              <a:rPr lang="en-US" dirty="0">
                <a:solidFill>
                  <a:srgbClr val="000000"/>
                </a:solidFill>
                <a:latin typeface="Century Schoolbook" panose="02040604050505020304" pitchFamily="18" charset="0"/>
              </a:rPr>
              <a:t> + </a:t>
            </a:r>
            <a:r>
              <a:rPr lang="en-US" dirty="0">
                <a:solidFill>
                  <a:srgbClr val="808080"/>
                </a:solidFill>
                <a:latin typeface="Century Schoolbook" panose="02040604050505020304" pitchFamily="18" charset="0"/>
              </a:rPr>
              <a:t>y</a:t>
            </a:r>
            <a:r>
              <a:rPr lang="en-US" dirty="0">
                <a:solidFill>
                  <a:srgbClr val="000000"/>
                </a:solidFill>
                <a:latin typeface="Century Schoolbook" panose="02040604050505020304" pitchFamily="18" charset="0"/>
              </a:rPr>
              <a:t>);</a:t>
            </a:r>
          </a:p>
          <a:p>
            <a:pPr marL="0" indent="0">
              <a:lnSpc>
                <a:spcPct val="100000"/>
              </a:lnSpc>
              <a:spcBef>
                <a:spcPts val="100"/>
              </a:spcBef>
              <a:spcAft>
                <a:spcPts val="100"/>
              </a:spcAft>
              <a:buNone/>
            </a:pPr>
            <a:r>
              <a:rPr lang="en-US" sz="1600" dirty="0">
                <a:solidFill>
                  <a:srgbClr val="000000"/>
                </a:solidFill>
                <a:latin typeface="Century Schoolbook" panose="02040604050505020304" pitchFamily="18" charset="0"/>
              </a:rPr>
              <a:t>}</a:t>
            </a:r>
          </a:p>
          <a:p>
            <a:pPr marL="0" indent="0">
              <a:lnSpc>
                <a:spcPct val="100000"/>
              </a:lnSpc>
              <a:spcBef>
                <a:spcPts val="100"/>
              </a:spcBef>
              <a:spcAft>
                <a:spcPts val="100"/>
              </a:spcAft>
              <a:buNone/>
            </a:pPr>
            <a:r>
              <a:rPr lang="en-US" sz="1600" dirty="0">
                <a:solidFill>
                  <a:srgbClr val="0000FF"/>
                </a:solidFill>
                <a:latin typeface="Century Schoolbook" panose="02040604050505020304" pitchFamily="18" charset="0"/>
              </a:rPr>
              <a:t>double</a:t>
            </a:r>
            <a:r>
              <a:rPr lang="en-US" sz="1600" dirty="0">
                <a:solidFill>
                  <a:srgbClr val="000000"/>
                </a:solidFill>
                <a:latin typeface="Century Schoolbook" panose="02040604050505020304" pitchFamily="18" charset="0"/>
              </a:rPr>
              <a:t> value(</a:t>
            </a:r>
            <a:r>
              <a:rPr lang="en-US" sz="1600" dirty="0">
                <a:solidFill>
                  <a:srgbClr val="0000FF"/>
                </a:solidFill>
                <a:latin typeface="Century Schoolbook" panose="02040604050505020304" pitchFamily="18" charset="0"/>
              </a:rPr>
              <a:t>double</a:t>
            </a:r>
            <a:r>
              <a:rPr lang="en-US" sz="1600" dirty="0">
                <a:solidFill>
                  <a:srgbClr val="000000"/>
                </a:solidFill>
                <a:latin typeface="Century Schoolbook" panose="02040604050505020304" pitchFamily="18" charset="0"/>
              </a:rPr>
              <a:t> </a:t>
            </a:r>
            <a:r>
              <a:rPr lang="en-US" sz="1600" dirty="0">
                <a:solidFill>
                  <a:srgbClr val="808080"/>
                </a:solidFill>
                <a:latin typeface="Century Schoolbook" panose="02040604050505020304" pitchFamily="18" charset="0"/>
              </a:rPr>
              <a:t>x</a:t>
            </a:r>
            <a:r>
              <a:rPr lang="en-US" sz="16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dirty="0">
                <a:solidFill>
                  <a:srgbClr val="808080"/>
                </a:solidFill>
                <a:latin typeface="Century Schoolbook" panose="02040604050505020304" pitchFamily="18" charset="0"/>
              </a:rPr>
              <a:t>x</a:t>
            </a:r>
            <a:r>
              <a:rPr lang="en-US" dirty="0">
                <a:solidFill>
                  <a:srgbClr val="000000"/>
                </a:solidFill>
                <a:latin typeface="Century Schoolbook" panose="02040604050505020304" pitchFamily="18" charset="0"/>
              </a:rPr>
              <a:t> = 5.5;</a:t>
            </a:r>
          </a:p>
          <a:p>
            <a:pPr marL="400050" lvl="1" indent="0">
              <a:lnSpc>
                <a:spcPct val="100000"/>
              </a:lnSpc>
              <a:spcBef>
                <a:spcPts val="100"/>
              </a:spcBef>
              <a:spcAft>
                <a:spcPts val="100"/>
              </a:spcAft>
              <a:buNone/>
            </a:pPr>
            <a:r>
              <a:rPr lang="en-US" dirty="0">
                <a:solidFill>
                  <a:srgbClr val="0000FF"/>
                </a:solidFill>
                <a:latin typeface="Century Schoolbook" panose="02040604050505020304" pitchFamily="18" charset="0"/>
              </a:rPr>
              <a:t>return</a:t>
            </a:r>
            <a:r>
              <a:rPr lang="en-US" dirty="0">
                <a:solidFill>
                  <a:srgbClr val="000000"/>
                </a:solidFill>
                <a:latin typeface="Century Schoolbook" panose="02040604050505020304" pitchFamily="18" charset="0"/>
              </a:rPr>
              <a:t> </a:t>
            </a:r>
            <a:r>
              <a:rPr lang="en-US" dirty="0">
                <a:solidFill>
                  <a:srgbClr val="808080"/>
                </a:solidFill>
                <a:latin typeface="Century Schoolbook" panose="02040604050505020304" pitchFamily="18" charset="0"/>
              </a:rPr>
              <a:t>x</a:t>
            </a:r>
            <a:r>
              <a:rPr lang="en-US" dirty="0">
                <a:solidFill>
                  <a:srgbClr val="000000"/>
                </a:solidFill>
                <a:latin typeface="Century Schoolbook" panose="02040604050505020304" pitchFamily="18" charset="0"/>
              </a:rPr>
              <a:t>;</a:t>
            </a:r>
          </a:p>
          <a:p>
            <a:pPr marL="0" indent="0">
              <a:lnSpc>
                <a:spcPct val="100000"/>
              </a:lnSpc>
              <a:spcBef>
                <a:spcPts val="100"/>
              </a:spcBef>
              <a:spcAft>
                <a:spcPts val="100"/>
              </a:spcAft>
              <a:buNone/>
            </a:pPr>
            <a:r>
              <a:rPr lang="en-US" sz="1600" dirty="0">
                <a:solidFill>
                  <a:srgbClr val="000000"/>
                </a:solidFill>
                <a:latin typeface="Century Schoolbook" panose="02040604050505020304" pitchFamily="18" charset="0"/>
              </a:rPr>
              <a:t>}</a:t>
            </a:r>
          </a:p>
        </p:txBody>
      </p:sp>
      <p:sp>
        <p:nvSpPr>
          <p:cNvPr id="5" name="Footer Placeholder 4">
            <a:extLst>
              <a:ext uri="{FF2B5EF4-FFF2-40B4-BE49-F238E27FC236}">
                <a16:creationId xmlns:a16="http://schemas.microsoft.com/office/drawing/2014/main" id="{E82EB44D-CF4C-47A5-8085-E184AE5F66A7}"/>
              </a:ext>
            </a:extLst>
          </p:cNvPr>
          <p:cNvSpPr>
            <a:spLocks noGrp="1"/>
          </p:cNvSpPr>
          <p:nvPr>
            <p:ph type="ftr" sz="quarter" idx="11"/>
          </p:nvPr>
        </p:nvSpPr>
        <p:spPr>
          <a:xfrm>
            <a:off x="4953000" y="6272784"/>
            <a:ext cx="4745736" cy="365125"/>
          </a:xfrm>
        </p:spPr>
        <p:txBody>
          <a:bodyPr/>
          <a:lstStyle/>
          <a:p>
            <a:r>
              <a:rPr lang="en-US" dirty="0"/>
              <a:t>CS201R : Problems Solving and Programming II </a:t>
            </a:r>
          </a:p>
        </p:txBody>
      </p:sp>
      <p:sp>
        <p:nvSpPr>
          <p:cNvPr id="7" name="Slide Number Placeholder 6">
            <a:extLst>
              <a:ext uri="{FF2B5EF4-FFF2-40B4-BE49-F238E27FC236}">
                <a16:creationId xmlns:a16="http://schemas.microsoft.com/office/drawing/2014/main" id="{06AF6B5A-39A9-457C-B9DF-B69E6AA97C75}"/>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8" name="Picture 7" descr="A picture containing text, device, black, meter&#10;&#10;Description automatically generated">
            <a:extLst>
              <a:ext uri="{FF2B5EF4-FFF2-40B4-BE49-F238E27FC236}">
                <a16:creationId xmlns:a16="http://schemas.microsoft.com/office/drawing/2014/main" id="{13AF664B-F209-447D-8079-1A81E833BD6F}"/>
              </a:ext>
            </a:extLst>
          </p:cNvPr>
          <p:cNvPicPr>
            <a:picLocks noChangeAspect="1"/>
          </p:cNvPicPr>
          <p:nvPr/>
        </p:nvPicPr>
        <p:blipFill>
          <a:blip r:embed="rId2"/>
          <a:stretch>
            <a:fillRect/>
          </a:stretch>
        </p:blipFill>
        <p:spPr>
          <a:xfrm>
            <a:off x="5788322" y="3793788"/>
            <a:ext cx="3355678" cy="1230187"/>
          </a:xfrm>
          <a:prstGeom prst="rect">
            <a:avLst/>
          </a:prstGeom>
        </p:spPr>
      </p:pic>
      <p:sp>
        <p:nvSpPr>
          <p:cNvPr id="4" name="TextBox 3">
            <a:extLst>
              <a:ext uri="{FF2B5EF4-FFF2-40B4-BE49-F238E27FC236}">
                <a16:creationId xmlns:a16="http://schemas.microsoft.com/office/drawing/2014/main" id="{726B86DE-BD30-4D13-9E99-99D95C6B4581}"/>
              </a:ext>
            </a:extLst>
          </p:cNvPr>
          <p:cNvSpPr txBox="1"/>
          <p:nvPr/>
        </p:nvSpPr>
        <p:spPr>
          <a:xfrm>
            <a:off x="6121570" y="3028129"/>
            <a:ext cx="457200" cy="369332"/>
          </a:xfrm>
          <a:prstGeom prst="rect">
            <a:avLst/>
          </a:prstGeom>
          <a:noFill/>
          <a:ln w="38100">
            <a:solidFill>
              <a:schemeClr val="accent4"/>
            </a:solidFill>
          </a:ln>
        </p:spPr>
        <p:txBody>
          <a:bodyPr wrap="square" rtlCol="0">
            <a:spAutoFit/>
          </a:bodyPr>
          <a:lstStyle/>
          <a:p>
            <a:r>
              <a:rPr lang="en-US" dirty="0"/>
              <a:t> 0</a:t>
            </a:r>
          </a:p>
        </p:txBody>
      </p:sp>
      <p:sp>
        <p:nvSpPr>
          <p:cNvPr id="6" name="TextBox 5">
            <a:extLst>
              <a:ext uri="{FF2B5EF4-FFF2-40B4-BE49-F238E27FC236}">
                <a16:creationId xmlns:a16="http://schemas.microsoft.com/office/drawing/2014/main" id="{1C13D92B-B628-48EC-89BD-CFF4F317B1A4}"/>
              </a:ext>
            </a:extLst>
          </p:cNvPr>
          <p:cNvSpPr txBox="1"/>
          <p:nvPr/>
        </p:nvSpPr>
        <p:spPr>
          <a:xfrm>
            <a:off x="5729902" y="2989164"/>
            <a:ext cx="609600" cy="369332"/>
          </a:xfrm>
          <a:prstGeom prst="rect">
            <a:avLst/>
          </a:prstGeom>
          <a:noFill/>
        </p:spPr>
        <p:txBody>
          <a:bodyPr wrap="square" rtlCol="0">
            <a:spAutoFit/>
          </a:bodyPr>
          <a:lstStyle/>
          <a:p>
            <a:r>
              <a:rPr lang="en-US" dirty="0"/>
              <a:t>z</a:t>
            </a:r>
          </a:p>
        </p:txBody>
      </p:sp>
      <p:sp>
        <p:nvSpPr>
          <p:cNvPr id="9" name="TextBox 8">
            <a:extLst>
              <a:ext uri="{FF2B5EF4-FFF2-40B4-BE49-F238E27FC236}">
                <a16:creationId xmlns:a16="http://schemas.microsoft.com/office/drawing/2014/main" id="{2151B14A-B705-4E3F-87A0-E07F2D121032}"/>
              </a:ext>
            </a:extLst>
          </p:cNvPr>
          <p:cNvSpPr txBox="1"/>
          <p:nvPr/>
        </p:nvSpPr>
        <p:spPr>
          <a:xfrm>
            <a:off x="5635922" y="5492715"/>
            <a:ext cx="457200" cy="369332"/>
          </a:xfrm>
          <a:prstGeom prst="rect">
            <a:avLst/>
          </a:prstGeom>
          <a:noFill/>
          <a:ln w="38100">
            <a:solidFill>
              <a:schemeClr val="accent4"/>
            </a:solidFill>
          </a:ln>
        </p:spPr>
        <p:txBody>
          <a:bodyPr wrap="square" rtlCol="0">
            <a:spAutoFit/>
          </a:bodyPr>
          <a:lstStyle/>
          <a:p>
            <a:r>
              <a:rPr lang="en-US" dirty="0"/>
              <a:t> 0</a:t>
            </a:r>
          </a:p>
        </p:txBody>
      </p:sp>
      <p:sp>
        <p:nvSpPr>
          <p:cNvPr id="10" name="TextBox 9">
            <a:extLst>
              <a:ext uri="{FF2B5EF4-FFF2-40B4-BE49-F238E27FC236}">
                <a16:creationId xmlns:a16="http://schemas.microsoft.com/office/drawing/2014/main" id="{9B9DA7E2-AECC-44EC-A1A5-01D8457920F8}"/>
              </a:ext>
            </a:extLst>
          </p:cNvPr>
          <p:cNvSpPr txBox="1"/>
          <p:nvPr/>
        </p:nvSpPr>
        <p:spPr>
          <a:xfrm>
            <a:off x="5188508" y="5468454"/>
            <a:ext cx="609600"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CF33526D-EABC-4BAE-A22D-41F99C38FB77}"/>
              </a:ext>
            </a:extLst>
          </p:cNvPr>
          <p:cNvSpPr txBox="1"/>
          <p:nvPr/>
        </p:nvSpPr>
        <p:spPr>
          <a:xfrm flipH="1">
            <a:off x="5608203" y="5962353"/>
            <a:ext cx="512638" cy="369332"/>
          </a:xfrm>
          <a:prstGeom prst="rect">
            <a:avLst/>
          </a:prstGeom>
          <a:noFill/>
          <a:ln w="38100">
            <a:solidFill>
              <a:schemeClr val="accent4"/>
            </a:solidFill>
          </a:ln>
        </p:spPr>
        <p:txBody>
          <a:bodyPr wrap="square" rtlCol="0">
            <a:spAutoFit/>
          </a:bodyPr>
          <a:lstStyle/>
          <a:p>
            <a:r>
              <a:rPr lang="en-US" dirty="0"/>
              <a:t>5.5</a:t>
            </a:r>
          </a:p>
        </p:txBody>
      </p:sp>
      <p:sp>
        <p:nvSpPr>
          <p:cNvPr id="12" name="TextBox 11">
            <a:extLst>
              <a:ext uri="{FF2B5EF4-FFF2-40B4-BE49-F238E27FC236}">
                <a16:creationId xmlns:a16="http://schemas.microsoft.com/office/drawing/2014/main" id="{CCBB9F74-D00E-44C0-9A74-C13BBB56FD0F}"/>
              </a:ext>
            </a:extLst>
          </p:cNvPr>
          <p:cNvSpPr txBox="1"/>
          <p:nvPr/>
        </p:nvSpPr>
        <p:spPr>
          <a:xfrm flipH="1">
            <a:off x="5181005" y="5938092"/>
            <a:ext cx="683517" cy="369332"/>
          </a:xfrm>
          <a:prstGeom prst="rect">
            <a:avLst/>
          </a:prstGeom>
          <a:noFill/>
        </p:spPr>
        <p:txBody>
          <a:bodyPr wrap="square" rtlCol="0">
            <a:spAutoFit/>
          </a:bodyPr>
          <a:lstStyle/>
          <a:p>
            <a:r>
              <a:rPr lang="en-US" dirty="0"/>
              <a:t>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fade">
                                      <p:cBhvr>
                                        <p:cTn id="37" dur="500"/>
                                        <p:tgtEl>
                                          <p:spTgt spid="3">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Effect transition="in" filter="fade">
                                      <p:cBhvr>
                                        <p:cTn id="51" dur="500"/>
                                        <p:tgtEl>
                                          <p:spTgt spid="3">
                                            <p:txEl>
                                              <p:pRg st="16" end="1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7" end="17"/>
                                            </p:txEl>
                                          </p:spTgt>
                                        </p:tgtEl>
                                        <p:attrNameLst>
                                          <p:attrName>style.visibility</p:attrName>
                                        </p:attrNameLst>
                                      </p:cBhvr>
                                      <p:to>
                                        <p:strVal val="visible"/>
                                      </p:to>
                                    </p:set>
                                    <p:animEffect transition="in" filter="fade">
                                      <p:cBhvr>
                                        <p:cTn id="54" dur="500"/>
                                        <p:tgtEl>
                                          <p:spTgt spid="3">
                                            <p:txEl>
                                              <p:pRg st="17" end="1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animEffect transition="in" filter="fade">
                                      <p:cBhvr>
                                        <p:cTn id="57" dur="500"/>
                                        <p:tgtEl>
                                          <p:spTgt spid="3">
                                            <p:txEl>
                                              <p:pRg st="18" end="18"/>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9" end="19"/>
                                            </p:txEl>
                                          </p:spTgt>
                                        </p:tgtEl>
                                        <p:attrNameLst>
                                          <p:attrName>style.visibility</p:attrName>
                                        </p:attrNameLst>
                                      </p:cBhvr>
                                      <p:to>
                                        <p:strVal val="visible"/>
                                      </p:to>
                                    </p:set>
                                    <p:animEffect transition="in" filter="fade">
                                      <p:cBhvr>
                                        <p:cTn id="60" dur="500"/>
                                        <p:tgtEl>
                                          <p:spTgt spid="3">
                                            <p:txEl>
                                              <p:pRg st="19" end="1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fade">
                                      <p:cBhvr>
                                        <p:cTn id="65" dur="500"/>
                                        <p:tgtEl>
                                          <p:spTgt spid="3">
                                            <p:txEl>
                                              <p:pRg st="14" end="1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20" end="20"/>
                                            </p:txEl>
                                          </p:spTgt>
                                        </p:tgtEl>
                                        <p:attrNameLst>
                                          <p:attrName>style.visibility</p:attrName>
                                        </p:attrNameLst>
                                      </p:cBhvr>
                                      <p:to>
                                        <p:strVal val="visible"/>
                                      </p:to>
                                    </p:set>
                                    <p:animEffect transition="in" filter="fade">
                                      <p:cBhvr>
                                        <p:cTn id="70" dur="500"/>
                                        <p:tgtEl>
                                          <p:spTgt spid="3">
                                            <p:txEl>
                                              <p:pRg st="20" end="2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fade">
                                      <p:cBhvr>
                                        <p:cTn id="78" dur="500"/>
                                        <p:tgtEl>
                                          <p:spTgt spid="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21" end="21"/>
                                            </p:txEl>
                                          </p:spTgt>
                                        </p:tgtEl>
                                        <p:attrNameLst>
                                          <p:attrName>style.visibility</p:attrName>
                                        </p:attrNameLst>
                                      </p:cBhvr>
                                      <p:to>
                                        <p:strVal val="visible"/>
                                      </p:to>
                                    </p:set>
                                    <p:animEffect transition="in" filter="fade">
                                      <p:cBhvr>
                                        <p:cTn id="83" dur="500"/>
                                        <p:tgtEl>
                                          <p:spTgt spid="3">
                                            <p:txEl>
                                              <p:pRg st="21" end="2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500"/>
                                        <p:tgtEl>
                                          <p:spTgt spid="1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fade">
                                      <p:cBhvr>
                                        <p:cTn id="91" dur="500"/>
                                        <p:tgtEl>
                                          <p:spTgt spid="1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
                                            <p:txEl>
                                              <p:pRg st="22" end="22"/>
                                            </p:txEl>
                                          </p:spTgt>
                                        </p:tgtEl>
                                        <p:attrNameLst>
                                          <p:attrName>style.visibility</p:attrName>
                                        </p:attrNameLst>
                                      </p:cBhvr>
                                      <p:to>
                                        <p:strVal val="visible"/>
                                      </p:to>
                                    </p:set>
                                    <p:animEffect transition="in" filter="fade">
                                      <p:cBhvr>
                                        <p:cTn id="96" dur="500"/>
                                        <p:tgtEl>
                                          <p:spTgt spid="3">
                                            <p:txEl>
                                              <p:pRg st="22" end="2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
                                            <p:txEl>
                                              <p:pRg st="15" end="15"/>
                                            </p:txEl>
                                          </p:spTgt>
                                        </p:tgtEl>
                                        <p:attrNameLst>
                                          <p:attrName>style.visibility</p:attrName>
                                        </p:attrNameLst>
                                      </p:cBhvr>
                                      <p:to>
                                        <p:strVal val="visible"/>
                                      </p:to>
                                    </p:set>
                                    <p:animEffect transition="in" filter="fade">
                                      <p:cBhvr>
                                        <p:cTn id="101" dur="500"/>
                                        <p:tgtEl>
                                          <p:spTgt spid="3">
                                            <p:txEl>
                                              <p:pRg st="15" end="15"/>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8"/>
                                        </p:tgtEl>
                                        <p:attrNameLst>
                                          <p:attrName>style.visibility</p:attrName>
                                        </p:attrNameLst>
                                      </p:cBhvr>
                                      <p:to>
                                        <p:strVal val="visible"/>
                                      </p:to>
                                    </p:set>
                                    <p:animEffect transition="in" filter="fade">
                                      <p:cBhvr>
                                        <p:cTn id="10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9" grpId="0" animBg="1"/>
      <p:bldP spid="10" grpId="0"/>
      <p:bldP spid="11"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SOLVING &amp; PROGRAMMING II </a:t>
            </a:r>
          </a:p>
        </p:txBody>
      </p:sp>
      <p:sp>
        <p:nvSpPr>
          <p:cNvPr id="3" name="Subtitle 2"/>
          <p:cNvSpPr>
            <a:spLocks noGrp="1"/>
          </p:cNvSpPr>
          <p:nvPr>
            <p:ph type="subTitle" idx="1"/>
          </p:nvPr>
        </p:nvSpPr>
        <p:spPr/>
        <p:txBody>
          <a:bodyPr/>
          <a:lstStyle/>
          <a:p>
            <a:r>
              <a:rPr lang="en-US" dirty="0">
                <a:solidFill>
                  <a:schemeClr val="tx1"/>
                </a:solidFill>
              </a:rPr>
              <a:t>Week 2</a:t>
            </a:r>
          </a:p>
          <a:p>
            <a:r>
              <a:rPr lang="en-US" dirty="0">
                <a:solidFill>
                  <a:schemeClr val="tx1"/>
                </a:solidFill>
              </a:rPr>
              <a:t>FUNCTION BASICS</a:t>
            </a:r>
          </a:p>
        </p:txBody>
      </p:sp>
      <p:sp>
        <p:nvSpPr>
          <p:cNvPr id="4" name="Footer Placeholder 3">
            <a:extLst>
              <a:ext uri="{FF2B5EF4-FFF2-40B4-BE49-F238E27FC236}">
                <a16:creationId xmlns:a16="http://schemas.microsoft.com/office/drawing/2014/main" id="{56ED9A12-BD1D-439F-8828-CD2538F4A5F4}"/>
              </a:ext>
            </a:extLst>
          </p:cNvPr>
          <p:cNvSpPr>
            <a:spLocks noGrp="1"/>
          </p:cNvSpPr>
          <p:nvPr>
            <p:ph type="ftr" sz="quarter" idx="11"/>
          </p:nvPr>
        </p:nvSpPr>
        <p:spPr/>
        <p:txBody>
          <a:bodyPr/>
          <a:lstStyle/>
          <a:p>
            <a:r>
              <a:rPr lang="en-US" dirty="0"/>
              <a:t>CS201R : Problems Solving and Programming II </a:t>
            </a:r>
          </a:p>
        </p:txBody>
      </p:sp>
      <p:sp>
        <p:nvSpPr>
          <p:cNvPr id="6" name="Slide Number Placeholder 5">
            <a:extLst>
              <a:ext uri="{FF2B5EF4-FFF2-40B4-BE49-F238E27FC236}">
                <a16:creationId xmlns:a16="http://schemas.microsoft.com/office/drawing/2014/main" id="{F79EF698-EC68-4E18-838F-A239DE96E797}"/>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037" y="103788"/>
            <a:ext cx="8229600" cy="6471795"/>
          </a:xfrm>
        </p:spPr>
        <p:txBody>
          <a:bodyPr>
            <a:noAutofit/>
          </a:bodyPr>
          <a:lstStyle/>
          <a:p>
            <a:pPr marL="0" indent="0">
              <a:lnSpc>
                <a:spcPct val="100000"/>
              </a:lnSpc>
              <a:spcBef>
                <a:spcPts val="100"/>
              </a:spcBef>
              <a:spcAft>
                <a:spcPts val="100"/>
              </a:spcAft>
              <a:buNone/>
            </a:pPr>
            <a:r>
              <a:rPr lang="en-US" sz="1400" dirty="0">
                <a:solidFill>
                  <a:srgbClr val="808080"/>
                </a:solidFill>
                <a:latin typeface="Century Schoolbook" panose="02040604050505020304" pitchFamily="18" charset="0"/>
              </a:rPr>
              <a:t>#include</a:t>
            </a:r>
            <a:r>
              <a:rPr lang="en-US" sz="1400" dirty="0">
                <a:solidFill>
                  <a:srgbClr val="A31515"/>
                </a:solidFill>
                <a:latin typeface="Century Schoolbook" panose="02040604050505020304" pitchFamily="18" charset="0"/>
              </a:rPr>
              <a:t>&lt;iostream&gt;</a:t>
            </a:r>
            <a:endParaRPr lang="en-US" sz="14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400" dirty="0">
                <a:solidFill>
                  <a:srgbClr val="0000FF"/>
                </a:solidFill>
                <a:latin typeface="Century Schoolbook" panose="02040604050505020304" pitchFamily="18" charset="0"/>
              </a:rPr>
              <a:t>using</a:t>
            </a:r>
            <a:r>
              <a:rPr lang="en-US" sz="1400" dirty="0">
                <a:solidFill>
                  <a:srgbClr val="000000"/>
                </a:solidFill>
                <a:latin typeface="Century Schoolbook" panose="02040604050505020304" pitchFamily="18" charset="0"/>
              </a:rPr>
              <a:t> </a:t>
            </a:r>
            <a:r>
              <a:rPr lang="en-US" sz="1400" dirty="0">
                <a:solidFill>
                  <a:srgbClr val="0000FF"/>
                </a:solidFill>
                <a:latin typeface="Century Schoolbook" panose="02040604050505020304" pitchFamily="18" charset="0"/>
              </a:rPr>
              <a:t>namespace</a:t>
            </a:r>
            <a:r>
              <a:rPr lang="en-US" sz="1400" dirty="0">
                <a:solidFill>
                  <a:srgbClr val="000000"/>
                </a:solidFill>
                <a:latin typeface="Century Schoolbook" panose="02040604050505020304" pitchFamily="18" charset="0"/>
              </a:rPr>
              <a:t> std;</a:t>
            </a:r>
          </a:p>
          <a:p>
            <a:pPr marL="0" indent="0">
              <a:lnSpc>
                <a:spcPct val="100000"/>
              </a:lnSpc>
              <a:spcBef>
                <a:spcPts val="100"/>
              </a:spcBef>
              <a:spcAft>
                <a:spcPts val="100"/>
              </a:spcAft>
              <a:buNone/>
            </a:pPr>
            <a:endParaRPr lang="en-US" sz="14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400" dirty="0">
                <a:solidFill>
                  <a:srgbClr val="0000FF"/>
                </a:solidFill>
                <a:latin typeface="Century Schoolbook" panose="02040604050505020304" pitchFamily="18" charset="0"/>
              </a:rPr>
              <a:t>void</a:t>
            </a:r>
            <a:r>
              <a:rPr lang="en-US" sz="1400" dirty="0">
                <a:solidFill>
                  <a:srgbClr val="000000"/>
                </a:solidFill>
                <a:latin typeface="Century Schoolbook" panose="02040604050505020304" pitchFamily="18" charset="0"/>
              </a:rPr>
              <a:t> main()</a:t>
            </a:r>
          </a:p>
          <a:p>
            <a:pPr marL="0" indent="0">
              <a:lnSpc>
                <a:spcPct val="100000"/>
              </a:lnSpc>
              <a:spcBef>
                <a:spcPts val="100"/>
              </a:spcBef>
              <a:spcAft>
                <a:spcPts val="100"/>
              </a:spcAft>
              <a:buNone/>
            </a:pPr>
            <a:r>
              <a:rPr lang="en-US" sz="14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sz="1400" dirty="0">
                <a:solidFill>
                  <a:srgbClr val="0000FF"/>
                </a:solidFill>
                <a:latin typeface="Century Schoolbook" panose="02040604050505020304" pitchFamily="18" charset="0"/>
              </a:rPr>
              <a:t>int</a:t>
            </a:r>
            <a:r>
              <a:rPr lang="en-US" sz="1400" dirty="0">
                <a:solidFill>
                  <a:srgbClr val="000000"/>
                </a:solidFill>
                <a:latin typeface="Century Schoolbook" panose="02040604050505020304" pitchFamily="18" charset="0"/>
              </a:rPr>
              <a:t> dollars;</a:t>
            </a:r>
          </a:p>
          <a:p>
            <a:pPr marL="400050" lvl="1" indent="0">
              <a:lnSpc>
                <a:spcPct val="100000"/>
              </a:lnSpc>
              <a:spcBef>
                <a:spcPts val="100"/>
              </a:spcBef>
              <a:spcAft>
                <a:spcPts val="100"/>
              </a:spcAft>
              <a:buNone/>
            </a:pPr>
            <a:r>
              <a:rPr lang="en-US" sz="1400" dirty="0">
                <a:solidFill>
                  <a:srgbClr val="0000FF"/>
                </a:solidFill>
                <a:latin typeface="Century Schoolbook" panose="02040604050505020304" pitchFamily="18" charset="0"/>
              </a:rPr>
              <a:t>int</a:t>
            </a:r>
            <a:r>
              <a:rPr lang="en-US" sz="1400" dirty="0">
                <a:solidFill>
                  <a:srgbClr val="000000"/>
                </a:solidFill>
                <a:latin typeface="Century Schoolbook" panose="02040604050505020304" pitchFamily="18" charset="0"/>
              </a:rPr>
              <a:t> bars;</a:t>
            </a:r>
          </a:p>
          <a:p>
            <a:pPr marL="400050" lvl="1" indent="0">
              <a:lnSpc>
                <a:spcPct val="100000"/>
              </a:lnSpc>
              <a:spcBef>
                <a:spcPts val="100"/>
              </a:spcBef>
              <a:spcAft>
                <a:spcPts val="100"/>
              </a:spcAft>
              <a:buNone/>
            </a:pPr>
            <a:r>
              <a:rPr lang="en-US" sz="1400" dirty="0">
                <a:solidFill>
                  <a:srgbClr val="0000FF"/>
                </a:solidFill>
                <a:latin typeface="Century Schoolbook" panose="02040604050505020304" pitchFamily="18" charset="0"/>
              </a:rPr>
              <a:t>int</a:t>
            </a:r>
            <a:r>
              <a:rPr lang="en-US" sz="1400" dirty="0">
                <a:solidFill>
                  <a:srgbClr val="000000"/>
                </a:solidFill>
                <a:latin typeface="Century Schoolbook" panose="02040604050505020304" pitchFamily="18" charset="0"/>
              </a:rPr>
              <a:t> coupon;</a:t>
            </a:r>
          </a:p>
          <a:p>
            <a:pPr marL="400050" lvl="1" indent="0">
              <a:lnSpc>
                <a:spcPct val="100000"/>
              </a:lnSpc>
              <a:spcBef>
                <a:spcPts val="100"/>
              </a:spcBef>
              <a:spcAft>
                <a:spcPts val="100"/>
              </a:spcAft>
              <a:buNone/>
            </a:pPr>
            <a:endParaRPr lang="en-US" sz="1400" dirty="0">
              <a:solidFill>
                <a:srgbClr val="000000"/>
              </a:solidFill>
              <a:latin typeface="Century Schoolbook" panose="02040604050505020304" pitchFamily="18" charset="0"/>
            </a:endParaRPr>
          </a:p>
          <a:p>
            <a:pPr marL="400050" lvl="1" indent="0">
              <a:lnSpc>
                <a:spcPct val="100000"/>
              </a:lnSpc>
              <a:spcBef>
                <a:spcPts val="100"/>
              </a:spcBef>
              <a:spcAft>
                <a:spcPts val="100"/>
              </a:spcAft>
              <a:buNone/>
            </a:pPr>
            <a:r>
              <a:rPr lang="en-US" sz="1400" dirty="0" err="1">
                <a:solidFill>
                  <a:srgbClr val="000000"/>
                </a:solidFill>
                <a:latin typeface="Century Schoolbook" panose="02040604050505020304" pitchFamily="18" charset="0"/>
              </a:rPr>
              <a:t>cout</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"Enter the amount of money you have :\n"</a:t>
            </a:r>
            <a:r>
              <a:rPr lang="en-US" sz="14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sz="1400" dirty="0" err="1">
                <a:solidFill>
                  <a:srgbClr val="000000"/>
                </a:solidFill>
                <a:latin typeface="Century Schoolbook" panose="02040604050505020304" pitchFamily="18" charset="0"/>
              </a:rPr>
              <a:t>cin</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&gt;&gt;</a:t>
            </a:r>
            <a:r>
              <a:rPr lang="en-US" sz="1400" dirty="0">
                <a:solidFill>
                  <a:srgbClr val="000000"/>
                </a:solidFill>
                <a:latin typeface="Century Schoolbook" panose="02040604050505020304" pitchFamily="18" charset="0"/>
              </a:rPr>
              <a:t> dollars;</a:t>
            </a:r>
          </a:p>
          <a:p>
            <a:pPr marL="400050" lvl="1" indent="0">
              <a:lnSpc>
                <a:spcPct val="100000"/>
              </a:lnSpc>
              <a:spcBef>
                <a:spcPts val="100"/>
              </a:spcBef>
              <a:spcAft>
                <a:spcPts val="100"/>
              </a:spcAft>
              <a:buNone/>
            </a:pPr>
            <a:endParaRPr lang="en-US" sz="1400" dirty="0">
              <a:solidFill>
                <a:srgbClr val="000000"/>
              </a:solidFill>
              <a:latin typeface="Century Schoolbook" panose="02040604050505020304" pitchFamily="18" charset="0"/>
            </a:endParaRPr>
          </a:p>
          <a:p>
            <a:pPr marL="400050" lvl="1" indent="0">
              <a:lnSpc>
                <a:spcPct val="100000"/>
              </a:lnSpc>
              <a:spcBef>
                <a:spcPts val="100"/>
              </a:spcBef>
              <a:spcAft>
                <a:spcPts val="100"/>
              </a:spcAft>
              <a:buNone/>
            </a:pPr>
            <a:r>
              <a:rPr lang="en-US" sz="1400" dirty="0">
                <a:solidFill>
                  <a:srgbClr val="000000"/>
                </a:solidFill>
                <a:latin typeface="Century Schoolbook" panose="02040604050505020304" pitchFamily="18" charset="0"/>
              </a:rPr>
              <a:t>bars = dollars;</a:t>
            </a:r>
          </a:p>
          <a:p>
            <a:pPr marL="400050" lvl="1" indent="0">
              <a:lnSpc>
                <a:spcPct val="100000"/>
              </a:lnSpc>
              <a:spcBef>
                <a:spcPts val="100"/>
              </a:spcBef>
              <a:spcAft>
                <a:spcPts val="100"/>
              </a:spcAft>
              <a:buNone/>
            </a:pPr>
            <a:r>
              <a:rPr lang="en-US" sz="1400" dirty="0" err="1">
                <a:solidFill>
                  <a:srgbClr val="000000"/>
                </a:solidFill>
                <a:latin typeface="Century Schoolbook" panose="02040604050505020304" pitchFamily="18" charset="0"/>
              </a:rPr>
              <a:t>cout</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"You can get "</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bars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 chocolate bars before opening the coupons\n"</a:t>
            </a:r>
            <a:r>
              <a:rPr lang="en-US" sz="14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endParaRPr lang="en-US" sz="1400" dirty="0">
              <a:solidFill>
                <a:srgbClr val="000000"/>
              </a:solidFill>
              <a:latin typeface="Century Schoolbook" panose="02040604050505020304" pitchFamily="18" charset="0"/>
            </a:endParaRPr>
          </a:p>
          <a:p>
            <a:pPr marL="400050" lvl="1" indent="0">
              <a:lnSpc>
                <a:spcPct val="100000"/>
              </a:lnSpc>
              <a:spcBef>
                <a:spcPts val="100"/>
              </a:spcBef>
              <a:spcAft>
                <a:spcPts val="100"/>
              </a:spcAft>
              <a:buNone/>
            </a:pPr>
            <a:r>
              <a:rPr lang="en-US" sz="1400" dirty="0">
                <a:solidFill>
                  <a:srgbClr val="000000"/>
                </a:solidFill>
                <a:latin typeface="Century Schoolbook" panose="02040604050505020304" pitchFamily="18" charset="0"/>
              </a:rPr>
              <a:t>coupon = bars;</a:t>
            </a:r>
          </a:p>
          <a:p>
            <a:pPr marL="400050" lvl="1" indent="0">
              <a:lnSpc>
                <a:spcPct val="100000"/>
              </a:lnSpc>
              <a:spcBef>
                <a:spcPts val="100"/>
              </a:spcBef>
              <a:spcAft>
                <a:spcPts val="100"/>
              </a:spcAft>
              <a:buNone/>
            </a:pPr>
            <a:r>
              <a:rPr lang="en-US" sz="1400" dirty="0">
                <a:solidFill>
                  <a:srgbClr val="008000"/>
                </a:solidFill>
                <a:latin typeface="Century Schoolbook" panose="02040604050505020304" pitchFamily="18" charset="0"/>
              </a:rPr>
              <a:t>//while loop is used to calculate number of bars after redeeming the coupons and number of coupons leftover</a:t>
            </a:r>
            <a:endParaRPr lang="en-US" sz="1400" dirty="0">
              <a:solidFill>
                <a:srgbClr val="000000"/>
              </a:solidFill>
              <a:latin typeface="Century Schoolbook" panose="02040604050505020304" pitchFamily="18" charset="0"/>
            </a:endParaRPr>
          </a:p>
          <a:p>
            <a:pPr marL="400050" lvl="1" indent="0">
              <a:lnSpc>
                <a:spcPct val="100000"/>
              </a:lnSpc>
              <a:spcBef>
                <a:spcPts val="100"/>
              </a:spcBef>
              <a:spcAft>
                <a:spcPts val="100"/>
              </a:spcAft>
              <a:buNone/>
            </a:pPr>
            <a:r>
              <a:rPr lang="en-US" sz="1400" dirty="0">
                <a:solidFill>
                  <a:srgbClr val="0000FF"/>
                </a:solidFill>
                <a:latin typeface="Century Schoolbook" panose="02040604050505020304" pitchFamily="18" charset="0"/>
              </a:rPr>
              <a:t>while</a:t>
            </a:r>
            <a:r>
              <a:rPr lang="en-US" sz="1400" dirty="0">
                <a:solidFill>
                  <a:srgbClr val="000000"/>
                </a:solidFill>
                <a:latin typeface="Century Schoolbook" panose="02040604050505020304" pitchFamily="18" charset="0"/>
              </a:rPr>
              <a:t> (coupon &gt;= 7)</a:t>
            </a:r>
          </a:p>
          <a:p>
            <a:pPr marL="400050" lvl="1" indent="0">
              <a:lnSpc>
                <a:spcPct val="100000"/>
              </a:lnSpc>
              <a:spcBef>
                <a:spcPts val="100"/>
              </a:spcBef>
              <a:spcAft>
                <a:spcPts val="100"/>
              </a:spcAft>
              <a:buNone/>
            </a:pPr>
            <a:r>
              <a:rPr lang="en-US" sz="1400" dirty="0">
                <a:solidFill>
                  <a:srgbClr val="000000"/>
                </a:solidFill>
                <a:latin typeface="Century Schoolbook" panose="02040604050505020304" pitchFamily="18" charset="0"/>
              </a:rPr>
              <a:t>{</a:t>
            </a:r>
          </a:p>
          <a:p>
            <a:pPr marL="800100" lvl="2" indent="0">
              <a:lnSpc>
                <a:spcPct val="100000"/>
              </a:lnSpc>
              <a:spcBef>
                <a:spcPts val="100"/>
              </a:spcBef>
              <a:spcAft>
                <a:spcPts val="100"/>
              </a:spcAft>
              <a:buNone/>
            </a:pPr>
            <a:r>
              <a:rPr lang="en-US" sz="1400" dirty="0">
                <a:solidFill>
                  <a:srgbClr val="000000"/>
                </a:solidFill>
                <a:latin typeface="Century Schoolbook" panose="02040604050505020304" pitchFamily="18" charset="0"/>
              </a:rPr>
              <a:t>bars += coupon / 7;</a:t>
            </a:r>
          </a:p>
          <a:p>
            <a:pPr marL="800100" lvl="2" indent="0">
              <a:lnSpc>
                <a:spcPct val="100000"/>
              </a:lnSpc>
              <a:spcBef>
                <a:spcPts val="100"/>
              </a:spcBef>
              <a:spcAft>
                <a:spcPts val="100"/>
              </a:spcAft>
              <a:buNone/>
            </a:pPr>
            <a:r>
              <a:rPr lang="en-US" sz="1400" dirty="0">
                <a:solidFill>
                  <a:srgbClr val="000000"/>
                </a:solidFill>
                <a:latin typeface="Century Schoolbook" panose="02040604050505020304" pitchFamily="18" charset="0"/>
              </a:rPr>
              <a:t>coupon = coupon / 7 + coupon % 7;</a:t>
            </a:r>
          </a:p>
          <a:p>
            <a:pPr marL="400050" lvl="1" indent="0">
              <a:lnSpc>
                <a:spcPct val="100000"/>
              </a:lnSpc>
              <a:spcBef>
                <a:spcPts val="100"/>
              </a:spcBef>
              <a:spcAft>
                <a:spcPts val="100"/>
              </a:spcAft>
              <a:buNone/>
            </a:pPr>
            <a:r>
              <a:rPr lang="en-US" sz="14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sz="1400" dirty="0" err="1">
                <a:solidFill>
                  <a:srgbClr val="000000"/>
                </a:solidFill>
                <a:latin typeface="Century Schoolbook" panose="02040604050505020304" pitchFamily="18" charset="0"/>
              </a:rPr>
              <a:t>cout</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"Now ,You can buy "</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bars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 bars in total by using your coupons\n"</a:t>
            </a:r>
            <a:r>
              <a:rPr lang="en-US" sz="14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sz="1400" dirty="0" err="1">
                <a:solidFill>
                  <a:srgbClr val="000000"/>
                </a:solidFill>
                <a:latin typeface="Century Schoolbook" panose="02040604050505020304" pitchFamily="18" charset="0"/>
              </a:rPr>
              <a:t>cout</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"and will have "</a:t>
            </a:r>
            <a:r>
              <a:rPr lang="en-US" sz="1400" dirty="0">
                <a:solidFill>
                  <a:srgbClr val="000000"/>
                </a:solidFill>
                <a:latin typeface="Century Schoolbook" panose="02040604050505020304" pitchFamily="18" charset="0"/>
              </a:rPr>
              <a:t>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coupon </a:t>
            </a:r>
            <a:r>
              <a:rPr lang="en-US" sz="1400" dirty="0">
                <a:solidFill>
                  <a:srgbClr val="008080"/>
                </a:solidFill>
                <a:latin typeface="Century Schoolbook" panose="02040604050505020304" pitchFamily="18" charset="0"/>
              </a:rPr>
              <a:t>&lt;&lt;</a:t>
            </a:r>
            <a:r>
              <a:rPr lang="en-US" sz="1400" dirty="0">
                <a:solidFill>
                  <a:srgbClr val="000000"/>
                </a:solidFill>
                <a:latin typeface="Century Schoolbook" panose="02040604050505020304" pitchFamily="18" charset="0"/>
              </a:rPr>
              <a:t> </a:t>
            </a:r>
            <a:r>
              <a:rPr lang="en-US" sz="1400" dirty="0">
                <a:solidFill>
                  <a:srgbClr val="A31515"/>
                </a:solidFill>
                <a:latin typeface="Century Schoolbook" panose="02040604050505020304" pitchFamily="18" charset="0"/>
              </a:rPr>
              <a:t>" left coupons\n"</a:t>
            </a:r>
            <a:r>
              <a:rPr lang="en-US" sz="1400" dirty="0">
                <a:solidFill>
                  <a:srgbClr val="000000"/>
                </a:solidFill>
                <a:latin typeface="Century Schoolbook" panose="02040604050505020304" pitchFamily="18" charset="0"/>
              </a:rPr>
              <a:t>;</a:t>
            </a:r>
          </a:p>
          <a:p>
            <a:pPr marL="0" indent="0">
              <a:lnSpc>
                <a:spcPct val="100000"/>
              </a:lnSpc>
              <a:spcBef>
                <a:spcPts val="100"/>
              </a:spcBef>
              <a:spcAft>
                <a:spcPts val="100"/>
              </a:spcAft>
              <a:buNone/>
            </a:pPr>
            <a:endParaRPr lang="en-US" sz="14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400" dirty="0">
                <a:solidFill>
                  <a:srgbClr val="000000"/>
                </a:solidFill>
                <a:latin typeface="Century Schoolbook" panose="02040604050505020304" pitchFamily="18" charset="0"/>
              </a:rPr>
              <a:t>}</a:t>
            </a:r>
          </a:p>
        </p:txBody>
      </p:sp>
      <p:sp>
        <p:nvSpPr>
          <p:cNvPr id="6" name="Footer Placeholder 5">
            <a:extLst>
              <a:ext uri="{FF2B5EF4-FFF2-40B4-BE49-F238E27FC236}">
                <a16:creationId xmlns:a16="http://schemas.microsoft.com/office/drawing/2014/main" id="{8754F5F9-493E-4DB5-A254-A81375C7B05E}"/>
              </a:ext>
            </a:extLst>
          </p:cNvPr>
          <p:cNvSpPr>
            <a:spLocks noGrp="1"/>
          </p:cNvSpPr>
          <p:nvPr>
            <p:ph type="ftr" sz="quarter" idx="11"/>
          </p:nvPr>
        </p:nvSpPr>
        <p:spPr>
          <a:xfrm>
            <a:off x="5257800" y="6326760"/>
            <a:ext cx="4745736" cy="365125"/>
          </a:xfrm>
        </p:spPr>
        <p:txBody>
          <a:bodyPr/>
          <a:lstStyle/>
          <a:p>
            <a:r>
              <a:rPr lang="en-US" dirty="0"/>
              <a:t>CS201R : Problems Solving and Programming II </a:t>
            </a:r>
          </a:p>
        </p:txBody>
      </p:sp>
      <p:sp>
        <p:nvSpPr>
          <p:cNvPr id="7" name="Slide Number Placeholder 6">
            <a:extLst>
              <a:ext uri="{FF2B5EF4-FFF2-40B4-BE49-F238E27FC236}">
                <a16:creationId xmlns:a16="http://schemas.microsoft.com/office/drawing/2014/main" id="{A25FC03C-81E3-4A9B-98D8-D161B61438D2}"/>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8" name="Picture 7" descr="Text&#10;&#10;Description automatically generated">
            <a:extLst>
              <a:ext uri="{FF2B5EF4-FFF2-40B4-BE49-F238E27FC236}">
                <a16:creationId xmlns:a16="http://schemas.microsoft.com/office/drawing/2014/main" id="{9BADA93B-C16E-43D8-B499-E68272F02102}"/>
              </a:ext>
            </a:extLst>
          </p:cNvPr>
          <p:cNvPicPr>
            <a:picLocks noChangeAspect="1"/>
          </p:cNvPicPr>
          <p:nvPr/>
        </p:nvPicPr>
        <p:blipFill>
          <a:blip r:embed="rId2"/>
          <a:stretch>
            <a:fillRect/>
          </a:stretch>
        </p:blipFill>
        <p:spPr>
          <a:xfrm>
            <a:off x="3971957" y="1219200"/>
            <a:ext cx="5001006" cy="1054429"/>
          </a:xfrm>
          <a:prstGeom prst="rect">
            <a:avLst/>
          </a:prstGeom>
        </p:spPr>
      </p:pic>
      <p:sp>
        <p:nvSpPr>
          <p:cNvPr id="9" name="Title 1">
            <a:extLst>
              <a:ext uri="{FF2B5EF4-FFF2-40B4-BE49-F238E27FC236}">
                <a16:creationId xmlns:a16="http://schemas.microsoft.com/office/drawing/2014/main" id="{93274988-0AF8-4F1D-ABED-B0CAA88F6199}"/>
              </a:ext>
            </a:extLst>
          </p:cNvPr>
          <p:cNvSpPr txBox="1">
            <a:spLocks/>
          </p:cNvSpPr>
          <p:nvPr/>
        </p:nvSpPr>
        <p:spPr>
          <a:xfrm>
            <a:off x="5266182" y="213464"/>
            <a:ext cx="3706781" cy="830200"/>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dirty="0">
                <a:highlight>
                  <a:srgbClr val="FFFF00"/>
                </a:highlight>
              </a:rPr>
              <a:t>EXAMPLE 5 SOLUTION</a:t>
            </a:r>
          </a:p>
          <a:p>
            <a:pPr algn="r"/>
            <a:r>
              <a:rPr lang="en-US" dirty="0">
                <a:highlight>
                  <a:srgbClr val="FFFF00"/>
                </a:highlight>
              </a:rPr>
              <a:t>No functions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3190"/>
            <a:ext cx="4190999" cy="6764810"/>
          </a:xfrm>
        </p:spPr>
        <p:txBody>
          <a:bodyPr>
            <a:noAutofit/>
          </a:bodyPr>
          <a:lstStyle/>
          <a:p>
            <a:pPr marL="0" indent="0">
              <a:lnSpc>
                <a:spcPct val="100000"/>
              </a:lnSpc>
              <a:spcBef>
                <a:spcPts val="100"/>
              </a:spcBef>
              <a:spcAft>
                <a:spcPts val="100"/>
              </a:spcAft>
              <a:buNone/>
            </a:pPr>
            <a:r>
              <a:rPr lang="en-US" sz="1100" dirty="0">
                <a:solidFill>
                  <a:srgbClr val="808080"/>
                </a:solidFill>
                <a:latin typeface="Century Schoolbook" panose="02040604050505020304" pitchFamily="18" charset="0"/>
              </a:rPr>
              <a:t>#include</a:t>
            </a:r>
            <a:r>
              <a:rPr lang="en-US" sz="1100" dirty="0">
                <a:solidFill>
                  <a:srgbClr val="A31515"/>
                </a:solidFill>
                <a:latin typeface="Century Schoolbook" panose="02040604050505020304" pitchFamily="18" charset="0"/>
              </a:rPr>
              <a:t>&lt;iostream&gt;</a:t>
            </a:r>
            <a:endParaRPr lang="en-US" sz="11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100" dirty="0">
                <a:solidFill>
                  <a:srgbClr val="0000FF"/>
                </a:solidFill>
                <a:latin typeface="Century Schoolbook" panose="02040604050505020304" pitchFamily="18" charset="0"/>
              </a:rPr>
              <a:t>using</a:t>
            </a:r>
            <a:r>
              <a:rPr lang="en-US" sz="1100" dirty="0">
                <a:solidFill>
                  <a:srgbClr val="000000"/>
                </a:solidFill>
                <a:latin typeface="Century Schoolbook" panose="02040604050505020304" pitchFamily="18" charset="0"/>
              </a:rPr>
              <a:t> </a:t>
            </a:r>
            <a:r>
              <a:rPr lang="en-US" sz="1100" dirty="0">
                <a:solidFill>
                  <a:srgbClr val="0000FF"/>
                </a:solidFill>
                <a:latin typeface="Century Schoolbook" panose="02040604050505020304" pitchFamily="18" charset="0"/>
              </a:rPr>
              <a:t>namespace</a:t>
            </a:r>
            <a:r>
              <a:rPr lang="en-US" sz="1100" dirty="0">
                <a:solidFill>
                  <a:srgbClr val="000000"/>
                </a:solidFill>
                <a:latin typeface="Century Schoolbook" panose="02040604050505020304" pitchFamily="18" charset="0"/>
              </a:rPr>
              <a:t> std;</a:t>
            </a:r>
          </a:p>
          <a:p>
            <a:pPr marL="0" indent="0">
              <a:lnSpc>
                <a:spcPct val="100000"/>
              </a:lnSpc>
              <a:spcBef>
                <a:spcPts val="100"/>
              </a:spcBef>
              <a:spcAft>
                <a:spcPts val="100"/>
              </a:spcAft>
              <a:buNone/>
            </a:pPr>
            <a:endParaRPr lang="en-US" sz="1100" dirty="0">
              <a:solidFill>
                <a:srgbClr val="000000"/>
              </a:solidFill>
              <a:latin typeface="Century Schoolbook" panose="02040604050505020304" pitchFamily="18" charset="0"/>
            </a:endParaRPr>
          </a:p>
          <a:p>
            <a:pPr marL="0" indent="0">
              <a:lnSpc>
                <a:spcPct val="100000"/>
              </a:lnSpc>
              <a:spcBef>
                <a:spcPts val="0"/>
              </a:spcBef>
              <a:buNone/>
            </a:pP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get_bars</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dollars</a:t>
            </a:r>
            <a:r>
              <a:rPr lang="en-US" sz="1200" dirty="0">
                <a:solidFill>
                  <a:srgbClr val="000000"/>
                </a:solidFill>
                <a:latin typeface="Consolas" panose="020B0609020204030204" pitchFamily="49" charset="0"/>
              </a:rPr>
              <a:t>);</a:t>
            </a:r>
          </a:p>
          <a:p>
            <a:pPr marL="0" indent="0">
              <a:lnSpc>
                <a:spcPct val="100000"/>
              </a:lnSpc>
              <a:spcBef>
                <a:spcPts val="0"/>
              </a:spcBef>
              <a:buNone/>
            </a:pPr>
            <a:r>
              <a:rPr lang="en-US" sz="1200" dirty="0">
                <a:solidFill>
                  <a:srgbClr val="008000"/>
                </a:solidFill>
                <a:latin typeface="Consolas" panose="020B0609020204030204" pitchFamily="49" charset="0"/>
              </a:rPr>
              <a:t>// Pre : None</a:t>
            </a:r>
            <a:endParaRPr lang="en-US" sz="1200" dirty="0">
              <a:solidFill>
                <a:srgbClr val="000000"/>
              </a:solidFill>
              <a:latin typeface="Consolas" panose="020B0609020204030204" pitchFamily="49" charset="0"/>
            </a:endParaRPr>
          </a:p>
          <a:p>
            <a:pPr marL="0" indent="0">
              <a:lnSpc>
                <a:spcPct val="100000"/>
              </a:lnSpc>
              <a:spcBef>
                <a:spcPts val="0"/>
              </a:spcBef>
              <a:buNone/>
            </a:pPr>
            <a:r>
              <a:rPr lang="en-US" sz="1200" dirty="0">
                <a:solidFill>
                  <a:srgbClr val="008000"/>
                </a:solidFill>
                <a:latin typeface="Consolas" panose="020B0609020204030204" pitchFamily="49" charset="0"/>
              </a:rPr>
              <a:t>// Post : update parameter dollars</a:t>
            </a:r>
            <a:endParaRPr lang="en-US" sz="1200" dirty="0">
              <a:solidFill>
                <a:srgbClr val="000000"/>
              </a:solidFill>
              <a:latin typeface="Consolas" panose="020B0609020204030204" pitchFamily="49" charset="0"/>
            </a:endParaRPr>
          </a:p>
          <a:p>
            <a:pPr marL="0" indent="0">
              <a:lnSpc>
                <a:spcPct val="100000"/>
              </a:lnSpc>
              <a:spcBef>
                <a:spcPts val="0"/>
              </a:spcBef>
              <a:buNone/>
            </a:pPr>
            <a:endParaRPr lang="en-US" sz="1200" dirty="0">
              <a:solidFill>
                <a:srgbClr val="000000"/>
              </a:solidFill>
              <a:latin typeface="Consolas" panose="020B0609020204030204" pitchFamily="49" charset="0"/>
            </a:endParaRPr>
          </a:p>
          <a:p>
            <a:pPr marL="0" indent="0">
              <a:lnSpc>
                <a:spcPct val="100000"/>
              </a:lnSpc>
              <a:spcBef>
                <a:spcPts val="0"/>
              </a:spcBef>
              <a:buNone/>
            </a:pP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calculate_results</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bars</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coupons</a:t>
            </a:r>
            <a:r>
              <a:rPr lang="en-US" sz="1200" dirty="0">
                <a:solidFill>
                  <a:srgbClr val="000000"/>
                </a:solidFill>
                <a:latin typeface="Consolas" panose="020B0609020204030204" pitchFamily="49" charset="0"/>
              </a:rPr>
              <a:t>);</a:t>
            </a:r>
          </a:p>
          <a:p>
            <a:pPr marL="0" indent="0">
              <a:lnSpc>
                <a:spcPct val="100000"/>
              </a:lnSpc>
              <a:spcBef>
                <a:spcPts val="0"/>
              </a:spcBef>
              <a:buNone/>
            </a:pPr>
            <a:r>
              <a:rPr lang="en-US" sz="1200" dirty="0">
                <a:solidFill>
                  <a:srgbClr val="008000"/>
                </a:solidFill>
                <a:latin typeface="Consolas" panose="020B0609020204030204" pitchFamily="49" charset="0"/>
              </a:rPr>
              <a:t>// Pre:   global bars has been set</a:t>
            </a:r>
            <a:endParaRPr lang="en-US" sz="1200" dirty="0">
              <a:solidFill>
                <a:srgbClr val="000000"/>
              </a:solidFill>
              <a:latin typeface="Consolas" panose="020B0609020204030204" pitchFamily="49" charset="0"/>
            </a:endParaRPr>
          </a:p>
          <a:p>
            <a:pPr marL="0" indent="0">
              <a:lnSpc>
                <a:spcPct val="100000"/>
              </a:lnSpc>
              <a:spcBef>
                <a:spcPts val="0"/>
              </a:spcBef>
              <a:buNone/>
            </a:pPr>
            <a:r>
              <a:rPr lang="en-US" sz="1200" dirty="0">
                <a:solidFill>
                  <a:srgbClr val="008000"/>
                </a:solidFill>
                <a:latin typeface="Consolas" panose="020B0609020204030204" pitchFamily="49" charset="0"/>
              </a:rPr>
              <a:t>// Post : bars will be set to the total amount </a:t>
            </a:r>
            <a:endParaRPr lang="en-US" sz="1200" dirty="0">
              <a:solidFill>
                <a:srgbClr val="000000"/>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output_results</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bars</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coupons</a:t>
            </a:r>
            <a:r>
              <a:rPr lang="en-US" sz="1200" dirty="0">
                <a:solidFill>
                  <a:srgbClr val="000000"/>
                </a:solidFill>
                <a:latin typeface="Consolas" panose="020B0609020204030204" pitchFamily="49" charset="0"/>
              </a:rPr>
              <a:t>);</a:t>
            </a:r>
          </a:p>
          <a:p>
            <a:pPr marL="0" indent="0">
              <a:lnSpc>
                <a:spcPct val="100000"/>
              </a:lnSpc>
              <a:spcBef>
                <a:spcPts val="0"/>
              </a:spcBef>
              <a:buNone/>
            </a:pPr>
            <a:r>
              <a:rPr lang="en-US" sz="1200" dirty="0">
                <a:solidFill>
                  <a:srgbClr val="008000"/>
                </a:solidFill>
                <a:latin typeface="Consolas" panose="020B0609020204030204" pitchFamily="49" charset="0"/>
              </a:rPr>
              <a:t>// Pre : bars and coupons have been updated</a:t>
            </a:r>
            <a:endParaRPr lang="en-US" sz="1200" dirty="0">
              <a:solidFill>
                <a:srgbClr val="000000"/>
              </a:solidFill>
              <a:latin typeface="Consolas" panose="020B0609020204030204" pitchFamily="49" charset="0"/>
            </a:endParaRPr>
          </a:p>
          <a:p>
            <a:pPr marL="0" indent="0">
              <a:lnSpc>
                <a:spcPct val="100000"/>
              </a:lnSpc>
              <a:spcBef>
                <a:spcPts val="0"/>
              </a:spcBef>
              <a:buNone/>
            </a:pPr>
            <a:r>
              <a:rPr lang="en-US" sz="1200" dirty="0">
                <a:solidFill>
                  <a:srgbClr val="008000"/>
                </a:solidFill>
                <a:latin typeface="Consolas" panose="020B0609020204030204" pitchFamily="49" charset="0"/>
              </a:rPr>
              <a:t>// Post : output the results of the program</a:t>
            </a:r>
            <a:endParaRPr lang="en-US" sz="9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endParaRPr lang="en-US" sz="11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endParaRPr lang="en-US" sz="1100" dirty="0">
              <a:solidFill>
                <a:srgbClr val="000000"/>
              </a:solidFill>
              <a:latin typeface="Century Schoolbook" panose="02040604050505020304" pitchFamily="18" charset="0"/>
            </a:endParaRPr>
          </a:p>
          <a:p>
            <a:pPr marL="0" indent="0">
              <a:lnSpc>
                <a:spcPct val="100000"/>
              </a:lnSpc>
              <a:spcBef>
                <a:spcPts val="100"/>
              </a:spcBef>
              <a:spcAft>
                <a:spcPts val="100"/>
              </a:spcAft>
              <a:buNone/>
            </a:pPr>
            <a:r>
              <a:rPr lang="en-US" sz="1100" dirty="0">
                <a:solidFill>
                  <a:srgbClr val="0000FF"/>
                </a:solidFill>
                <a:latin typeface="Century Schoolbook" panose="02040604050505020304" pitchFamily="18" charset="0"/>
              </a:rPr>
              <a:t>void</a:t>
            </a:r>
            <a:r>
              <a:rPr lang="en-US" sz="1100" dirty="0">
                <a:solidFill>
                  <a:srgbClr val="000000"/>
                </a:solidFill>
                <a:latin typeface="Century Schoolbook" panose="02040604050505020304" pitchFamily="18" charset="0"/>
              </a:rPr>
              <a:t> main()</a:t>
            </a:r>
          </a:p>
          <a:p>
            <a:pPr marL="0" indent="0">
              <a:lnSpc>
                <a:spcPct val="100000"/>
              </a:lnSpc>
              <a:spcBef>
                <a:spcPts val="100"/>
              </a:spcBef>
              <a:spcAft>
                <a:spcPts val="100"/>
              </a:spcAft>
              <a:buNone/>
            </a:pPr>
            <a:r>
              <a:rPr lang="en-US" sz="11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sz="1100" dirty="0">
                <a:solidFill>
                  <a:srgbClr val="000000"/>
                </a:solidFill>
                <a:latin typeface="Century Schoolbook" panose="02040604050505020304" pitchFamily="18" charset="0"/>
              </a:rPr>
              <a:t>dollars = </a:t>
            </a:r>
            <a:r>
              <a:rPr lang="en-US" sz="1100" dirty="0" err="1">
                <a:solidFill>
                  <a:srgbClr val="000000"/>
                </a:solidFill>
                <a:latin typeface="Century Schoolbook" panose="02040604050505020304" pitchFamily="18" charset="0"/>
              </a:rPr>
              <a:t>get_bars</a:t>
            </a:r>
            <a:r>
              <a:rPr lang="en-US" sz="11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r>
              <a:rPr lang="en-US" sz="1100" dirty="0">
                <a:solidFill>
                  <a:srgbClr val="000000"/>
                </a:solidFill>
                <a:latin typeface="Century Schoolbook" panose="02040604050505020304" pitchFamily="18" charset="0"/>
              </a:rPr>
              <a:t>bars = dollars;</a:t>
            </a:r>
          </a:p>
          <a:p>
            <a:pPr marL="400050" lvl="1" indent="0">
              <a:lnSpc>
                <a:spcPct val="100000"/>
              </a:lnSpc>
              <a:spcBef>
                <a:spcPts val="100"/>
              </a:spcBef>
              <a:spcAft>
                <a:spcPts val="100"/>
              </a:spcAft>
              <a:buNone/>
            </a:pPr>
            <a:r>
              <a:rPr lang="en-US" sz="1100" dirty="0">
                <a:solidFill>
                  <a:srgbClr val="000000"/>
                </a:solidFill>
                <a:latin typeface="Century Schoolbook" panose="02040604050505020304" pitchFamily="18" charset="0"/>
              </a:rPr>
              <a:t>coupons = bars;</a:t>
            </a:r>
          </a:p>
          <a:p>
            <a:pPr marL="400050" lvl="1" indent="0">
              <a:lnSpc>
                <a:spcPct val="100000"/>
              </a:lnSpc>
              <a:spcBef>
                <a:spcPts val="100"/>
              </a:spcBef>
              <a:spcAft>
                <a:spcPts val="100"/>
              </a:spcAft>
              <a:buNone/>
            </a:pPr>
            <a:endParaRPr lang="en-US" sz="1100" dirty="0">
              <a:solidFill>
                <a:srgbClr val="000000"/>
              </a:solidFill>
              <a:latin typeface="Century Schoolbook" panose="02040604050505020304" pitchFamily="18" charset="0"/>
            </a:endParaRPr>
          </a:p>
          <a:p>
            <a:pPr marL="400050" lvl="1" indent="0">
              <a:lnSpc>
                <a:spcPct val="100000"/>
              </a:lnSpc>
              <a:spcBef>
                <a:spcPts val="100"/>
              </a:spcBef>
              <a:spcAft>
                <a:spcPts val="100"/>
              </a:spcAft>
              <a:buNone/>
            </a:pPr>
            <a:r>
              <a:rPr lang="en-US" sz="1100" dirty="0" err="1">
                <a:solidFill>
                  <a:srgbClr val="000000"/>
                </a:solidFill>
                <a:latin typeface="Century Schoolbook" panose="02040604050505020304" pitchFamily="18" charset="0"/>
              </a:rPr>
              <a:t>calculate_results</a:t>
            </a:r>
            <a:r>
              <a:rPr lang="en-US" sz="1100" dirty="0">
                <a:solidFill>
                  <a:srgbClr val="000000"/>
                </a:solidFill>
                <a:latin typeface="Century Schoolbook" panose="02040604050505020304" pitchFamily="18" charset="0"/>
              </a:rPr>
              <a:t>();</a:t>
            </a:r>
          </a:p>
          <a:p>
            <a:pPr marL="400050" lvl="1" indent="0">
              <a:lnSpc>
                <a:spcPct val="100000"/>
              </a:lnSpc>
              <a:spcBef>
                <a:spcPts val="100"/>
              </a:spcBef>
              <a:spcAft>
                <a:spcPts val="100"/>
              </a:spcAft>
              <a:buNone/>
            </a:pPr>
            <a:endParaRPr lang="en-US" sz="1100" dirty="0">
              <a:solidFill>
                <a:srgbClr val="000000"/>
              </a:solidFill>
              <a:latin typeface="Century Schoolbook" panose="02040604050505020304" pitchFamily="18" charset="0"/>
            </a:endParaRPr>
          </a:p>
          <a:p>
            <a:pPr marL="400050" lvl="1" indent="0">
              <a:lnSpc>
                <a:spcPct val="100000"/>
              </a:lnSpc>
              <a:spcBef>
                <a:spcPts val="100"/>
              </a:spcBef>
              <a:spcAft>
                <a:spcPts val="100"/>
              </a:spcAft>
              <a:buNone/>
            </a:pPr>
            <a:r>
              <a:rPr lang="en-US" sz="1100" dirty="0" err="1">
                <a:solidFill>
                  <a:srgbClr val="000000"/>
                </a:solidFill>
                <a:latin typeface="Century Schoolbook" panose="02040604050505020304" pitchFamily="18" charset="0"/>
              </a:rPr>
              <a:t>output_results</a:t>
            </a:r>
            <a:r>
              <a:rPr lang="en-US" sz="1100" dirty="0">
                <a:solidFill>
                  <a:srgbClr val="000000"/>
                </a:solidFill>
                <a:latin typeface="Century Schoolbook" panose="02040604050505020304" pitchFamily="18" charset="0"/>
              </a:rPr>
              <a:t>(bars, coupons);</a:t>
            </a:r>
          </a:p>
          <a:p>
            <a:pPr marL="0" indent="0">
              <a:lnSpc>
                <a:spcPct val="100000"/>
              </a:lnSpc>
              <a:spcBef>
                <a:spcPts val="100"/>
              </a:spcBef>
              <a:spcAft>
                <a:spcPts val="100"/>
              </a:spcAft>
              <a:buNone/>
            </a:pPr>
            <a:r>
              <a:rPr lang="en-US" sz="1100" dirty="0">
                <a:solidFill>
                  <a:srgbClr val="000000"/>
                </a:solidFill>
                <a:latin typeface="Century Schoolbook" panose="02040604050505020304" pitchFamily="18" charset="0"/>
              </a:rPr>
              <a:t>}</a:t>
            </a:r>
          </a:p>
          <a:p>
            <a:pPr marL="0" indent="0">
              <a:buNone/>
            </a:pPr>
            <a:endParaRPr lang="en-US" sz="400" dirty="0">
              <a:solidFill>
                <a:srgbClr val="000000"/>
              </a:solidFill>
              <a:latin typeface="Consolas" panose="020B0609020204030204" pitchFamily="49" charset="0"/>
            </a:endParaRPr>
          </a:p>
        </p:txBody>
      </p:sp>
      <p:sp>
        <p:nvSpPr>
          <p:cNvPr id="5" name="Footer Placeholder 4">
            <a:extLst>
              <a:ext uri="{FF2B5EF4-FFF2-40B4-BE49-F238E27FC236}">
                <a16:creationId xmlns:a16="http://schemas.microsoft.com/office/drawing/2014/main" id="{7D592941-EA56-464F-A2C7-BE2F093494FA}"/>
              </a:ext>
            </a:extLst>
          </p:cNvPr>
          <p:cNvSpPr>
            <a:spLocks noGrp="1"/>
          </p:cNvSpPr>
          <p:nvPr>
            <p:ph type="ftr" sz="quarter" idx="11"/>
          </p:nvPr>
        </p:nvSpPr>
        <p:spPr>
          <a:xfrm>
            <a:off x="5066950" y="6441487"/>
            <a:ext cx="4745736" cy="365125"/>
          </a:xfrm>
        </p:spPr>
        <p:txBody>
          <a:bodyPr/>
          <a:lstStyle/>
          <a:p>
            <a:r>
              <a:rPr lang="en-US" dirty="0"/>
              <a:t>CS201R : Problems Solving and Programming II </a:t>
            </a:r>
          </a:p>
        </p:txBody>
      </p:sp>
      <p:sp>
        <p:nvSpPr>
          <p:cNvPr id="6" name="Slide Number Placeholder 5">
            <a:extLst>
              <a:ext uri="{FF2B5EF4-FFF2-40B4-BE49-F238E27FC236}">
                <a16:creationId xmlns:a16="http://schemas.microsoft.com/office/drawing/2014/main" id="{181DFC83-1328-4FA0-A831-3C6EE1501A41}"/>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4" name="Rectangle 3">
            <a:extLst>
              <a:ext uri="{FF2B5EF4-FFF2-40B4-BE49-F238E27FC236}">
                <a16:creationId xmlns:a16="http://schemas.microsoft.com/office/drawing/2014/main" id="{A1BA60CB-9A74-4EEB-AC73-D22C40A0810A}"/>
              </a:ext>
            </a:extLst>
          </p:cNvPr>
          <p:cNvSpPr/>
          <p:nvPr/>
        </p:nvSpPr>
        <p:spPr>
          <a:xfrm>
            <a:off x="5029200" y="1025494"/>
            <a:ext cx="3962400" cy="2893100"/>
          </a:xfrm>
          <a:prstGeom prst="rect">
            <a:avLst/>
          </a:prstGeom>
        </p:spPr>
        <p:txBody>
          <a:bodyPr wrap="square">
            <a:spAutoFit/>
          </a:bodyPr>
          <a:lstStyle/>
          <a:p>
            <a:r>
              <a:rPr lang="en-US" sz="700" dirty="0">
                <a:solidFill>
                  <a:srgbClr val="0000FF"/>
                </a:solidFill>
                <a:latin typeface="Consolas" panose="020B0609020204030204" pitchFamily="49" charset="0"/>
              </a:rPr>
              <a:t>void</a:t>
            </a:r>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calculate_results</a:t>
            </a:r>
            <a:r>
              <a:rPr lang="en-US" sz="700" dirty="0">
                <a:solidFill>
                  <a:srgbClr val="000000"/>
                </a:solidFill>
                <a:latin typeface="Consolas" panose="020B0609020204030204" pitchFamily="49" charset="0"/>
              </a:rPr>
              <a:t>() {</a:t>
            </a:r>
          </a:p>
          <a:p>
            <a:pPr lvl="1"/>
            <a:r>
              <a:rPr lang="en-US" sz="700" dirty="0">
                <a:solidFill>
                  <a:srgbClr val="008000"/>
                </a:solidFill>
                <a:latin typeface="Consolas" panose="020B0609020204030204" pitchFamily="49" charset="0"/>
              </a:rPr>
              <a:t>//while loop is used to calculate number of bars after redeeming the coupons and number of coupons leftover</a:t>
            </a:r>
            <a:endParaRPr lang="en-US" sz="700" dirty="0">
              <a:solidFill>
                <a:srgbClr val="000000"/>
              </a:solidFill>
              <a:latin typeface="Consolas" panose="020B0609020204030204" pitchFamily="49" charset="0"/>
            </a:endParaRPr>
          </a:p>
          <a:p>
            <a:pPr lvl="1"/>
            <a:r>
              <a:rPr lang="en-US" sz="700" dirty="0">
                <a:solidFill>
                  <a:srgbClr val="0000FF"/>
                </a:solidFill>
                <a:latin typeface="Consolas" panose="020B0609020204030204" pitchFamily="49" charset="0"/>
              </a:rPr>
              <a:t>while</a:t>
            </a:r>
            <a:r>
              <a:rPr lang="en-US" sz="700" dirty="0">
                <a:solidFill>
                  <a:srgbClr val="000000"/>
                </a:solidFill>
                <a:latin typeface="Consolas" panose="020B0609020204030204" pitchFamily="49" charset="0"/>
              </a:rPr>
              <a:t> (coupons &gt;= 7)</a:t>
            </a:r>
          </a:p>
          <a:p>
            <a:pPr lvl="1"/>
            <a:r>
              <a:rPr lang="en-US" sz="700" dirty="0">
                <a:solidFill>
                  <a:srgbClr val="000000"/>
                </a:solidFill>
                <a:latin typeface="Consolas" panose="020B0609020204030204" pitchFamily="49" charset="0"/>
              </a:rPr>
              <a:t>{</a:t>
            </a:r>
          </a:p>
          <a:p>
            <a:pPr lvl="2"/>
            <a:r>
              <a:rPr lang="en-US" sz="700" dirty="0">
                <a:solidFill>
                  <a:srgbClr val="000000"/>
                </a:solidFill>
                <a:latin typeface="Consolas" panose="020B0609020204030204" pitchFamily="49" charset="0"/>
              </a:rPr>
              <a:t>bars += coupons / 7;</a:t>
            </a:r>
          </a:p>
          <a:p>
            <a:pPr lvl="2"/>
            <a:r>
              <a:rPr lang="en-US" sz="700" dirty="0">
                <a:solidFill>
                  <a:srgbClr val="000000"/>
                </a:solidFill>
                <a:latin typeface="Consolas" panose="020B0609020204030204" pitchFamily="49" charset="0"/>
              </a:rPr>
              <a:t>coupons = coupons / 7 + coupons % 7;</a:t>
            </a:r>
          </a:p>
          <a:p>
            <a:pPr lvl="1"/>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a:t>
            </a:r>
          </a:p>
          <a:p>
            <a:endParaRPr lang="en-US" sz="700" dirty="0">
              <a:solidFill>
                <a:srgbClr val="000000"/>
              </a:solidFill>
              <a:latin typeface="Consolas" panose="020B0609020204030204" pitchFamily="49" charset="0"/>
            </a:endParaRPr>
          </a:p>
          <a:p>
            <a:r>
              <a:rPr lang="en-US" sz="700" dirty="0">
                <a:solidFill>
                  <a:srgbClr val="0000FF"/>
                </a:solidFill>
                <a:latin typeface="Consolas" panose="020B0609020204030204" pitchFamily="49" charset="0"/>
              </a:rPr>
              <a:t>void</a:t>
            </a:r>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output_results</a:t>
            </a:r>
            <a:r>
              <a:rPr lang="en-US" sz="700" dirty="0">
                <a:solidFill>
                  <a:srgbClr val="000000"/>
                </a:solidFill>
                <a:latin typeface="Consolas" panose="020B0609020204030204" pitchFamily="49" charset="0"/>
              </a:rPr>
              <a:t>(</a:t>
            </a:r>
            <a:r>
              <a:rPr lang="en-US" sz="700" dirty="0">
                <a:solidFill>
                  <a:srgbClr val="0000FF"/>
                </a:solidFill>
                <a:latin typeface="Consolas" panose="020B0609020204030204" pitchFamily="49" charset="0"/>
              </a:rPr>
              <a:t>int</a:t>
            </a:r>
            <a:r>
              <a:rPr lang="en-US" sz="700" dirty="0">
                <a:solidFill>
                  <a:srgbClr val="000000"/>
                </a:solidFill>
                <a:latin typeface="Consolas" panose="020B0609020204030204" pitchFamily="49" charset="0"/>
              </a:rPr>
              <a:t> </a:t>
            </a:r>
            <a:r>
              <a:rPr lang="en-US" sz="700" dirty="0" err="1">
                <a:solidFill>
                  <a:srgbClr val="808080"/>
                </a:solidFill>
                <a:latin typeface="Consolas" panose="020B0609020204030204" pitchFamily="49" charset="0"/>
              </a:rPr>
              <a:t>final_bars</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int</a:t>
            </a:r>
            <a:r>
              <a:rPr lang="en-US" sz="700" dirty="0">
                <a:solidFill>
                  <a:srgbClr val="000000"/>
                </a:solidFill>
                <a:latin typeface="Consolas" panose="020B0609020204030204" pitchFamily="49" charset="0"/>
              </a:rPr>
              <a:t> </a:t>
            </a:r>
            <a:r>
              <a:rPr lang="en-US" sz="700" dirty="0" err="1">
                <a:solidFill>
                  <a:srgbClr val="808080"/>
                </a:solidFill>
                <a:latin typeface="Consolas" panose="020B0609020204030204" pitchFamily="49" charset="0"/>
              </a:rPr>
              <a:t>final_coupons</a:t>
            </a:r>
            <a:r>
              <a:rPr lang="en-US" sz="700" dirty="0">
                <a:solidFill>
                  <a:srgbClr val="000000"/>
                </a:solidFill>
                <a:latin typeface="Consolas" panose="020B0609020204030204" pitchFamily="49" charset="0"/>
              </a:rPr>
              <a:t>) {</a:t>
            </a:r>
          </a:p>
          <a:p>
            <a:pPr lvl="1"/>
            <a:r>
              <a:rPr lang="en-US" sz="700" dirty="0" err="1">
                <a:solidFill>
                  <a:srgbClr val="000000"/>
                </a:solidFill>
                <a:latin typeface="Consolas" panose="020B0609020204030204" pitchFamily="49" charset="0"/>
              </a:rPr>
              <a:t>cout</a:t>
            </a:r>
            <a:r>
              <a:rPr lang="en-US" sz="700" dirty="0">
                <a:solidFill>
                  <a:srgbClr val="000000"/>
                </a:solidFill>
                <a:latin typeface="Consolas" panose="020B0609020204030204" pitchFamily="49" charset="0"/>
              </a:rPr>
              <a:t> </a:t>
            </a:r>
            <a:r>
              <a:rPr lang="en-US" sz="700" dirty="0">
                <a:solidFill>
                  <a:srgbClr val="008080"/>
                </a:solidFill>
                <a:latin typeface="Consolas" panose="020B0609020204030204" pitchFamily="49" charset="0"/>
              </a:rPr>
              <a:t>&lt;&lt;</a:t>
            </a:r>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"Now ,You can buy "</a:t>
            </a:r>
            <a:r>
              <a:rPr lang="en-US" sz="700" dirty="0">
                <a:solidFill>
                  <a:srgbClr val="000000"/>
                </a:solidFill>
                <a:latin typeface="Consolas" panose="020B0609020204030204" pitchFamily="49" charset="0"/>
              </a:rPr>
              <a:t> </a:t>
            </a:r>
            <a:r>
              <a:rPr lang="en-US" sz="700" dirty="0">
                <a:solidFill>
                  <a:srgbClr val="008080"/>
                </a:solidFill>
                <a:latin typeface="Consolas" panose="020B0609020204030204" pitchFamily="49" charset="0"/>
              </a:rPr>
              <a:t>&lt;&lt;</a:t>
            </a:r>
            <a:r>
              <a:rPr lang="en-US" sz="700" dirty="0">
                <a:solidFill>
                  <a:srgbClr val="000000"/>
                </a:solidFill>
                <a:latin typeface="Consolas" panose="020B0609020204030204" pitchFamily="49" charset="0"/>
              </a:rPr>
              <a:t> </a:t>
            </a:r>
            <a:r>
              <a:rPr lang="en-US" sz="700" dirty="0" err="1">
                <a:solidFill>
                  <a:srgbClr val="808080"/>
                </a:solidFill>
                <a:latin typeface="Consolas" panose="020B0609020204030204" pitchFamily="49" charset="0"/>
              </a:rPr>
              <a:t>final_bars</a:t>
            </a:r>
            <a:r>
              <a:rPr lang="en-US" sz="700" dirty="0">
                <a:solidFill>
                  <a:srgbClr val="000000"/>
                </a:solidFill>
                <a:latin typeface="Consolas" panose="020B0609020204030204" pitchFamily="49" charset="0"/>
              </a:rPr>
              <a:t> </a:t>
            </a:r>
            <a:r>
              <a:rPr lang="en-US" sz="700" dirty="0">
                <a:solidFill>
                  <a:srgbClr val="008080"/>
                </a:solidFill>
                <a:latin typeface="Consolas" panose="020B0609020204030204" pitchFamily="49" charset="0"/>
              </a:rPr>
              <a:t>&lt;&lt;</a:t>
            </a:r>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 bars in total by using your coupons\n"</a:t>
            </a:r>
            <a:r>
              <a:rPr lang="en-US" sz="700" dirty="0">
                <a:solidFill>
                  <a:srgbClr val="000000"/>
                </a:solidFill>
                <a:latin typeface="Consolas" panose="020B0609020204030204" pitchFamily="49" charset="0"/>
              </a:rPr>
              <a:t>;</a:t>
            </a:r>
          </a:p>
          <a:p>
            <a:pPr lvl="1"/>
            <a:r>
              <a:rPr lang="en-US" sz="700" dirty="0" err="1">
                <a:solidFill>
                  <a:srgbClr val="000000"/>
                </a:solidFill>
                <a:latin typeface="Consolas" panose="020B0609020204030204" pitchFamily="49" charset="0"/>
              </a:rPr>
              <a:t>cout</a:t>
            </a:r>
            <a:r>
              <a:rPr lang="en-US" sz="700" dirty="0">
                <a:solidFill>
                  <a:srgbClr val="000000"/>
                </a:solidFill>
                <a:latin typeface="Consolas" panose="020B0609020204030204" pitchFamily="49" charset="0"/>
              </a:rPr>
              <a:t> </a:t>
            </a:r>
            <a:r>
              <a:rPr lang="en-US" sz="700" dirty="0">
                <a:solidFill>
                  <a:srgbClr val="008080"/>
                </a:solidFill>
                <a:latin typeface="Consolas" panose="020B0609020204030204" pitchFamily="49" charset="0"/>
              </a:rPr>
              <a:t>&lt;&lt;</a:t>
            </a:r>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"and will have "</a:t>
            </a:r>
            <a:r>
              <a:rPr lang="en-US" sz="700" dirty="0">
                <a:solidFill>
                  <a:srgbClr val="000000"/>
                </a:solidFill>
                <a:latin typeface="Consolas" panose="020B0609020204030204" pitchFamily="49" charset="0"/>
              </a:rPr>
              <a:t> </a:t>
            </a:r>
            <a:r>
              <a:rPr lang="en-US" sz="700" dirty="0">
                <a:solidFill>
                  <a:srgbClr val="008080"/>
                </a:solidFill>
                <a:latin typeface="Consolas" panose="020B0609020204030204" pitchFamily="49" charset="0"/>
              </a:rPr>
              <a:t>&lt;&lt;</a:t>
            </a:r>
            <a:r>
              <a:rPr lang="en-US" sz="700" dirty="0">
                <a:solidFill>
                  <a:srgbClr val="000000"/>
                </a:solidFill>
                <a:latin typeface="Consolas" panose="020B0609020204030204" pitchFamily="49" charset="0"/>
              </a:rPr>
              <a:t> </a:t>
            </a:r>
            <a:r>
              <a:rPr lang="en-US" sz="700" dirty="0" err="1">
                <a:solidFill>
                  <a:srgbClr val="808080"/>
                </a:solidFill>
                <a:latin typeface="Consolas" panose="020B0609020204030204" pitchFamily="49" charset="0"/>
              </a:rPr>
              <a:t>final_coupons</a:t>
            </a:r>
            <a:r>
              <a:rPr lang="en-US" sz="700" dirty="0">
                <a:solidFill>
                  <a:srgbClr val="000000"/>
                </a:solidFill>
                <a:latin typeface="Consolas" panose="020B0609020204030204" pitchFamily="49" charset="0"/>
              </a:rPr>
              <a:t> </a:t>
            </a:r>
            <a:r>
              <a:rPr lang="en-US" sz="700" dirty="0">
                <a:solidFill>
                  <a:srgbClr val="008080"/>
                </a:solidFill>
                <a:latin typeface="Consolas" panose="020B0609020204030204" pitchFamily="49" charset="0"/>
              </a:rPr>
              <a:t>&lt;&lt;</a:t>
            </a:r>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 left coupons\n"</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a:t>
            </a:r>
          </a:p>
          <a:p>
            <a:endParaRPr lang="en-US" sz="700" dirty="0">
              <a:solidFill>
                <a:srgbClr val="000000"/>
              </a:solidFill>
              <a:latin typeface="Consolas" panose="020B0609020204030204" pitchFamily="49" charset="0"/>
            </a:endParaRPr>
          </a:p>
          <a:p>
            <a:r>
              <a:rPr lang="en-US" sz="700" dirty="0">
                <a:solidFill>
                  <a:srgbClr val="0000FF"/>
                </a:solidFill>
                <a:latin typeface="Consolas" panose="020B0609020204030204" pitchFamily="49" charset="0"/>
              </a:rPr>
              <a:t>int</a:t>
            </a:r>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get_bars</a:t>
            </a:r>
            <a:r>
              <a:rPr lang="en-US" sz="700" dirty="0">
                <a:solidFill>
                  <a:srgbClr val="000000"/>
                </a:solidFill>
                <a:latin typeface="Consolas" panose="020B0609020204030204" pitchFamily="49" charset="0"/>
              </a:rPr>
              <a:t>() {</a:t>
            </a:r>
          </a:p>
          <a:p>
            <a:endParaRPr lang="en-US" sz="700" dirty="0">
              <a:solidFill>
                <a:srgbClr val="000000"/>
              </a:solidFill>
              <a:latin typeface="Consolas" panose="020B0609020204030204" pitchFamily="49" charset="0"/>
            </a:endParaRPr>
          </a:p>
          <a:p>
            <a:pPr lvl="1"/>
            <a:r>
              <a:rPr lang="en-US" sz="700" dirty="0">
                <a:solidFill>
                  <a:srgbClr val="0000FF"/>
                </a:solidFill>
                <a:latin typeface="Consolas" panose="020B0609020204030204" pitchFamily="49" charset="0"/>
              </a:rPr>
              <a:t>int</a:t>
            </a:r>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user_dollars</a:t>
            </a:r>
            <a:r>
              <a:rPr lang="en-US" sz="700" dirty="0">
                <a:solidFill>
                  <a:srgbClr val="000000"/>
                </a:solidFill>
                <a:latin typeface="Consolas" panose="020B0609020204030204" pitchFamily="49" charset="0"/>
              </a:rPr>
              <a:t>;</a:t>
            </a:r>
          </a:p>
          <a:p>
            <a:pPr lvl="1"/>
            <a:r>
              <a:rPr lang="en-US" sz="700" dirty="0" err="1">
                <a:solidFill>
                  <a:srgbClr val="000000"/>
                </a:solidFill>
                <a:latin typeface="Consolas" panose="020B0609020204030204" pitchFamily="49" charset="0"/>
              </a:rPr>
              <a:t>cout</a:t>
            </a:r>
            <a:r>
              <a:rPr lang="en-US" sz="700" dirty="0">
                <a:solidFill>
                  <a:srgbClr val="000000"/>
                </a:solidFill>
                <a:latin typeface="Consolas" panose="020B0609020204030204" pitchFamily="49" charset="0"/>
              </a:rPr>
              <a:t> </a:t>
            </a:r>
            <a:r>
              <a:rPr lang="en-US" sz="700" dirty="0">
                <a:solidFill>
                  <a:srgbClr val="008080"/>
                </a:solidFill>
                <a:latin typeface="Consolas" panose="020B0609020204030204" pitchFamily="49" charset="0"/>
              </a:rPr>
              <a:t>&lt;&lt;</a:t>
            </a:r>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"Enter the amount of money you have :\n"</a:t>
            </a:r>
            <a:r>
              <a:rPr lang="en-US" sz="700" dirty="0">
                <a:solidFill>
                  <a:srgbClr val="000000"/>
                </a:solidFill>
                <a:latin typeface="Consolas" panose="020B0609020204030204" pitchFamily="49" charset="0"/>
              </a:rPr>
              <a:t>;</a:t>
            </a:r>
          </a:p>
          <a:p>
            <a:pPr lvl="1"/>
            <a:r>
              <a:rPr lang="en-US" sz="700" dirty="0" err="1">
                <a:solidFill>
                  <a:srgbClr val="000000"/>
                </a:solidFill>
                <a:latin typeface="Consolas" panose="020B0609020204030204" pitchFamily="49" charset="0"/>
              </a:rPr>
              <a:t>cin</a:t>
            </a:r>
            <a:r>
              <a:rPr lang="en-US" sz="700" dirty="0">
                <a:solidFill>
                  <a:srgbClr val="000000"/>
                </a:solidFill>
                <a:latin typeface="Consolas" panose="020B0609020204030204" pitchFamily="49" charset="0"/>
              </a:rPr>
              <a:t> </a:t>
            </a:r>
            <a:r>
              <a:rPr lang="en-US" sz="700" dirty="0">
                <a:solidFill>
                  <a:srgbClr val="008080"/>
                </a:solidFill>
                <a:latin typeface="Consolas" panose="020B0609020204030204" pitchFamily="49" charset="0"/>
              </a:rPr>
              <a:t>&gt;&gt;</a:t>
            </a:r>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user_dollars</a:t>
            </a:r>
            <a:r>
              <a:rPr lang="en-US" sz="700" dirty="0">
                <a:solidFill>
                  <a:srgbClr val="000000"/>
                </a:solidFill>
                <a:latin typeface="Consolas" panose="020B0609020204030204" pitchFamily="49" charset="0"/>
              </a:rPr>
              <a:t>;</a:t>
            </a:r>
          </a:p>
          <a:p>
            <a:pPr lvl="1"/>
            <a:endParaRPr lang="en-US" sz="700" dirty="0">
              <a:solidFill>
                <a:srgbClr val="000000"/>
              </a:solidFill>
              <a:latin typeface="Consolas" panose="020B0609020204030204" pitchFamily="49" charset="0"/>
            </a:endParaRPr>
          </a:p>
          <a:p>
            <a:pPr lvl="1"/>
            <a:r>
              <a:rPr lang="en-US" sz="700" dirty="0" err="1">
                <a:solidFill>
                  <a:srgbClr val="000000"/>
                </a:solidFill>
                <a:latin typeface="Consolas" panose="020B0609020204030204" pitchFamily="49" charset="0"/>
              </a:rPr>
              <a:t>cout</a:t>
            </a:r>
            <a:r>
              <a:rPr lang="en-US" sz="700" dirty="0">
                <a:solidFill>
                  <a:srgbClr val="000000"/>
                </a:solidFill>
                <a:latin typeface="Consolas" panose="020B0609020204030204" pitchFamily="49" charset="0"/>
              </a:rPr>
              <a:t> </a:t>
            </a:r>
            <a:r>
              <a:rPr lang="en-US" sz="700" dirty="0">
                <a:solidFill>
                  <a:srgbClr val="008080"/>
                </a:solidFill>
                <a:latin typeface="Consolas" panose="020B0609020204030204" pitchFamily="49" charset="0"/>
              </a:rPr>
              <a:t>&lt;&lt;</a:t>
            </a:r>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"You can get "</a:t>
            </a:r>
            <a:r>
              <a:rPr lang="en-US" sz="700" dirty="0">
                <a:solidFill>
                  <a:srgbClr val="000000"/>
                </a:solidFill>
                <a:latin typeface="Consolas" panose="020B0609020204030204" pitchFamily="49" charset="0"/>
              </a:rPr>
              <a:t> </a:t>
            </a:r>
            <a:r>
              <a:rPr lang="en-US" sz="700" dirty="0">
                <a:solidFill>
                  <a:srgbClr val="008080"/>
                </a:solidFill>
                <a:latin typeface="Consolas" panose="020B0609020204030204" pitchFamily="49" charset="0"/>
              </a:rPr>
              <a:t>&lt;&lt;</a:t>
            </a:r>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user_dollars</a:t>
            </a:r>
            <a:r>
              <a:rPr lang="en-US" sz="700" dirty="0">
                <a:solidFill>
                  <a:srgbClr val="000000"/>
                </a:solidFill>
                <a:latin typeface="Consolas" panose="020B0609020204030204" pitchFamily="49" charset="0"/>
              </a:rPr>
              <a:t> </a:t>
            </a:r>
            <a:r>
              <a:rPr lang="en-US" sz="700" dirty="0">
                <a:solidFill>
                  <a:srgbClr val="008080"/>
                </a:solidFill>
                <a:latin typeface="Consolas" panose="020B0609020204030204" pitchFamily="49" charset="0"/>
              </a:rPr>
              <a:t>&lt;&lt;</a:t>
            </a:r>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 chocolate bars before opening the coupons\n"</a:t>
            </a:r>
            <a:r>
              <a:rPr lang="en-US" sz="700" dirty="0">
                <a:solidFill>
                  <a:srgbClr val="000000"/>
                </a:solidFill>
                <a:latin typeface="Consolas" panose="020B0609020204030204" pitchFamily="49" charset="0"/>
              </a:rPr>
              <a:t>;</a:t>
            </a:r>
          </a:p>
          <a:p>
            <a:pPr lvl="1"/>
            <a:r>
              <a:rPr lang="en-US" sz="700" dirty="0">
                <a:solidFill>
                  <a:srgbClr val="0000FF"/>
                </a:solidFill>
                <a:latin typeface="Consolas" panose="020B0609020204030204" pitchFamily="49" charset="0"/>
              </a:rPr>
              <a:t>return</a:t>
            </a:r>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user_dollars</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a:t>
            </a:r>
            <a:endParaRPr lang="en-US" sz="700" dirty="0">
              <a:latin typeface="Consolas" panose="020B0609020204030204" pitchFamily="49" charset="0"/>
            </a:endParaRPr>
          </a:p>
        </p:txBody>
      </p:sp>
      <p:pic>
        <p:nvPicPr>
          <p:cNvPr id="8" name="Picture 7" descr="Text&#10;&#10;Description automatically generated">
            <a:extLst>
              <a:ext uri="{FF2B5EF4-FFF2-40B4-BE49-F238E27FC236}">
                <a16:creationId xmlns:a16="http://schemas.microsoft.com/office/drawing/2014/main" id="{898AD240-2DE1-40F1-BB2B-D907ECF2E544}"/>
              </a:ext>
            </a:extLst>
          </p:cNvPr>
          <p:cNvPicPr>
            <a:picLocks noChangeAspect="1"/>
          </p:cNvPicPr>
          <p:nvPr/>
        </p:nvPicPr>
        <p:blipFill>
          <a:blip r:embed="rId3"/>
          <a:stretch>
            <a:fillRect/>
          </a:stretch>
        </p:blipFill>
        <p:spPr>
          <a:xfrm>
            <a:off x="4191000" y="4041260"/>
            <a:ext cx="5001006" cy="1054429"/>
          </a:xfrm>
          <a:prstGeom prst="rect">
            <a:avLst/>
          </a:prstGeom>
        </p:spPr>
      </p:pic>
      <p:sp>
        <p:nvSpPr>
          <p:cNvPr id="9" name="Title 1">
            <a:extLst>
              <a:ext uri="{FF2B5EF4-FFF2-40B4-BE49-F238E27FC236}">
                <a16:creationId xmlns:a16="http://schemas.microsoft.com/office/drawing/2014/main" id="{2A78BC02-07A4-49F5-8974-18A50F8328EF}"/>
              </a:ext>
            </a:extLst>
          </p:cNvPr>
          <p:cNvSpPr txBox="1">
            <a:spLocks/>
          </p:cNvSpPr>
          <p:nvPr/>
        </p:nvSpPr>
        <p:spPr>
          <a:xfrm>
            <a:off x="5511729" y="109009"/>
            <a:ext cx="3706781" cy="830200"/>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dirty="0">
                <a:highlight>
                  <a:srgbClr val="FFFF00"/>
                </a:highlight>
              </a:rPr>
              <a:t>EXAMPLE 5 SOLUTION</a:t>
            </a:r>
          </a:p>
          <a:p>
            <a:pPr algn="r"/>
            <a:r>
              <a:rPr lang="en-US" dirty="0">
                <a:highlight>
                  <a:srgbClr val="FFFF00"/>
                </a:highlight>
              </a:rPr>
              <a:t>Using functions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090"/>
            <a:ext cx="7772400" cy="874776"/>
          </a:xfrm>
        </p:spPr>
        <p:txBody>
          <a:bodyPr>
            <a:normAutofit/>
          </a:bodyPr>
          <a:lstStyle/>
          <a:p>
            <a:r>
              <a:rPr lang="en-US" dirty="0"/>
              <a:t>PREDEFINED VOID FUNCTIONS</a:t>
            </a:r>
          </a:p>
        </p:txBody>
      </p:sp>
      <p:sp>
        <p:nvSpPr>
          <p:cNvPr id="3" name="Content Placeholder 2"/>
          <p:cNvSpPr>
            <a:spLocks noGrp="1"/>
          </p:cNvSpPr>
          <p:nvPr>
            <p:ph idx="1"/>
          </p:nvPr>
        </p:nvSpPr>
        <p:spPr>
          <a:xfrm>
            <a:off x="457200" y="1132643"/>
            <a:ext cx="8229600" cy="4953000"/>
          </a:xfrm>
        </p:spPr>
        <p:txBody>
          <a:bodyPr>
            <a:normAutofit fontScale="92500" lnSpcReduction="20000"/>
          </a:bodyPr>
          <a:lstStyle/>
          <a:p>
            <a:pPr marL="0" indent="0">
              <a:buNone/>
            </a:pPr>
            <a:r>
              <a:rPr lang="en-US" dirty="0">
                <a:solidFill>
                  <a:srgbClr val="808080"/>
                </a:solidFill>
                <a:latin typeface="Consolas" panose="020B0609020204030204" pitchFamily="49" charset="0"/>
              </a:rPr>
              <a:t>#include</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p>
          <a:p>
            <a:pPr marL="0" indent="0">
              <a:buNone/>
            </a:pPr>
            <a:r>
              <a:rPr lang="en-US" dirty="0">
                <a:solidFill>
                  <a:srgbClr val="000000"/>
                </a:solidFill>
                <a:latin typeface="Consolas" panose="020B0609020204030204" pitchFamily="49" charset="0"/>
              </a:rPr>
              <a:t>{</a:t>
            </a:r>
          </a:p>
          <a:p>
            <a:pPr marL="400050" lvl="1" indent="0">
              <a:buNone/>
            </a:pPr>
            <a:r>
              <a:rPr lang="en-US" sz="3300" dirty="0" err="1">
                <a:solidFill>
                  <a:srgbClr val="000000"/>
                </a:solidFill>
                <a:latin typeface="Consolas" panose="020B0609020204030204" pitchFamily="49" charset="0"/>
              </a:rPr>
              <a:t>cout</a:t>
            </a:r>
            <a:r>
              <a:rPr lang="en-US" sz="3300" dirty="0">
                <a:solidFill>
                  <a:srgbClr val="000000"/>
                </a:solidFill>
                <a:latin typeface="Consolas" panose="020B0609020204030204" pitchFamily="49" charset="0"/>
              </a:rPr>
              <a:t> </a:t>
            </a:r>
            <a:r>
              <a:rPr lang="en-US" sz="3300" dirty="0">
                <a:solidFill>
                  <a:srgbClr val="008080"/>
                </a:solidFill>
                <a:latin typeface="Consolas" panose="020B0609020204030204" pitchFamily="49" charset="0"/>
              </a:rPr>
              <a:t>&lt;&lt;</a:t>
            </a:r>
            <a:r>
              <a:rPr lang="en-US" sz="3300" dirty="0">
                <a:solidFill>
                  <a:srgbClr val="000000"/>
                </a:solidFill>
                <a:latin typeface="Consolas" panose="020B0609020204030204" pitchFamily="49" charset="0"/>
              </a:rPr>
              <a:t> </a:t>
            </a:r>
            <a:r>
              <a:rPr lang="en-US" sz="3300" dirty="0">
                <a:solidFill>
                  <a:srgbClr val="A31515"/>
                </a:solidFill>
                <a:latin typeface="Consolas" panose="020B0609020204030204" pitchFamily="49" charset="0"/>
              </a:rPr>
              <a:t>"This program is used to show how exit(1) is used\n"</a:t>
            </a:r>
            <a:r>
              <a:rPr lang="en-US" sz="3300" dirty="0">
                <a:solidFill>
                  <a:srgbClr val="000000"/>
                </a:solidFill>
                <a:latin typeface="Consolas" panose="020B0609020204030204" pitchFamily="49" charset="0"/>
              </a:rPr>
              <a:t>;</a:t>
            </a:r>
          </a:p>
          <a:p>
            <a:pPr marL="400050" lvl="1" indent="0">
              <a:buNone/>
            </a:pPr>
            <a:endParaRPr lang="en-US" sz="3300" dirty="0">
              <a:solidFill>
                <a:srgbClr val="000000"/>
              </a:solidFill>
              <a:latin typeface="Consolas" panose="020B0609020204030204" pitchFamily="49" charset="0"/>
            </a:endParaRPr>
          </a:p>
          <a:p>
            <a:pPr marL="400050" lvl="1" indent="0">
              <a:buNone/>
            </a:pPr>
            <a:r>
              <a:rPr lang="en-US" sz="3300" dirty="0">
                <a:solidFill>
                  <a:srgbClr val="000000"/>
                </a:solidFill>
                <a:latin typeface="Consolas" panose="020B0609020204030204" pitchFamily="49" charset="0"/>
              </a:rPr>
              <a:t>exit(1);</a:t>
            </a:r>
          </a:p>
          <a:p>
            <a:pPr marL="400050" lvl="1" indent="0">
              <a:buNone/>
            </a:pPr>
            <a:endParaRPr lang="en-US" sz="3300" dirty="0">
              <a:solidFill>
                <a:srgbClr val="000000"/>
              </a:solidFill>
              <a:latin typeface="Consolas" panose="020B0609020204030204" pitchFamily="49" charset="0"/>
            </a:endParaRPr>
          </a:p>
          <a:p>
            <a:pPr marL="400050" lvl="1" indent="0">
              <a:buNone/>
            </a:pPr>
            <a:r>
              <a:rPr lang="en-US" sz="3300" dirty="0" err="1">
                <a:solidFill>
                  <a:srgbClr val="000000"/>
                </a:solidFill>
                <a:latin typeface="Consolas" panose="020B0609020204030204" pitchFamily="49" charset="0"/>
              </a:rPr>
              <a:t>cout</a:t>
            </a:r>
            <a:r>
              <a:rPr lang="en-US" sz="3300" dirty="0">
                <a:solidFill>
                  <a:srgbClr val="000000"/>
                </a:solidFill>
                <a:latin typeface="Consolas" panose="020B0609020204030204" pitchFamily="49" charset="0"/>
              </a:rPr>
              <a:t> </a:t>
            </a:r>
            <a:r>
              <a:rPr lang="en-US" sz="3300" dirty="0">
                <a:solidFill>
                  <a:srgbClr val="008080"/>
                </a:solidFill>
                <a:latin typeface="Consolas" panose="020B0609020204030204" pitchFamily="49" charset="0"/>
              </a:rPr>
              <a:t>&lt;&lt;</a:t>
            </a:r>
            <a:r>
              <a:rPr lang="en-US" sz="3300" dirty="0">
                <a:solidFill>
                  <a:srgbClr val="000000"/>
                </a:solidFill>
                <a:latin typeface="Consolas" panose="020B0609020204030204" pitchFamily="49" charset="0"/>
              </a:rPr>
              <a:t> </a:t>
            </a:r>
            <a:r>
              <a:rPr lang="en-US" sz="3300" dirty="0">
                <a:solidFill>
                  <a:srgbClr val="A31515"/>
                </a:solidFill>
                <a:latin typeface="Consolas" panose="020B0609020204030204" pitchFamily="49" charset="0"/>
              </a:rPr>
              <a:t>"Nothing will be executed after using exit(1)\n"</a:t>
            </a:r>
            <a:r>
              <a:rPr lang="en-US" sz="33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p:txBody>
      </p:sp>
      <p:sp>
        <p:nvSpPr>
          <p:cNvPr id="5" name="Footer Placeholder 4">
            <a:extLst>
              <a:ext uri="{FF2B5EF4-FFF2-40B4-BE49-F238E27FC236}">
                <a16:creationId xmlns:a16="http://schemas.microsoft.com/office/drawing/2014/main" id="{180EF482-716C-431E-B258-F5F07AF6FC03}"/>
              </a:ext>
            </a:extLst>
          </p:cNvPr>
          <p:cNvSpPr>
            <a:spLocks noGrp="1"/>
          </p:cNvSpPr>
          <p:nvPr>
            <p:ph type="ftr" sz="quarter" idx="11"/>
          </p:nvPr>
        </p:nvSpPr>
        <p:spPr/>
        <p:txBody>
          <a:bodyPr/>
          <a:lstStyle/>
          <a:p>
            <a:r>
              <a:rPr lang="en-US" dirty="0"/>
              <a:t>CS201R : Problems Solving and Programming II </a:t>
            </a:r>
          </a:p>
        </p:txBody>
      </p:sp>
      <p:sp>
        <p:nvSpPr>
          <p:cNvPr id="7" name="Slide Number Placeholder 6">
            <a:extLst>
              <a:ext uri="{FF2B5EF4-FFF2-40B4-BE49-F238E27FC236}">
                <a16:creationId xmlns:a16="http://schemas.microsoft.com/office/drawing/2014/main" id="{F540275D-7DF3-4118-BEAB-9A2FB6511E49}"/>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8" name="Picture 7">
            <a:extLst>
              <a:ext uri="{FF2B5EF4-FFF2-40B4-BE49-F238E27FC236}">
                <a16:creationId xmlns:a16="http://schemas.microsoft.com/office/drawing/2014/main" id="{648B6B37-45D0-437E-A30C-83B3EBD1AE7D}"/>
              </a:ext>
            </a:extLst>
          </p:cNvPr>
          <p:cNvPicPr>
            <a:picLocks noChangeAspect="1"/>
          </p:cNvPicPr>
          <p:nvPr/>
        </p:nvPicPr>
        <p:blipFill>
          <a:blip r:embed="rId2"/>
          <a:stretch>
            <a:fillRect/>
          </a:stretch>
        </p:blipFill>
        <p:spPr>
          <a:xfrm>
            <a:off x="3579284" y="1981200"/>
            <a:ext cx="5353050" cy="295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ormAutofit/>
          </a:bodyPr>
          <a:lstStyle/>
          <a:p>
            <a:r>
              <a:rPr lang="en-US" b="1" dirty="0"/>
              <a:t>OBJECTIVES</a:t>
            </a:r>
          </a:p>
        </p:txBody>
      </p:sp>
      <p:sp>
        <p:nvSpPr>
          <p:cNvPr id="5" name="Footer Placeholder 4">
            <a:extLst>
              <a:ext uri="{FF2B5EF4-FFF2-40B4-BE49-F238E27FC236}">
                <a16:creationId xmlns:a16="http://schemas.microsoft.com/office/drawing/2014/main" id="{8FA27F7E-8598-41BD-9B66-668FD8549D01}"/>
              </a:ext>
            </a:extLst>
          </p:cNvPr>
          <p:cNvSpPr>
            <a:spLocks noGrp="1"/>
          </p:cNvSpPr>
          <p:nvPr>
            <p:ph type="ftr" sz="quarter" idx="11"/>
          </p:nvPr>
        </p:nvSpPr>
        <p:spPr>
          <a:xfrm>
            <a:off x="508000" y="6041362"/>
            <a:ext cx="4723209" cy="365125"/>
          </a:xfrm>
        </p:spPr>
        <p:txBody>
          <a:bodyPr>
            <a:normAutofit/>
          </a:bodyPr>
          <a:lstStyle/>
          <a:p>
            <a:pPr>
              <a:spcAft>
                <a:spcPts val="600"/>
              </a:spcAft>
            </a:pPr>
            <a:r>
              <a:rPr lang="en-US"/>
              <a:t>CS201R : Problems Solving and Programming II </a:t>
            </a:r>
          </a:p>
        </p:txBody>
      </p:sp>
      <p:sp>
        <p:nvSpPr>
          <p:cNvPr id="6" name="Slide Number Placeholder 5">
            <a:extLst>
              <a:ext uri="{FF2B5EF4-FFF2-40B4-BE49-F238E27FC236}">
                <a16:creationId xmlns:a16="http://schemas.microsoft.com/office/drawing/2014/main" id="{D7BDA6F5-BDF3-4A9C-AB26-AA94F5B58F6B}"/>
              </a:ext>
            </a:extLst>
          </p:cNvPr>
          <p:cNvSpPr>
            <a:spLocks noGrp="1"/>
          </p:cNvSpPr>
          <p:nvPr>
            <p:ph type="sldNum" sz="quarter" idx="12"/>
          </p:nvPr>
        </p:nvSpPr>
        <p:spPr>
          <a:xfrm>
            <a:off x="6442997" y="6041362"/>
            <a:ext cx="512504" cy="365125"/>
          </a:xfrm>
        </p:spPr>
        <p:txBody>
          <a:bodyPr>
            <a:normAutofit/>
          </a:bodyPr>
          <a:lstStyle/>
          <a:p>
            <a:pPr>
              <a:spcAft>
                <a:spcPts val="600"/>
              </a:spcAft>
            </a:pPr>
            <a:fld id="{B6F15528-21DE-4FAA-801E-634DDDAF4B2B}" type="slidenum">
              <a:rPr lang="en-US" smtClean="0"/>
              <a:pPr>
                <a:spcAft>
                  <a:spcPts val="600"/>
                </a:spcAft>
              </a:pPr>
              <a:t>3</a:t>
            </a:fld>
            <a:endParaRPr lang="en-US"/>
          </a:p>
        </p:txBody>
      </p:sp>
      <p:sp>
        <p:nvSpPr>
          <p:cNvPr id="31" name="TextBox 30">
            <a:extLst>
              <a:ext uri="{FF2B5EF4-FFF2-40B4-BE49-F238E27FC236}">
                <a16:creationId xmlns:a16="http://schemas.microsoft.com/office/drawing/2014/main" id="{67102E01-7A41-4944-ADF8-D1E2721E334F}"/>
              </a:ext>
            </a:extLst>
          </p:cNvPr>
          <p:cNvSpPr txBox="1"/>
          <p:nvPr/>
        </p:nvSpPr>
        <p:spPr>
          <a:xfrm>
            <a:off x="508000" y="1677557"/>
            <a:ext cx="7493000" cy="2677656"/>
          </a:xfrm>
          <a:prstGeom prst="rect">
            <a:avLst/>
          </a:prstGeom>
          <a:noFill/>
        </p:spPr>
        <p:txBody>
          <a:bodyPr wrap="square">
            <a:spAutoFit/>
          </a:bodyPr>
          <a:lstStyle/>
          <a:p>
            <a:pPr lvl="0"/>
            <a:r>
              <a:rPr lang="en-US" sz="2400" dirty="0"/>
              <a:t>You should be able to:</a:t>
            </a:r>
          </a:p>
          <a:p>
            <a:pPr marL="800100" lvl="1" indent="-342900">
              <a:buFont typeface="Arial" panose="020B0604020202020204" pitchFamily="34" charset="0"/>
              <a:buChar char="•"/>
            </a:pPr>
            <a:r>
              <a:rPr lang="en-US" sz="2400" dirty="0"/>
              <a:t>design &amp; write your own functions</a:t>
            </a:r>
          </a:p>
          <a:p>
            <a:pPr marL="800100" lvl="1" indent="-342900">
              <a:buFont typeface="Arial" panose="020B0604020202020204" pitchFamily="34" charset="0"/>
              <a:buChar char="•"/>
            </a:pPr>
            <a:r>
              <a:rPr lang="en-US" sz="2400" dirty="0"/>
              <a:t>properly define and utilize global &amp; local variables</a:t>
            </a:r>
          </a:p>
          <a:p>
            <a:pPr marL="800100" lvl="1" indent="-342900">
              <a:buFont typeface="Arial" panose="020B0604020202020204" pitchFamily="34" charset="0"/>
              <a:buChar char="•"/>
            </a:pPr>
            <a:r>
              <a:rPr lang="en-US" sz="2400" dirty="0"/>
              <a:t>pass by value or pass by reference</a:t>
            </a:r>
          </a:p>
          <a:p>
            <a:pPr lvl="0"/>
            <a:endParaRPr lang="en-US" sz="2400" dirty="0"/>
          </a:p>
          <a:p>
            <a:pPr lvl="0"/>
            <a:r>
              <a:rPr lang="en-US" sz="2400" dirty="0"/>
              <a:t> </a:t>
            </a:r>
          </a:p>
        </p:txBody>
      </p:sp>
    </p:spTree>
    <p:extLst>
      <p:ext uri="{BB962C8B-B14F-4D97-AF65-F5344CB8AC3E}">
        <p14:creationId xmlns:p14="http://schemas.microsoft.com/office/powerpoint/2010/main" val="411242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user defined functions</a:t>
            </a:r>
            <a:br>
              <a:rPr lang="en-US" dirty="0"/>
            </a:br>
            <a:r>
              <a:rPr lang="en-US" dirty="0"/>
              <a:t>Class notes</a:t>
            </a:r>
          </a:p>
        </p:txBody>
      </p:sp>
      <p:sp>
        <p:nvSpPr>
          <p:cNvPr id="3" name="Subtitle 2"/>
          <p:cNvSpPr>
            <a:spLocks noGrp="1"/>
          </p:cNvSpPr>
          <p:nvPr>
            <p:ph type="subTitle" idx="1"/>
          </p:nvPr>
        </p:nvSpPr>
        <p:spPr/>
        <p:txBody>
          <a:bodyPr/>
          <a:lstStyle/>
          <a:p>
            <a:r>
              <a:rPr lang="en-US" dirty="0">
                <a:solidFill>
                  <a:schemeClr val="tx1"/>
                </a:solidFill>
              </a:rPr>
              <a:t>Week 3</a:t>
            </a:r>
          </a:p>
          <a:p>
            <a:r>
              <a:rPr lang="en-US" dirty="0">
                <a:solidFill>
                  <a:schemeClr val="tx1"/>
                </a:solidFill>
              </a:rPr>
              <a:t>FUNCTION BASICS</a:t>
            </a:r>
          </a:p>
        </p:txBody>
      </p:sp>
      <p:sp>
        <p:nvSpPr>
          <p:cNvPr id="4" name="Footer Placeholder 3">
            <a:extLst>
              <a:ext uri="{FF2B5EF4-FFF2-40B4-BE49-F238E27FC236}">
                <a16:creationId xmlns:a16="http://schemas.microsoft.com/office/drawing/2014/main" id="{56ED9A12-BD1D-439F-8828-CD2538F4A5F4}"/>
              </a:ext>
            </a:extLst>
          </p:cNvPr>
          <p:cNvSpPr>
            <a:spLocks noGrp="1"/>
          </p:cNvSpPr>
          <p:nvPr>
            <p:ph type="ftr" sz="quarter" idx="11"/>
          </p:nvPr>
        </p:nvSpPr>
        <p:spPr/>
        <p:txBody>
          <a:bodyPr/>
          <a:lstStyle/>
          <a:p>
            <a:r>
              <a:rPr lang="en-US" dirty="0"/>
              <a:t>CS201R : Problems Solving and Programming II </a:t>
            </a:r>
          </a:p>
        </p:txBody>
      </p:sp>
      <p:sp>
        <p:nvSpPr>
          <p:cNvPr id="6" name="Slide Number Placeholder 5">
            <a:extLst>
              <a:ext uri="{FF2B5EF4-FFF2-40B4-BE49-F238E27FC236}">
                <a16:creationId xmlns:a16="http://schemas.microsoft.com/office/drawing/2014/main" id="{F79EF698-EC68-4E18-838F-A239DE96E797}"/>
              </a:ext>
            </a:extLst>
          </p:cNvPr>
          <p:cNvSpPr>
            <a:spLocks noGrp="1"/>
          </p:cNvSpPr>
          <p:nvPr>
            <p:ph type="sldNum" sz="quarter" idx="12"/>
          </p:nvPr>
        </p:nvSpPr>
        <p:spPr/>
        <p:txBody>
          <a:bodyPr/>
          <a:lstStyle/>
          <a:p>
            <a:endParaRPr lang="en-US" dirty="0"/>
          </a:p>
          <a:p>
            <a:endParaRPr lang="en-US" dirty="0"/>
          </a:p>
        </p:txBody>
      </p:sp>
    </p:spTree>
    <p:extLst>
      <p:ext uri="{BB962C8B-B14F-4D97-AF65-F5344CB8AC3E}">
        <p14:creationId xmlns:p14="http://schemas.microsoft.com/office/powerpoint/2010/main" val="93680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2133392" cy="1684341"/>
          </a:xfrm>
        </p:spPr>
        <p:txBody>
          <a:bodyPr>
            <a:normAutofit fontScale="90000"/>
          </a:bodyPr>
          <a:lstStyle/>
          <a:p>
            <a:r>
              <a:rPr lang="en-US" sz="4000" b="1" dirty="0"/>
              <a:t>Ex 1:</a:t>
            </a:r>
            <a:br>
              <a:rPr lang="en-US" sz="4000" b="1" dirty="0"/>
            </a:br>
            <a:r>
              <a:rPr lang="en-US" sz="4000" b="1" dirty="0"/>
              <a:t>Function to add 2 numbers</a:t>
            </a:r>
          </a:p>
        </p:txBody>
      </p:sp>
      <p:sp>
        <p:nvSpPr>
          <p:cNvPr id="6" name="Slide Number Placeholder 5">
            <a:extLst>
              <a:ext uri="{FF2B5EF4-FFF2-40B4-BE49-F238E27FC236}">
                <a16:creationId xmlns:a16="http://schemas.microsoft.com/office/drawing/2014/main" id="{45EC88B7-FDF8-4DED-8F10-81446D43BF63}"/>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8" name="TextBox 7">
            <a:extLst>
              <a:ext uri="{FF2B5EF4-FFF2-40B4-BE49-F238E27FC236}">
                <a16:creationId xmlns:a16="http://schemas.microsoft.com/office/drawing/2014/main" id="{F58DD13B-671A-4D3F-941F-EE5D99D15873}"/>
              </a:ext>
            </a:extLst>
          </p:cNvPr>
          <p:cNvSpPr txBox="1"/>
          <p:nvPr/>
        </p:nvSpPr>
        <p:spPr>
          <a:xfrm>
            <a:off x="2438400" y="5310"/>
            <a:ext cx="5791200" cy="2185214"/>
          </a:xfrm>
          <a:prstGeom prst="rect">
            <a:avLst/>
          </a:prstGeom>
          <a:noFill/>
          <a:ln w="28575">
            <a:solidFill>
              <a:schemeClr val="accent3">
                <a:lumMod val="50000"/>
              </a:schemeClr>
            </a:solidFill>
          </a:ln>
        </p:spPr>
        <p:txBody>
          <a:bodyPr wrap="square">
            <a:spAutoFit/>
          </a:bodyPr>
          <a:lstStyle/>
          <a:p>
            <a:pPr marL="0" indent="0">
              <a:buNone/>
            </a:pPr>
            <a:r>
              <a:rPr lang="en-US" sz="2800" b="1" dirty="0"/>
              <a:t>Function declaration:</a:t>
            </a:r>
          </a:p>
          <a:p>
            <a:pPr marL="0" indent="0">
              <a:buNone/>
            </a:pPr>
            <a:r>
              <a:rPr lang="en-US" b="0" i="0" dirty="0">
                <a:solidFill>
                  <a:srgbClr val="000000"/>
                </a:solidFill>
                <a:effectLst/>
                <a:latin typeface="Arial" panose="020B0604020202020204" pitchFamily="34" charset="0"/>
              </a:rPr>
              <a:t>A function </a:t>
            </a:r>
            <a:r>
              <a:rPr lang="en-US" b="1" i="0" dirty="0">
                <a:solidFill>
                  <a:srgbClr val="000000"/>
                </a:solidFill>
                <a:effectLst/>
                <a:latin typeface="Arial" panose="020B0604020202020204" pitchFamily="34" charset="0"/>
              </a:rPr>
              <a:t>declaration</a:t>
            </a:r>
            <a:r>
              <a:rPr lang="en-US" b="0" i="0" dirty="0">
                <a:solidFill>
                  <a:srgbClr val="000000"/>
                </a:solidFill>
                <a:effectLst/>
                <a:latin typeface="Arial" panose="020B0604020202020204" pitchFamily="34" charset="0"/>
              </a:rPr>
              <a:t> tells the compiler the </a:t>
            </a:r>
          </a:p>
          <a:p>
            <a:r>
              <a:rPr lang="en-US" dirty="0">
                <a:solidFill>
                  <a:srgbClr val="000000"/>
                </a:solidFill>
                <a:latin typeface="Arial" panose="020B0604020202020204" pitchFamily="34" charset="0"/>
              </a:rPr>
              <a:t>    return type, </a:t>
            </a:r>
            <a:r>
              <a:rPr lang="en-US" b="0" i="0" dirty="0">
                <a:solidFill>
                  <a:srgbClr val="000000"/>
                </a:solidFill>
                <a:effectLst/>
                <a:latin typeface="Arial" panose="020B0604020202020204" pitchFamily="34" charset="0"/>
              </a:rPr>
              <a:t>function's name, parameters</a:t>
            </a:r>
          </a:p>
          <a:p>
            <a:pPr marL="285750" indent="-285750">
              <a:buFont typeface="Arial" panose="020B0604020202020204" pitchFamily="34" charset="0"/>
              <a:buChar char="•"/>
            </a:pPr>
            <a:endParaRPr lang="en-US" b="0" i="0" dirty="0">
              <a:solidFill>
                <a:srgbClr val="000000"/>
              </a:solidFill>
              <a:effectLst/>
              <a:latin typeface="Arial" panose="020B0604020202020204" pitchFamily="34" charset="0"/>
            </a:endParaRPr>
          </a:p>
          <a:p>
            <a:pPr marL="0" indent="0">
              <a:buNone/>
            </a:pP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add(</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num1</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num2);</a:t>
            </a:r>
          </a:p>
          <a:p>
            <a:r>
              <a:rPr lang="en-US" dirty="0">
                <a:solidFill>
                  <a:srgbClr val="000000"/>
                </a:solidFill>
                <a:latin typeface="Consolas" panose="020B0609020204030204" pitchFamily="49" charset="0"/>
              </a:rPr>
              <a:t>//PRE:  function will take 2 numbers</a:t>
            </a:r>
          </a:p>
          <a:p>
            <a:r>
              <a:rPr lang="en-US" dirty="0">
                <a:solidFill>
                  <a:srgbClr val="000000"/>
                </a:solidFill>
                <a:latin typeface="Consolas" panose="020B0609020204030204" pitchFamily="49" charset="0"/>
              </a:rPr>
              <a:t>//POST: function will return the sum </a:t>
            </a:r>
          </a:p>
        </p:txBody>
      </p:sp>
      <p:sp>
        <p:nvSpPr>
          <p:cNvPr id="9" name="TextBox 8">
            <a:extLst>
              <a:ext uri="{FF2B5EF4-FFF2-40B4-BE49-F238E27FC236}">
                <a16:creationId xmlns:a16="http://schemas.microsoft.com/office/drawing/2014/main" id="{D62444A3-5E76-4571-9B47-659EFD07F612}"/>
              </a:ext>
            </a:extLst>
          </p:cNvPr>
          <p:cNvSpPr txBox="1"/>
          <p:nvPr/>
        </p:nvSpPr>
        <p:spPr>
          <a:xfrm>
            <a:off x="2438400" y="4482942"/>
            <a:ext cx="5791200" cy="1908215"/>
          </a:xfrm>
          <a:prstGeom prst="rect">
            <a:avLst/>
          </a:prstGeom>
          <a:noFill/>
          <a:ln w="28575">
            <a:solidFill>
              <a:schemeClr val="accent2">
                <a:lumMod val="50000"/>
              </a:schemeClr>
            </a:solidFill>
          </a:ln>
        </p:spPr>
        <p:txBody>
          <a:bodyPr wrap="square">
            <a:spAutoFit/>
          </a:bodyPr>
          <a:lstStyle/>
          <a:p>
            <a:pPr marL="0" indent="0">
              <a:buNone/>
            </a:pPr>
            <a:r>
              <a:rPr lang="en-US" sz="2800" b="1" dirty="0"/>
              <a:t>Function definition:</a:t>
            </a:r>
          </a:p>
          <a:p>
            <a:pPr marL="0" indent="0">
              <a:buNone/>
            </a:pPr>
            <a:r>
              <a:rPr lang="en-US" b="0" i="1" dirty="0">
                <a:solidFill>
                  <a:srgbClr val="000000"/>
                </a:solidFill>
                <a:effectLst/>
                <a:latin typeface="Arial" panose="020B0604020202020204" pitchFamily="34" charset="0"/>
              </a:rPr>
              <a:t>A function </a:t>
            </a:r>
            <a:r>
              <a:rPr lang="en-US" b="1" i="1" dirty="0">
                <a:solidFill>
                  <a:srgbClr val="000000"/>
                </a:solidFill>
                <a:effectLst/>
                <a:latin typeface="Arial" panose="020B0604020202020204" pitchFamily="34" charset="0"/>
              </a:rPr>
              <a:t>definition</a:t>
            </a:r>
            <a:r>
              <a:rPr lang="en-US" b="0" i="1" dirty="0">
                <a:solidFill>
                  <a:srgbClr val="000000"/>
                </a:solidFill>
                <a:effectLst/>
                <a:latin typeface="Arial" panose="020B0604020202020204" pitchFamily="34" charset="0"/>
              </a:rPr>
              <a:t> is the actual body of the function</a:t>
            </a:r>
          </a:p>
          <a:p>
            <a:pPr marL="0" indent="0">
              <a:buNone/>
            </a:pPr>
            <a:endParaRPr lang="en-US" b="0" i="1" dirty="0">
              <a:solidFill>
                <a:srgbClr val="000000"/>
              </a:solidFill>
              <a:effectLst/>
              <a:latin typeface="Arial" panose="020B0604020202020204" pitchFamily="34" charset="0"/>
            </a:endParaRPr>
          </a:p>
          <a:p>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add(</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num1</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num2){</a:t>
            </a:r>
          </a:p>
          <a:p>
            <a:r>
              <a:rPr lang="en-US" dirty="0">
                <a:solidFill>
                  <a:srgbClr val="000000"/>
                </a:solidFill>
                <a:latin typeface="Consolas" panose="020B0609020204030204" pitchFamily="49" charset="0"/>
              </a:rPr>
              <a:t>	return num1 + num2;</a:t>
            </a:r>
          </a:p>
          <a:p>
            <a:r>
              <a:rPr lang="en-US" sz="1800" dirty="0">
                <a:solidFill>
                  <a:srgbClr val="000000"/>
                </a:solidFill>
                <a:latin typeface="Consolas" panose="020B0609020204030204" pitchFamily="49" charset="0"/>
              </a:rPr>
              <a:t>}</a:t>
            </a:r>
          </a:p>
        </p:txBody>
      </p:sp>
      <p:sp>
        <p:nvSpPr>
          <p:cNvPr id="10" name="TextBox 9">
            <a:extLst>
              <a:ext uri="{FF2B5EF4-FFF2-40B4-BE49-F238E27FC236}">
                <a16:creationId xmlns:a16="http://schemas.microsoft.com/office/drawing/2014/main" id="{BB41F8AB-AC1F-484A-8676-07D1A60B9871}"/>
              </a:ext>
            </a:extLst>
          </p:cNvPr>
          <p:cNvSpPr txBox="1"/>
          <p:nvPr/>
        </p:nvSpPr>
        <p:spPr>
          <a:xfrm>
            <a:off x="2438400" y="2644235"/>
            <a:ext cx="4932010" cy="1384995"/>
          </a:xfrm>
          <a:prstGeom prst="rect">
            <a:avLst/>
          </a:prstGeom>
          <a:noFill/>
        </p:spPr>
        <p:txBody>
          <a:bodyPr wrap="square">
            <a:spAutoFit/>
          </a:bodyPr>
          <a:lstStyle/>
          <a:p>
            <a:pPr marL="0" indent="0">
              <a:buNone/>
            </a:pPr>
            <a:r>
              <a:rPr lang="en-US" sz="2800" b="1" dirty="0"/>
              <a:t>int main (){</a:t>
            </a:r>
          </a:p>
          <a:p>
            <a:pPr marL="0" indent="0">
              <a:buNone/>
            </a:pPr>
            <a:r>
              <a:rPr lang="en-US" sz="2800" b="1" dirty="0"/>
              <a:t>   add (6, 7);</a:t>
            </a:r>
          </a:p>
          <a:p>
            <a:pPr marL="0" indent="0">
              <a:buNone/>
            </a:pPr>
            <a:r>
              <a:rPr lang="en-US" sz="28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1" y="440180"/>
            <a:ext cx="7696200" cy="6417820"/>
          </a:xfrm>
        </p:spPr>
        <p:txBody>
          <a:bodyPr>
            <a:noAutofit/>
          </a:bodyPr>
          <a:lstStyle/>
          <a:p>
            <a:pPr marL="0" indent="0">
              <a:lnSpc>
                <a:spcPct val="100000"/>
              </a:lnSpc>
              <a:spcBef>
                <a:spcPts val="100"/>
              </a:spcBef>
              <a:spcAft>
                <a:spcPts val="100"/>
              </a:spcAft>
              <a:buNone/>
            </a:pPr>
            <a:r>
              <a:rPr lang="en-US" sz="1600" dirty="0">
                <a:solidFill>
                  <a:srgbClr val="008000"/>
                </a:solidFill>
                <a:latin typeface="Consolas" panose="020B0609020204030204" pitchFamily="49" charset="0"/>
              </a:rPr>
              <a:t>// Show how to program using functions</a:t>
            </a:r>
            <a:endParaRPr lang="en-US" sz="1600" dirty="0">
              <a:solidFill>
                <a:srgbClr val="000000"/>
              </a:solidFill>
              <a:latin typeface="Consolas" panose="020B0609020204030204" pitchFamily="49" charset="0"/>
            </a:endParaRPr>
          </a:p>
          <a:p>
            <a:pPr marL="0" indent="0">
              <a:lnSpc>
                <a:spcPct val="100000"/>
              </a:lnSpc>
              <a:spcBef>
                <a:spcPts val="100"/>
              </a:spcBef>
              <a:spcAft>
                <a:spcPts val="100"/>
              </a:spcAft>
              <a:buNone/>
            </a:pPr>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&lt;iostream&gt;</a:t>
            </a:r>
            <a:endParaRPr lang="en-US" sz="1600" dirty="0">
              <a:solidFill>
                <a:srgbClr val="000000"/>
              </a:solidFill>
              <a:latin typeface="Consolas" panose="020B0609020204030204" pitchFamily="49" charset="0"/>
            </a:endParaRPr>
          </a:p>
          <a:p>
            <a:pPr marL="0" indent="0">
              <a:lnSpc>
                <a:spcPct val="100000"/>
              </a:lnSpc>
              <a:spcBef>
                <a:spcPts val="100"/>
              </a:spcBef>
              <a:spcAft>
                <a:spcPts val="100"/>
              </a:spcAft>
              <a:buNone/>
            </a:pPr>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std;</a:t>
            </a:r>
          </a:p>
          <a:p>
            <a:pPr marL="0" indent="0">
              <a:lnSpc>
                <a:spcPct val="100000"/>
              </a:lnSpc>
              <a:spcBef>
                <a:spcPts val="100"/>
              </a:spcBef>
              <a:spcAft>
                <a:spcPts val="100"/>
              </a:spcAft>
              <a:buNone/>
            </a:pPr>
            <a:endParaRPr lang="en-US" sz="1600" dirty="0">
              <a:solidFill>
                <a:srgbClr val="000000"/>
              </a:solidFill>
              <a:latin typeface="Consolas" panose="020B0609020204030204" pitchFamily="49" charset="0"/>
            </a:endParaRPr>
          </a:p>
          <a:p>
            <a:pPr marL="0" indent="0">
              <a:lnSpc>
                <a:spcPct val="100000"/>
              </a:lnSpc>
              <a:spcBef>
                <a:spcPts val="100"/>
              </a:spcBef>
              <a:spcAft>
                <a:spcPts val="100"/>
              </a:spcAft>
              <a:buNone/>
            </a:pPr>
            <a:r>
              <a:rPr lang="en-US" sz="1600" dirty="0">
                <a:solidFill>
                  <a:srgbClr val="008000"/>
                </a:solidFill>
                <a:highlight>
                  <a:srgbClr val="FFFF00"/>
                </a:highlight>
                <a:latin typeface="Consolas" panose="020B0609020204030204" pitchFamily="49" charset="0"/>
              </a:rPr>
              <a:t>// function declaration</a:t>
            </a:r>
            <a:endParaRPr lang="en-US" sz="1600" dirty="0">
              <a:solidFill>
                <a:srgbClr val="000000"/>
              </a:solidFill>
              <a:highlight>
                <a:srgbClr val="FFFF00"/>
              </a:highlight>
              <a:latin typeface="Consolas" panose="020B0609020204030204" pitchFamily="49" charset="0"/>
            </a:endParaRPr>
          </a:p>
          <a:p>
            <a:pPr marL="0" indent="0">
              <a:lnSpc>
                <a:spcPct val="100000"/>
              </a:lnSpc>
              <a:spcBef>
                <a:spcPts val="100"/>
              </a:spcBef>
              <a:spcAft>
                <a:spcPts val="100"/>
              </a:spcAft>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add(</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x</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y</a:t>
            </a:r>
            <a:r>
              <a:rPr lang="en-US" sz="1600" dirty="0">
                <a:solidFill>
                  <a:srgbClr val="000000"/>
                </a:solidFill>
                <a:latin typeface="Consolas" panose="020B0609020204030204" pitchFamily="49" charset="0"/>
              </a:rPr>
              <a:t>);</a:t>
            </a:r>
          </a:p>
          <a:p>
            <a:pPr marL="0" indent="0">
              <a:spcBef>
                <a:spcPts val="0"/>
              </a:spcBef>
              <a:buNone/>
            </a:pPr>
            <a:r>
              <a:rPr lang="en-US" sz="1600" dirty="0">
                <a:solidFill>
                  <a:srgbClr val="000000"/>
                </a:solidFill>
                <a:latin typeface="Consolas" panose="020B0609020204030204" pitchFamily="49" charset="0"/>
              </a:rPr>
              <a:t>//PRE:  function will take 2 numbers</a:t>
            </a:r>
          </a:p>
          <a:p>
            <a:pPr marL="0" indent="0">
              <a:spcBef>
                <a:spcPts val="0"/>
              </a:spcBef>
              <a:buNone/>
            </a:pPr>
            <a:r>
              <a:rPr lang="en-US" sz="1600" dirty="0">
                <a:solidFill>
                  <a:srgbClr val="000000"/>
                </a:solidFill>
                <a:latin typeface="Consolas" panose="020B0609020204030204" pitchFamily="49" charset="0"/>
              </a:rPr>
              <a:t>//POST: function will return the sum </a:t>
            </a:r>
          </a:p>
          <a:p>
            <a:pPr marL="0" indent="0">
              <a:lnSpc>
                <a:spcPct val="100000"/>
              </a:lnSpc>
              <a:spcBef>
                <a:spcPts val="100"/>
              </a:spcBef>
              <a:spcAft>
                <a:spcPts val="100"/>
              </a:spcAft>
              <a:buNone/>
            </a:pPr>
            <a:endParaRPr lang="en-US" sz="1600" dirty="0">
              <a:solidFill>
                <a:srgbClr val="000000"/>
              </a:solidFill>
              <a:latin typeface="Consolas" panose="020B0609020204030204" pitchFamily="49" charset="0"/>
            </a:endParaRPr>
          </a:p>
          <a:p>
            <a:pPr marL="0" indent="0">
              <a:lnSpc>
                <a:spcPct val="100000"/>
              </a:lnSpc>
              <a:spcBef>
                <a:spcPts val="100"/>
              </a:spcBef>
              <a:spcAft>
                <a:spcPts val="100"/>
              </a:spcAft>
              <a:buNone/>
            </a:pP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 {</a:t>
            </a:r>
          </a:p>
          <a:p>
            <a:pPr marL="400050" lvl="1" indent="0">
              <a:lnSpc>
                <a:spcPct val="100000"/>
              </a:lnSpc>
              <a:spcBef>
                <a:spcPts val="100"/>
              </a:spcBef>
              <a:spcAft>
                <a:spcPts val="100"/>
              </a:spcAft>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z, a, b;</a:t>
            </a:r>
          </a:p>
          <a:p>
            <a:pPr marL="400050" lvl="1" indent="0">
              <a:lnSpc>
                <a:spcPct val="100000"/>
              </a:lnSpc>
              <a:spcBef>
                <a:spcPts val="100"/>
              </a:spcBef>
              <a:spcAft>
                <a:spcPts val="100"/>
              </a:spcAft>
              <a:buNone/>
            </a:pP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"Enter two numbers to add:\n"</a:t>
            </a:r>
            <a:r>
              <a:rPr lang="en-US" sz="1600" dirty="0">
                <a:solidFill>
                  <a:srgbClr val="000000"/>
                </a:solidFill>
                <a:latin typeface="Consolas" panose="020B0609020204030204" pitchFamily="49" charset="0"/>
              </a:rPr>
              <a:t>;</a:t>
            </a:r>
          </a:p>
          <a:p>
            <a:pPr marL="400050" lvl="1" indent="0">
              <a:lnSpc>
                <a:spcPct val="100000"/>
              </a:lnSpc>
              <a:spcBef>
                <a:spcPts val="100"/>
              </a:spcBef>
              <a:spcAft>
                <a:spcPts val="100"/>
              </a:spcAft>
              <a:buNone/>
            </a:pPr>
            <a:r>
              <a:rPr lang="en-US" sz="1600" dirty="0" err="1">
                <a:solidFill>
                  <a:srgbClr val="000000"/>
                </a:solidFill>
                <a:latin typeface="Consolas" panose="020B0609020204030204" pitchFamily="49" charset="0"/>
              </a:rPr>
              <a:t>cin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&gt;&gt;</a:t>
            </a:r>
            <a:r>
              <a:rPr lang="en-US" sz="1600" dirty="0">
                <a:solidFill>
                  <a:srgbClr val="000000"/>
                </a:solidFill>
                <a:latin typeface="Consolas" panose="020B0609020204030204" pitchFamily="49" charset="0"/>
              </a:rPr>
              <a:t> a </a:t>
            </a:r>
            <a:r>
              <a:rPr lang="en-US" sz="1600" dirty="0">
                <a:solidFill>
                  <a:srgbClr val="008080"/>
                </a:solidFill>
                <a:latin typeface="Consolas" panose="020B0609020204030204" pitchFamily="49" charset="0"/>
              </a:rPr>
              <a:t>&gt;&gt;</a:t>
            </a:r>
            <a:r>
              <a:rPr lang="en-US" sz="1600" dirty="0">
                <a:solidFill>
                  <a:srgbClr val="000000"/>
                </a:solidFill>
                <a:latin typeface="Consolas" panose="020B0609020204030204" pitchFamily="49" charset="0"/>
              </a:rPr>
              <a:t> b;</a:t>
            </a:r>
          </a:p>
          <a:p>
            <a:pPr marL="400050" lvl="1" indent="0">
              <a:lnSpc>
                <a:spcPct val="100000"/>
              </a:lnSpc>
              <a:spcBef>
                <a:spcPts val="100"/>
              </a:spcBef>
              <a:spcAft>
                <a:spcPts val="100"/>
              </a:spcAft>
              <a:buNone/>
            </a:pPr>
            <a:r>
              <a:rPr lang="en-US" sz="1600" dirty="0">
                <a:solidFill>
                  <a:srgbClr val="000000"/>
                </a:solidFill>
                <a:latin typeface="Consolas" panose="020B0609020204030204" pitchFamily="49" charset="0"/>
              </a:rPr>
              <a:t>z = add(a, b);</a:t>
            </a:r>
          </a:p>
          <a:p>
            <a:pPr marL="400050" lvl="1" indent="0">
              <a:lnSpc>
                <a:spcPct val="100000"/>
              </a:lnSpc>
              <a:spcBef>
                <a:spcPts val="100"/>
              </a:spcBef>
              <a:spcAft>
                <a:spcPts val="100"/>
              </a:spcAft>
              <a:buNone/>
            </a:pP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"The result is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z;</a:t>
            </a:r>
          </a:p>
          <a:p>
            <a:pPr marL="0" indent="0">
              <a:lnSpc>
                <a:spcPct val="100000"/>
              </a:lnSpc>
              <a:spcBef>
                <a:spcPts val="100"/>
              </a:spcBef>
              <a:spcAft>
                <a:spcPts val="100"/>
              </a:spcAft>
              <a:buNone/>
            </a:pPr>
            <a:r>
              <a:rPr lang="en-US" sz="1600" dirty="0">
                <a:solidFill>
                  <a:srgbClr val="000000"/>
                </a:solidFill>
                <a:latin typeface="Consolas" panose="020B0609020204030204" pitchFamily="49" charset="0"/>
              </a:rPr>
              <a:t>}</a:t>
            </a:r>
          </a:p>
          <a:p>
            <a:pPr marL="0" indent="0">
              <a:lnSpc>
                <a:spcPct val="100000"/>
              </a:lnSpc>
              <a:spcBef>
                <a:spcPts val="100"/>
              </a:spcBef>
              <a:spcAft>
                <a:spcPts val="100"/>
              </a:spcAft>
              <a:buNone/>
            </a:pPr>
            <a:endParaRPr lang="en-US" sz="1600" dirty="0">
              <a:solidFill>
                <a:srgbClr val="000000"/>
              </a:solidFill>
              <a:latin typeface="Consolas" panose="020B0609020204030204" pitchFamily="49" charset="0"/>
            </a:endParaRPr>
          </a:p>
          <a:p>
            <a:pPr marL="0" indent="0">
              <a:lnSpc>
                <a:spcPct val="100000"/>
              </a:lnSpc>
              <a:spcBef>
                <a:spcPts val="100"/>
              </a:spcBef>
              <a:spcAft>
                <a:spcPts val="100"/>
              </a:spcAft>
              <a:buNone/>
            </a:pPr>
            <a:r>
              <a:rPr lang="en-US" sz="1600" dirty="0">
                <a:solidFill>
                  <a:srgbClr val="008000"/>
                </a:solidFill>
                <a:highlight>
                  <a:srgbClr val="FFFF00"/>
                </a:highlight>
                <a:latin typeface="Consolas" panose="020B0609020204030204" pitchFamily="49" charset="0"/>
              </a:rPr>
              <a:t>// function definition</a:t>
            </a:r>
            <a:endParaRPr lang="en-US" sz="1600" dirty="0">
              <a:solidFill>
                <a:srgbClr val="000000"/>
              </a:solidFill>
              <a:highlight>
                <a:srgbClr val="FFFF00"/>
              </a:highlight>
              <a:latin typeface="Consolas" panose="020B0609020204030204" pitchFamily="49" charset="0"/>
            </a:endParaRPr>
          </a:p>
          <a:p>
            <a:pPr marL="0" indent="0">
              <a:lnSpc>
                <a:spcPct val="100000"/>
              </a:lnSpc>
              <a:spcBef>
                <a:spcPts val="100"/>
              </a:spcBef>
              <a:spcAft>
                <a:spcPts val="100"/>
              </a:spcAft>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add(</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x</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a:t>
            </a:r>
          </a:p>
          <a:p>
            <a:pPr marL="400050" lvl="1" indent="0">
              <a:lnSpc>
                <a:spcPct val="100000"/>
              </a:lnSpc>
              <a:spcBef>
                <a:spcPts val="100"/>
              </a:spcBef>
              <a:spcAft>
                <a:spcPts val="100"/>
              </a:spcAft>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sum;</a:t>
            </a:r>
          </a:p>
          <a:p>
            <a:pPr marL="400050" lvl="1" indent="0">
              <a:lnSpc>
                <a:spcPct val="100000"/>
              </a:lnSpc>
              <a:spcBef>
                <a:spcPts val="100"/>
              </a:spcBef>
              <a:spcAft>
                <a:spcPts val="100"/>
              </a:spcAft>
              <a:buNone/>
            </a:pPr>
            <a:r>
              <a:rPr lang="en-US" sz="1600" dirty="0">
                <a:solidFill>
                  <a:srgbClr val="000000"/>
                </a:solidFill>
                <a:latin typeface="Consolas" panose="020B0609020204030204" pitchFamily="49" charset="0"/>
              </a:rPr>
              <a:t>sum = </a:t>
            </a:r>
            <a:r>
              <a:rPr lang="en-US" sz="1600" dirty="0">
                <a:solidFill>
                  <a:srgbClr val="808080"/>
                </a:solidFill>
                <a:latin typeface="Consolas" panose="020B0609020204030204" pitchFamily="49" charset="0"/>
              </a:rPr>
              <a:t>x</a:t>
            </a:r>
            <a:r>
              <a:rPr lang="en-US" sz="1600" dirty="0">
                <a:solidFill>
                  <a:srgbClr val="000000"/>
                </a:solidFill>
                <a:latin typeface="Consolas" panose="020B0609020204030204" pitchFamily="49" charset="0"/>
              </a:rPr>
              <a:t> + </a:t>
            </a:r>
            <a:r>
              <a:rPr lang="en-US" sz="1600" dirty="0">
                <a:solidFill>
                  <a:srgbClr val="808080"/>
                </a:solidFill>
                <a:latin typeface="Consolas" panose="020B0609020204030204" pitchFamily="49" charset="0"/>
              </a:rPr>
              <a:t>y</a:t>
            </a:r>
            <a:r>
              <a:rPr lang="en-US" sz="1600" dirty="0">
                <a:solidFill>
                  <a:srgbClr val="000000"/>
                </a:solidFill>
                <a:latin typeface="Consolas" panose="020B0609020204030204" pitchFamily="49" charset="0"/>
              </a:rPr>
              <a:t>;</a:t>
            </a:r>
          </a:p>
          <a:p>
            <a:pPr marL="400050" lvl="1" indent="0">
              <a:lnSpc>
                <a:spcPct val="100000"/>
              </a:lnSpc>
              <a:spcBef>
                <a:spcPts val="100"/>
              </a:spcBef>
              <a:spcAft>
                <a:spcPts val="100"/>
              </a:spcAft>
              <a:buNone/>
            </a:pP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sum;</a:t>
            </a:r>
          </a:p>
          <a:p>
            <a:pPr marL="0" indent="0">
              <a:lnSpc>
                <a:spcPct val="100000"/>
              </a:lnSpc>
              <a:spcBef>
                <a:spcPts val="100"/>
              </a:spcBef>
              <a:spcAft>
                <a:spcPts val="100"/>
              </a:spcAft>
              <a:buNone/>
            </a:pPr>
            <a:r>
              <a:rPr lang="en-US" sz="1600" dirty="0">
                <a:solidFill>
                  <a:srgbClr val="000000"/>
                </a:solidFill>
                <a:latin typeface="Consolas" panose="020B0609020204030204" pitchFamily="49" charset="0"/>
              </a:rPr>
              <a:t>}</a:t>
            </a:r>
          </a:p>
        </p:txBody>
      </p:sp>
      <p:sp>
        <p:nvSpPr>
          <p:cNvPr id="4" name="Footer Placeholder 3">
            <a:extLst>
              <a:ext uri="{FF2B5EF4-FFF2-40B4-BE49-F238E27FC236}">
                <a16:creationId xmlns:a16="http://schemas.microsoft.com/office/drawing/2014/main" id="{96FAC624-4BED-4551-A5CC-FE692485B5FC}"/>
              </a:ext>
            </a:extLst>
          </p:cNvPr>
          <p:cNvSpPr>
            <a:spLocks noGrp="1"/>
          </p:cNvSpPr>
          <p:nvPr>
            <p:ph type="ftr" sz="quarter" idx="11"/>
          </p:nvPr>
        </p:nvSpPr>
        <p:spPr>
          <a:xfrm>
            <a:off x="5105400" y="6370003"/>
            <a:ext cx="4745736" cy="365125"/>
          </a:xfrm>
        </p:spPr>
        <p:txBody>
          <a:bodyPr/>
          <a:lstStyle/>
          <a:p>
            <a:r>
              <a:rPr lang="en-US" dirty="0"/>
              <a:t>CS201R : Problems Solving and Programming II </a:t>
            </a:r>
          </a:p>
        </p:txBody>
      </p:sp>
      <p:sp>
        <p:nvSpPr>
          <p:cNvPr id="7" name="Slide Number Placeholder 6">
            <a:extLst>
              <a:ext uri="{FF2B5EF4-FFF2-40B4-BE49-F238E27FC236}">
                <a16:creationId xmlns:a16="http://schemas.microsoft.com/office/drawing/2014/main" id="{B02E4F2D-E6E6-4BB1-8A3D-694758D9727E}"/>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8" name="Picture 7" descr="Graphical user interface, text&#10;&#10;Description automatically generated">
            <a:extLst>
              <a:ext uri="{FF2B5EF4-FFF2-40B4-BE49-F238E27FC236}">
                <a16:creationId xmlns:a16="http://schemas.microsoft.com/office/drawing/2014/main" id="{DD519CF4-767F-4DE9-ACCD-F8017B57CF92}"/>
              </a:ext>
            </a:extLst>
          </p:cNvPr>
          <p:cNvPicPr>
            <a:picLocks noChangeAspect="1"/>
          </p:cNvPicPr>
          <p:nvPr/>
        </p:nvPicPr>
        <p:blipFill>
          <a:blip r:embed="rId3"/>
          <a:stretch>
            <a:fillRect/>
          </a:stretch>
        </p:blipFill>
        <p:spPr>
          <a:xfrm>
            <a:off x="6146465" y="3947108"/>
            <a:ext cx="2828925" cy="733425"/>
          </a:xfrm>
          <a:prstGeom prst="rect">
            <a:avLst/>
          </a:prstGeom>
        </p:spPr>
      </p:pic>
      <p:sp>
        <p:nvSpPr>
          <p:cNvPr id="9" name="TextBox 8">
            <a:extLst>
              <a:ext uri="{FF2B5EF4-FFF2-40B4-BE49-F238E27FC236}">
                <a16:creationId xmlns:a16="http://schemas.microsoft.com/office/drawing/2014/main" id="{5738DB65-6ED8-46B3-8826-9B3D06B155CD}"/>
              </a:ext>
            </a:extLst>
          </p:cNvPr>
          <p:cNvSpPr txBox="1"/>
          <p:nvPr/>
        </p:nvSpPr>
        <p:spPr>
          <a:xfrm>
            <a:off x="5968400" y="4726522"/>
            <a:ext cx="3882736" cy="369332"/>
          </a:xfrm>
          <a:prstGeom prst="rect">
            <a:avLst/>
          </a:prstGeom>
          <a:noFill/>
        </p:spPr>
        <p:txBody>
          <a:bodyPr wrap="square">
            <a:spAutoFit/>
          </a:bodyPr>
          <a:lstStyle/>
          <a:p>
            <a:r>
              <a:rPr lang="en-US" b="1" dirty="0"/>
              <a:t>https://bit.ly/CS201Wk3a1</a:t>
            </a:r>
          </a:p>
        </p:txBody>
      </p:sp>
      <p:sp>
        <p:nvSpPr>
          <p:cNvPr id="5" name="Title 1">
            <a:extLst>
              <a:ext uri="{FF2B5EF4-FFF2-40B4-BE49-F238E27FC236}">
                <a16:creationId xmlns:a16="http://schemas.microsoft.com/office/drawing/2014/main" id="{3DD21C1E-360F-92A2-26DB-F5507790ECA8}"/>
              </a:ext>
            </a:extLst>
          </p:cNvPr>
          <p:cNvSpPr txBox="1">
            <a:spLocks/>
          </p:cNvSpPr>
          <p:nvPr/>
        </p:nvSpPr>
        <p:spPr>
          <a:xfrm>
            <a:off x="4770632" y="307346"/>
            <a:ext cx="4876800" cy="103019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highlight>
                  <a:srgbClr val="FFFF00"/>
                </a:highlight>
              </a:rPr>
              <a:t>EX 1: ADD FUNCTION</a:t>
            </a:r>
          </a:p>
        </p:txBody>
      </p:sp>
      <p:sp>
        <p:nvSpPr>
          <p:cNvPr id="12" name="TextBox 11">
            <a:extLst>
              <a:ext uri="{FF2B5EF4-FFF2-40B4-BE49-F238E27FC236}">
                <a16:creationId xmlns:a16="http://schemas.microsoft.com/office/drawing/2014/main" id="{C67FFC81-7C32-E46D-8041-11F29410B573}"/>
              </a:ext>
            </a:extLst>
          </p:cNvPr>
          <p:cNvSpPr txBox="1"/>
          <p:nvPr/>
        </p:nvSpPr>
        <p:spPr>
          <a:xfrm>
            <a:off x="5250692" y="1337545"/>
            <a:ext cx="3712714" cy="923330"/>
          </a:xfrm>
          <a:prstGeom prst="rect">
            <a:avLst/>
          </a:prstGeom>
          <a:noFill/>
        </p:spPr>
        <p:txBody>
          <a:bodyPr wrap="square">
            <a:spAutoFit/>
          </a:bodyPr>
          <a:lstStyle/>
          <a:p>
            <a:pPr lvl="0"/>
            <a:r>
              <a:rPr lang="en-US" b="1" dirty="0">
                <a:solidFill>
                  <a:srgbClr val="0070C0"/>
                </a:solidFill>
              </a:rPr>
              <a:t>1- Preconditions: </a:t>
            </a:r>
            <a:r>
              <a:rPr lang="en-US" dirty="0">
                <a:solidFill>
                  <a:srgbClr val="0070C0"/>
                </a:solidFill>
              </a:rPr>
              <a:t>states what is assumed to be true before the function is called.</a:t>
            </a:r>
          </a:p>
        </p:txBody>
      </p:sp>
      <p:sp>
        <p:nvSpPr>
          <p:cNvPr id="14" name="TextBox 13">
            <a:extLst>
              <a:ext uri="{FF2B5EF4-FFF2-40B4-BE49-F238E27FC236}">
                <a16:creationId xmlns:a16="http://schemas.microsoft.com/office/drawing/2014/main" id="{B5C098E1-7F41-01CD-422A-F60B416CC917}"/>
              </a:ext>
            </a:extLst>
          </p:cNvPr>
          <p:cNvSpPr txBox="1"/>
          <p:nvPr/>
        </p:nvSpPr>
        <p:spPr>
          <a:xfrm>
            <a:off x="5217594" y="2485128"/>
            <a:ext cx="3712714" cy="1200329"/>
          </a:xfrm>
          <a:prstGeom prst="rect">
            <a:avLst/>
          </a:prstGeom>
          <a:noFill/>
        </p:spPr>
        <p:txBody>
          <a:bodyPr wrap="square">
            <a:spAutoFit/>
          </a:bodyPr>
          <a:lstStyle/>
          <a:p>
            <a:pPr lvl="0"/>
            <a:r>
              <a:rPr lang="en-US" b="1" dirty="0">
                <a:solidFill>
                  <a:srgbClr val="0070C0"/>
                </a:solidFill>
              </a:rPr>
              <a:t>2- Postcondition: </a:t>
            </a:r>
            <a:r>
              <a:rPr lang="en-US" dirty="0">
                <a:solidFill>
                  <a:srgbClr val="0070C0"/>
                </a:solidFill>
              </a:rPr>
              <a:t>describes the effect when the function is called( what is the function computing and will be returned)</a:t>
            </a:r>
          </a:p>
        </p:txBody>
      </p:sp>
      <p:sp>
        <p:nvSpPr>
          <p:cNvPr id="16" name="TextBox 15">
            <a:extLst>
              <a:ext uri="{FF2B5EF4-FFF2-40B4-BE49-F238E27FC236}">
                <a16:creationId xmlns:a16="http://schemas.microsoft.com/office/drawing/2014/main" id="{2012D147-1DDA-1815-61B0-8C52F0EBAC07}"/>
              </a:ext>
            </a:extLst>
          </p:cNvPr>
          <p:cNvSpPr txBox="1"/>
          <p:nvPr/>
        </p:nvSpPr>
        <p:spPr>
          <a:xfrm>
            <a:off x="2981094" y="5217491"/>
            <a:ext cx="5502252" cy="1200329"/>
          </a:xfrm>
          <a:prstGeom prst="rect">
            <a:avLst/>
          </a:prstGeom>
          <a:noFill/>
        </p:spPr>
        <p:txBody>
          <a:bodyPr wrap="square">
            <a:spAutoFit/>
          </a:bodyPr>
          <a:lstStyle/>
          <a:p>
            <a:pPr marL="285750" lvl="0" indent="-285750">
              <a:buFont typeface="Arial" panose="020B0604020202020204" pitchFamily="34" charset="0"/>
              <a:buChar char="•"/>
            </a:pPr>
            <a:r>
              <a:rPr lang="en-US" dirty="0">
                <a:solidFill>
                  <a:srgbClr val="7030A0"/>
                </a:solidFill>
              </a:rPr>
              <a:t>Variables declared inside the function definition are said to be </a:t>
            </a:r>
            <a:r>
              <a:rPr lang="en-US" b="1" dirty="0">
                <a:solidFill>
                  <a:srgbClr val="7030A0"/>
                </a:solidFill>
              </a:rPr>
              <a:t>local</a:t>
            </a:r>
            <a:r>
              <a:rPr lang="en-US" dirty="0">
                <a:solidFill>
                  <a:srgbClr val="7030A0"/>
                </a:solidFill>
              </a:rPr>
              <a:t> to that function.</a:t>
            </a:r>
          </a:p>
          <a:p>
            <a:pPr marL="285750" lvl="0" indent="-285750">
              <a:buFont typeface="Arial" panose="020B0604020202020204" pitchFamily="34" charset="0"/>
              <a:buChar char="•"/>
            </a:pPr>
            <a:r>
              <a:rPr lang="en-US" dirty="0">
                <a:solidFill>
                  <a:srgbClr val="7030A0"/>
                </a:solidFill>
              </a:rPr>
              <a:t>If </a:t>
            </a:r>
            <a:r>
              <a:rPr lang="en-US" dirty="0" err="1">
                <a:solidFill>
                  <a:srgbClr val="7030A0"/>
                </a:solidFill>
              </a:rPr>
              <a:t>x,y</a:t>
            </a:r>
            <a:r>
              <a:rPr lang="en-US" dirty="0">
                <a:solidFill>
                  <a:srgbClr val="7030A0"/>
                </a:solidFill>
              </a:rPr>
              <a:t> or sum were used elsewhere, they would not interfere with the values in the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399" y="1066800"/>
            <a:ext cx="7696200" cy="6417820"/>
          </a:xfrm>
        </p:spPr>
        <p:txBody>
          <a:bodyPr>
            <a:noAutofit/>
          </a:bodyPr>
          <a:lstStyle/>
          <a:p>
            <a:pPr marL="0" indent="0">
              <a:buNone/>
            </a:pPr>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pPr marL="0" indent="0">
              <a:buNone/>
            </a:pP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main()</a:t>
            </a:r>
          </a:p>
          <a:p>
            <a:pPr marL="0" indent="0">
              <a:buNone/>
            </a:pPr>
            <a:r>
              <a:rPr lang="en-US" sz="2000" dirty="0">
                <a:solidFill>
                  <a:srgbClr val="000000"/>
                </a:solidFill>
                <a:latin typeface="Consolas" panose="020B0609020204030204" pitchFamily="49" charset="0"/>
              </a:rPr>
              <a:t>{</a:t>
            </a:r>
          </a:p>
          <a:p>
            <a:pPr marL="400050" lvl="1" indent="0">
              <a:buNone/>
            </a:pP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 3, b = 5, prod = 0; </a:t>
            </a:r>
            <a:r>
              <a:rPr lang="en-US" sz="2000" dirty="0">
                <a:solidFill>
                  <a:srgbClr val="008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400050" lvl="1" indent="0">
              <a:buNone/>
            </a:pPr>
            <a:r>
              <a:rPr lang="en-US" sz="2000" dirty="0">
                <a:solidFill>
                  <a:srgbClr val="000000"/>
                </a:solidFill>
                <a:latin typeface="Consolas" panose="020B0609020204030204" pitchFamily="49" charset="0"/>
              </a:rPr>
              <a:t>prod = </a:t>
            </a:r>
            <a:r>
              <a:rPr lang="en-US" sz="2000" dirty="0" err="1">
                <a:solidFill>
                  <a:srgbClr val="000000"/>
                </a:solidFill>
                <a:latin typeface="Consolas" panose="020B0609020204030204" pitchFamily="49" charset="0"/>
              </a:rPr>
              <a:t>mult</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a,b</a:t>
            </a:r>
            <a:r>
              <a:rPr lang="en-US" sz="2000" dirty="0">
                <a:solidFill>
                  <a:srgbClr val="000000"/>
                </a:solidFill>
                <a:latin typeface="Consolas" panose="020B0609020204030204" pitchFamily="49" charset="0"/>
              </a:rPr>
              <a:t>);</a:t>
            </a:r>
          </a:p>
          <a:p>
            <a:pPr marL="400050" lvl="1" indent="0">
              <a:buNone/>
            </a:pP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b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z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a:t>
            </a:r>
          </a:p>
        </p:txBody>
      </p:sp>
      <p:sp>
        <p:nvSpPr>
          <p:cNvPr id="7" name="Slide Number Placeholder 6">
            <a:extLst>
              <a:ext uri="{FF2B5EF4-FFF2-40B4-BE49-F238E27FC236}">
                <a16:creationId xmlns:a16="http://schemas.microsoft.com/office/drawing/2014/main" id="{B02E4F2D-E6E6-4BB1-8A3D-694758D9727E}"/>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5" name="Title 1">
            <a:extLst>
              <a:ext uri="{FF2B5EF4-FFF2-40B4-BE49-F238E27FC236}">
                <a16:creationId xmlns:a16="http://schemas.microsoft.com/office/drawing/2014/main" id="{3DD21C1E-360F-92A2-26DB-F5507790ECA8}"/>
              </a:ext>
            </a:extLst>
          </p:cNvPr>
          <p:cNvSpPr txBox="1">
            <a:spLocks/>
          </p:cNvSpPr>
          <p:nvPr/>
        </p:nvSpPr>
        <p:spPr>
          <a:xfrm>
            <a:off x="4419600" y="195219"/>
            <a:ext cx="4876800" cy="103019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highlight>
                  <a:srgbClr val="FFFF00"/>
                </a:highlight>
              </a:rPr>
              <a:t>EX 2: LOCAL VARIABLE</a:t>
            </a:r>
          </a:p>
        </p:txBody>
      </p:sp>
      <p:sp>
        <p:nvSpPr>
          <p:cNvPr id="16" name="TextBox 15">
            <a:extLst>
              <a:ext uri="{FF2B5EF4-FFF2-40B4-BE49-F238E27FC236}">
                <a16:creationId xmlns:a16="http://schemas.microsoft.com/office/drawing/2014/main" id="{2012D147-1DDA-1815-61B0-8C52F0EBAC07}"/>
              </a:ext>
            </a:extLst>
          </p:cNvPr>
          <p:cNvSpPr txBox="1"/>
          <p:nvPr/>
        </p:nvSpPr>
        <p:spPr>
          <a:xfrm>
            <a:off x="4378656" y="5257252"/>
            <a:ext cx="6180449" cy="738664"/>
          </a:xfrm>
          <a:prstGeom prst="rect">
            <a:avLst/>
          </a:prstGeom>
          <a:noFill/>
        </p:spPr>
        <p:txBody>
          <a:bodyPr wrap="square">
            <a:spAutoFit/>
          </a:bodyPr>
          <a:lstStyle/>
          <a:p>
            <a:pPr lvl="0"/>
            <a:r>
              <a:rPr lang="en-US" sz="1400" dirty="0">
                <a:solidFill>
                  <a:srgbClr val="7030A0"/>
                </a:solidFill>
              </a:rPr>
              <a:t>//x &amp; y are ‘local’ to </a:t>
            </a:r>
            <a:r>
              <a:rPr lang="en-US" sz="1400" dirty="0" err="1">
                <a:solidFill>
                  <a:srgbClr val="7030A0"/>
                </a:solidFill>
              </a:rPr>
              <a:t>mult</a:t>
            </a:r>
            <a:endParaRPr lang="en-US" sz="1400" dirty="0">
              <a:solidFill>
                <a:srgbClr val="7030A0"/>
              </a:solidFill>
            </a:endParaRPr>
          </a:p>
          <a:p>
            <a:pPr lvl="0"/>
            <a:r>
              <a:rPr lang="en-US" sz="1400" dirty="0">
                <a:solidFill>
                  <a:srgbClr val="7030A0"/>
                </a:solidFill>
              </a:rPr>
              <a:t>//new space is created when ‘</a:t>
            </a:r>
            <a:r>
              <a:rPr lang="en-US" sz="1400" dirty="0" err="1">
                <a:solidFill>
                  <a:srgbClr val="7030A0"/>
                </a:solidFill>
              </a:rPr>
              <a:t>mult</a:t>
            </a:r>
            <a:r>
              <a:rPr lang="en-US" sz="1400" dirty="0">
                <a:solidFill>
                  <a:srgbClr val="7030A0"/>
                </a:solidFill>
              </a:rPr>
              <a:t>’ function is executed </a:t>
            </a:r>
          </a:p>
          <a:p>
            <a:pPr lvl="0"/>
            <a:r>
              <a:rPr lang="en-US" sz="1400" dirty="0">
                <a:solidFill>
                  <a:srgbClr val="7030A0"/>
                </a:solidFill>
              </a:rPr>
              <a:t>//but a &amp; b in the main function are not updated</a:t>
            </a:r>
          </a:p>
        </p:txBody>
      </p:sp>
      <p:sp>
        <p:nvSpPr>
          <p:cNvPr id="8" name="TextBox 7">
            <a:extLst>
              <a:ext uri="{FF2B5EF4-FFF2-40B4-BE49-F238E27FC236}">
                <a16:creationId xmlns:a16="http://schemas.microsoft.com/office/drawing/2014/main" id="{9505E139-6E8E-6545-B93C-5FA000A8E0CD}"/>
              </a:ext>
            </a:extLst>
          </p:cNvPr>
          <p:cNvSpPr txBox="1"/>
          <p:nvPr/>
        </p:nvSpPr>
        <p:spPr>
          <a:xfrm>
            <a:off x="5334000" y="980394"/>
            <a:ext cx="4928190" cy="2031325"/>
          </a:xfrm>
          <a:prstGeom prst="rect">
            <a:avLst/>
          </a:prstGeom>
          <a:noFill/>
        </p:spPr>
        <p:txBody>
          <a:bodyPr wrap="square">
            <a:spAutoFit/>
          </a:bodyPr>
          <a:lstStyle/>
          <a:p>
            <a:r>
              <a:rPr lang="fr-FR" sz="1800" dirty="0" err="1">
                <a:solidFill>
                  <a:srgbClr val="0000FF"/>
                </a:solidFill>
                <a:latin typeface="Consolas" panose="020B0609020204030204" pitchFamily="49" charset="0"/>
              </a:rPr>
              <a:t>int</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mult</a:t>
            </a:r>
            <a:r>
              <a:rPr lang="fr-FR" sz="1800" dirty="0">
                <a:solidFill>
                  <a:srgbClr val="000000"/>
                </a:solidFill>
                <a:latin typeface="Consolas" panose="020B0609020204030204" pitchFamily="49" charset="0"/>
              </a:rPr>
              <a:t>(</a:t>
            </a:r>
            <a:r>
              <a:rPr lang="fr-FR" sz="1800" dirty="0" err="1">
                <a:solidFill>
                  <a:srgbClr val="0000FF"/>
                </a:solidFill>
                <a:latin typeface="Consolas" panose="020B0609020204030204" pitchFamily="49" charset="0"/>
              </a:rPr>
              <a:t>int</a:t>
            </a:r>
            <a:r>
              <a:rPr lang="fr-FR" sz="1800" dirty="0">
                <a:solidFill>
                  <a:srgbClr val="000000"/>
                </a:solidFill>
                <a:latin typeface="Consolas" panose="020B0609020204030204" pitchFamily="49" charset="0"/>
              </a:rPr>
              <a:t> </a:t>
            </a:r>
            <a:r>
              <a:rPr lang="fr-FR" sz="1800" dirty="0">
                <a:solidFill>
                  <a:srgbClr val="808080"/>
                </a:solidFill>
                <a:latin typeface="Consolas" panose="020B0609020204030204" pitchFamily="49" charset="0"/>
              </a:rPr>
              <a:t>x</a:t>
            </a:r>
            <a:r>
              <a:rPr lang="fr-FR" sz="1800" dirty="0">
                <a:solidFill>
                  <a:srgbClr val="000000"/>
                </a:solidFill>
                <a:latin typeface="Consolas" panose="020B0609020204030204" pitchFamily="49" charset="0"/>
              </a:rPr>
              <a:t>, </a:t>
            </a:r>
            <a:r>
              <a:rPr lang="fr-FR" sz="1800" dirty="0" err="1">
                <a:solidFill>
                  <a:srgbClr val="0000FF"/>
                </a:solidFill>
                <a:latin typeface="Consolas" panose="020B0609020204030204" pitchFamily="49" charset="0"/>
              </a:rPr>
              <a:t>int</a:t>
            </a:r>
            <a:r>
              <a:rPr lang="fr-FR" sz="1800" dirty="0">
                <a:solidFill>
                  <a:srgbClr val="000000"/>
                </a:solidFill>
                <a:latin typeface="Consolas" panose="020B0609020204030204" pitchFamily="49" charset="0"/>
              </a:rPr>
              <a:t> </a:t>
            </a:r>
            <a:r>
              <a:rPr lang="fr-FR" sz="1800" dirty="0">
                <a:solidFill>
                  <a:srgbClr val="808080"/>
                </a:solidFill>
                <a:latin typeface="Consolas" panose="020B0609020204030204" pitchFamily="49" charset="0"/>
              </a:rPr>
              <a:t>y</a:t>
            </a:r>
            <a:r>
              <a:rPr lang="fr-FR"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total;</a:t>
            </a:r>
          </a:p>
          <a:p>
            <a:pPr lvl="1"/>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7; </a:t>
            </a:r>
          </a:p>
          <a:p>
            <a:pPr lvl="1"/>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 = 10;</a:t>
            </a:r>
          </a:p>
          <a:p>
            <a:pPr lvl="1"/>
            <a:r>
              <a:rPr lang="en-US" dirty="0">
                <a:solidFill>
                  <a:srgbClr val="000000"/>
                </a:solidFill>
                <a:latin typeface="Consolas" panose="020B0609020204030204" pitchFamily="49" charset="0"/>
              </a:rPr>
              <a:t>total =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total;</a:t>
            </a:r>
          </a:p>
          <a:p>
            <a:r>
              <a:rPr lang="en-US" sz="1800" dirty="0">
                <a:solidFill>
                  <a:srgbClr val="000000"/>
                </a:solidFill>
                <a:latin typeface="Consolas" panose="020B0609020204030204" pitchFamily="49" charset="0"/>
              </a:rPr>
              <a:t>}</a:t>
            </a:r>
            <a:endParaRPr lang="en-US" dirty="0"/>
          </a:p>
        </p:txBody>
      </p:sp>
      <p:pic>
        <p:nvPicPr>
          <p:cNvPr id="10" name="Picture 9">
            <a:extLst>
              <a:ext uri="{FF2B5EF4-FFF2-40B4-BE49-F238E27FC236}">
                <a16:creationId xmlns:a16="http://schemas.microsoft.com/office/drawing/2014/main" id="{38392DEC-BB5B-C7F5-37DB-C135BE9ED3E8}"/>
              </a:ext>
            </a:extLst>
          </p:cNvPr>
          <p:cNvPicPr>
            <a:picLocks noChangeAspect="1"/>
          </p:cNvPicPr>
          <p:nvPr/>
        </p:nvPicPr>
        <p:blipFill>
          <a:blip r:embed="rId2"/>
          <a:stretch>
            <a:fillRect/>
          </a:stretch>
        </p:blipFill>
        <p:spPr>
          <a:xfrm>
            <a:off x="23266" y="4759816"/>
            <a:ext cx="4017284" cy="890993"/>
          </a:xfrm>
          <a:prstGeom prst="rect">
            <a:avLst/>
          </a:prstGeom>
        </p:spPr>
      </p:pic>
      <p:sp>
        <p:nvSpPr>
          <p:cNvPr id="11" name="TextBox 10">
            <a:extLst>
              <a:ext uri="{FF2B5EF4-FFF2-40B4-BE49-F238E27FC236}">
                <a16:creationId xmlns:a16="http://schemas.microsoft.com/office/drawing/2014/main" id="{DF5AAC8D-46B4-9FFF-C652-2C59D40DE422}"/>
              </a:ext>
            </a:extLst>
          </p:cNvPr>
          <p:cNvSpPr txBox="1"/>
          <p:nvPr/>
        </p:nvSpPr>
        <p:spPr>
          <a:xfrm>
            <a:off x="4418576" y="4575150"/>
            <a:ext cx="4017284" cy="369332"/>
          </a:xfrm>
          <a:prstGeom prst="rect">
            <a:avLst/>
          </a:prstGeom>
          <a:noFill/>
        </p:spPr>
        <p:txBody>
          <a:bodyPr wrap="square">
            <a:spAutoFit/>
          </a:bodyPr>
          <a:lstStyle/>
          <a:p>
            <a:pPr lvl="0"/>
            <a:r>
              <a:rPr lang="en-US" dirty="0">
                <a:solidFill>
                  <a:srgbClr val="7030A0"/>
                </a:solidFill>
              </a:rPr>
              <a:t>This is a case of pass by value</a:t>
            </a:r>
          </a:p>
        </p:txBody>
      </p:sp>
    </p:spTree>
    <p:extLst>
      <p:ext uri="{BB962C8B-B14F-4D97-AF65-F5344CB8AC3E}">
        <p14:creationId xmlns:p14="http://schemas.microsoft.com/office/powerpoint/2010/main" val="248077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399" y="1066800"/>
            <a:ext cx="7696200" cy="6417820"/>
          </a:xfrm>
        </p:spPr>
        <p:txBody>
          <a:bodyPr>
            <a:noAutofit/>
          </a:bodyPr>
          <a:lstStyle/>
          <a:p>
            <a:pPr marL="0" indent="0">
              <a:buNone/>
            </a:pPr>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pPr marL="0" indent="0">
              <a:buNone/>
            </a:pP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main()</a:t>
            </a:r>
          </a:p>
          <a:p>
            <a:pPr marL="0" indent="0">
              <a:buNone/>
            </a:pPr>
            <a:r>
              <a:rPr lang="en-US" sz="2000" dirty="0">
                <a:solidFill>
                  <a:srgbClr val="000000"/>
                </a:solidFill>
                <a:latin typeface="Consolas" panose="020B0609020204030204" pitchFamily="49" charset="0"/>
              </a:rPr>
              <a:t>{</a:t>
            </a:r>
          </a:p>
          <a:p>
            <a:pPr marL="400050" lvl="1" indent="0">
              <a:buNone/>
            </a:pPr>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a = 3, b = 5, prod = 0; </a:t>
            </a:r>
            <a:r>
              <a:rPr lang="en-US" sz="2000" dirty="0">
                <a:solidFill>
                  <a:srgbClr val="008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400050" lvl="1" indent="0">
              <a:buNone/>
            </a:pPr>
            <a:r>
              <a:rPr lang="en-US" sz="2000" dirty="0">
                <a:solidFill>
                  <a:srgbClr val="000000"/>
                </a:solidFill>
                <a:latin typeface="Consolas" panose="020B0609020204030204" pitchFamily="49" charset="0"/>
              </a:rPr>
              <a:t>prod = </a:t>
            </a:r>
            <a:r>
              <a:rPr lang="en-US" sz="2000" dirty="0" err="1">
                <a:solidFill>
                  <a:srgbClr val="000000"/>
                </a:solidFill>
                <a:latin typeface="Consolas" panose="020B0609020204030204" pitchFamily="49" charset="0"/>
              </a:rPr>
              <a:t>mult</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a,b</a:t>
            </a:r>
            <a:r>
              <a:rPr lang="en-US" sz="2000" dirty="0">
                <a:solidFill>
                  <a:srgbClr val="000000"/>
                </a:solidFill>
                <a:latin typeface="Consolas" panose="020B0609020204030204" pitchFamily="49" charset="0"/>
              </a:rPr>
              <a:t>);</a:t>
            </a:r>
          </a:p>
          <a:p>
            <a:pPr marL="400050" lvl="1" indent="0">
              <a:buNone/>
            </a:pP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b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z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a:t>
            </a:r>
          </a:p>
        </p:txBody>
      </p:sp>
      <p:sp>
        <p:nvSpPr>
          <p:cNvPr id="7" name="Slide Number Placeholder 6">
            <a:extLst>
              <a:ext uri="{FF2B5EF4-FFF2-40B4-BE49-F238E27FC236}">
                <a16:creationId xmlns:a16="http://schemas.microsoft.com/office/drawing/2014/main" id="{B02E4F2D-E6E6-4BB1-8A3D-694758D9727E}"/>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5" name="Title 1">
            <a:extLst>
              <a:ext uri="{FF2B5EF4-FFF2-40B4-BE49-F238E27FC236}">
                <a16:creationId xmlns:a16="http://schemas.microsoft.com/office/drawing/2014/main" id="{3DD21C1E-360F-92A2-26DB-F5507790ECA8}"/>
              </a:ext>
            </a:extLst>
          </p:cNvPr>
          <p:cNvSpPr txBox="1">
            <a:spLocks/>
          </p:cNvSpPr>
          <p:nvPr/>
        </p:nvSpPr>
        <p:spPr>
          <a:xfrm>
            <a:off x="4419600" y="195219"/>
            <a:ext cx="4876800" cy="103019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highlight>
                  <a:srgbClr val="FFFF00"/>
                </a:highlight>
              </a:rPr>
              <a:t>EX 2: LOCAL VARIABLE</a:t>
            </a:r>
          </a:p>
        </p:txBody>
      </p:sp>
      <p:sp>
        <p:nvSpPr>
          <p:cNvPr id="16" name="TextBox 15">
            <a:extLst>
              <a:ext uri="{FF2B5EF4-FFF2-40B4-BE49-F238E27FC236}">
                <a16:creationId xmlns:a16="http://schemas.microsoft.com/office/drawing/2014/main" id="{2012D147-1DDA-1815-61B0-8C52F0EBAC07}"/>
              </a:ext>
            </a:extLst>
          </p:cNvPr>
          <p:cNvSpPr txBox="1"/>
          <p:nvPr/>
        </p:nvSpPr>
        <p:spPr>
          <a:xfrm>
            <a:off x="4267200" y="5098331"/>
            <a:ext cx="6180449" cy="523220"/>
          </a:xfrm>
          <a:prstGeom prst="rect">
            <a:avLst/>
          </a:prstGeom>
          <a:noFill/>
        </p:spPr>
        <p:txBody>
          <a:bodyPr wrap="square">
            <a:spAutoFit/>
          </a:bodyPr>
          <a:lstStyle/>
          <a:p>
            <a:pPr lvl="0"/>
            <a:r>
              <a:rPr lang="en-US" sz="1400" dirty="0">
                <a:solidFill>
                  <a:srgbClr val="7030A0"/>
                </a:solidFill>
              </a:rPr>
              <a:t>//x &amp; y are pointing to the SAME SPACE as a &amp; b</a:t>
            </a:r>
          </a:p>
          <a:p>
            <a:pPr lvl="0"/>
            <a:r>
              <a:rPr lang="en-US" sz="1400" dirty="0">
                <a:solidFill>
                  <a:srgbClr val="7030A0"/>
                </a:solidFill>
              </a:rPr>
              <a:t>// a &amp; b in the main function ARE updated</a:t>
            </a:r>
          </a:p>
        </p:txBody>
      </p:sp>
      <p:sp>
        <p:nvSpPr>
          <p:cNvPr id="8" name="TextBox 7">
            <a:extLst>
              <a:ext uri="{FF2B5EF4-FFF2-40B4-BE49-F238E27FC236}">
                <a16:creationId xmlns:a16="http://schemas.microsoft.com/office/drawing/2014/main" id="{9505E139-6E8E-6545-B93C-5FA000A8E0CD}"/>
              </a:ext>
            </a:extLst>
          </p:cNvPr>
          <p:cNvSpPr txBox="1"/>
          <p:nvPr/>
        </p:nvSpPr>
        <p:spPr>
          <a:xfrm>
            <a:off x="4648200" y="895754"/>
            <a:ext cx="4928190" cy="2031325"/>
          </a:xfrm>
          <a:prstGeom prst="rect">
            <a:avLst/>
          </a:prstGeom>
          <a:noFill/>
        </p:spPr>
        <p:txBody>
          <a:bodyPr wrap="square">
            <a:spAutoFit/>
          </a:bodyPr>
          <a:lstStyle/>
          <a:p>
            <a:r>
              <a:rPr lang="fr-FR" dirty="0">
                <a:solidFill>
                  <a:srgbClr val="0000FF"/>
                </a:solidFill>
                <a:latin typeface="Consolas" panose="020B0609020204030204" pitchFamily="49" charset="0"/>
              </a:rPr>
              <a:t>double</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mult</a:t>
            </a:r>
            <a:r>
              <a:rPr lang="fr-FR" sz="1800" dirty="0">
                <a:solidFill>
                  <a:srgbClr val="000000"/>
                </a:solidFill>
                <a:latin typeface="Consolas" panose="020B0609020204030204" pitchFamily="49" charset="0"/>
              </a:rPr>
              <a:t>(</a:t>
            </a:r>
            <a:r>
              <a:rPr lang="fr-FR" dirty="0">
                <a:solidFill>
                  <a:srgbClr val="0000FF"/>
                </a:solidFill>
                <a:latin typeface="Consolas" panose="020B0609020204030204" pitchFamily="49" charset="0"/>
              </a:rPr>
              <a:t>double</a:t>
            </a:r>
            <a:r>
              <a:rPr lang="fr-FR" sz="1800" dirty="0">
                <a:solidFill>
                  <a:srgbClr val="000000"/>
                </a:solidFill>
                <a:latin typeface="Consolas" panose="020B0609020204030204" pitchFamily="49" charset="0"/>
              </a:rPr>
              <a:t> &amp;</a:t>
            </a:r>
            <a:r>
              <a:rPr lang="fr-FR" sz="1800" dirty="0">
                <a:solidFill>
                  <a:srgbClr val="808080"/>
                </a:solidFill>
                <a:latin typeface="Consolas" panose="020B0609020204030204" pitchFamily="49" charset="0"/>
              </a:rPr>
              <a:t>x</a:t>
            </a:r>
            <a:r>
              <a:rPr lang="fr-FR" sz="1800"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double</a:t>
            </a:r>
            <a:r>
              <a:rPr lang="fr-FR" sz="1800" dirty="0">
                <a:solidFill>
                  <a:srgbClr val="000000"/>
                </a:solidFill>
                <a:latin typeface="Consolas" panose="020B0609020204030204" pitchFamily="49" charset="0"/>
              </a:rPr>
              <a:t> &amp;</a:t>
            </a:r>
            <a:r>
              <a:rPr lang="fr-FR" sz="1800" dirty="0">
                <a:solidFill>
                  <a:srgbClr val="808080"/>
                </a:solidFill>
                <a:latin typeface="Consolas" panose="020B0609020204030204" pitchFamily="49" charset="0"/>
              </a:rPr>
              <a:t>y</a:t>
            </a:r>
            <a:r>
              <a:rPr lang="fr-FR"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total;</a:t>
            </a:r>
          </a:p>
          <a:p>
            <a:pPr lvl="1"/>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7; </a:t>
            </a:r>
          </a:p>
          <a:p>
            <a:pPr lvl="1"/>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 = 10;</a:t>
            </a:r>
          </a:p>
          <a:p>
            <a:pPr lvl="1"/>
            <a:r>
              <a:rPr lang="en-US" dirty="0">
                <a:solidFill>
                  <a:srgbClr val="000000"/>
                </a:solidFill>
                <a:latin typeface="Consolas" panose="020B0609020204030204" pitchFamily="49" charset="0"/>
              </a:rPr>
              <a:t>total =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total;</a:t>
            </a:r>
          </a:p>
          <a:p>
            <a:r>
              <a:rPr lang="en-US" sz="1800" dirty="0">
                <a:solidFill>
                  <a:srgbClr val="000000"/>
                </a:solidFill>
                <a:latin typeface="Consolas" panose="020B0609020204030204" pitchFamily="49" charset="0"/>
              </a:rPr>
              <a:t>}</a:t>
            </a:r>
            <a:endParaRPr lang="en-US" dirty="0"/>
          </a:p>
        </p:txBody>
      </p:sp>
      <p:sp>
        <p:nvSpPr>
          <p:cNvPr id="11" name="TextBox 10">
            <a:extLst>
              <a:ext uri="{FF2B5EF4-FFF2-40B4-BE49-F238E27FC236}">
                <a16:creationId xmlns:a16="http://schemas.microsoft.com/office/drawing/2014/main" id="{DF5AAC8D-46B4-9FFF-C652-2C59D40DE422}"/>
              </a:ext>
            </a:extLst>
          </p:cNvPr>
          <p:cNvSpPr txBox="1"/>
          <p:nvPr/>
        </p:nvSpPr>
        <p:spPr>
          <a:xfrm>
            <a:off x="4418576" y="4575150"/>
            <a:ext cx="4017284" cy="369332"/>
          </a:xfrm>
          <a:prstGeom prst="rect">
            <a:avLst/>
          </a:prstGeom>
          <a:noFill/>
        </p:spPr>
        <p:txBody>
          <a:bodyPr wrap="square">
            <a:spAutoFit/>
          </a:bodyPr>
          <a:lstStyle/>
          <a:p>
            <a:pPr lvl="0"/>
            <a:r>
              <a:rPr lang="en-US" dirty="0">
                <a:solidFill>
                  <a:srgbClr val="7030A0"/>
                </a:solidFill>
              </a:rPr>
              <a:t>This is a case of pass by reference</a:t>
            </a:r>
          </a:p>
        </p:txBody>
      </p:sp>
      <p:pic>
        <p:nvPicPr>
          <p:cNvPr id="4" name="Picture 3">
            <a:extLst>
              <a:ext uri="{FF2B5EF4-FFF2-40B4-BE49-F238E27FC236}">
                <a16:creationId xmlns:a16="http://schemas.microsoft.com/office/drawing/2014/main" id="{DADE1ED3-F0AB-A4B0-15A9-AA3EF6C3705A}"/>
              </a:ext>
            </a:extLst>
          </p:cNvPr>
          <p:cNvPicPr>
            <a:picLocks noChangeAspect="1"/>
          </p:cNvPicPr>
          <p:nvPr/>
        </p:nvPicPr>
        <p:blipFill>
          <a:blip r:embed="rId2"/>
          <a:stretch>
            <a:fillRect/>
          </a:stretch>
        </p:blipFill>
        <p:spPr>
          <a:xfrm>
            <a:off x="12941" y="4731220"/>
            <a:ext cx="3874374" cy="877529"/>
          </a:xfrm>
          <a:prstGeom prst="rect">
            <a:avLst/>
          </a:prstGeom>
        </p:spPr>
      </p:pic>
      <p:cxnSp>
        <p:nvCxnSpPr>
          <p:cNvPr id="9" name="Straight Arrow Connector 8">
            <a:extLst>
              <a:ext uri="{FF2B5EF4-FFF2-40B4-BE49-F238E27FC236}">
                <a16:creationId xmlns:a16="http://schemas.microsoft.com/office/drawing/2014/main" id="{D5656308-E6E1-226B-937B-3874F6803E7C}"/>
              </a:ext>
            </a:extLst>
          </p:cNvPr>
          <p:cNvCxnSpPr/>
          <p:nvPr/>
        </p:nvCxnSpPr>
        <p:spPr>
          <a:xfrm flipH="1" flipV="1">
            <a:off x="7239000" y="1225418"/>
            <a:ext cx="457200" cy="12129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3A0524E-4018-3A29-16FE-B49ED8BBCCD5}"/>
              </a:ext>
            </a:extLst>
          </p:cNvPr>
          <p:cNvCxnSpPr/>
          <p:nvPr/>
        </p:nvCxnSpPr>
        <p:spPr>
          <a:xfrm flipH="1" flipV="1">
            <a:off x="8549108" y="1202381"/>
            <a:ext cx="457200" cy="12129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21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399" y="1066800"/>
            <a:ext cx="7696200" cy="6417820"/>
          </a:xfrm>
        </p:spPr>
        <p:txBody>
          <a:bodyPr>
            <a:noAutofit/>
          </a:bodyPr>
          <a:lstStyle/>
          <a:p>
            <a:pPr marL="0" indent="0">
              <a:buNone/>
            </a:pPr>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pPr marL="0" indent="0">
              <a:buNone/>
            </a:pP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main()</a:t>
            </a:r>
          </a:p>
          <a:p>
            <a:pPr marL="0" indent="0">
              <a:buNone/>
            </a:pPr>
            <a:r>
              <a:rPr lang="en-US" sz="2000" dirty="0">
                <a:solidFill>
                  <a:srgbClr val="000000"/>
                </a:solidFill>
                <a:latin typeface="Consolas" panose="020B0609020204030204" pitchFamily="49" charset="0"/>
              </a:rPr>
              <a:t>{</a:t>
            </a:r>
          </a:p>
          <a:p>
            <a:pPr marL="400050" lvl="1" indent="0">
              <a:buNone/>
            </a:pP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 10; </a:t>
            </a:r>
            <a:r>
              <a:rPr lang="en-US" sz="2000" dirty="0">
                <a:solidFill>
                  <a:srgbClr val="008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400050" lvl="1" indent="0">
              <a:buNone/>
            </a:pPr>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&lt; 20)</a:t>
            </a:r>
          </a:p>
          <a:p>
            <a:pPr marL="800100" lvl="2" indent="0">
              <a:buNone/>
            </a:pPr>
            <a:r>
              <a:rPr lang="pt-BR" sz="2000" dirty="0">
                <a:solidFill>
                  <a:srgbClr val="0000FF"/>
                </a:solidFill>
                <a:latin typeface="Consolas" panose="020B0609020204030204" pitchFamily="49" charset="0"/>
              </a:rPr>
              <a:t>int</a:t>
            </a:r>
            <a:r>
              <a:rPr lang="pt-BR" sz="2000" dirty="0">
                <a:solidFill>
                  <a:srgbClr val="000000"/>
                </a:solidFill>
                <a:latin typeface="Consolas" panose="020B0609020204030204" pitchFamily="49" charset="0"/>
              </a:rPr>
              <a:t> n = i; </a:t>
            </a:r>
            <a:r>
              <a:rPr lang="pt-BR" sz="2000" dirty="0">
                <a:solidFill>
                  <a:srgbClr val="008000"/>
                </a:solidFill>
                <a:latin typeface="Consolas" panose="020B0609020204030204" pitchFamily="49" charset="0"/>
              </a:rPr>
              <a:t> </a:t>
            </a:r>
            <a:endParaRPr lang="pt-BR" sz="2000" dirty="0">
              <a:solidFill>
                <a:srgbClr val="000000"/>
              </a:solidFill>
              <a:latin typeface="Consolas" panose="020B0609020204030204" pitchFamily="49" charset="0"/>
            </a:endParaRPr>
          </a:p>
          <a:p>
            <a:pPr marL="400050" lvl="1" indent="0">
              <a:buNone/>
            </a:pPr>
            <a:endParaRPr lang="en-US" sz="2000" dirty="0">
              <a:solidFill>
                <a:srgbClr val="000000"/>
              </a:solidFill>
              <a:latin typeface="Consolas" panose="020B0609020204030204" pitchFamily="49" charset="0"/>
            </a:endParaRPr>
          </a:p>
          <a:p>
            <a:pPr marL="400050" lvl="1" indent="0">
              <a:buNone/>
            </a:pP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&lt;&lt; n;</a:t>
            </a:r>
          </a:p>
          <a:p>
            <a:pPr marL="0" indent="0">
              <a:buNone/>
            </a:pPr>
            <a:r>
              <a:rPr lang="en-US" sz="2000" dirty="0">
                <a:solidFill>
                  <a:srgbClr val="000000"/>
                </a:solidFill>
                <a:latin typeface="Consolas" panose="020B0609020204030204" pitchFamily="49" charset="0"/>
              </a:rPr>
              <a:t>}</a:t>
            </a:r>
          </a:p>
        </p:txBody>
      </p:sp>
      <p:sp>
        <p:nvSpPr>
          <p:cNvPr id="4" name="Footer Placeholder 3">
            <a:extLst>
              <a:ext uri="{FF2B5EF4-FFF2-40B4-BE49-F238E27FC236}">
                <a16:creationId xmlns:a16="http://schemas.microsoft.com/office/drawing/2014/main" id="{96FAC624-4BED-4551-A5CC-FE692485B5FC}"/>
              </a:ext>
            </a:extLst>
          </p:cNvPr>
          <p:cNvSpPr>
            <a:spLocks noGrp="1"/>
          </p:cNvSpPr>
          <p:nvPr>
            <p:ph type="ftr" sz="quarter" idx="11"/>
          </p:nvPr>
        </p:nvSpPr>
        <p:spPr>
          <a:xfrm>
            <a:off x="5105400" y="6370003"/>
            <a:ext cx="4745736" cy="365125"/>
          </a:xfrm>
        </p:spPr>
        <p:txBody>
          <a:bodyPr/>
          <a:lstStyle/>
          <a:p>
            <a:r>
              <a:rPr lang="en-US" dirty="0"/>
              <a:t>CS201R : Problems Solving and Programming II </a:t>
            </a:r>
          </a:p>
        </p:txBody>
      </p:sp>
      <p:sp>
        <p:nvSpPr>
          <p:cNvPr id="7" name="Slide Number Placeholder 6">
            <a:extLst>
              <a:ext uri="{FF2B5EF4-FFF2-40B4-BE49-F238E27FC236}">
                <a16:creationId xmlns:a16="http://schemas.microsoft.com/office/drawing/2014/main" id="{B02E4F2D-E6E6-4BB1-8A3D-694758D9727E}"/>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5" name="Title 1">
            <a:extLst>
              <a:ext uri="{FF2B5EF4-FFF2-40B4-BE49-F238E27FC236}">
                <a16:creationId xmlns:a16="http://schemas.microsoft.com/office/drawing/2014/main" id="{3DD21C1E-360F-92A2-26DB-F5507790ECA8}"/>
              </a:ext>
            </a:extLst>
          </p:cNvPr>
          <p:cNvSpPr txBox="1">
            <a:spLocks/>
          </p:cNvSpPr>
          <p:nvPr/>
        </p:nvSpPr>
        <p:spPr>
          <a:xfrm>
            <a:off x="4419600" y="195219"/>
            <a:ext cx="4876800" cy="103019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highlight>
                  <a:srgbClr val="FFFF00"/>
                </a:highlight>
              </a:rPr>
              <a:t>EX 2: LOCAL VARIABLE</a:t>
            </a:r>
          </a:p>
        </p:txBody>
      </p:sp>
      <p:sp>
        <p:nvSpPr>
          <p:cNvPr id="16" name="TextBox 15">
            <a:extLst>
              <a:ext uri="{FF2B5EF4-FFF2-40B4-BE49-F238E27FC236}">
                <a16:creationId xmlns:a16="http://schemas.microsoft.com/office/drawing/2014/main" id="{2012D147-1DDA-1815-61B0-8C52F0EBAC07}"/>
              </a:ext>
            </a:extLst>
          </p:cNvPr>
          <p:cNvSpPr txBox="1"/>
          <p:nvPr/>
        </p:nvSpPr>
        <p:spPr>
          <a:xfrm>
            <a:off x="3152394" y="3796610"/>
            <a:ext cx="6180449" cy="369332"/>
          </a:xfrm>
          <a:prstGeom prst="rect">
            <a:avLst/>
          </a:prstGeom>
          <a:noFill/>
        </p:spPr>
        <p:txBody>
          <a:bodyPr wrap="square">
            <a:spAutoFit/>
          </a:bodyPr>
          <a:lstStyle/>
          <a:p>
            <a:pPr lvl="0"/>
            <a:r>
              <a:rPr lang="en-US" dirty="0">
                <a:solidFill>
                  <a:srgbClr val="7030A0"/>
                </a:solidFill>
              </a:rPr>
              <a:t>//n is defined in the if statement &amp; is local to that ‘block’</a:t>
            </a:r>
          </a:p>
        </p:txBody>
      </p:sp>
      <p:pic>
        <p:nvPicPr>
          <p:cNvPr id="2" name="Picture 1">
            <a:extLst>
              <a:ext uri="{FF2B5EF4-FFF2-40B4-BE49-F238E27FC236}">
                <a16:creationId xmlns:a16="http://schemas.microsoft.com/office/drawing/2014/main" id="{37E352CC-2CA5-3C58-CF26-5054CFB1DD4E}"/>
              </a:ext>
            </a:extLst>
          </p:cNvPr>
          <p:cNvPicPr>
            <a:picLocks noChangeAspect="1"/>
          </p:cNvPicPr>
          <p:nvPr/>
        </p:nvPicPr>
        <p:blipFill>
          <a:blip r:embed="rId2"/>
          <a:stretch>
            <a:fillRect/>
          </a:stretch>
        </p:blipFill>
        <p:spPr>
          <a:xfrm>
            <a:off x="3828496" y="1853546"/>
            <a:ext cx="4105275" cy="1647825"/>
          </a:xfrm>
          <a:prstGeom prst="rect">
            <a:avLst/>
          </a:prstGeom>
        </p:spPr>
      </p:pic>
    </p:spTree>
    <p:extLst>
      <p:ext uri="{BB962C8B-B14F-4D97-AF65-F5344CB8AC3E}">
        <p14:creationId xmlns:p14="http://schemas.microsoft.com/office/powerpoint/2010/main" val="351052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5935</TotalTime>
  <Words>2610</Words>
  <Application>Microsoft Office PowerPoint</Application>
  <PresentationFormat>On-screen Show (4:3)</PresentationFormat>
  <Paragraphs>452</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Schoolbook</vt:lpstr>
      <vt:lpstr>Consolas</vt:lpstr>
      <vt:lpstr>Rockwell</vt:lpstr>
      <vt:lpstr>Rockwell Condensed</vt:lpstr>
      <vt:lpstr>Wingdings</vt:lpstr>
      <vt:lpstr>Wood Type</vt:lpstr>
      <vt:lpstr>PowerPoint Presentation</vt:lpstr>
      <vt:lpstr>PROBLEM SOLVING &amp; PROGRAMMING II </vt:lpstr>
      <vt:lpstr>OBJECTIVES</vt:lpstr>
      <vt:lpstr>user defined functions Class notes</vt:lpstr>
      <vt:lpstr>Ex 1: Function to add 2 numbers</vt:lpstr>
      <vt:lpstr>PowerPoint Presentation</vt:lpstr>
      <vt:lpstr>PowerPoint Presentation</vt:lpstr>
      <vt:lpstr>PowerPoint Presentation</vt:lpstr>
      <vt:lpstr>PowerPoint Presentation</vt:lpstr>
      <vt:lpstr>PowerPoint Presentation</vt:lpstr>
      <vt:lpstr>PowerPoint Presentation</vt:lpstr>
      <vt:lpstr>EXAMPLE 5</vt:lpstr>
      <vt:lpstr>EXAMPLE 6</vt:lpstr>
      <vt:lpstr>User defined functionS more detail</vt:lpstr>
      <vt:lpstr>PRECONDITIONS include:</vt:lpstr>
      <vt:lpstr>PowerPoint Presentation</vt:lpstr>
      <vt:lpstr>Without the Declaration</vt:lpstr>
      <vt:lpstr>Without the Declaration</vt:lpstr>
      <vt:lpstr>LOCAL AND GLOBAL VARIABLES </vt:lpstr>
      <vt:lpstr>PowerPoint Presentation</vt:lpstr>
      <vt:lpstr>PowerPoint Presentation</vt:lpstr>
      <vt:lpstr>PREDEFINED VOID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&amp; PROGRAMMING II</dc:title>
  <dc:creator>home</dc:creator>
  <cp:lastModifiedBy>Gladbach, Joan</cp:lastModifiedBy>
  <cp:revision>187</cp:revision>
  <cp:lastPrinted>2022-01-25T17:00:56Z</cp:lastPrinted>
  <dcterms:created xsi:type="dcterms:W3CDTF">2006-08-16T00:00:00Z</dcterms:created>
  <dcterms:modified xsi:type="dcterms:W3CDTF">2023-08-24T13:58:31Z</dcterms:modified>
</cp:coreProperties>
</file>